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_rels/slideLayout1.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presProps.xml" ContentType="application/vnd.openxmlformats-officedocument.presentationml.presProps+xml"/>
  <Override PartName="/ppt/media/image1.png" ContentType="image/png"/>
  <Override PartName="/ppt/media/image7.jpeg" ContentType="image/jpeg"/>
  <Override PartName="/ppt/media/image2.jpeg" ContentType="image/jpeg"/>
  <Override PartName="/ppt/media/image8.png" ContentType="image/png"/>
  <Override PartName="/ppt/media/image3.png" ContentType="image/png"/>
  <Override PartName="/ppt/media/image4.png" ContentType="image/png"/>
  <Override PartName="/ppt/media/image6.jpeg" ContentType="image/jpeg"/>
  <Override PartName="/ppt/media/image5.jpeg" ContentType="image/jpeg"/>
  <Override PartName="/ppt/media/image11.png" ContentType="image/png"/>
  <Override PartName="/ppt/media/image9.jpeg" ContentType="image/jpeg"/>
  <Override PartName="/ppt/media/image10.jpeg" ContentType="image/jpeg"/>
  <Override PartName="/ppt/media/image12.jpeg" ContentType="image/jpeg"/>
  <Override PartName="/ppt/media/image13.png" ContentType="image/png"/>
  <Override PartName="/ppt/media/image14.png" ContentType="image/png"/>
  <Override PartName="/ppt/media/image15.jpeg" ContentType="image/jpeg"/>
  <Override PartName="/ppt/media/image16.jpeg" ContentType="image/jpeg"/>
  <Override PartName="/ppt/media/image17.png" ContentType="image/png"/>
  <Override PartName="/ppt/media/image18.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CA" sz="4400" strike="noStrike" u="none">
              <a:solidFill>
                <a:srgbClr val="000000"/>
              </a:solidFill>
              <a:effectLst/>
              <a:uFillTx/>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rIns="0" tIns="0" bIns="0" anchor="ctr">
            <a:spAutoFit/>
          </a:bodyPr>
          <a:p>
            <a:pPr indent="0" algn="ctr">
              <a:buNone/>
            </a:pPr>
            <a:endParaRPr b="0" lang="en-CA" sz="3200" strike="noStrike" u="none">
              <a:solidFill>
                <a:srgbClr val="000000"/>
              </a:solidFill>
              <a:effectLst/>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6F12379-B4C9-4F75-BA8F-C3CE0D6D5050}" type="slidenum">
              <a:t>&lt;#&gt;</a:t>
            </a:fld>
          </a:p>
        </p:txBody>
      </p:sp>
      <p:sp>
        <p:nvSpPr>
          <p:cNvPr id="6" name="PlaceHolder 5"/>
          <p:cNvSpPr>
            <a:spLocks noGrp="1"/>
          </p:cNvSpPr>
          <p:nvPr>
            <p:ph type="dt" idx="1"/>
          </p:nvPr>
        </p:nvSpPr>
        <p:spPr/>
        <p:txBody>
          <a:bodyPr/>
          <a:p>
            <a:r>
              <a:rPr lang="en-CA"/>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CA" sz="4400" strike="noStrike" u="none">
                <a:solidFill>
                  <a:srgbClr val="000000"/>
                </a:solidFill>
                <a:effectLst/>
                <a:uFillTx/>
                <a:latin typeface="Arial"/>
              </a:rPr>
              <a:t>Click to edit the title text format</a:t>
            </a:r>
            <a:endParaRPr b="0" lang="en-CA" sz="4400" strike="noStrike" u="none">
              <a:solidFill>
                <a:srgbClr val="000000"/>
              </a:solidFill>
              <a:effectLst/>
              <a:uFillTx/>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CA" sz="3200" strike="noStrike" u="none">
                <a:solidFill>
                  <a:srgbClr val="000000"/>
                </a:solidFill>
                <a:effectLst/>
                <a:uFillTx/>
                <a:latin typeface="Arial"/>
              </a:rPr>
              <a:t>Click to edit the outline text format</a:t>
            </a:r>
            <a:endParaRPr b="0" lang="en-CA"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CA" sz="2800" strike="noStrike" u="none">
                <a:solidFill>
                  <a:srgbClr val="000000"/>
                </a:solidFill>
                <a:effectLst/>
                <a:uFillTx/>
                <a:latin typeface="Arial"/>
              </a:rPr>
              <a:t>Second Outline Level</a:t>
            </a:r>
            <a:endParaRPr b="0" lang="en-CA"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CA" sz="2400" strike="noStrike" u="none">
                <a:solidFill>
                  <a:srgbClr val="000000"/>
                </a:solidFill>
                <a:effectLst/>
                <a:uFillTx/>
                <a:latin typeface="Arial"/>
              </a:rPr>
              <a:t>Third Outline Level</a:t>
            </a:r>
            <a:endParaRPr b="0" lang="en-CA"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CA" sz="2000" strike="noStrike" u="none">
                <a:solidFill>
                  <a:srgbClr val="000000"/>
                </a:solidFill>
                <a:effectLst/>
                <a:uFillTx/>
                <a:latin typeface="Arial"/>
              </a:rPr>
              <a:t>Fourth Outline Level</a:t>
            </a:r>
            <a:endParaRPr b="0" lang="en-CA"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CA" sz="2000" strike="noStrike" u="none">
                <a:solidFill>
                  <a:srgbClr val="000000"/>
                </a:solidFill>
                <a:effectLst/>
                <a:uFillTx/>
                <a:latin typeface="Arial"/>
              </a:rPr>
              <a:t>Fifth Outline Level</a:t>
            </a:r>
            <a:endParaRPr b="0" lang="en-CA"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CA" sz="2000" strike="noStrike" u="none">
                <a:solidFill>
                  <a:srgbClr val="000000"/>
                </a:solidFill>
                <a:effectLst/>
                <a:uFillTx/>
                <a:latin typeface="Arial"/>
              </a:rPr>
              <a:t>Sixth Outline Level</a:t>
            </a:r>
            <a:endParaRPr b="0" lang="en-CA"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CA" sz="2000" strike="noStrike" u="none">
                <a:solidFill>
                  <a:srgbClr val="000000"/>
                </a:solidFill>
                <a:effectLst/>
                <a:uFillTx/>
                <a:latin typeface="Arial"/>
              </a:rPr>
              <a:t>Seventh Outline Level</a:t>
            </a:r>
            <a:endParaRPr b="0" lang="en-CA" sz="2000" strike="noStrike" u="none">
              <a:solidFill>
                <a:srgbClr val="000000"/>
              </a:solidFill>
              <a:effectLst/>
              <a:uFillTx/>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indent="0">
              <a:buNone/>
              <a:defRPr b="0" lang="en-CA" sz="1400" strike="noStrike" u="none">
                <a:solidFill>
                  <a:srgbClr val="000000"/>
                </a:solidFill>
                <a:effectLst/>
                <a:uFillTx/>
                <a:latin typeface="Times New Roman"/>
              </a:defRPr>
            </a:lvl1pPr>
          </a:lstStyle>
          <a:p>
            <a:pPr indent="0">
              <a:buNone/>
            </a:pPr>
            <a:r>
              <a:rPr b="0" lang="en-CA" sz="1400" strike="noStrike" u="none">
                <a:solidFill>
                  <a:srgbClr val="000000"/>
                </a:solidFill>
                <a:effectLst/>
                <a:uFillTx/>
                <a:latin typeface="Times New Roman"/>
              </a:rPr>
              <a:t>&lt;date/time&gt;</a:t>
            </a:r>
            <a:endParaRPr b="0" lang="en-CA" sz="1400" strike="noStrike" u="none">
              <a:solidFill>
                <a:srgbClr val="000000"/>
              </a:solidFill>
              <a:effectLst/>
              <a:uFillTx/>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indent="0" algn="ctr">
              <a:buNone/>
              <a:defRPr b="0" lang="en-CA" sz="1400" strike="noStrike" u="none">
                <a:solidFill>
                  <a:srgbClr val="000000"/>
                </a:solidFill>
                <a:effectLst/>
                <a:uFillTx/>
                <a:latin typeface="Times New Roman"/>
              </a:defRPr>
            </a:lvl1pPr>
          </a:lstStyle>
          <a:p>
            <a:pPr indent="0" algn="ctr">
              <a:buNone/>
            </a:pPr>
            <a:r>
              <a:rPr b="0" lang="en-CA" sz="1400" strike="noStrike" u="none">
                <a:solidFill>
                  <a:srgbClr val="000000"/>
                </a:solidFill>
                <a:effectLst/>
                <a:uFillTx/>
                <a:latin typeface="Times New Roman"/>
              </a:rPr>
              <a:t>&lt;footer&gt;</a:t>
            </a:r>
            <a:endParaRPr b="0" lang="en-CA" sz="1400" strike="noStrike" u="none">
              <a:solidFill>
                <a:srgbClr val="000000"/>
              </a:solidFill>
              <a:effectLst/>
              <a:uFillTx/>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indent="0" algn="r">
              <a:buNone/>
              <a:defRPr b="0" lang="en-CA" sz="1400" strike="noStrike" u="none">
                <a:solidFill>
                  <a:srgbClr val="000000"/>
                </a:solidFill>
                <a:effectLst/>
                <a:uFillTx/>
                <a:latin typeface="Times New Roman"/>
              </a:defRPr>
            </a:lvl1pPr>
          </a:lstStyle>
          <a:p>
            <a:pPr indent="0" algn="r">
              <a:buNone/>
            </a:pPr>
            <a:fld id="{58EE9C62-B100-4EA0-B8CA-AF74402A69CA}" type="slidenum">
              <a:rPr b="0" lang="en-CA" sz="1400" strike="noStrike" u="none">
                <a:solidFill>
                  <a:srgbClr val="000000"/>
                </a:solidFill>
                <a:effectLst/>
                <a:uFillTx/>
                <a:latin typeface="Times New Roman"/>
              </a:rPr>
              <a:t>&lt;number&gt;</a:t>
            </a:fld>
            <a:endParaRPr b="0" lang="en-CA" sz="14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png"/><Relationship Id="rId4"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9.jpeg"/><Relationship Id="rId3"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0.jpeg"/><Relationship Id="rId3"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1.png"/><Relationship Id="rId3"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jpeg"/><Relationship Id="rId3"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jpeg"/><Relationship Id="rId3" Type="http://schemas.openxmlformats.org/officeDocument/2006/relationships/image" Target="../media/image13.png"/><Relationship Id="rId4"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4.pn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5.jpeg"/><Relationship Id="rId3" Type="http://schemas.openxmlformats.org/officeDocument/2006/relationships/image" Target="../media/image16.jpeg"/><Relationship Id="rId4"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jpeg"/><Relationship Id="rId3"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7.jpeg"/><Relationship Id="rId3"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mailto:contact@danateagle.com" TargetMode="External"/><Relationship Id="rId3" Type="http://schemas.openxmlformats.org/officeDocument/2006/relationships/hyperlink" Target="https://tg-id.ca/" TargetMode="External"/><Relationship Id="rId4"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www.ontario.ca/page/change-name" TargetMode="External"/><Relationship Id="rId3" Type="http://schemas.openxmlformats.org/officeDocument/2006/relationships/hyperlink" Target="https://tg-id.ca/on/name-changes" TargetMode="External"/><Relationship Id="rId4" Type="http://schemas.openxmlformats.org/officeDocument/2006/relationships/image" Target="../media/image4.png"/><Relationship Id="rId5"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jpeg"/><Relationship Id="rId3"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jpeg"/><Relationship Id="rId3"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7.jpeg"/><Relationship Id="rId3"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8.pn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7" name=""/>
          <p:cNvSpPr/>
          <p:nvPr/>
        </p:nvSpPr>
        <p:spPr>
          <a:xfrm>
            <a:off x="288000" y="720000"/>
            <a:ext cx="9540000" cy="432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effectLst/>
              <a:uFillTx/>
              <a:latin typeface="Arial"/>
            </a:endParaRPr>
          </a:p>
        </p:txBody>
      </p:sp>
      <p:sp>
        <p:nvSpPr>
          <p:cNvPr id="8" name="PlaceHolder 1"/>
          <p:cNvSpPr>
            <a:spLocks noGrp="1"/>
          </p:cNvSpPr>
          <p:nvPr>
            <p:ph type="title"/>
          </p:nvPr>
        </p:nvSpPr>
        <p:spPr>
          <a:xfrm>
            <a:off x="468360" y="889560"/>
            <a:ext cx="9071640" cy="946440"/>
          </a:xfrm>
          <a:prstGeom prst="rect">
            <a:avLst/>
          </a:prstGeom>
          <a:noFill/>
          <a:ln w="0">
            <a:noFill/>
          </a:ln>
        </p:spPr>
        <p:txBody>
          <a:bodyPr lIns="0" rIns="0" tIns="0" bIns="0" anchor="ctr">
            <a:spAutoFit/>
          </a:bodyPr>
          <a:p>
            <a:pPr indent="0" algn="ctr">
              <a:buNone/>
            </a:pPr>
            <a:r>
              <a:rPr b="0" lang="en-CA" sz="5400" strike="noStrike" u="none">
                <a:solidFill>
                  <a:srgbClr val="000000"/>
                </a:solidFill>
                <a:effectLst/>
                <a:uFillTx/>
                <a:latin typeface="Franklin Gothic Medium"/>
              </a:rPr>
              <a:t>Ontario Trans I.D. Workshop</a:t>
            </a:r>
            <a:endParaRPr b="0" lang="en-CA" sz="5400" strike="noStrike" u="none">
              <a:solidFill>
                <a:srgbClr val="ffffff"/>
              </a:solidFill>
              <a:effectLst/>
              <a:uFillTx/>
              <a:latin typeface="Arial"/>
            </a:endParaRPr>
          </a:p>
        </p:txBody>
      </p:sp>
      <p:sp>
        <p:nvSpPr>
          <p:cNvPr id="9" name="PlaceHolder 2"/>
          <p:cNvSpPr>
            <a:spLocks noGrp="1"/>
          </p:cNvSpPr>
          <p:nvPr>
            <p:ph type="subTitle"/>
          </p:nvPr>
        </p:nvSpPr>
        <p:spPr>
          <a:xfrm>
            <a:off x="360000" y="1764000"/>
            <a:ext cx="9540000" cy="1080000"/>
          </a:xfrm>
          <a:prstGeom prst="rect">
            <a:avLst/>
          </a:prstGeom>
          <a:noFill/>
          <a:ln w="0">
            <a:noFill/>
          </a:ln>
        </p:spPr>
        <p:txBody>
          <a:bodyPr lIns="0" rIns="0" tIns="0" bIns="0" anchor="ctr">
            <a:spAutoFit/>
          </a:bodyPr>
          <a:p>
            <a:pPr indent="0" algn="ctr">
              <a:buNone/>
            </a:pPr>
            <a:r>
              <a:rPr b="0" lang="en-CA" sz="2400" strike="noStrike" u="none">
                <a:solidFill>
                  <a:srgbClr val="000000"/>
                </a:solidFill>
                <a:effectLst/>
                <a:uFillTx/>
                <a:latin typeface="Franklin Gothic Medium"/>
              </a:rPr>
              <a:t>October 2025 | Presented by </a:t>
            </a:r>
            <a:r>
              <a:rPr b="1" i="1" lang="en-CA" sz="2400" strike="noStrike" u="none">
                <a:solidFill>
                  <a:srgbClr val="000000"/>
                </a:solidFill>
                <a:effectLst/>
                <a:uFillTx/>
                <a:latin typeface="Franklin Gothic Medium"/>
              </a:rPr>
              <a:t>Dana Rosamund Teagle</a:t>
            </a:r>
            <a:r>
              <a:rPr b="1" lang="en-CA" sz="2400" strike="noStrike" u="none">
                <a:solidFill>
                  <a:srgbClr val="000000"/>
                </a:solidFill>
                <a:effectLst/>
                <a:uFillTx/>
                <a:latin typeface="Franklin Gothic Medium"/>
              </a:rPr>
              <a:t> (she/her)</a:t>
            </a:r>
            <a:endParaRPr b="0" lang="en-CA" sz="2400" strike="noStrike" u="none">
              <a:solidFill>
                <a:srgbClr val="ffffff"/>
              </a:solidFill>
              <a:effectLst/>
              <a:uFillTx/>
              <a:latin typeface="Arial"/>
            </a:endParaRPr>
          </a:p>
          <a:p>
            <a:pPr indent="0" algn="ctr">
              <a:buNone/>
            </a:pPr>
            <a:r>
              <a:rPr b="0" lang="en-CA" sz="2400" strike="noStrike" u="none">
                <a:solidFill>
                  <a:schemeClr val="dk1"/>
                </a:solidFill>
                <a:effectLst/>
                <a:uFillTx/>
                <a:latin typeface="Franklin Gothic Medium"/>
                <a:ea typeface="Arial"/>
              </a:rPr>
              <a:t>Slides and documents are available for download at </a:t>
            </a:r>
            <a:r>
              <a:rPr b="1" lang="en-CA" sz="2400" strike="noStrike" u="sng">
                <a:solidFill>
                  <a:srgbClr val="815070"/>
                </a:solidFill>
                <a:effectLst/>
                <a:uFillTx/>
                <a:latin typeface="Franklin Gothic Medium"/>
                <a:ea typeface="Arial"/>
              </a:rPr>
              <a:t>https://tg-id.ca</a:t>
            </a:r>
            <a:endParaRPr b="0" lang="en-CA" sz="2400" strike="noStrike" u="none">
              <a:solidFill>
                <a:srgbClr val="ffffff"/>
              </a:solidFill>
              <a:effectLst/>
              <a:uFillTx/>
              <a:latin typeface="Arial"/>
            </a:endParaRPr>
          </a:p>
        </p:txBody>
      </p:sp>
      <p:pic>
        <p:nvPicPr>
          <p:cNvPr id="10" name="Google Shape;93;p1" descr="Royalty Free Transgender Flag Clip Art, Vector Images &amp; Illustrations ..."/>
          <p:cNvPicPr/>
          <p:nvPr/>
        </p:nvPicPr>
        <p:blipFill>
          <a:blip r:embed="rId2">
            <a:alphaModFix amt="90000"/>
          </a:blip>
          <a:stretch/>
        </p:blipFill>
        <p:spPr>
          <a:xfrm>
            <a:off x="1044000" y="2916000"/>
            <a:ext cx="1512000" cy="1512000"/>
          </a:xfrm>
          <a:prstGeom prst="rect">
            <a:avLst/>
          </a:prstGeom>
          <a:noFill/>
          <a:ln w="0">
            <a:noFill/>
          </a:ln>
        </p:spPr>
      </p:pic>
      <p:pic>
        <p:nvPicPr>
          <p:cNvPr id="11" name="" descr=""/>
          <p:cNvPicPr/>
          <p:nvPr/>
        </p:nvPicPr>
        <p:blipFill>
          <a:blip r:embed="rId3">
            <a:alphaModFix amt="90000"/>
          </a:blip>
          <a:stretch/>
        </p:blipFill>
        <p:spPr>
          <a:xfrm>
            <a:off x="6732000" y="2912760"/>
            <a:ext cx="2700000" cy="1335240"/>
          </a:xfrm>
          <a:prstGeom prst="rect">
            <a:avLst/>
          </a:prstGeom>
          <a:noFill/>
          <a:ln w="0">
            <a:noFill/>
          </a:ln>
        </p:spPr>
      </p:pic>
      <p:sp>
        <p:nvSpPr>
          <p:cNvPr id="12" name=""/>
          <p:cNvSpPr txBox="1"/>
          <p:nvPr/>
        </p:nvSpPr>
        <p:spPr>
          <a:xfrm>
            <a:off x="3096000" y="2922480"/>
            <a:ext cx="3240000" cy="1671480"/>
          </a:xfrm>
          <a:prstGeom prst="rect">
            <a:avLst/>
          </a:prstGeom>
          <a:noFill/>
          <a:ln w="0">
            <a:noFill/>
          </a:ln>
        </p:spPr>
        <p:txBody>
          <a:bodyPr lIns="0" rIns="0" tIns="0" bIns="0" anchor="ctr">
            <a:spAutoFit/>
          </a:bodyPr>
          <a:p>
            <a:r>
              <a:rPr b="0" lang="en-CA" sz="1800" strike="noStrike" u="none">
                <a:solidFill>
                  <a:srgbClr val="000000"/>
                </a:solidFill>
                <a:effectLst/>
                <a:uFillTx/>
                <a:latin typeface="Franklin Gothic Medium"/>
                <a:ea typeface="Arial"/>
              </a:rPr>
              <a:t>- Legal name changes</a:t>
            </a:r>
            <a:endParaRPr b="0" lang="en-CA" sz="1800" strike="noStrike" u="none">
              <a:solidFill>
                <a:srgbClr val="ffffff"/>
              </a:solidFill>
              <a:effectLst/>
              <a:uFillTx/>
              <a:latin typeface="Arial"/>
            </a:endParaRPr>
          </a:p>
          <a:p>
            <a:r>
              <a:rPr b="0" lang="en-CA" sz="1800" strike="noStrike" u="none">
                <a:solidFill>
                  <a:srgbClr val="000000"/>
                </a:solidFill>
                <a:effectLst/>
                <a:uFillTx/>
                <a:latin typeface="Franklin Gothic Medium"/>
                <a:ea typeface="Arial"/>
              </a:rPr>
              <a:t>- Birth certificates</a:t>
            </a:r>
            <a:endParaRPr b="0" lang="en-CA" sz="1800" strike="noStrike" u="none">
              <a:solidFill>
                <a:srgbClr val="ffffff"/>
              </a:solidFill>
              <a:effectLst/>
              <a:uFillTx/>
              <a:latin typeface="Arial"/>
            </a:endParaRPr>
          </a:p>
          <a:p>
            <a:r>
              <a:rPr b="0" lang="en-CA" sz="1800" strike="noStrike" u="none">
                <a:solidFill>
                  <a:srgbClr val="000000"/>
                </a:solidFill>
                <a:effectLst/>
                <a:uFillTx/>
                <a:latin typeface="Franklin Gothic Medium"/>
                <a:ea typeface="Arial"/>
              </a:rPr>
              <a:t>- Health cards</a:t>
            </a:r>
            <a:endParaRPr b="0" lang="en-CA" sz="1800" strike="noStrike" u="none">
              <a:solidFill>
                <a:srgbClr val="ffffff"/>
              </a:solidFill>
              <a:effectLst/>
              <a:uFillTx/>
              <a:latin typeface="Arial"/>
            </a:endParaRPr>
          </a:p>
          <a:p>
            <a:r>
              <a:rPr b="0" lang="en-CA" sz="1800" strike="noStrike" u="none">
                <a:solidFill>
                  <a:srgbClr val="000000"/>
                </a:solidFill>
                <a:effectLst/>
                <a:uFillTx/>
                <a:latin typeface="Franklin Gothic Medium"/>
                <a:ea typeface="Arial"/>
              </a:rPr>
              <a:t>- Driver’s licenses &amp; photo cards</a:t>
            </a:r>
            <a:endParaRPr b="0" lang="en-CA" sz="1800" strike="noStrike" u="none">
              <a:solidFill>
                <a:srgbClr val="ffffff"/>
              </a:solidFill>
              <a:effectLst/>
              <a:uFillTx/>
              <a:latin typeface="Arial"/>
            </a:endParaRPr>
          </a:p>
          <a:p>
            <a:r>
              <a:rPr b="0" lang="en-CA" sz="1800" strike="noStrike" u="none">
                <a:solidFill>
                  <a:srgbClr val="000000"/>
                </a:solidFill>
                <a:effectLst/>
                <a:uFillTx/>
                <a:latin typeface="Franklin Gothic Medium"/>
                <a:ea typeface="Arial"/>
              </a:rPr>
              <a:t>- Travel documents</a:t>
            </a:r>
            <a:endParaRPr b="0" lang="en-CA" sz="1800" strike="noStrike" u="none">
              <a:solidFill>
                <a:srgbClr val="ffffff"/>
              </a:solidFill>
              <a:effectLst/>
              <a:uFillTx/>
              <a:latin typeface="Arial"/>
            </a:endParaRPr>
          </a:p>
          <a:p>
            <a:endParaRPr b="0" lang="en-CA" sz="800" strike="noStrike" u="none">
              <a:solidFill>
                <a:srgbClr val="ffffff"/>
              </a:solidFill>
              <a:effectLst/>
              <a:uFillTx/>
              <a:latin typeface="Arial"/>
            </a:endParaRPr>
          </a:p>
          <a:p>
            <a:r>
              <a:rPr b="0" lang="en-CA" sz="1800" strike="noStrike" u="none">
                <a:solidFill>
                  <a:srgbClr val="000000"/>
                </a:solidFill>
                <a:effectLst/>
                <a:uFillTx/>
                <a:latin typeface="Franklin Gothic Medium"/>
                <a:ea typeface="Arial"/>
              </a:rPr>
              <a:t>&amp; more</a:t>
            </a:r>
            <a:endParaRPr b="0" lang="en-CA" sz="18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57" name=""/>
          <p:cNvSpPr/>
          <p:nvPr/>
        </p:nvSpPr>
        <p:spPr>
          <a:xfrm>
            <a:off x="432000" y="684000"/>
            <a:ext cx="9216000" cy="450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effectLst/>
              <a:uFillTx/>
              <a:latin typeface="Arial"/>
            </a:endParaRPr>
          </a:p>
        </p:txBody>
      </p:sp>
      <p:sp>
        <p:nvSpPr>
          <p:cNvPr id="58" name="PlaceHolder 1"/>
          <p:cNvSpPr>
            <a:spLocks noGrp="1"/>
          </p:cNvSpPr>
          <p:nvPr>
            <p:ph type="title"/>
          </p:nvPr>
        </p:nvSpPr>
        <p:spPr>
          <a:xfrm>
            <a:off x="684000" y="900000"/>
            <a:ext cx="6768000" cy="637920"/>
          </a:xfrm>
          <a:prstGeom prst="rect">
            <a:avLst/>
          </a:prstGeom>
          <a:noFill/>
          <a:ln w="0">
            <a:noFill/>
          </a:ln>
        </p:spPr>
        <p:txBody>
          <a:bodyPr lIns="0" rIns="0" tIns="0" bIns="0" anchor="ctr">
            <a:spAutoFit/>
          </a:bodyPr>
          <a:p>
            <a:pPr indent="0">
              <a:buNone/>
            </a:pPr>
            <a:r>
              <a:rPr b="0" lang="en-CA" sz="4200" strike="noStrike" u="none">
                <a:solidFill>
                  <a:srgbClr val="000000"/>
                </a:solidFill>
                <a:effectLst/>
                <a:uFillTx/>
                <a:latin typeface="Franklin Gothic Medium"/>
              </a:rPr>
              <a:t>Ontario legal name changes</a:t>
            </a:r>
            <a:endParaRPr b="0" lang="en-CA" sz="4200" strike="noStrike" u="none">
              <a:solidFill>
                <a:srgbClr val="ffffff"/>
              </a:solidFill>
              <a:effectLst/>
              <a:uFillTx/>
              <a:latin typeface="Arial"/>
            </a:endParaRPr>
          </a:p>
        </p:txBody>
      </p:sp>
      <p:sp>
        <p:nvSpPr>
          <p:cNvPr id="59" name=""/>
          <p:cNvSpPr txBox="1"/>
          <p:nvPr/>
        </p:nvSpPr>
        <p:spPr>
          <a:xfrm>
            <a:off x="720000" y="2317320"/>
            <a:ext cx="8640000" cy="2563560"/>
          </a:xfrm>
          <a:prstGeom prst="rect">
            <a:avLst/>
          </a:prstGeom>
          <a:noFill/>
          <a:ln w="0">
            <a:noFill/>
          </a:ln>
        </p:spPr>
        <p:txBody>
          <a:bodyPr lIns="0" rIns="0" tIns="0" bIns="0" anchor="t">
            <a:spAutoFit/>
          </a:bodyPr>
          <a:p>
            <a:r>
              <a:rPr b="0" lang="en-CA" sz="2000" strike="noStrike" u="none">
                <a:solidFill>
                  <a:srgbClr val="000000"/>
                </a:solidFill>
                <a:effectLst/>
                <a:uFillTx/>
                <a:latin typeface="Franklin Gothic Medium"/>
                <a:ea typeface="Arial"/>
              </a:rPr>
              <a:t>You must sign the statutory declaration on page 16 in front of </a:t>
            </a:r>
            <a:r>
              <a:rPr b="1" i="1" lang="en-CA" sz="2000" strike="noStrike" u="none">
                <a:solidFill>
                  <a:srgbClr val="000000"/>
                </a:solidFill>
                <a:effectLst/>
                <a:uFillTx/>
                <a:latin typeface="Franklin Gothic Medium"/>
                <a:ea typeface="Arial"/>
              </a:rPr>
              <a:t>a commissioner for taking affidavits</a:t>
            </a:r>
            <a:r>
              <a:rPr b="0" lang="en-CA" sz="2000" strike="noStrike" u="none">
                <a:solidFill>
                  <a:srgbClr val="000000"/>
                </a:solidFill>
                <a:effectLst/>
                <a:uFillTx/>
                <a:latin typeface="Franklin Gothic Medium"/>
                <a:ea typeface="Arial"/>
              </a:rPr>
              <a:t>, who will seal or stamp the document at that time to verify your identity and the accuracy of the information as written. </a:t>
            </a:r>
            <a:r>
              <a:rPr b="1" i="1" lang="en-CA" sz="2000" strike="noStrike" u="none">
                <a:solidFill>
                  <a:srgbClr val="000000"/>
                </a:solidFill>
                <a:effectLst/>
                <a:uFillTx/>
                <a:latin typeface="Franklin Gothic Medium"/>
                <a:ea typeface="Arial"/>
              </a:rPr>
              <a:t>The commissioner does not have to know the person signing the application.</a:t>
            </a:r>
            <a:endParaRPr b="0" lang="en-CA" sz="2000" strike="noStrike" u="none">
              <a:solidFill>
                <a:srgbClr val="ffffff"/>
              </a:solidFill>
              <a:effectLst/>
              <a:uFillTx/>
              <a:latin typeface="Arial"/>
            </a:endParaRPr>
          </a:p>
          <a:p>
            <a:endParaRPr b="0" lang="en-CA" sz="1800" strike="noStrike" u="none">
              <a:solidFill>
                <a:srgbClr val="ffffff"/>
              </a:solidFill>
              <a:effectLst/>
              <a:uFillTx/>
              <a:latin typeface="Arial"/>
            </a:endParaRPr>
          </a:p>
          <a:p>
            <a:r>
              <a:rPr b="0" lang="en-CA" sz="2000" strike="noStrike" u="none">
                <a:solidFill>
                  <a:srgbClr val="000000"/>
                </a:solidFill>
                <a:effectLst/>
                <a:uFillTx/>
                <a:latin typeface="Franklin Gothic Medium"/>
                <a:ea typeface="Arial"/>
              </a:rPr>
              <a:t>Several notary/commissioner’s offices in Ontario will commission these documents for trans individuals for no charge; however, </a:t>
            </a:r>
            <a:r>
              <a:rPr b="1" i="1" lang="en-CA" sz="2000" strike="noStrike" u="none">
                <a:solidFill>
                  <a:srgbClr val="000000"/>
                </a:solidFill>
                <a:effectLst/>
                <a:uFillTx/>
                <a:latin typeface="Franklin Gothic Medium"/>
                <a:ea typeface="Arial"/>
              </a:rPr>
              <a:t>the typical charge if applicable is $30-45.</a:t>
            </a:r>
            <a:endParaRPr b="0" lang="en-CA" sz="2000" strike="noStrike" u="none">
              <a:solidFill>
                <a:srgbClr val="ffffff"/>
              </a:solidFill>
              <a:effectLst/>
              <a:uFillTx/>
              <a:latin typeface="Arial"/>
            </a:endParaRPr>
          </a:p>
        </p:txBody>
      </p:sp>
      <p:sp>
        <p:nvSpPr>
          <p:cNvPr id="60" name="PlaceHolder 2"/>
          <p:cNvSpPr>
            <a:spLocks noGrp="1"/>
          </p:cNvSpPr>
          <p:nvPr>
            <p:ph type="title"/>
          </p:nvPr>
        </p:nvSpPr>
        <p:spPr>
          <a:xfrm>
            <a:off x="684000" y="1572120"/>
            <a:ext cx="5976000" cy="551880"/>
          </a:xfrm>
          <a:prstGeom prst="rect">
            <a:avLst/>
          </a:prstGeom>
          <a:noFill/>
          <a:ln w="0">
            <a:noFill/>
          </a:ln>
        </p:spPr>
        <p:txBody>
          <a:bodyPr lIns="0" rIns="0" tIns="0" bIns="0" anchor="ctr">
            <a:spAutoFit/>
          </a:bodyPr>
          <a:p>
            <a:pPr indent="0">
              <a:buNone/>
            </a:pPr>
            <a:r>
              <a:rPr b="0" lang="en-CA" sz="3200" strike="noStrike" u="none">
                <a:solidFill>
                  <a:srgbClr val="815070"/>
                </a:solidFill>
                <a:effectLst/>
                <a:uFillTx/>
                <a:latin typeface="Franklin Gothic Medium"/>
              </a:rPr>
              <a:t>Commissioning</a:t>
            </a:r>
            <a:endParaRPr b="0" lang="en-CA" sz="32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61" name=""/>
          <p:cNvSpPr/>
          <p:nvPr/>
        </p:nvSpPr>
        <p:spPr>
          <a:xfrm>
            <a:off x="432000" y="684000"/>
            <a:ext cx="9216000" cy="450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effectLst/>
              <a:uFillTx/>
              <a:latin typeface="Arial"/>
            </a:endParaRPr>
          </a:p>
        </p:txBody>
      </p:sp>
      <p:sp>
        <p:nvSpPr>
          <p:cNvPr id="62" name="PlaceHolder 1"/>
          <p:cNvSpPr>
            <a:spLocks noGrp="1"/>
          </p:cNvSpPr>
          <p:nvPr>
            <p:ph type="title"/>
          </p:nvPr>
        </p:nvSpPr>
        <p:spPr>
          <a:xfrm>
            <a:off x="684000" y="864000"/>
            <a:ext cx="6768000" cy="637920"/>
          </a:xfrm>
          <a:prstGeom prst="rect">
            <a:avLst/>
          </a:prstGeom>
          <a:noFill/>
          <a:ln w="0">
            <a:noFill/>
          </a:ln>
        </p:spPr>
        <p:txBody>
          <a:bodyPr lIns="0" rIns="0" tIns="0" bIns="0" anchor="ctr">
            <a:spAutoFit/>
          </a:bodyPr>
          <a:p>
            <a:pPr indent="0">
              <a:buNone/>
            </a:pPr>
            <a:r>
              <a:rPr b="0" lang="en-CA" sz="4200" strike="noStrike" u="none">
                <a:solidFill>
                  <a:srgbClr val="000000"/>
                </a:solidFill>
                <a:effectLst/>
                <a:uFillTx/>
                <a:latin typeface="Franklin Gothic Medium"/>
              </a:rPr>
              <a:t>Ontario legal name changes</a:t>
            </a:r>
            <a:endParaRPr b="0" lang="en-CA" sz="4200" strike="noStrike" u="none">
              <a:solidFill>
                <a:srgbClr val="ffffff"/>
              </a:solidFill>
              <a:effectLst/>
              <a:uFillTx/>
              <a:latin typeface="Arial"/>
            </a:endParaRPr>
          </a:p>
        </p:txBody>
      </p:sp>
      <p:sp>
        <p:nvSpPr>
          <p:cNvPr id="63" name=""/>
          <p:cNvSpPr txBox="1"/>
          <p:nvPr/>
        </p:nvSpPr>
        <p:spPr>
          <a:xfrm>
            <a:off x="720000" y="2317320"/>
            <a:ext cx="8640000" cy="2563560"/>
          </a:xfrm>
          <a:prstGeom prst="rect">
            <a:avLst/>
          </a:prstGeom>
          <a:noFill/>
          <a:ln w="0">
            <a:noFill/>
          </a:ln>
        </p:spPr>
        <p:txBody>
          <a:bodyPr lIns="0" rIns="0" tIns="0" bIns="0" anchor="t">
            <a:spAutoFit/>
          </a:bodyPr>
          <a:p>
            <a:r>
              <a:rPr b="0" lang="en-CA" sz="2000" strike="noStrike" u="none">
                <a:solidFill>
                  <a:srgbClr val="000000"/>
                </a:solidFill>
                <a:effectLst/>
                <a:uFillTx/>
                <a:latin typeface="Franklin Gothic Medium"/>
                <a:ea typeface="Arial"/>
              </a:rPr>
              <a:t>If possible, we recommend sending the entire application in a tracked envelope using Canada Post, to ease the stress of your application getting lost in the mail, and to allow for an update when it is likely beginning to be processed.</a:t>
            </a:r>
            <a:endParaRPr b="0" lang="en-CA" sz="2000" strike="noStrike" u="none">
              <a:solidFill>
                <a:srgbClr val="ffffff"/>
              </a:solidFill>
              <a:effectLst/>
              <a:uFillTx/>
              <a:latin typeface="Arial"/>
            </a:endParaRPr>
          </a:p>
          <a:p>
            <a:r>
              <a:rPr b="0" lang="en-CA" sz="1600" strike="noStrike" u="none">
                <a:solidFill>
                  <a:srgbClr val="000000"/>
                </a:solidFill>
                <a:effectLst/>
                <a:uFillTx/>
                <a:latin typeface="Franklin Gothic Medium"/>
                <a:ea typeface="Arial"/>
              </a:rPr>
              <a:t>Send your completed form, payment, and required documents to:</a:t>
            </a:r>
            <a:endParaRPr b="0" lang="en-CA" sz="1600" strike="noStrike" u="none">
              <a:solidFill>
                <a:srgbClr val="ffffff"/>
              </a:solidFill>
              <a:effectLst/>
              <a:uFillTx/>
              <a:latin typeface="Arial"/>
            </a:endParaRPr>
          </a:p>
          <a:p>
            <a:r>
              <a:rPr b="0" lang="en-CA" sz="1600" strike="noStrike" u="none">
                <a:solidFill>
                  <a:srgbClr val="000000"/>
                </a:solidFill>
                <a:effectLst/>
                <a:uFillTx/>
                <a:latin typeface="Franklin Gothic Medium"/>
                <a:ea typeface="Arial"/>
              </a:rPr>
              <a:t>Office of the Registrar General</a:t>
            </a:r>
            <a:br>
              <a:rPr sz="1600"/>
            </a:br>
            <a:r>
              <a:rPr b="0" lang="en-CA" sz="1600" strike="noStrike" u="none">
                <a:solidFill>
                  <a:srgbClr val="000000"/>
                </a:solidFill>
                <a:effectLst/>
                <a:uFillTx/>
                <a:latin typeface="Franklin Gothic Medium"/>
                <a:ea typeface="Arial"/>
              </a:rPr>
              <a:t>P.O. Box 3000</a:t>
            </a:r>
            <a:br>
              <a:rPr sz="1600"/>
            </a:br>
            <a:r>
              <a:rPr b="0" lang="en-CA" sz="1600" strike="noStrike" u="none">
                <a:solidFill>
                  <a:srgbClr val="000000"/>
                </a:solidFill>
                <a:effectLst/>
                <a:uFillTx/>
                <a:latin typeface="Franklin Gothic Medium"/>
                <a:ea typeface="Arial"/>
              </a:rPr>
              <a:t>189 Red River Road</a:t>
            </a:r>
            <a:br>
              <a:rPr sz="1600"/>
            </a:br>
            <a:r>
              <a:rPr b="0" lang="en-CA" sz="1600" strike="noStrike" u="none">
                <a:solidFill>
                  <a:srgbClr val="000000"/>
                </a:solidFill>
                <a:effectLst/>
                <a:uFillTx/>
                <a:latin typeface="Franklin Gothic Medium"/>
                <a:ea typeface="Arial"/>
              </a:rPr>
              <a:t>Thunder Bay, ON</a:t>
            </a:r>
            <a:br>
              <a:rPr sz="1600"/>
            </a:br>
            <a:r>
              <a:rPr b="0" lang="en-CA" sz="1600" strike="noStrike" u="none">
                <a:solidFill>
                  <a:srgbClr val="000000"/>
                </a:solidFill>
                <a:effectLst/>
                <a:uFillTx/>
                <a:latin typeface="Franklin Gothic Medium"/>
                <a:ea typeface="Arial"/>
              </a:rPr>
              <a:t>P7B 5W0</a:t>
            </a:r>
            <a:endParaRPr b="0" lang="en-CA" sz="1600" strike="noStrike" u="none">
              <a:solidFill>
                <a:srgbClr val="ffffff"/>
              </a:solidFill>
              <a:effectLst/>
              <a:uFillTx/>
              <a:latin typeface="Arial"/>
            </a:endParaRPr>
          </a:p>
        </p:txBody>
      </p:sp>
      <p:sp>
        <p:nvSpPr>
          <p:cNvPr id="64" name="PlaceHolder 2"/>
          <p:cNvSpPr>
            <a:spLocks noGrp="1"/>
          </p:cNvSpPr>
          <p:nvPr>
            <p:ph type="title"/>
          </p:nvPr>
        </p:nvSpPr>
        <p:spPr>
          <a:xfrm>
            <a:off x="684000" y="1536120"/>
            <a:ext cx="5976000" cy="551880"/>
          </a:xfrm>
          <a:prstGeom prst="rect">
            <a:avLst/>
          </a:prstGeom>
          <a:noFill/>
          <a:ln w="0">
            <a:noFill/>
          </a:ln>
        </p:spPr>
        <p:txBody>
          <a:bodyPr lIns="0" rIns="0" tIns="0" bIns="0" anchor="ctr">
            <a:spAutoFit/>
          </a:bodyPr>
          <a:p>
            <a:pPr indent="0">
              <a:buNone/>
            </a:pPr>
            <a:r>
              <a:rPr b="0" lang="en-CA" sz="3200" strike="noStrike" u="none">
                <a:solidFill>
                  <a:srgbClr val="815070"/>
                </a:solidFill>
                <a:effectLst/>
                <a:uFillTx/>
                <a:latin typeface="Franklin Gothic Medium"/>
              </a:rPr>
              <a:t>Submitting your application</a:t>
            </a:r>
            <a:endParaRPr b="0" lang="en-CA" sz="32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65" name=""/>
          <p:cNvSpPr/>
          <p:nvPr/>
        </p:nvSpPr>
        <p:spPr>
          <a:xfrm>
            <a:off x="432000" y="684000"/>
            <a:ext cx="9216000" cy="450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effectLst/>
              <a:uFillTx/>
              <a:latin typeface="Arial"/>
            </a:endParaRPr>
          </a:p>
        </p:txBody>
      </p:sp>
      <p:sp>
        <p:nvSpPr>
          <p:cNvPr id="66" name="PlaceHolder 1"/>
          <p:cNvSpPr>
            <a:spLocks noGrp="1"/>
          </p:cNvSpPr>
          <p:nvPr>
            <p:ph type="title"/>
          </p:nvPr>
        </p:nvSpPr>
        <p:spPr>
          <a:xfrm>
            <a:off x="684000" y="864000"/>
            <a:ext cx="6768000" cy="637920"/>
          </a:xfrm>
          <a:prstGeom prst="rect">
            <a:avLst/>
          </a:prstGeom>
          <a:noFill/>
          <a:ln w="0">
            <a:noFill/>
          </a:ln>
        </p:spPr>
        <p:txBody>
          <a:bodyPr lIns="0" rIns="0" tIns="0" bIns="0" anchor="ctr">
            <a:spAutoFit/>
          </a:bodyPr>
          <a:p>
            <a:pPr indent="0">
              <a:buNone/>
            </a:pPr>
            <a:r>
              <a:rPr b="0" lang="en-CA" sz="4200" strike="noStrike" u="none">
                <a:solidFill>
                  <a:srgbClr val="000000"/>
                </a:solidFill>
                <a:effectLst/>
                <a:uFillTx/>
                <a:latin typeface="Franklin Gothic Medium"/>
              </a:rPr>
              <a:t>Ontario legal name changes</a:t>
            </a:r>
            <a:endParaRPr b="0" lang="en-CA" sz="4200" strike="noStrike" u="none">
              <a:solidFill>
                <a:srgbClr val="ffffff"/>
              </a:solidFill>
              <a:effectLst/>
              <a:uFillTx/>
              <a:latin typeface="Arial"/>
            </a:endParaRPr>
          </a:p>
        </p:txBody>
      </p:sp>
      <p:sp>
        <p:nvSpPr>
          <p:cNvPr id="67" name=""/>
          <p:cNvSpPr txBox="1"/>
          <p:nvPr/>
        </p:nvSpPr>
        <p:spPr>
          <a:xfrm>
            <a:off x="720000" y="2245320"/>
            <a:ext cx="5220000" cy="2645280"/>
          </a:xfrm>
          <a:prstGeom prst="rect">
            <a:avLst/>
          </a:prstGeom>
          <a:noFill/>
          <a:ln w="0">
            <a:noFill/>
          </a:ln>
        </p:spPr>
        <p:txBody>
          <a:bodyPr lIns="0" rIns="0" tIns="0" bIns="0" anchor="t">
            <a:spAutoFit/>
          </a:bodyPr>
          <a:p>
            <a:r>
              <a:rPr b="0" lang="en-CA" sz="1400" strike="noStrike" u="none">
                <a:solidFill>
                  <a:srgbClr val="000000"/>
                </a:solidFill>
                <a:effectLst/>
                <a:uFillTx/>
                <a:latin typeface="Franklin Gothic Medium"/>
                <a:ea typeface="Arial"/>
              </a:rPr>
              <a:t>If it is more accessible for you to submit the application in person and you are located in Toronto, you can bring your completed form, payment, and required documents to:</a:t>
            </a:r>
            <a:endParaRPr b="0" lang="en-CA" sz="1400" strike="noStrike" u="none">
              <a:solidFill>
                <a:srgbClr val="ffffff"/>
              </a:solidFill>
              <a:effectLst/>
              <a:uFillTx/>
              <a:latin typeface="Arial"/>
            </a:endParaRPr>
          </a:p>
          <a:p>
            <a:endParaRPr b="0" lang="en-CA" sz="1400" strike="noStrike" u="none">
              <a:solidFill>
                <a:srgbClr val="ffffff"/>
              </a:solidFill>
              <a:effectLst/>
              <a:uFillTx/>
              <a:latin typeface="Arial"/>
            </a:endParaRPr>
          </a:p>
          <a:p>
            <a:r>
              <a:rPr b="0" lang="en-CA" sz="1400" strike="noStrike" u="none">
                <a:solidFill>
                  <a:srgbClr val="000000"/>
                </a:solidFill>
                <a:effectLst/>
                <a:uFillTx/>
                <a:latin typeface="Franklin Gothic Medium"/>
                <a:ea typeface="Arial"/>
              </a:rPr>
              <a:t>ServiceOntario</a:t>
            </a:r>
            <a:endParaRPr b="0" lang="en-CA" sz="1400" strike="noStrike" u="none">
              <a:solidFill>
                <a:srgbClr val="ffffff"/>
              </a:solidFill>
              <a:effectLst/>
              <a:uFillTx/>
              <a:latin typeface="Arial"/>
            </a:endParaRPr>
          </a:p>
          <a:p>
            <a:r>
              <a:rPr b="0" lang="en-CA" sz="1400" strike="noStrike" u="none">
                <a:solidFill>
                  <a:srgbClr val="000000"/>
                </a:solidFill>
                <a:effectLst/>
                <a:uFillTx/>
                <a:latin typeface="Franklin Gothic Medium"/>
                <a:ea typeface="Arial"/>
              </a:rPr>
              <a:t>47 Sheppard Avenue East, Unit 417, 4th Floor</a:t>
            </a:r>
            <a:endParaRPr b="0" lang="en-CA" sz="1400" strike="noStrike" u="none">
              <a:solidFill>
                <a:srgbClr val="ffffff"/>
              </a:solidFill>
              <a:effectLst/>
              <a:uFillTx/>
              <a:latin typeface="Arial"/>
            </a:endParaRPr>
          </a:p>
          <a:p>
            <a:r>
              <a:rPr b="0" lang="en-CA" sz="1400" strike="noStrike" u="none">
                <a:solidFill>
                  <a:srgbClr val="000000"/>
                </a:solidFill>
                <a:effectLst/>
                <a:uFillTx/>
                <a:latin typeface="Franklin Gothic Medium"/>
                <a:ea typeface="Arial"/>
              </a:rPr>
              <a:t>Toronto, ON</a:t>
            </a:r>
            <a:endParaRPr b="0" lang="en-CA" sz="1400" strike="noStrike" u="none">
              <a:solidFill>
                <a:srgbClr val="ffffff"/>
              </a:solidFill>
              <a:effectLst/>
              <a:uFillTx/>
              <a:latin typeface="Arial"/>
            </a:endParaRPr>
          </a:p>
          <a:p>
            <a:r>
              <a:rPr b="0" lang="en-CA" sz="1400" strike="noStrike" u="none">
                <a:solidFill>
                  <a:srgbClr val="000000"/>
                </a:solidFill>
                <a:effectLst/>
                <a:uFillTx/>
                <a:latin typeface="Franklin Gothic Medium"/>
                <a:ea typeface="Arial"/>
              </a:rPr>
              <a:t>M2N 5N1</a:t>
            </a:r>
            <a:endParaRPr b="0" lang="en-CA" sz="1400" strike="noStrike" u="none">
              <a:solidFill>
                <a:srgbClr val="ffffff"/>
              </a:solidFill>
              <a:effectLst/>
              <a:uFillTx/>
              <a:latin typeface="Arial"/>
            </a:endParaRPr>
          </a:p>
          <a:p>
            <a:endParaRPr b="0" lang="en-CA" sz="1600" strike="noStrike" u="none">
              <a:solidFill>
                <a:srgbClr val="ffffff"/>
              </a:solidFill>
              <a:effectLst/>
              <a:uFillTx/>
              <a:latin typeface="Arial"/>
            </a:endParaRPr>
          </a:p>
          <a:p>
            <a:r>
              <a:rPr b="0" lang="en-CA" sz="1400" strike="noStrike" u="none">
                <a:solidFill>
                  <a:srgbClr val="000000"/>
                </a:solidFill>
                <a:effectLst/>
                <a:uFillTx/>
                <a:latin typeface="Franklin Gothic Medium"/>
                <a:ea typeface="Arial"/>
              </a:rPr>
              <a:t>If your application is complete and accurate, </a:t>
            </a:r>
            <a:r>
              <a:rPr b="1" i="1" lang="en-CA" sz="1400" strike="noStrike" u="none">
                <a:solidFill>
                  <a:srgbClr val="000000"/>
                </a:solidFill>
                <a:effectLst/>
                <a:uFillTx/>
                <a:latin typeface="Franklin Gothic Medium"/>
                <a:ea typeface="Arial"/>
              </a:rPr>
              <a:t>you should receive a certificate of name change in 6-8 weeks.</a:t>
            </a:r>
            <a:r>
              <a:rPr b="0" lang="en-CA" sz="1400" strike="noStrike" u="none">
                <a:solidFill>
                  <a:srgbClr val="000000"/>
                </a:solidFill>
                <a:effectLst/>
                <a:uFillTx/>
                <a:latin typeface="Franklin Gothic Medium"/>
                <a:ea typeface="Arial"/>
              </a:rPr>
              <a:t> This document will show your previous name and your new name. </a:t>
            </a:r>
            <a:r>
              <a:rPr b="1" i="1" lang="en-CA" sz="1400" strike="noStrike" u="none">
                <a:solidFill>
                  <a:srgbClr val="000000"/>
                </a:solidFill>
                <a:effectLst/>
                <a:uFillTx/>
                <a:latin typeface="Franklin Gothic Medium"/>
                <a:ea typeface="Arial"/>
              </a:rPr>
              <a:t>You can use this certificate to change your name on other personal documents.</a:t>
            </a:r>
            <a:endParaRPr b="0" lang="en-CA" sz="1400" strike="noStrike" u="none">
              <a:solidFill>
                <a:srgbClr val="ffffff"/>
              </a:solidFill>
              <a:effectLst/>
              <a:uFillTx/>
              <a:latin typeface="Arial"/>
            </a:endParaRPr>
          </a:p>
        </p:txBody>
      </p:sp>
      <p:sp>
        <p:nvSpPr>
          <p:cNvPr id="68" name="PlaceHolder 2"/>
          <p:cNvSpPr>
            <a:spLocks noGrp="1"/>
          </p:cNvSpPr>
          <p:nvPr>
            <p:ph type="title"/>
          </p:nvPr>
        </p:nvSpPr>
        <p:spPr>
          <a:xfrm>
            <a:off x="684000" y="1536120"/>
            <a:ext cx="5976000" cy="551880"/>
          </a:xfrm>
          <a:prstGeom prst="rect">
            <a:avLst/>
          </a:prstGeom>
          <a:noFill/>
          <a:ln w="0">
            <a:noFill/>
          </a:ln>
        </p:spPr>
        <p:txBody>
          <a:bodyPr lIns="0" rIns="0" tIns="0" bIns="0" anchor="ctr">
            <a:spAutoFit/>
          </a:bodyPr>
          <a:p>
            <a:pPr indent="0">
              <a:buNone/>
            </a:pPr>
            <a:r>
              <a:rPr b="0" lang="en-CA" sz="3200" strike="noStrike" u="none">
                <a:solidFill>
                  <a:srgbClr val="815070"/>
                </a:solidFill>
                <a:effectLst/>
                <a:uFillTx/>
                <a:latin typeface="Franklin Gothic Medium"/>
              </a:rPr>
              <a:t>Submitting your application</a:t>
            </a:r>
            <a:endParaRPr b="0" lang="en-CA" sz="3200" strike="noStrike" u="none">
              <a:solidFill>
                <a:srgbClr val="ffffff"/>
              </a:solidFill>
              <a:effectLst/>
              <a:uFillTx/>
              <a:latin typeface="Arial"/>
            </a:endParaRPr>
          </a:p>
        </p:txBody>
      </p:sp>
      <p:pic>
        <p:nvPicPr>
          <p:cNvPr id="69" name="Google Shape;212;p13" descr=""/>
          <p:cNvPicPr/>
          <p:nvPr/>
        </p:nvPicPr>
        <p:blipFill>
          <a:blip r:embed="rId2">
            <a:alphaModFix amt="90000"/>
          </a:blip>
          <a:srcRect l="0" t="0" r="0" b="45224"/>
          <a:stretch/>
        </p:blipFill>
        <p:spPr>
          <a:xfrm>
            <a:off x="5976000" y="1692000"/>
            <a:ext cx="3456360" cy="1894680"/>
          </a:xfrm>
          <a:prstGeom prst="rect">
            <a:avLst/>
          </a:prstGeom>
          <a:noFill/>
          <a:ln w="0">
            <a:noFill/>
          </a:ln>
        </p:spPr>
      </p:pic>
      <p:sp>
        <p:nvSpPr>
          <p:cNvPr id="70" name=""/>
          <p:cNvSpPr/>
          <p:nvPr/>
        </p:nvSpPr>
        <p:spPr>
          <a:xfrm>
            <a:off x="6660000" y="3852000"/>
            <a:ext cx="2988000" cy="1332000"/>
          </a:xfrm>
          <a:prstGeom prst="rect">
            <a:avLst/>
          </a:prstGeom>
          <a:solidFill>
            <a:srgbClr val="815070">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ffffff"/>
              </a:solidFill>
              <a:effectLst/>
              <a:uFillTx/>
              <a:latin typeface="Arial"/>
            </a:endParaRPr>
          </a:p>
        </p:txBody>
      </p:sp>
      <p:sp>
        <p:nvSpPr>
          <p:cNvPr id="71" name=""/>
          <p:cNvSpPr txBox="1"/>
          <p:nvPr/>
        </p:nvSpPr>
        <p:spPr>
          <a:xfrm>
            <a:off x="6804000" y="3928680"/>
            <a:ext cx="2772000" cy="1204920"/>
          </a:xfrm>
          <a:prstGeom prst="rect">
            <a:avLst/>
          </a:prstGeom>
          <a:noFill/>
          <a:ln w="0">
            <a:noFill/>
          </a:ln>
        </p:spPr>
        <p:txBody>
          <a:bodyPr lIns="90000" rIns="90000" tIns="45000" bIns="45000" anchor="t">
            <a:spAutoFit/>
          </a:bodyPr>
          <a:p>
            <a:pPr algn="r"/>
            <a:r>
              <a:rPr b="0" lang="en-CA" sz="1200" strike="noStrike" u="none">
                <a:solidFill>
                  <a:srgbClr val="ffffff"/>
                </a:solidFill>
                <a:effectLst/>
                <a:uFillTx/>
                <a:latin typeface="Franklin Gothic Medium"/>
                <a:ea typeface="Arial"/>
              </a:rPr>
              <a:t>If possible, I recommend sending </a:t>
            </a:r>
            <a:r>
              <a:rPr b="1" i="1" lang="en-CA" sz="1200" strike="noStrike" u="none">
                <a:solidFill>
                  <a:srgbClr val="ffffff"/>
                </a:solidFill>
                <a:effectLst/>
                <a:uFillTx/>
                <a:latin typeface="Franklin Gothic Medium"/>
                <a:ea typeface="Arial"/>
              </a:rPr>
              <a:t>the entire application in a tracked envelope using Canada Pos</a:t>
            </a:r>
            <a:r>
              <a:rPr b="0" lang="en-CA" sz="1200" strike="noStrike" u="none">
                <a:solidFill>
                  <a:srgbClr val="ffffff"/>
                </a:solidFill>
                <a:effectLst/>
                <a:uFillTx/>
                <a:latin typeface="Franklin Gothic Medium"/>
                <a:ea typeface="Arial"/>
              </a:rPr>
              <a:t>t, to ease the stress of your application getting lost in the mail, and to allow for an update when it is likely beginning to be processed. </a:t>
            </a:r>
            <a:endParaRPr b="0" lang="en-CA" sz="12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72" name=""/>
          <p:cNvSpPr/>
          <p:nvPr/>
        </p:nvSpPr>
        <p:spPr>
          <a:xfrm>
            <a:off x="432000" y="684000"/>
            <a:ext cx="9216000" cy="450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effectLst/>
              <a:uFillTx/>
              <a:latin typeface="Arial"/>
            </a:endParaRPr>
          </a:p>
        </p:txBody>
      </p:sp>
      <p:sp>
        <p:nvSpPr>
          <p:cNvPr id="73" name="PlaceHolder 1"/>
          <p:cNvSpPr>
            <a:spLocks noGrp="1"/>
          </p:cNvSpPr>
          <p:nvPr>
            <p:ph type="title"/>
          </p:nvPr>
        </p:nvSpPr>
        <p:spPr>
          <a:xfrm>
            <a:off x="684000" y="864000"/>
            <a:ext cx="6768000" cy="637920"/>
          </a:xfrm>
          <a:prstGeom prst="rect">
            <a:avLst/>
          </a:prstGeom>
          <a:noFill/>
          <a:ln w="0">
            <a:noFill/>
          </a:ln>
        </p:spPr>
        <p:txBody>
          <a:bodyPr lIns="0" rIns="0" tIns="0" bIns="0" anchor="ctr">
            <a:spAutoFit/>
          </a:bodyPr>
          <a:p>
            <a:pPr indent="0">
              <a:buNone/>
            </a:pPr>
            <a:r>
              <a:rPr b="0" lang="en-CA" sz="4200" strike="noStrike" u="none">
                <a:solidFill>
                  <a:srgbClr val="000000"/>
                </a:solidFill>
                <a:effectLst/>
                <a:uFillTx/>
                <a:latin typeface="Franklin Gothic Medium"/>
              </a:rPr>
              <a:t>Ontario legal name changes</a:t>
            </a:r>
            <a:endParaRPr b="0" lang="en-CA" sz="4200" strike="noStrike" u="none">
              <a:solidFill>
                <a:srgbClr val="ffffff"/>
              </a:solidFill>
              <a:effectLst/>
              <a:uFillTx/>
              <a:latin typeface="Arial"/>
            </a:endParaRPr>
          </a:p>
        </p:txBody>
      </p:sp>
      <p:sp>
        <p:nvSpPr>
          <p:cNvPr id="74" name=""/>
          <p:cNvSpPr txBox="1"/>
          <p:nvPr/>
        </p:nvSpPr>
        <p:spPr>
          <a:xfrm>
            <a:off x="684000" y="2173320"/>
            <a:ext cx="6516000" cy="2760840"/>
          </a:xfrm>
          <a:prstGeom prst="rect">
            <a:avLst/>
          </a:prstGeom>
          <a:noFill/>
          <a:ln w="0">
            <a:noFill/>
          </a:ln>
        </p:spPr>
        <p:txBody>
          <a:bodyPr lIns="0" rIns="0" tIns="0" bIns="0" anchor="t">
            <a:spAutoFit/>
          </a:bodyPr>
          <a:p>
            <a:r>
              <a:rPr b="0" lang="en-CA" sz="1600" strike="noStrike" u="none">
                <a:solidFill>
                  <a:srgbClr val="000000"/>
                </a:solidFill>
                <a:effectLst/>
                <a:uFillTx/>
                <a:latin typeface="Franklin Gothic Medium"/>
                <a:ea typeface="Arial"/>
              </a:rPr>
              <a:t>- </a:t>
            </a:r>
            <a:r>
              <a:rPr b="1" i="1" lang="en-CA" sz="1600" strike="noStrike" u="none">
                <a:solidFill>
                  <a:srgbClr val="000000"/>
                </a:solidFill>
                <a:effectLst/>
                <a:uFillTx/>
                <a:latin typeface="Franklin Gothic Medium"/>
                <a:ea typeface="Arial"/>
              </a:rPr>
              <a:t>Give yourself time</a:t>
            </a:r>
            <a:r>
              <a:rPr b="0" lang="en-CA" sz="1600" strike="noStrike" u="none">
                <a:solidFill>
                  <a:srgbClr val="000000"/>
                </a:solidFill>
                <a:effectLst/>
                <a:uFillTx/>
                <a:latin typeface="Franklin Gothic Medium"/>
                <a:ea typeface="Arial"/>
              </a:rPr>
              <a:t> (it will likely take several weeks to gather all the information you need, and to complete, double-check, and submit the forms)</a:t>
            </a:r>
            <a:endParaRPr b="0" lang="en-CA" sz="1600" strike="noStrike" u="none">
              <a:solidFill>
                <a:srgbClr val="ffffff"/>
              </a:solidFill>
              <a:effectLst/>
              <a:uFillTx/>
              <a:latin typeface="Arial"/>
            </a:endParaRPr>
          </a:p>
          <a:p>
            <a:r>
              <a:rPr b="0" lang="en-CA" sz="1600" strike="noStrike" u="none">
                <a:solidFill>
                  <a:srgbClr val="000000"/>
                </a:solidFill>
                <a:effectLst/>
                <a:uFillTx/>
                <a:latin typeface="Franklin Gothic Medium"/>
                <a:ea typeface="Arial"/>
              </a:rPr>
              <a:t>- </a:t>
            </a:r>
            <a:r>
              <a:rPr b="1" i="1" lang="en-CA" sz="1600" strike="noStrike" u="none">
                <a:solidFill>
                  <a:srgbClr val="000000"/>
                </a:solidFill>
                <a:effectLst/>
                <a:uFillTx/>
                <a:latin typeface="Franklin Gothic Medium"/>
                <a:ea typeface="Arial"/>
              </a:rPr>
              <a:t>Print clearly</a:t>
            </a:r>
            <a:r>
              <a:rPr b="0" lang="en-CA" sz="1600" strike="noStrike" u="none">
                <a:solidFill>
                  <a:srgbClr val="000000"/>
                </a:solidFill>
                <a:effectLst/>
                <a:uFillTx/>
                <a:latin typeface="Franklin Gothic Medium"/>
                <a:ea typeface="Arial"/>
              </a:rPr>
              <a:t> using a pen with blue or black ink</a:t>
            </a:r>
            <a:endParaRPr b="0" lang="en-CA" sz="1600" strike="noStrike" u="none">
              <a:solidFill>
                <a:srgbClr val="ffffff"/>
              </a:solidFill>
              <a:effectLst/>
              <a:uFillTx/>
              <a:latin typeface="Arial"/>
            </a:endParaRPr>
          </a:p>
          <a:p>
            <a:r>
              <a:rPr b="0" lang="en-CA" sz="1600" strike="noStrike" u="none">
                <a:solidFill>
                  <a:srgbClr val="000000"/>
                </a:solidFill>
                <a:effectLst/>
                <a:uFillTx/>
                <a:latin typeface="Franklin Gothic Medium"/>
                <a:ea typeface="Arial"/>
              </a:rPr>
              <a:t>- </a:t>
            </a:r>
            <a:r>
              <a:rPr b="1" i="1" lang="en-CA" sz="1600" strike="noStrike" u="none">
                <a:solidFill>
                  <a:srgbClr val="000000"/>
                </a:solidFill>
                <a:effectLst/>
                <a:uFillTx/>
                <a:latin typeface="Franklin Gothic Medium"/>
                <a:ea typeface="Arial"/>
              </a:rPr>
              <a:t>Do not use correction fluid</a:t>
            </a:r>
            <a:r>
              <a:rPr b="0" lang="en-CA" sz="1600" strike="noStrike" u="none">
                <a:solidFill>
                  <a:srgbClr val="000000"/>
                </a:solidFill>
                <a:effectLst/>
                <a:uFillTx/>
                <a:latin typeface="Franklin Gothic Medium"/>
                <a:ea typeface="Arial"/>
              </a:rPr>
              <a:t> on any forms</a:t>
            </a:r>
            <a:endParaRPr b="0" lang="en-CA" sz="1600" strike="noStrike" u="none">
              <a:solidFill>
                <a:srgbClr val="ffffff"/>
              </a:solidFill>
              <a:effectLst/>
              <a:uFillTx/>
              <a:latin typeface="Arial"/>
            </a:endParaRPr>
          </a:p>
          <a:p>
            <a:endParaRPr b="0" lang="en-CA" sz="1600" strike="noStrike" u="none">
              <a:solidFill>
                <a:srgbClr val="ffffff"/>
              </a:solidFill>
              <a:effectLst/>
              <a:uFillTx/>
              <a:latin typeface="Arial"/>
            </a:endParaRPr>
          </a:p>
          <a:p>
            <a:r>
              <a:rPr b="0" lang="en-CA" sz="1600" strike="noStrike" u="none">
                <a:solidFill>
                  <a:srgbClr val="000000"/>
                </a:solidFill>
                <a:effectLst/>
                <a:uFillTx/>
                <a:latin typeface="Franklin Gothic Medium"/>
                <a:ea typeface="Arial"/>
              </a:rPr>
              <a:t>- </a:t>
            </a:r>
            <a:r>
              <a:rPr b="1" i="1" lang="en-CA" sz="1600" strike="noStrike" u="none">
                <a:solidFill>
                  <a:srgbClr val="000000"/>
                </a:solidFill>
                <a:effectLst/>
                <a:uFillTx/>
                <a:latin typeface="Franklin Gothic Medium"/>
                <a:ea typeface="Arial"/>
              </a:rPr>
              <a:t>If you make a mistake or want to change information</a:t>
            </a:r>
            <a:r>
              <a:rPr b="0" lang="en-CA" sz="1600" strike="noStrike" u="none">
                <a:solidFill>
                  <a:srgbClr val="000000"/>
                </a:solidFill>
                <a:effectLst/>
                <a:uFillTx/>
                <a:latin typeface="Franklin Gothic Medium"/>
                <a:ea typeface="Arial"/>
              </a:rPr>
              <a:t>, you must do the following:</a:t>
            </a:r>
            <a:endParaRPr b="0" lang="en-CA" sz="1600" strike="noStrike" u="none">
              <a:solidFill>
                <a:srgbClr val="ffffff"/>
              </a:solidFill>
              <a:effectLst/>
              <a:uFillTx/>
              <a:latin typeface="Arial"/>
            </a:endParaRPr>
          </a:p>
          <a:p>
            <a:r>
              <a:rPr b="0" lang="en-CA" sz="1600" strike="noStrike" u="none">
                <a:solidFill>
                  <a:srgbClr val="000000"/>
                </a:solidFill>
                <a:effectLst/>
                <a:uFillTx/>
                <a:latin typeface="Franklin Gothic Medium"/>
                <a:ea typeface="Arial"/>
              </a:rPr>
              <a:t>   - Put brackets around the wrong information</a:t>
            </a:r>
            <a:endParaRPr b="0" lang="en-CA" sz="1600" strike="noStrike" u="none">
              <a:solidFill>
                <a:srgbClr val="ffffff"/>
              </a:solidFill>
              <a:effectLst/>
              <a:uFillTx/>
              <a:latin typeface="Arial"/>
            </a:endParaRPr>
          </a:p>
          <a:p>
            <a:r>
              <a:rPr b="0" lang="en-CA" sz="1600" strike="noStrike" u="none">
                <a:solidFill>
                  <a:srgbClr val="000000"/>
                </a:solidFill>
                <a:effectLst/>
                <a:uFillTx/>
                <a:latin typeface="Franklin Gothic Medium"/>
                <a:ea typeface="Arial"/>
              </a:rPr>
              <a:t>   - Enter the correct information</a:t>
            </a:r>
            <a:endParaRPr b="0" lang="en-CA" sz="1600" strike="noStrike" u="none">
              <a:solidFill>
                <a:srgbClr val="ffffff"/>
              </a:solidFill>
              <a:effectLst/>
              <a:uFillTx/>
              <a:latin typeface="Arial"/>
            </a:endParaRPr>
          </a:p>
          <a:p>
            <a:r>
              <a:rPr b="0" lang="en-CA" sz="1600" strike="noStrike" u="none">
                <a:solidFill>
                  <a:srgbClr val="000000"/>
                </a:solidFill>
                <a:effectLst/>
                <a:uFillTx/>
                <a:latin typeface="Franklin Gothic Medium"/>
                <a:ea typeface="Arial"/>
              </a:rPr>
              <a:t>   - Put your initials beside each change</a:t>
            </a:r>
            <a:endParaRPr b="0" lang="en-CA" sz="1600" strike="noStrike" u="none">
              <a:solidFill>
                <a:srgbClr val="ffffff"/>
              </a:solidFill>
              <a:effectLst/>
              <a:uFillTx/>
              <a:latin typeface="Arial"/>
            </a:endParaRPr>
          </a:p>
          <a:p>
            <a:r>
              <a:rPr b="0" lang="en-CA" sz="1600" strike="noStrike" u="none">
                <a:solidFill>
                  <a:srgbClr val="000000"/>
                </a:solidFill>
                <a:effectLst/>
                <a:uFillTx/>
                <a:latin typeface="Franklin Gothic Medium"/>
                <a:ea typeface="Arial"/>
              </a:rPr>
              <a:t>   - Have the commissioner initial each change before it is sworn</a:t>
            </a:r>
            <a:endParaRPr b="0" lang="en-CA" sz="1600" strike="noStrike" u="none">
              <a:solidFill>
                <a:srgbClr val="ffffff"/>
              </a:solidFill>
              <a:effectLst/>
              <a:uFillTx/>
              <a:latin typeface="Arial"/>
            </a:endParaRPr>
          </a:p>
        </p:txBody>
      </p:sp>
      <p:sp>
        <p:nvSpPr>
          <p:cNvPr id="75" name="PlaceHolder 2"/>
          <p:cNvSpPr>
            <a:spLocks noGrp="1"/>
          </p:cNvSpPr>
          <p:nvPr>
            <p:ph type="title"/>
          </p:nvPr>
        </p:nvSpPr>
        <p:spPr>
          <a:xfrm>
            <a:off x="720000" y="1500120"/>
            <a:ext cx="5976000" cy="551880"/>
          </a:xfrm>
          <a:prstGeom prst="rect">
            <a:avLst/>
          </a:prstGeom>
          <a:noFill/>
          <a:ln w="0">
            <a:noFill/>
          </a:ln>
        </p:spPr>
        <p:txBody>
          <a:bodyPr lIns="0" rIns="0" tIns="0" bIns="0" anchor="ctr">
            <a:spAutoFit/>
          </a:bodyPr>
          <a:p>
            <a:pPr indent="0">
              <a:buNone/>
            </a:pPr>
            <a:r>
              <a:rPr b="0" lang="en-CA" sz="3200" strike="noStrike" u="none">
                <a:solidFill>
                  <a:srgbClr val="815070"/>
                </a:solidFill>
                <a:effectLst/>
                <a:uFillTx/>
                <a:latin typeface="Franklin Gothic Medium"/>
              </a:rPr>
              <a:t>Some suggestions</a:t>
            </a:r>
            <a:endParaRPr b="0" lang="en-CA" sz="3200" strike="noStrike" u="none">
              <a:solidFill>
                <a:srgbClr val="ffffff"/>
              </a:solidFill>
              <a:effectLst/>
              <a:uFillTx/>
              <a:latin typeface="Arial"/>
            </a:endParaRPr>
          </a:p>
        </p:txBody>
      </p:sp>
      <p:pic>
        <p:nvPicPr>
          <p:cNvPr id="76" name="Google Shape;223;p14" descr="A wall covered with sticky notes."/>
          <p:cNvPicPr/>
          <p:nvPr/>
        </p:nvPicPr>
        <p:blipFill>
          <a:blip r:embed="rId2">
            <a:alphaModFix amt="90000"/>
          </a:blip>
          <a:srcRect l="33500" t="0" r="33500" b="0"/>
          <a:stretch/>
        </p:blipFill>
        <p:spPr>
          <a:xfrm>
            <a:off x="7560000" y="228960"/>
            <a:ext cx="2340000" cy="4387680"/>
          </a:xfrm>
          <a:prstGeom prst="rect">
            <a:avLst/>
          </a:prstGeom>
          <a:noFill/>
          <a:ln cap="rnd" w="36000">
            <a:solidFill>
              <a:srgbClr val="000000"/>
            </a:solidFill>
            <a:round/>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77" name=""/>
          <p:cNvSpPr/>
          <p:nvPr/>
        </p:nvSpPr>
        <p:spPr>
          <a:xfrm>
            <a:off x="432000" y="684000"/>
            <a:ext cx="9216000" cy="450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effectLst/>
              <a:uFillTx/>
              <a:latin typeface="Arial"/>
            </a:endParaRPr>
          </a:p>
        </p:txBody>
      </p:sp>
      <p:sp>
        <p:nvSpPr>
          <p:cNvPr id="78" name="PlaceHolder 1"/>
          <p:cNvSpPr>
            <a:spLocks noGrp="1"/>
          </p:cNvSpPr>
          <p:nvPr>
            <p:ph type="title"/>
          </p:nvPr>
        </p:nvSpPr>
        <p:spPr>
          <a:xfrm>
            <a:off x="684000" y="936000"/>
            <a:ext cx="6768000" cy="637920"/>
          </a:xfrm>
          <a:prstGeom prst="rect">
            <a:avLst/>
          </a:prstGeom>
          <a:noFill/>
          <a:ln w="0">
            <a:noFill/>
          </a:ln>
        </p:spPr>
        <p:txBody>
          <a:bodyPr lIns="0" rIns="0" tIns="0" bIns="0" anchor="ctr">
            <a:spAutoFit/>
          </a:bodyPr>
          <a:p>
            <a:pPr indent="0">
              <a:buNone/>
            </a:pPr>
            <a:r>
              <a:rPr b="0" lang="en-CA" sz="4200" strike="noStrike" u="none">
                <a:solidFill>
                  <a:srgbClr val="000000"/>
                </a:solidFill>
                <a:effectLst/>
                <a:uFillTx/>
                <a:latin typeface="Franklin Gothic Medium"/>
              </a:rPr>
              <a:t>Ontario legal name changes</a:t>
            </a:r>
            <a:endParaRPr b="0" lang="en-CA" sz="4200" strike="noStrike" u="none">
              <a:solidFill>
                <a:srgbClr val="ffffff"/>
              </a:solidFill>
              <a:effectLst/>
              <a:uFillTx/>
              <a:latin typeface="Arial"/>
            </a:endParaRPr>
          </a:p>
        </p:txBody>
      </p:sp>
      <p:sp>
        <p:nvSpPr>
          <p:cNvPr id="79" name=""/>
          <p:cNvSpPr txBox="1"/>
          <p:nvPr/>
        </p:nvSpPr>
        <p:spPr>
          <a:xfrm>
            <a:off x="684000" y="2209320"/>
            <a:ext cx="8676000" cy="2830680"/>
          </a:xfrm>
          <a:prstGeom prst="rect">
            <a:avLst/>
          </a:prstGeom>
          <a:noFill/>
          <a:ln w="0">
            <a:noFill/>
          </a:ln>
        </p:spPr>
        <p:txBody>
          <a:bodyPr lIns="0" rIns="0" tIns="0" bIns="0" anchor="t">
            <a:spAutoFit/>
          </a:bodyPr>
          <a:p>
            <a:pPr marL="216000" indent="-216000">
              <a:buClr>
                <a:srgbClr val="ffffff"/>
              </a:buClr>
              <a:buSzPct val="45000"/>
              <a:buFont typeface="Wingdings" charset="2"/>
              <a:buChar char=""/>
            </a:pPr>
            <a:r>
              <a:rPr b="1" i="1" lang="en-CA" sz="1490" strike="noStrike" u="none">
                <a:solidFill>
                  <a:srgbClr val="000000"/>
                </a:solidFill>
                <a:effectLst/>
                <a:uFillTx/>
                <a:latin typeface="Franklin Gothic Medium"/>
                <a:ea typeface="Arial"/>
              </a:rPr>
              <a:t>Fill out the Application to Change an Adult's Name</a:t>
            </a:r>
            <a:r>
              <a:rPr b="0" lang="en-CA" sz="1490" strike="noStrike" u="none">
                <a:solidFill>
                  <a:srgbClr val="000000"/>
                </a:solidFill>
                <a:effectLst/>
                <a:uFillTx/>
                <a:latin typeface="Franklin Gothic Medium"/>
                <a:ea typeface="Arial"/>
              </a:rPr>
              <a:t> (all relevant sections, excluding Guarantor’s Statement) and Request for Non-Publication in the Ontario Gazette (DO NOT SIGN YET)</a:t>
            </a:r>
            <a:endParaRPr b="0" lang="en-CA" sz="1490" strike="noStrike" u="none">
              <a:solidFill>
                <a:srgbClr val="ffffff"/>
              </a:solidFill>
              <a:effectLst/>
              <a:uFillTx/>
              <a:latin typeface="Arial"/>
            </a:endParaRPr>
          </a:p>
          <a:p>
            <a:pPr marL="216000" indent="-216000">
              <a:buClr>
                <a:srgbClr val="ffffff"/>
              </a:buClr>
              <a:buSzPct val="45000"/>
              <a:buFont typeface="Wingdings" charset="2"/>
              <a:buChar char=""/>
            </a:pPr>
            <a:r>
              <a:rPr b="1" i="1" lang="en-CA" sz="1490" strike="noStrike" u="none">
                <a:solidFill>
                  <a:srgbClr val="000000"/>
                </a:solidFill>
                <a:effectLst/>
                <a:uFillTx/>
                <a:latin typeface="Franklin Gothic Medium"/>
                <a:ea typeface="Arial"/>
              </a:rPr>
              <a:t>Collect all required identification</a:t>
            </a:r>
            <a:r>
              <a:rPr b="0" lang="en-CA" sz="1490" strike="noStrike" u="none">
                <a:solidFill>
                  <a:srgbClr val="000000"/>
                </a:solidFill>
                <a:effectLst/>
                <a:uFillTx/>
                <a:latin typeface="Franklin Gothic Medium"/>
                <a:ea typeface="Arial"/>
              </a:rPr>
              <a:t> photocopies and/or original documents, including translations, if necessary</a:t>
            </a:r>
            <a:endParaRPr b="0" lang="en-CA" sz="1490" strike="noStrike" u="none">
              <a:solidFill>
                <a:srgbClr val="ffffff"/>
              </a:solidFill>
              <a:effectLst/>
              <a:uFillTx/>
              <a:latin typeface="Arial"/>
            </a:endParaRPr>
          </a:p>
          <a:p>
            <a:pPr marL="216000" indent="-216000">
              <a:buClr>
                <a:srgbClr val="ffffff"/>
              </a:buClr>
              <a:buSzPct val="45000"/>
              <a:buFont typeface="Wingdings" charset="2"/>
              <a:buChar char=""/>
            </a:pPr>
            <a:r>
              <a:rPr b="1" i="1" lang="en-CA" sz="1490" strike="noStrike" u="none">
                <a:solidFill>
                  <a:srgbClr val="000000"/>
                </a:solidFill>
                <a:effectLst/>
                <a:uFillTx/>
                <a:latin typeface="Franklin Gothic Medium"/>
                <a:ea typeface="Arial"/>
              </a:rPr>
              <a:t>Receive consent from every person who has legal custody of you</a:t>
            </a:r>
            <a:r>
              <a:rPr b="0" lang="en-CA" sz="1490" strike="noStrike" u="none">
                <a:solidFill>
                  <a:srgbClr val="000000"/>
                </a:solidFill>
                <a:effectLst/>
                <a:uFillTx/>
                <a:latin typeface="Franklin Gothic Medium"/>
                <a:ea typeface="Arial"/>
              </a:rPr>
              <a:t>, if applicable</a:t>
            </a:r>
            <a:endParaRPr b="0" lang="en-CA" sz="1490" strike="noStrike" u="none">
              <a:solidFill>
                <a:srgbClr val="ffffff"/>
              </a:solidFill>
              <a:effectLst/>
              <a:uFillTx/>
              <a:latin typeface="Arial"/>
            </a:endParaRPr>
          </a:p>
          <a:p>
            <a:pPr marL="216000" indent="-216000">
              <a:buClr>
                <a:srgbClr val="ffffff"/>
              </a:buClr>
              <a:buSzPct val="45000"/>
              <a:buFont typeface="Wingdings" charset="2"/>
              <a:buChar char=""/>
            </a:pPr>
            <a:r>
              <a:rPr b="1" i="1" lang="en-CA" sz="1490" strike="noStrike" u="none">
                <a:solidFill>
                  <a:srgbClr val="000000"/>
                </a:solidFill>
                <a:effectLst/>
                <a:uFillTx/>
                <a:latin typeface="Franklin Gothic Medium"/>
                <a:ea typeface="Arial"/>
              </a:rPr>
              <a:t>Give your partner/spouse notice</a:t>
            </a:r>
            <a:r>
              <a:rPr b="0" lang="en-CA" sz="1490" strike="noStrike" u="none">
                <a:solidFill>
                  <a:srgbClr val="000000"/>
                </a:solidFill>
                <a:effectLst/>
                <a:uFillTx/>
                <a:latin typeface="Franklin Gothic Medium"/>
                <a:ea typeface="Arial"/>
              </a:rPr>
              <a:t> that you are changing your name, if applicable</a:t>
            </a:r>
            <a:endParaRPr b="0" lang="en-CA" sz="1490" strike="noStrike" u="none">
              <a:solidFill>
                <a:srgbClr val="ffffff"/>
              </a:solidFill>
              <a:effectLst/>
              <a:uFillTx/>
              <a:latin typeface="Arial"/>
            </a:endParaRPr>
          </a:p>
          <a:p>
            <a:pPr marL="216000" indent="-216000">
              <a:buClr>
                <a:srgbClr val="ffffff"/>
              </a:buClr>
              <a:buSzPct val="45000"/>
              <a:buFont typeface="Wingdings" charset="2"/>
              <a:buChar char=""/>
            </a:pPr>
            <a:r>
              <a:rPr b="1" i="1" lang="en-CA" sz="1490" strike="noStrike" u="none">
                <a:solidFill>
                  <a:srgbClr val="000000"/>
                </a:solidFill>
                <a:effectLst/>
                <a:uFillTx/>
                <a:latin typeface="Franklin Gothic Medium"/>
                <a:ea typeface="Arial"/>
              </a:rPr>
              <a:t>Receive a police check</a:t>
            </a:r>
            <a:r>
              <a:rPr b="0" lang="en-CA" sz="1490" strike="noStrike" u="none">
                <a:solidFill>
                  <a:srgbClr val="000000"/>
                </a:solidFill>
                <a:effectLst/>
                <a:uFillTx/>
                <a:latin typeface="Franklin Gothic Medium"/>
                <a:ea typeface="Arial"/>
              </a:rPr>
              <a:t>, if necessary</a:t>
            </a:r>
            <a:endParaRPr b="0" lang="en-CA" sz="1490" strike="noStrike" u="none">
              <a:solidFill>
                <a:srgbClr val="ffffff"/>
              </a:solidFill>
              <a:effectLst/>
              <a:uFillTx/>
              <a:latin typeface="Arial"/>
            </a:endParaRPr>
          </a:p>
          <a:p>
            <a:pPr marL="216000" indent="-216000">
              <a:buClr>
                <a:srgbClr val="ffffff"/>
              </a:buClr>
              <a:buSzPct val="45000"/>
              <a:buFont typeface="Wingdings" charset="2"/>
              <a:buChar char=""/>
            </a:pPr>
            <a:r>
              <a:rPr b="1" i="1" lang="en-CA" sz="1490" strike="noStrike" u="none">
                <a:solidFill>
                  <a:srgbClr val="000000"/>
                </a:solidFill>
                <a:effectLst/>
                <a:uFillTx/>
                <a:latin typeface="Franklin Gothic Medium"/>
                <a:ea typeface="Arial"/>
              </a:rPr>
              <a:t>Secure the $137 + shipping</a:t>
            </a:r>
            <a:r>
              <a:rPr b="0" lang="en-CA" sz="1490" strike="noStrike" u="none">
                <a:solidFill>
                  <a:srgbClr val="000000"/>
                </a:solidFill>
                <a:effectLst/>
                <a:uFillTx/>
                <a:latin typeface="Franklin Gothic Medium"/>
                <a:ea typeface="Arial"/>
              </a:rPr>
              <a:t> to submit the application</a:t>
            </a:r>
            <a:endParaRPr b="0" lang="en-CA" sz="1490" strike="noStrike" u="none">
              <a:solidFill>
                <a:srgbClr val="ffffff"/>
              </a:solidFill>
              <a:effectLst/>
              <a:uFillTx/>
              <a:latin typeface="Arial"/>
            </a:endParaRPr>
          </a:p>
          <a:p>
            <a:pPr marL="216000" indent="-216000">
              <a:buClr>
                <a:srgbClr val="ffffff"/>
              </a:buClr>
              <a:buSzPct val="45000"/>
              <a:buFont typeface="Wingdings" charset="2"/>
              <a:buChar char=""/>
            </a:pPr>
            <a:r>
              <a:rPr b="0" lang="en-CA" sz="1490" strike="noStrike" u="none">
                <a:solidFill>
                  <a:srgbClr val="000000"/>
                </a:solidFill>
                <a:effectLst/>
                <a:uFillTx/>
                <a:latin typeface="Franklin Gothic Medium"/>
                <a:ea typeface="Arial"/>
              </a:rPr>
              <a:t>Secure a guarantor and have them </a:t>
            </a:r>
            <a:r>
              <a:rPr b="1" i="1" lang="en-CA" sz="1490" strike="noStrike" u="none">
                <a:solidFill>
                  <a:srgbClr val="000000"/>
                </a:solidFill>
                <a:effectLst/>
                <a:uFillTx/>
                <a:latin typeface="Franklin Gothic Medium"/>
                <a:ea typeface="Arial"/>
              </a:rPr>
              <a:t>fill out the Guarantor’s statement</a:t>
            </a:r>
            <a:endParaRPr b="0" lang="en-CA" sz="1490" strike="noStrike" u="none">
              <a:solidFill>
                <a:srgbClr val="ffffff"/>
              </a:solidFill>
              <a:effectLst/>
              <a:uFillTx/>
              <a:latin typeface="Arial"/>
            </a:endParaRPr>
          </a:p>
          <a:p>
            <a:pPr marL="216000" indent="-216000">
              <a:buClr>
                <a:srgbClr val="ffffff"/>
              </a:buClr>
              <a:buSzPct val="45000"/>
              <a:buFont typeface="Wingdings" charset="2"/>
              <a:buChar char=""/>
            </a:pPr>
            <a:r>
              <a:rPr b="1" i="1" lang="en-CA" sz="1490" strike="noStrike" u="none">
                <a:solidFill>
                  <a:srgbClr val="000000"/>
                </a:solidFill>
                <a:effectLst/>
                <a:uFillTx/>
                <a:latin typeface="Franklin Gothic Medium"/>
                <a:ea typeface="Arial"/>
              </a:rPr>
              <a:t>Make an appointment with a commissioner</a:t>
            </a:r>
            <a:r>
              <a:rPr b="0" lang="en-CA" sz="1490" strike="noStrike" u="none">
                <a:solidFill>
                  <a:srgbClr val="000000"/>
                </a:solidFill>
                <a:effectLst/>
                <a:uFillTx/>
                <a:latin typeface="Franklin Gothic Medium"/>
                <a:ea typeface="Arial"/>
              </a:rPr>
              <a:t>, having them witness you sign and then commission the document</a:t>
            </a:r>
            <a:endParaRPr b="0" lang="en-CA" sz="1490" strike="noStrike" u="none">
              <a:solidFill>
                <a:srgbClr val="ffffff"/>
              </a:solidFill>
              <a:effectLst/>
              <a:uFillTx/>
              <a:latin typeface="Arial"/>
            </a:endParaRPr>
          </a:p>
          <a:p>
            <a:pPr marL="216000" indent="-216000">
              <a:buClr>
                <a:srgbClr val="ffffff"/>
              </a:buClr>
              <a:buSzPct val="45000"/>
              <a:buFont typeface="Wingdings" charset="2"/>
              <a:buChar char=""/>
            </a:pPr>
            <a:r>
              <a:rPr b="1" i="1" lang="en-CA" sz="1490" strike="noStrike" u="none">
                <a:solidFill>
                  <a:srgbClr val="000000"/>
                </a:solidFill>
                <a:effectLst/>
                <a:uFillTx/>
                <a:latin typeface="Franklin Gothic Medium"/>
                <a:ea typeface="Arial"/>
              </a:rPr>
              <a:t>Mail the document</a:t>
            </a:r>
            <a:r>
              <a:rPr b="0" lang="en-CA" sz="1490" strike="noStrike" u="none">
                <a:solidFill>
                  <a:srgbClr val="000000"/>
                </a:solidFill>
                <a:effectLst/>
                <a:uFillTx/>
                <a:latin typeface="Franklin Gothic Medium"/>
                <a:ea typeface="Arial"/>
              </a:rPr>
              <a:t> to the Office of the Registrar General in Thunder Bay, ON </a:t>
            </a:r>
            <a:r>
              <a:rPr b="1" i="1" lang="en-CA" sz="1490" strike="noStrike" u="none">
                <a:solidFill>
                  <a:srgbClr val="000000"/>
                </a:solidFill>
                <a:effectLst/>
                <a:uFillTx/>
                <a:latin typeface="Franklin Gothic Medium"/>
                <a:ea typeface="Arial"/>
              </a:rPr>
              <a:t>or submit in person</a:t>
            </a:r>
            <a:r>
              <a:rPr b="0" lang="en-CA" sz="1490" strike="noStrike" u="none">
                <a:solidFill>
                  <a:srgbClr val="000000"/>
                </a:solidFill>
                <a:effectLst/>
                <a:uFillTx/>
                <a:latin typeface="Franklin Gothic Medium"/>
                <a:ea typeface="Arial"/>
              </a:rPr>
              <a:t> in Toronto, ON</a:t>
            </a:r>
            <a:endParaRPr b="0" lang="en-CA" sz="1490" strike="noStrike" u="none">
              <a:solidFill>
                <a:srgbClr val="ffffff"/>
              </a:solidFill>
              <a:effectLst/>
              <a:uFillTx/>
              <a:latin typeface="Arial"/>
            </a:endParaRPr>
          </a:p>
        </p:txBody>
      </p:sp>
      <p:sp>
        <p:nvSpPr>
          <p:cNvPr id="80" name="PlaceHolder 2"/>
          <p:cNvSpPr>
            <a:spLocks noGrp="1"/>
          </p:cNvSpPr>
          <p:nvPr>
            <p:ph type="title"/>
          </p:nvPr>
        </p:nvSpPr>
        <p:spPr>
          <a:xfrm>
            <a:off x="720000" y="1536120"/>
            <a:ext cx="5976000" cy="551880"/>
          </a:xfrm>
          <a:prstGeom prst="rect">
            <a:avLst/>
          </a:prstGeom>
          <a:noFill/>
          <a:ln w="0">
            <a:noFill/>
          </a:ln>
        </p:spPr>
        <p:txBody>
          <a:bodyPr lIns="0" rIns="0" tIns="0" bIns="0" anchor="ctr">
            <a:spAutoFit/>
          </a:bodyPr>
          <a:p>
            <a:pPr indent="0">
              <a:buNone/>
            </a:pPr>
            <a:r>
              <a:rPr b="0" lang="en-CA" sz="3200" strike="noStrike" u="none">
                <a:solidFill>
                  <a:srgbClr val="815070"/>
                </a:solidFill>
                <a:effectLst/>
                <a:uFillTx/>
                <a:latin typeface="Franklin Gothic Medium"/>
              </a:rPr>
              <a:t>Checklist</a:t>
            </a:r>
            <a:endParaRPr b="0" lang="en-CA" sz="32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1" name=""/>
          <p:cNvSpPr/>
          <p:nvPr/>
        </p:nvSpPr>
        <p:spPr>
          <a:xfrm>
            <a:off x="432000" y="720000"/>
            <a:ext cx="9216000" cy="432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effectLst/>
              <a:uFillTx/>
              <a:latin typeface="Arial"/>
            </a:endParaRPr>
          </a:p>
        </p:txBody>
      </p:sp>
      <p:sp>
        <p:nvSpPr>
          <p:cNvPr id="82" name="PlaceHolder 1"/>
          <p:cNvSpPr>
            <a:spLocks noGrp="1"/>
          </p:cNvSpPr>
          <p:nvPr>
            <p:ph type="title"/>
          </p:nvPr>
        </p:nvSpPr>
        <p:spPr>
          <a:xfrm>
            <a:off x="684000" y="936000"/>
            <a:ext cx="6768000" cy="637920"/>
          </a:xfrm>
          <a:prstGeom prst="rect">
            <a:avLst/>
          </a:prstGeom>
          <a:noFill/>
          <a:ln w="0">
            <a:noFill/>
          </a:ln>
        </p:spPr>
        <p:txBody>
          <a:bodyPr lIns="0" rIns="0" tIns="0" bIns="0" anchor="ctr">
            <a:spAutoFit/>
          </a:bodyPr>
          <a:p>
            <a:pPr indent="0">
              <a:buNone/>
            </a:pPr>
            <a:r>
              <a:rPr b="0" lang="en-CA" sz="4200" strike="noStrike" u="none">
                <a:solidFill>
                  <a:srgbClr val="000000"/>
                </a:solidFill>
                <a:effectLst/>
                <a:uFillTx/>
                <a:latin typeface="Franklin Gothic Medium"/>
              </a:rPr>
              <a:t>Ontario birth certificates</a:t>
            </a:r>
            <a:endParaRPr b="0" lang="en-CA" sz="4200" strike="noStrike" u="none">
              <a:solidFill>
                <a:srgbClr val="ffffff"/>
              </a:solidFill>
              <a:effectLst/>
              <a:uFillTx/>
              <a:latin typeface="Arial"/>
            </a:endParaRPr>
          </a:p>
        </p:txBody>
      </p:sp>
      <p:sp>
        <p:nvSpPr>
          <p:cNvPr id="83" name="PlaceHolder 2"/>
          <p:cNvSpPr>
            <a:spLocks noGrp="1"/>
          </p:cNvSpPr>
          <p:nvPr>
            <p:ph type="subTitle"/>
          </p:nvPr>
        </p:nvSpPr>
        <p:spPr>
          <a:xfrm>
            <a:off x="720000" y="1677960"/>
            <a:ext cx="5580000" cy="920520"/>
          </a:xfrm>
          <a:prstGeom prst="rect">
            <a:avLst/>
          </a:prstGeom>
          <a:noFill/>
          <a:ln w="0">
            <a:noFill/>
          </a:ln>
        </p:spPr>
        <p:txBody>
          <a:bodyPr lIns="0" rIns="0" tIns="0" bIns="0" anchor="t">
            <a:spAutoFit/>
          </a:bodyPr>
          <a:p>
            <a:pPr indent="0">
              <a:buNone/>
            </a:pPr>
            <a:r>
              <a:rPr b="0" lang="en-CA" sz="1600" strike="noStrike" u="sng">
                <a:solidFill>
                  <a:srgbClr val="815070"/>
                </a:solidFill>
                <a:effectLst/>
                <a:uFillTx/>
                <a:latin typeface="Franklin Gothic Medium"/>
                <a:ea typeface="Arial"/>
              </a:rPr>
              <a:t>https://www.ontario.ca/page/changing-your-sex-designation-your-birth-registration-and-birth-certificate</a:t>
            </a:r>
            <a:endParaRPr b="0" lang="en-CA" sz="1600" strike="noStrike" u="none">
              <a:solidFill>
                <a:srgbClr val="ffffff"/>
              </a:solidFill>
              <a:effectLst/>
              <a:uFillTx/>
              <a:latin typeface="Arial"/>
            </a:endParaRPr>
          </a:p>
          <a:p>
            <a:pPr indent="0">
              <a:buNone/>
            </a:pPr>
            <a:r>
              <a:rPr b="0" lang="en-CA" sz="1600" strike="noStrike" u="sng">
                <a:solidFill>
                  <a:srgbClr val="815070"/>
                </a:solidFill>
                <a:effectLst/>
                <a:uFillTx/>
                <a:latin typeface="Franklin Gothic Medium"/>
                <a:ea typeface="Arial"/>
              </a:rPr>
              <a:t>https://tg-id.ca/on/birth-certificates</a:t>
            </a:r>
            <a:endParaRPr b="0" lang="en-CA" sz="1600" strike="noStrike" u="none">
              <a:solidFill>
                <a:srgbClr val="ffffff"/>
              </a:solidFill>
              <a:effectLst/>
              <a:uFillTx/>
              <a:latin typeface="Arial"/>
            </a:endParaRPr>
          </a:p>
        </p:txBody>
      </p:sp>
      <p:sp>
        <p:nvSpPr>
          <p:cNvPr id="84" name=""/>
          <p:cNvSpPr txBox="1"/>
          <p:nvPr/>
        </p:nvSpPr>
        <p:spPr>
          <a:xfrm>
            <a:off x="720000" y="2541960"/>
            <a:ext cx="4860000" cy="2282040"/>
          </a:xfrm>
          <a:prstGeom prst="rect">
            <a:avLst/>
          </a:prstGeom>
          <a:noFill/>
          <a:ln w="0">
            <a:noFill/>
          </a:ln>
        </p:spPr>
        <p:txBody>
          <a:bodyPr lIns="0" rIns="0" tIns="0" bIns="0" anchor="t">
            <a:spAutoFit/>
          </a:bodyPr>
          <a:p>
            <a:r>
              <a:rPr b="0" lang="en-CA" sz="1500" strike="noStrike" u="none">
                <a:solidFill>
                  <a:srgbClr val="000000"/>
                </a:solidFill>
                <a:effectLst/>
                <a:uFillTx/>
                <a:latin typeface="Franklin Gothic Medium"/>
                <a:ea typeface="Arial"/>
              </a:rPr>
              <a:t>To update the sex designation on your Ontario birth registration or certificate, you will need to complete the </a:t>
            </a:r>
            <a:r>
              <a:rPr b="1" i="1" lang="en-CA" sz="1500" strike="noStrike" u="none">
                <a:solidFill>
                  <a:srgbClr val="000000"/>
                </a:solidFill>
                <a:effectLst/>
                <a:uFillTx/>
                <a:latin typeface="Franklin Gothic Medium"/>
                <a:ea typeface="Arial"/>
              </a:rPr>
              <a:t>Ontario Application for Change of Sex Designation on a Birth Registration of an Adult (11325E)</a:t>
            </a:r>
            <a:r>
              <a:rPr b="0" lang="en-CA" sz="1500" strike="noStrike" u="none">
                <a:solidFill>
                  <a:srgbClr val="000000"/>
                </a:solidFill>
                <a:effectLst/>
                <a:uFillTx/>
                <a:latin typeface="Franklin Gothic Medium"/>
                <a:ea typeface="Arial"/>
              </a:rPr>
              <a:t> as well as the </a:t>
            </a:r>
            <a:r>
              <a:rPr b="1" i="1" lang="en-CA" sz="1500" strike="noStrike" u="none">
                <a:solidFill>
                  <a:srgbClr val="000000"/>
                </a:solidFill>
                <a:effectLst/>
                <a:uFillTx/>
                <a:latin typeface="Franklin Gothic Medium"/>
                <a:ea typeface="Arial"/>
              </a:rPr>
              <a:t>Statutory Declaration for a Change of Sex Designation on a Birth Registration of an Adult (11324E)</a:t>
            </a:r>
            <a:r>
              <a:rPr b="0" lang="en-CA" sz="1500" strike="noStrike" u="none">
                <a:solidFill>
                  <a:srgbClr val="000000"/>
                </a:solidFill>
                <a:effectLst/>
                <a:uFillTx/>
                <a:latin typeface="Franklin Gothic Medium"/>
                <a:ea typeface="Arial"/>
              </a:rPr>
              <a:t>.</a:t>
            </a:r>
            <a:endParaRPr b="0" lang="en-CA" sz="1500" strike="noStrike" u="none">
              <a:solidFill>
                <a:srgbClr val="ffffff"/>
              </a:solidFill>
              <a:effectLst/>
              <a:uFillTx/>
              <a:latin typeface="Arial"/>
            </a:endParaRPr>
          </a:p>
          <a:p>
            <a:endParaRPr b="0" lang="en-CA" sz="1500" strike="noStrike" u="none">
              <a:solidFill>
                <a:srgbClr val="ffffff"/>
              </a:solidFill>
              <a:effectLst/>
              <a:uFillTx/>
              <a:latin typeface="Arial"/>
            </a:endParaRPr>
          </a:p>
          <a:p>
            <a:r>
              <a:rPr b="0" lang="en-CA" sz="1500" strike="noStrike" u="none">
                <a:solidFill>
                  <a:srgbClr val="000000"/>
                </a:solidFill>
                <a:effectLst/>
                <a:uFillTx/>
                <a:latin typeface="Franklin Gothic Medium"/>
                <a:ea typeface="Arial"/>
              </a:rPr>
              <a:t>The application is two pages long, and the declaration is a single page. </a:t>
            </a:r>
            <a:r>
              <a:rPr b="1" i="1" lang="en-CA" sz="1500" strike="noStrike" u="none">
                <a:solidFill>
                  <a:srgbClr val="000000"/>
                </a:solidFill>
                <a:effectLst/>
                <a:uFillTx/>
                <a:latin typeface="Franklin Gothic Medium"/>
                <a:ea typeface="Arial"/>
              </a:rPr>
              <a:t>They can be submitted at the same time as your Ontario name change</a:t>
            </a:r>
            <a:r>
              <a:rPr b="0" lang="en-CA" sz="1500" strike="noStrike" u="none">
                <a:solidFill>
                  <a:srgbClr val="000000"/>
                </a:solidFill>
                <a:effectLst/>
                <a:uFillTx/>
                <a:latin typeface="Franklin Gothic Medium"/>
                <a:ea typeface="Arial"/>
              </a:rPr>
              <a:t>, if applicable.</a:t>
            </a:r>
            <a:endParaRPr b="0" lang="en-CA" sz="1500" strike="noStrike" u="none">
              <a:solidFill>
                <a:srgbClr val="ffffff"/>
              </a:solidFill>
              <a:effectLst/>
              <a:uFillTx/>
              <a:latin typeface="Arial"/>
            </a:endParaRPr>
          </a:p>
        </p:txBody>
      </p:sp>
      <p:sp>
        <p:nvSpPr>
          <p:cNvPr id="85" name=""/>
          <p:cNvSpPr/>
          <p:nvPr/>
        </p:nvSpPr>
        <p:spPr>
          <a:xfrm>
            <a:off x="5940000" y="3960000"/>
            <a:ext cx="3708000" cy="1080000"/>
          </a:xfrm>
          <a:prstGeom prst="rect">
            <a:avLst/>
          </a:prstGeom>
          <a:solidFill>
            <a:srgbClr val="815070">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ffffff"/>
              </a:solidFill>
              <a:effectLst/>
              <a:uFillTx/>
              <a:latin typeface="Arial"/>
            </a:endParaRPr>
          </a:p>
        </p:txBody>
      </p:sp>
      <p:sp>
        <p:nvSpPr>
          <p:cNvPr id="86" name=""/>
          <p:cNvSpPr txBox="1"/>
          <p:nvPr/>
        </p:nvSpPr>
        <p:spPr>
          <a:xfrm>
            <a:off x="6156000" y="4036680"/>
            <a:ext cx="3420000" cy="895320"/>
          </a:xfrm>
          <a:prstGeom prst="rect">
            <a:avLst/>
          </a:prstGeom>
          <a:noFill/>
          <a:ln w="0">
            <a:noFill/>
          </a:ln>
        </p:spPr>
        <p:txBody>
          <a:bodyPr lIns="90000" rIns="90000" tIns="45000" bIns="45000" anchor="t">
            <a:spAutoFit/>
          </a:bodyPr>
          <a:p>
            <a:pPr algn="r"/>
            <a:r>
              <a:rPr b="0" lang="en-CA" sz="1400" strike="noStrike" u="none">
                <a:solidFill>
                  <a:srgbClr val="ffffff"/>
                </a:solidFill>
                <a:effectLst/>
                <a:uFillTx/>
                <a:latin typeface="Franklin Gothic Medium"/>
                <a:ea typeface="Arial"/>
              </a:rPr>
              <a:t>Note: This is based on 2022 edition of the application. Always make sure you are filling out the most recent version of any given document.</a:t>
            </a:r>
            <a:endParaRPr b="0" lang="en-CA" sz="1400" strike="noStrike" u="none">
              <a:solidFill>
                <a:srgbClr val="ffffff"/>
              </a:solidFill>
              <a:effectLst/>
              <a:uFillTx/>
              <a:latin typeface="Arial"/>
            </a:endParaRPr>
          </a:p>
        </p:txBody>
      </p:sp>
      <p:pic>
        <p:nvPicPr>
          <p:cNvPr id="87" name="Google Shape;243;p16" descr=""/>
          <p:cNvPicPr/>
          <p:nvPr/>
        </p:nvPicPr>
        <p:blipFill>
          <a:blip r:embed="rId2">
            <a:alphaModFix amt="90000"/>
          </a:blip>
          <a:stretch/>
        </p:blipFill>
        <p:spPr>
          <a:xfrm>
            <a:off x="6224040" y="1800000"/>
            <a:ext cx="3234600" cy="1980000"/>
          </a:xfrm>
          <a:prstGeom prst="rect">
            <a:avLst/>
          </a:prstGeom>
          <a:noFill/>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8" name=""/>
          <p:cNvSpPr/>
          <p:nvPr/>
        </p:nvSpPr>
        <p:spPr>
          <a:xfrm>
            <a:off x="432000" y="684000"/>
            <a:ext cx="9216000" cy="450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effectLst/>
              <a:uFillTx/>
              <a:latin typeface="Arial"/>
            </a:endParaRPr>
          </a:p>
        </p:txBody>
      </p:sp>
      <p:sp>
        <p:nvSpPr>
          <p:cNvPr id="89" name="PlaceHolder 1"/>
          <p:cNvSpPr>
            <a:spLocks noGrp="1"/>
          </p:cNvSpPr>
          <p:nvPr>
            <p:ph type="title"/>
          </p:nvPr>
        </p:nvSpPr>
        <p:spPr>
          <a:xfrm>
            <a:off x="684000" y="864000"/>
            <a:ext cx="6768000" cy="637920"/>
          </a:xfrm>
          <a:prstGeom prst="rect">
            <a:avLst/>
          </a:prstGeom>
          <a:noFill/>
          <a:ln w="0">
            <a:noFill/>
          </a:ln>
        </p:spPr>
        <p:txBody>
          <a:bodyPr lIns="0" rIns="0" tIns="0" bIns="0" anchor="ctr">
            <a:spAutoFit/>
          </a:bodyPr>
          <a:p>
            <a:pPr indent="0">
              <a:buNone/>
            </a:pPr>
            <a:r>
              <a:rPr b="0" lang="en-CA" sz="4200" strike="noStrike" u="none">
                <a:solidFill>
                  <a:srgbClr val="000000"/>
                </a:solidFill>
                <a:effectLst/>
                <a:uFillTx/>
                <a:latin typeface="Franklin Gothic Medium"/>
              </a:rPr>
              <a:t>Ontario birth certificates</a:t>
            </a:r>
            <a:endParaRPr b="0" lang="en-CA" sz="4200" strike="noStrike" u="none">
              <a:solidFill>
                <a:srgbClr val="ffffff"/>
              </a:solidFill>
              <a:effectLst/>
              <a:uFillTx/>
              <a:latin typeface="Arial"/>
            </a:endParaRPr>
          </a:p>
        </p:txBody>
      </p:sp>
      <p:sp>
        <p:nvSpPr>
          <p:cNvPr id="90" name=""/>
          <p:cNvSpPr txBox="1"/>
          <p:nvPr/>
        </p:nvSpPr>
        <p:spPr>
          <a:xfrm>
            <a:off x="684000" y="2209320"/>
            <a:ext cx="6876000" cy="2760840"/>
          </a:xfrm>
          <a:prstGeom prst="rect">
            <a:avLst/>
          </a:prstGeom>
          <a:noFill/>
          <a:ln w="0">
            <a:noFill/>
          </a:ln>
        </p:spPr>
        <p:txBody>
          <a:bodyPr lIns="0" rIns="0" tIns="0" bIns="0" anchor="t">
            <a:spAutoFit/>
          </a:bodyPr>
          <a:p>
            <a:r>
              <a:rPr b="0" lang="en-CA" sz="1400" strike="noStrike" u="none">
                <a:solidFill>
                  <a:srgbClr val="000000"/>
                </a:solidFill>
                <a:effectLst/>
                <a:uFillTx/>
                <a:latin typeface="Franklin Gothic Medium"/>
                <a:ea typeface="Arial"/>
              </a:rPr>
              <a:t>When changing your sex designation, </a:t>
            </a:r>
            <a:r>
              <a:rPr b="1" i="1" lang="en-CA" sz="1400" strike="noStrike" u="none">
                <a:solidFill>
                  <a:srgbClr val="000000"/>
                </a:solidFill>
                <a:effectLst/>
                <a:uFillTx/>
                <a:latin typeface="Franklin Gothic Medium"/>
                <a:ea typeface="Arial"/>
              </a:rPr>
              <a:t>you have the options of M (male), F (female), or X (gender neutral) or not to display the sex designation field</a:t>
            </a:r>
            <a:r>
              <a:rPr b="0" lang="en-CA" sz="1400" strike="noStrike" u="none">
                <a:solidFill>
                  <a:srgbClr val="000000"/>
                </a:solidFill>
                <a:effectLst/>
                <a:uFillTx/>
                <a:latin typeface="Franklin Gothic Medium"/>
                <a:ea typeface="Arial"/>
              </a:rPr>
              <a:t> at all. Depending on your chosen designation, your process will be different.</a:t>
            </a:r>
            <a:endParaRPr b="0" lang="en-CA" sz="1400" strike="noStrike" u="none">
              <a:solidFill>
                <a:srgbClr val="ffffff"/>
              </a:solidFill>
              <a:effectLst/>
              <a:uFillTx/>
              <a:latin typeface="Arial"/>
            </a:endParaRPr>
          </a:p>
          <a:p>
            <a:endParaRPr b="0" lang="en-CA" sz="1400" strike="noStrike" u="none">
              <a:solidFill>
                <a:srgbClr val="ffffff"/>
              </a:solidFill>
              <a:effectLst/>
              <a:uFillTx/>
              <a:latin typeface="Arial"/>
            </a:endParaRPr>
          </a:p>
          <a:p>
            <a:r>
              <a:rPr b="0" lang="en-CA" sz="1400" strike="noStrike" u="none">
                <a:solidFill>
                  <a:srgbClr val="000000"/>
                </a:solidFill>
                <a:effectLst/>
                <a:uFillTx/>
                <a:latin typeface="Franklin Gothic Medium"/>
                <a:ea typeface="Arial"/>
              </a:rPr>
              <a:t>You must be </a:t>
            </a:r>
            <a:r>
              <a:rPr b="1" i="1" lang="en-CA" sz="1400" strike="noStrike" u="none">
                <a:solidFill>
                  <a:srgbClr val="000000"/>
                </a:solidFill>
                <a:effectLst/>
                <a:uFillTx/>
                <a:latin typeface="Franklin Gothic Medium"/>
                <a:ea typeface="Arial"/>
              </a:rPr>
              <a:t>born in Ontario, and 16 years of age or older</a:t>
            </a:r>
            <a:r>
              <a:rPr b="0" i="1" lang="en-CA" sz="1400" strike="noStrike" u="none">
                <a:solidFill>
                  <a:srgbClr val="000000"/>
                </a:solidFill>
                <a:effectLst/>
                <a:uFillTx/>
                <a:latin typeface="Franklin Gothic Medium"/>
                <a:ea typeface="Arial"/>
              </a:rPr>
              <a:t> </a:t>
            </a:r>
            <a:r>
              <a:rPr b="0" lang="en-CA" sz="1400" strike="noStrike" u="none">
                <a:solidFill>
                  <a:srgbClr val="000000"/>
                </a:solidFill>
                <a:effectLst/>
                <a:uFillTx/>
                <a:latin typeface="Franklin Gothic Medium"/>
                <a:ea typeface="Arial"/>
              </a:rPr>
              <a:t>to complete this application. Along with the forms, you must provide:</a:t>
            </a:r>
            <a:endParaRPr b="0" lang="en-CA" sz="1400" strike="noStrike" u="none">
              <a:solidFill>
                <a:srgbClr val="ffffff"/>
              </a:solidFill>
              <a:effectLst/>
              <a:uFillTx/>
              <a:latin typeface="Arial"/>
            </a:endParaRPr>
          </a:p>
          <a:p>
            <a:endParaRPr b="0" lang="en-CA" sz="1400" strike="noStrike" u="none">
              <a:solidFill>
                <a:srgbClr val="ffffff"/>
              </a:solidFill>
              <a:effectLst/>
              <a:uFillTx/>
              <a:latin typeface="Arial"/>
            </a:endParaRPr>
          </a:p>
          <a:p>
            <a:pPr marL="216000" indent="-216000">
              <a:buClr>
                <a:srgbClr val="ffffff"/>
              </a:buClr>
              <a:buFont typeface="OpenSymbol"/>
              <a:buAutoNum type="arabicParenR"/>
            </a:pPr>
            <a:r>
              <a:rPr b="1" i="1" lang="en-CA" sz="1400" strike="noStrike" u="none">
                <a:solidFill>
                  <a:srgbClr val="000000"/>
                </a:solidFill>
                <a:effectLst/>
                <a:uFillTx/>
                <a:latin typeface="Franklin Gothic Medium"/>
                <a:ea typeface="Arial"/>
              </a:rPr>
              <a:t>A letter from a licensed doctor or psychologist</a:t>
            </a:r>
            <a:r>
              <a:rPr b="0" lang="en-CA" sz="1400" strike="noStrike" u="none">
                <a:solidFill>
                  <a:srgbClr val="000000"/>
                </a:solidFill>
                <a:effectLst/>
                <a:uFillTx/>
                <a:latin typeface="Franklin Gothic Medium"/>
                <a:ea typeface="Arial"/>
              </a:rPr>
              <a:t> in good-standing, written on the doctor’s letterhead, stating that the doctor has examined or treated you and they can attest that the updated designation is appropriate, and signed by the doctor</a:t>
            </a:r>
            <a:endParaRPr b="0" lang="en-CA" sz="1400" strike="noStrike" u="none">
              <a:solidFill>
                <a:srgbClr val="ffffff"/>
              </a:solidFill>
              <a:effectLst/>
              <a:uFillTx/>
              <a:latin typeface="Arial"/>
            </a:endParaRPr>
          </a:p>
          <a:p>
            <a:pPr marL="216000" indent="-216000">
              <a:buClr>
                <a:srgbClr val="ffffff"/>
              </a:buClr>
              <a:buFont typeface="OpenSymbol"/>
              <a:buAutoNum type="arabicParenR"/>
            </a:pPr>
            <a:r>
              <a:rPr b="1" i="1" lang="en-CA" sz="1400" strike="noStrike" u="none">
                <a:solidFill>
                  <a:srgbClr val="000000"/>
                </a:solidFill>
                <a:effectLst/>
                <a:uFillTx/>
                <a:latin typeface="Franklin Gothic Medium"/>
                <a:ea typeface="Arial"/>
              </a:rPr>
              <a:t>All previously issued short- and long-form birth certificates</a:t>
            </a:r>
            <a:r>
              <a:rPr b="0" lang="en-CA" sz="1400" strike="noStrike" u="none">
                <a:solidFill>
                  <a:srgbClr val="000000"/>
                </a:solidFill>
                <a:effectLst/>
                <a:uFillTx/>
                <a:latin typeface="Franklin Gothic Medium"/>
                <a:ea typeface="Arial"/>
              </a:rPr>
              <a:t> and certified copies of your birth registration</a:t>
            </a:r>
            <a:endParaRPr b="0" lang="en-CA" sz="1400" strike="noStrike" u="none">
              <a:solidFill>
                <a:srgbClr val="ffffff"/>
              </a:solidFill>
              <a:effectLst/>
              <a:uFillTx/>
              <a:latin typeface="Arial"/>
            </a:endParaRPr>
          </a:p>
          <a:p>
            <a:pPr marL="216000" indent="-216000">
              <a:buClr>
                <a:srgbClr val="ffffff"/>
              </a:buClr>
              <a:buFont typeface="OpenSymbol"/>
              <a:buAutoNum type="arabicParenR"/>
            </a:pPr>
            <a:r>
              <a:rPr b="1" i="1" lang="en-CA" sz="1400" strike="noStrike" u="none">
                <a:solidFill>
                  <a:srgbClr val="000000"/>
                </a:solidFill>
                <a:effectLst/>
                <a:uFillTx/>
                <a:latin typeface="Franklin Gothic Medium"/>
                <a:ea typeface="Arial"/>
              </a:rPr>
              <a:t>A completed application form and declaration</a:t>
            </a:r>
            <a:r>
              <a:rPr b="0" lang="en-CA" sz="1400" strike="noStrike" u="none">
                <a:solidFill>
                  <a:srgbClr val="000000"/>
                </a:solidFill>
                <a:effectLst/>
                <a:uFillTx/>
                <a:latin typeface="Franklin Gothic Medium"/>
                <a:ea typeface="Arial"/>
              </a:rPr>
              <a:t>, along with any applicable fees</a:t>
            </a:r>
            <a:endParaRPr b="0" lang="en-CA" sz="1400" strike="noStrike" u="none">
              <a:solidFill>
                <a:srgbClr val="ffffff"/>
              </a:solidFill>
              <a:effectLst/>
              <a:uFillTx/>
              <a:latin typeface="Arial"/>
            </a:endParaRPr>
          </a:p>
        </p:txBody>
      </p:sp>
      <p:sp>
        <p:nvSpPr>
          <p:cNvPr id="91" name="PlaceHolder 2"/>
          <p:cNvSpPr>
            <a:spLocks noGrp="1"/>
          </p:cNvSpPr>
          <p:nvPr>
            <p:ph type="title"/>
          </p:nvPr>
        </p:nvSpPr>
        <p:spPr>
          <a:xfrm>
            <a:off x="684000" y="1536120"/>
            <a:ext cx="5976000" cy="551880"/>
          </a:xfrm>
          <a:prstGeom prst="rect">
            <a:avLst/>
          </a:prstGeom>
          <a:noFill/>
          <a:ln w="0">
            <a:noFill/>
          </a:ln>
        </p:spPr>
        <p:txBody>
          <a:bodyPr lIns="0" rIns="0" tIns="0" bIns="0" anchor="ctr">
            <a:spAutoFit/>
          </a:bodyPr>
          <a:p>
            <a:pPr indent="0">
              <a:buNone/>
            </a:pPr>
            <a:r>
              <a:rPr b="0" lang="en-CA" sz="3200" strike="noStrike" u="none">
                <a:solidFill>
                  <a:srgbClr val="815070"/>
                </a:solidFill>
                <a:effectLst/>
                <a:uFillTx/>
                <a:latin typeface="Franklin Gothic Medium"/>
              </a:rPr>
              <a:t>Requirements</a:t>
            </a:r>
            <a:endParaRPr b="0" lang="en-CA" sz="3200" strike="noStrike" u="none">
              <a:solidFill>
                <a:srgbClr val="ffffff"/>
              </a:solidFill>
              <a:effectLst/>
              <a:uFillTx/>
              <a:latin typeface="Arial"/>
            </a:endParaRPr>
          </a:p>
        </p:txBody>
      </p:sp>
      <p:pic>
        <p:nvPicPr>
          <p:cNvPr id="92" name="Google Shape;140;p 1" descr="Pen placed on top of a signature line"/>
          <p:cNvPicPr/>
          <p:nvPr/>
        </p:nvPicPr>
        <p:blipFill>
          <a:blip r:embed="rId2">
            <a:alphaModFix amt="90000"/>
          </a:blip>
          <a:srcRect l="44479" t="0" r="18733" b="0"/>
          <a:stretch/>
        </p:blipFill>
        <p:spPr>
          <a:xfrm>
            <a:off x="7920000" y="228960"/>
            <a:ext cx="1980000" cy="3587400"/>
          </a:xfrm>
          <a:prstGeom prst="rect">
            <a:avLst/>
          </a:prstGeom>
          <a:noFill/>
          <a:ln cap="rnd" w="36000">
            <a:solidFill>
              <a:srgbClr val="000000"/>
            </a:solidFill>
            <a:round/>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93" name=""/>
          <p:cNvSpPr/>
          <p:nvPr/>
        </p:nvSpPr>
        <p:spPr>
          <a:xfrm>
            <a:off x="432000" y="684000"/>
            <a:ext cx="9216000" cy="450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effectLst/>
              <a:uFillTx/>
              <a:latin typeface="Arial"/>
            </a:endParaRPr>
          </a:p>
        </p:txBody>
      </p:sp>
      <p:sp>
        <p:nvSpPr>
          <p:cNvPr id="94" name="PlaceHolder 1"/>
          <p:cNvSpPr>
            <a:spLocks noGrp="1"/>
          </p:cNvSpPr>
          <p:nvPr>
            <p:ph type="title"/>
          </p:nvPr>
        </p:nvSpPr>
        <p:spPr>
          <a:xfrm>
            <a:off x="684000" y="864000"/>
            <a:ext cx="6768000" cy="637920"/>
          </a:xfrm>
          <a:prstGeom prst="rect">
            <a:avLst/>
          </a:prstGeom>
          <a:noFill/>
          <a:ln w="0">
            <a:noFill/>
          </a:ln>
        </p:spPr>
        <p:txBody>
          <a:bodyPr lIns="0" rIns="0" tIns="0" bIns="0" anchor="ctr">
            <a:spAutoFit/>
          </a:bodyPr>
          <a:p>
            <a:pPr indent="0">
              <a:buNone/>
            </a:pPr>
            <a:r>
              <a:rPr b="0" lang="en-CA" sz="4200" strike="noStrike" u="none">
                <a:solidFill>
                  <a:srgbClr val="000000"/>
                </a:solidFill>
                <a:effectLst/>
                <a:uFillTx/>
                <a:latin typeface="Franklin Gothic Medium"/>
              </a:rPr>
              <a:t>Ontario birth certificates</a:t>
            </a:r>
            <a:endParaRPr b="0" lang="en-CA" sz="4200" strike="noStrike" u="none">
              <a:solidFill>
                <a:srgbClr val="ffffff"/>
              </a:solidFill>
              <a:effectLst/>
              <a:uFillTx/>
              <a:latin typeface="Arial"/>
            </a:endParaRPr>
          </a:p>
        </p:txBody>
      </p:sp>
      <p:sp>
        <p:nvSpPr>
          <p:cNvPr id="95" name=""/>
          <p:cNvSpPr txBox="1"/>
          <p:nvPr/>
        </p:nvSpPr>
        <p:spPr>
          <a:xfrm>
            <a:off x="684000" y="2209320"/>
            <a:ext cx="5616000" cy="1750680"/>
          </a:xfrm>
          <a:prstGeom prst="rect">
            <a:avLst/>
          </a:prstGeom>
          <a:noFill/>
          <a:ln w="0">
            <a:noFill/>
          </a:ln>
        </p:spPr>
        <p:txBody>
          <a:bodyPr lIns="0" rIns="0" tIns="0" bIns="0" anchor="t">
            <a:spAutoFit/>
          </a:bodyPr>
          <a:p>
            <a:r>
              <a:rPr b="0" lang="en-CA" sz="1700" strike="noStrike" u="none">
                <a:solidFill>
                  <a:srgbClr val="000000"/>
                </a:solidFill>
                <a:effectLst/>
                <a:uFillTx/>
                <a:latin typeface="Franklin Gothic Medium"/>
                <a:ea typeface="Arial"/>
              </a:rPr>
              <a:t>Just like the name change application, you must sign the statutory declaration of this application in front of a commissioner for taking affidavits, so please factor that into your plan as you begin to work through your documents.</a:t>
            </a:r>
            <a:endParaRPr b="0" lang="en-CA" sz="1700" strike="noStrike" u="none">
              <a:solidFill>
                <a:srgbClr val="ffffff"/>
              </a:solidFill>
              <a:effectLst/>
              <a:uFillTx/>
              <a:latin typeface="Arial"/>
            </a:endParaRPr>
          </a:p>
        </p:txBody>
      </p:sp>
      <p:sp>
        <p:nvSpPr>
          <p:cNvPr id="96" name="PlaceHolder 2"/>
          <p:cNvSpPr>
            <a:spLocks noGrp="1"/>
          </p:cNvSpPr>
          <p:nvPr>
            <p:ph type="title"/>
          </p:nvPr>
        </p:nvSpPr>
        <p:spPr>
          <a:xfrm>
            <a:off x="684000" y="1536120"/>
            <a:ext cx="5976000" cy="551880"/>
          </a:xfrm>
          <a:prstGeom prst="rect">
            <a:avLst/>
          </a:prstGeom>
          <a:noFill/>
          <a:ln w="0">
            <a:noFill/>
          </a:ln>
        </p:spPr>
        <p:txBody>
          <a:bodyPr lIns="0" rIns="0" tIns="0" bIns="0" anchor="ctr">
            <a:spAutoFit/>
          </a:bodyPr>
          <a:p>
            <a:pPr indent="0">
              <a:buNone/>
            </a:pPr>
            <a:r>
              <a:rPr b="0" lang="en-CA" sz="3200" strike="noStrike" u="none">
                <a:solidFill>
                  <a:srgbClr val="815070"/>
                </a:solidFill>
                <a:effectLst/>
                <a:uFillTx/>
                <a:latin typeface="Franklin Gothic Medium"/>
              </a:rPr>
              <a:t>Commissioning</a:t>
            </a:r>
            <a:endParaRPr b="0" lang="en-CA" sz="3200" strike="noStrike" u="none">
              <a:solidFill>
                <a:srgbClr val="ffffff"/>
              </a:solidFill>
              <a:effectLst/>
              <a:uFillTx/>
              <a:latin typeface="Arial"/>
            </a:endParaRPr>
          </a:p>
        </p:txBody>
      </p:sp>
      <p:pic>
        <p:nvPicPr>
          <p:cNvPr id="97" name="Google Shape;260;p18" descr="Hand with a gavel"/>
          <p:cNvPicPr/>
          <p:nvPr/>
        </p:nvPicPr>
        <p:blipFill>
          <a:blip r:embed="rId2">
            <a:alphaModFix amt="90000"/>
          </a:blip>
          <a:srcRect l="32224" t="0" r="18391" b="0"/>
          <a:stretch/>
        </p:blipFill>
        <p:spPr>
          <a:xfrm>
            <a:off x="6549480" y="360000"/>
            <a:ext cx="2630520" cy="3551040"/>
          </a:xfrm>
          <a:prstGeom prst="rect">
            <a:avLst/>
          </a:prstGeom>
          <a:noFill/>
          <a:ln w="36000">
            <a:solidFill>
              <a:srgbClr val="000000"/>
            </a:solidFill>
            <a:round/>
          </a:ln>
        </p:spPr>
      </p:pic>
      <p:pic>
        <p:nvPicPr>
          <p:cNvPr id="98" name="Google Shape;262;p18" descr=""/>
          <p:cNvPicPr/>
          <p:nvPr/>
        </p:nvPicPr>
        <p:blipFill>
          <a:blip r:embed="rId3">
            <a:alphaModFix amt="90000"/>
          </a:blip>
          <a:srcRect l="0" t="0" r="0" b="29863"/>
          <a:stretch/>
        </p:blipFill>
        <p:spPr>
          <a:xfrm>
            <a:off x="720000" y="3420000"/>
            <a:ext cx="3420000" cy="1514160"/>
          </a:xfrm>
          <a:prstGeom prst="rect">
            <a:avLst/>
          </a:prstGeom>
          <a:noFill/>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99" name=""/>
          <p:cNvSpPr/>
          <p:nvPr/>
        </p:nvSpPr>
        <p:spPr>
          <a:xfrm>
            <a:off x="432000" y="684000"/>
            <a:ext cx="9216000" cy="450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effectLst/>
              <a:uFillTx/>
              <a:latin typeface="Arial"/>
            </a:endParaRPr>
          </a:p>
        </p:txBody>
      </p:sp>
      <p:sp>
        <p:nvSpPr>
          <p:cNvPr id="100" name="PlaceHolder 1"/>
          <p:cNvSpPr>
            <a:spLocks noGrp="1"/>
          </p:cNvSpPr>
          <p:nvPr>
            <p:ph type="title"/>
          </p:nvPr>
        </p:nvSpPr>
        <p:spPr>
          <a:xfrm>
            <a:off x="684000" y="864000"/>
            <a:ext cx="6768000" cy="637920"/>
          </a:xfrm>
          <a:prstGeom prst="rect">
            <a:avLst/>
          </a:prstGeom>
          <a:noFill/>
          <a:ln w="0">
            <a:noFill/>
          </a:ln>
        </p:spPr>
        <p:txBody>
          <a:bodyPr lIns="0" rIns="0" tIns="0" bIns="0" anchor="ctr">
            <a:spAutoFit/>
          </a:bodyPr>
          <a:p>
            <a:pPr indent="0">
              <a:buNone/>
            </a:pPr>
            <a:r>
              <a:rPr b="0" lang="en-CA" sz="4200" strike="noStrike" u="none">
                <a:solidFill>
                  <a:srgbClr val="000000"/>
                </a:solidFill>
                <a:effectLst/>
                <a:uFillTx/>
                <a:latin typeface="Franklin Gothic Medium"/>
              </a:rPr>
              <a:t>Ontario birth certificates</a:t>
            </a:r>
            <a:endParaRPr b="0" lang="en-CA" sz="4200" strike="noStrike" u="none">
              <a:solidFill>
                <a:srgbClr val="ffffff"/>
              </a:solidFill>
              <a:effectLst/>
              <a:uFillTx/>
              <a:latin typeface="Arial"/>
            </a:endParaRPr>
          </a:p>
        </p:txBody>
      </p:sp>
      <p:sp>
        <p:nvSpPr>
          <p:cNvPr id="101" name=""/>
          <p:cNvSpPr txBox="1"/>
          <p:nvPr/>
        </p:nvSpPr>
        <p:spPr>
          <a:xfrm>
            <a:off x="720000" y="2245320"/>
            <a:ext cx="5076000" cy="2380320"/>
          </a:xfrm>
          <a:prstGeom prst="rect">
            <a:avLst/>
          </a:prstGeom>
          <a:noFill/>
          <a:ln w="0">
            <a:noFill/>
          </a:ln>
        </p:spPr>
        <p:txBody>
          <a:bodyPr lIns="0" rIns="0" tIns="0" bIns="0" anchor="t">
            <a:spAutoFit/>
          </a:bodyPr>
          <a:p>
            <a:r>
              <a:rPr b="0" lang="en-CA" sz="1500" strike="noStrike" u="none">
                <a:solidFill>
                  <a:srgbClr val="000000"/>
                </a:solidFill>
                <a:effectLst/>
                <a:uFillTx/>
                <a:latin typeface="Franklin Gothic Medium"/>
                <a:ea typeface="Arial"/>
              </a:rPr>
              <a:t>While there used to be a fee for changing your sex designation, </a:t>
            </a:r>
            <a:r>
              <a:rPr b="1" i="1" lang="en-CA" sz="1500" strike="noStrike" u="none">
                <a:solidFill>
                  <a:srgbClr val="000000"/>
                </a:solidFill>
                <a:effectLst/>
                <a:uFillTx/>
                <a:latin typeface="Franklin Gothic Medium"/>
                <a:ea typeface="Arial"/>
              </a:rPr>
              <a:t>ServiceOntario began waiving this fee back in 2021</a:t>
            </a:r>
            <a:r>
              <a:rPr b="0" lang="en-CA" sz="1500" strike="noStrike" u="none">
                <a:solidFill>
                  <a:srgbClr val="000000"/>
                </a:solidFill>
                <a:effectLst/>
                <a:uFillTx/>
                <a:latin typeface="Franklin Gothic Medium"/>
                <a:ea typeface="Arial"/>
              </a:rPr>
              <a:t>. They have continued to periodically extend the window for free applications, and currently do not list a fee, however </a:t>
            </a:r>
            <a:r>
              <a:rPr b="1" i="1" lang="en-CA" sz="1500" strike="noStrike" u="none">
                <a:solidFill>
                  <a:srgbClr val="000000"/>
                </a:solidFill>
                <a:effectLst/>
                <a:uFillTx/>
                <a:latin typeface="Franklin Gothic Medium"/>
                <a:ea typeface="Arial"/>
              </a:rPr>
              <a:t>please make sure to double-check this policy is still in standing</a:t>
            </a:r>
            <a:r>
              <a:rPr b="0" lang="en-CA" sz="1500" strike="noStrike" u="none">
                <a:solidFill>
                  <a:srgbClr val="000000"/>
                </a:solidFill>
                <a:effectLst/>
                <a:uFillTx/>
                <a:latin typeface="Franklin Gothic Medium"/>
                <a:ea typeface="Arial"/>
              </a:rPr>
              <a:t> at the time of submission.</a:t>
            </a:r>
            <a:endParaRPr b="0" lang="en-CA" sz="1500" strike="noStrike" u="none">
              <a:solidFill>
                <a:srgbClr val="ffffff"/>
              </a:solidFill>
              <a:effectLst/>
              <a:uFillTx/>
              <a:latin typeface="Arial"/>
            </a:endParaRPr>
          </a:p>
          <a:p>
            <a:endParaRPr b="0" lang="en-CA" sz="1500" strike="noStrike" u="none">
              <a:solidFill>
                <a:srgbClr val="ffffff"/>
              </a:solidFill>
              <a:effectLst/>
              <a:uFillTx/>
              <a:latin typeface="Arial"/>
            </a:endParaRPr>
          </a:p>
          <a:p>
            <a:r>
              <a:rPr b="0" lang="en-CA" sz="1500" strike="noStrike" u="none">
                <a:solidFill>
                  <a:srgbClr val="000000"/>
                </a:solidFill>
                <a:effectLst/>
                <a:uFillTx/>
                <a:latin typeface="Franklin Gothic Medium"/>
                <a:ea typeface="Arial"/>
              </a:rPr>
              <a:t>There also may be fees applicable for copies of short- or long-form birth certificates or registrations (unless submitting at the same time as an Ontario name change for an individual born in Ontario, which will be included in that fee).</a:t>
            </a:r>
            <a:endParaRPr b="0" lang="en-CA" sz="1500" strike="noStrike" u="none">
              <a:solidFill>
                <a:srgbClr val="ffffff"/>
              </a:solidFill>
              <a:effectLst/>
              <a:uFillTx/>
              <a:latin typeface="Arial"/>
            </a:endParaRPr>
          </a:p>
        </p:txBody>
      </p:sp>
      <p:sp>
        <p:nvSpPr>
          <p:cNvPr id="102" name="PlaceHolder 2"/>
          <p:cNvSpPr>
            <a:spLocks noGrp="1"/>
          </p:cNvSpPr>
          <p:nvPr>
            <p:ph type="title"/>
          </p:nvPr>
        </p:nvSpPr>
        <p:spPr>
          <a:xfrm>
            <a:off x="720000" y="1536120"/>
            <a:ext cx="5976000" cy="551880"/>
          </a:xfrm>
          <a:prstGeom prst="rect">
            <a:avLst/>
          </a:prstGeom>
          <a:noFill/>
          <a:ln w="0">
            <a:noFill/>
          </a:ln>
        </p:spPr>
        <p:txBody>
          <a:bodyPr lIns="0" rIns="0" tIns="0" bIns="0" anchor="ctr">
            <a:spAutoFit/>
          </a:bodyPr>
          <a:p>
            <a:pPr indent="0">
              <a:buNone/>
            </a:pPr>
            <a:r>
              <a:rPr b="0" lang="en-CA" sz="3200" strike="noStrike" u="none">
                <a:solidFill>
                  <a:srgbClr val="815070"/>
                </a:solidFill>
                <a:effectLst/>
                <a:uFillTx/>
                <a:latin typeface="Franklin Gothic Medium"/>
              </a:rPr>
              <a:t>Submitting your application</a:t>
            </a:r>
            <a:endParaRPr b="0" lang="en-CA" sz="3200" strike="noStrike" u="none">
              <a:solidFill>
                <a:srgbClr val="ffffff"/>
              </a:solidFill>
              <a:effectLst/>
              <a:uFillTx/>
              <a:latin typeface="Arial"/>
            </a:endParaRPr>
          </a:p>
        </p:txBody>
      </p:sp>
      <p:sp>
        <p:nvSpPr>
          <p:cNvPr id="103" name=""/>
          <p:cNvSpPr/>
          <p:nvPr/>
        </p:nvSpPr>
        <p:spPr>
          <a:xfrm>
            <a:off x="6120000" y="1980000"/>
            <a:ext cx="3528000" cy="3204000"/>
          </a:xfrm>
          <a:prstGeom prst="rect">
            <a:avLst/>
          </a:prstGeom>
          <a:solidFill>
            <a:srgbClr val="815070">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ffffff"/>
              </a:solidFill>
              <a:effectLst/>
              <a:uFillTx/>
              <a:latin typeface="Arial"/>
            </a:endParaRPr>
          </a:p>
        </p:txBody>
      </p:sp>
      <p:sp>
        <p:nvSpPr>
          <p:cNvPr id="104" name=""/>
          <p:cNvSpPr txBox="1"/>
          <p:nvPr/>
        </p:nvSpPr>
        <p:spPr>
          <a:xfrm>
            <a:off x="6300000" y="2124000"/>
            <a:ext cx="3240000" cy="2876760"/>
          </a:xfrm>
          <a:prstGeom prst="rect">
            <a:avLst/>
          </a:prstGeom>
          <a:noFill/>
          <a:ln w="0">
            <a:noFill/>
          </a:ln>
        </p:spPr>
        <p:txBody>
          <a:bodyPr lIns="90000" rIns="90000" tIns="45000" bIns="45000" anchor="t">
            <a:spAutoFit/>
          </a:bodyPr>
          <a:p>
            <a:pPr algn="r"/>
            <a:r>
              <a:rPr b="0" lang="en-CA" sz="1300" strike="noStrike" u="none">
                <a:solidFill>
                  <a:srgbClr val="ffffff"/>
                </a:solidFill>
                <a:effectLst/>
                <a:uFillTx/>
                <a:latin typeface="Franklin Gothic Medium"/>
                <a:ea typeface="Arial"/>
              </a:rPr>
              <a:t>You can mail your application to:</a:t>
            </a:r>
            <a:endParaRPr b="0" lang="en-CA" sz="1300" strike="noStrike" u="none">
              <a:solidFill>
                <a:srgbClr val="ffffff"/>
              </a:solidFill>
              <a:effectLst/>
              <a:uFillTx/>
              <a:latin typeface="Arial"/>
            </a:endParaRPr>
          </a:p>
          <a:p>
            <a:pPr algn="r"/>
            <a:r>
              <a:rPr b="0" lang="en-CA" sz="1300" strike="noStrike" u="none">
                <a:solidFill>
                  <a:srgbClr val="ffffff"/>
                </a:solidFill>
                <a:effectLst/>
                <a:uFillTx/>
                <a:latin typeface="Franklin Gothic Medium"/>
                <a:ea typeface="Arial"/>
              </a:rPr>
              <a:t>Office of the Registrar General</a:t>
            </a:r>
            <a:endParaRPr b="0" lang="en-CA" sz="1300" strike="noStrike" u="none">
              <a:solidFill>
                <a:srgbClr val="ffffff"/>
              </a:solidFill>
              <a:effectLst/>
              <a:uFillTx/>
              <a:latin typeface="Arial"/>
            </a:endParaRPr>
          </a:p>
          <a:p>
            <a:pPr algn="r"/>
            <a:r>
              <a:rPr b="0" lang="en-CA" sz="1300" strike="noStrike" u="none">
                <a:solidFill>
                  <a:srgbClr val="ffffff"/>
                </a:solidFill>
                <a:effectLst/>
                <a:uFillTx/>
                <a:latin typeface="Franklin Gothic Medium"/>
                <a:ea typeface="Arial"/>
              </a:rPr>
              <a:t>189 Red River Road, P.O. Box 3000</a:t>
            </a:r>
            <a:endParaRPr b="0" lang="en-CA" sz="1300" strike="noStrike" u="none">
              <a:solidFill>
                <a:srgbClr val="ffffff"/>
              </a:solidFill>
              <a:effectLst/>
              <a:uFillTx/>
              <a:latin typeface="Arial"/>
            </a:endParaRPr>
          </a:p>
          <a:p>
            <a:pPr algn="r"/>
            <a:r>
              <a:rPr b="0" lang="en-CA" sz="1300" strike="noStrike" u="none">
                <a:solidFill>
                  <a:srgbClr val="ffffff"/>
                </a:solidFill>
                <a:effectLst/>
                <a:uFillTx/>
                <a:latin typeface="Franklin Gothic Medium"/>
                <a:ea typeface="Arial"/>
              </a:rPr>
              <a:t>Thunder Bay, Ontario</a:t>
            </a:r>
            <a:endParaRPr b="0" lang="en-CA" sz="1300" strike="noStrike" u="none">
              <a:solidFill>
                <a:srgbClr val="ffffff"/>
              </a:solidFill>
              <a:effectLst/>
              <a:uFillTx/>
              <a:latin typeface="Arial"/>
            </a:endParaRPr>
          </a:p>
          <a:p>
            <a:pPr algn="r"/>
            <a:r>
              <a:rPr b="0" lang="en-CA" sz="1300" strike="noStrike" u="none">
                <a:solidFill>
                  <a:srgbClr val="ffffff"/>
                </a:solidFill>
                <a:effectLst/>
                <a:uFillTx/>
                <a:latin typeface="Franklin Gothic Medium"/>
                <a:ea typeface="Arial"/>
              </a:rPr>
              <a:t>P7B 5W0</a:t>
            </a:r>
            <a:endParaRPr b="0" lang="en-CA" sz="1300" strike="noStrike" u="none">
              <a:solidFill>
                <a:srgbClr val="ffffff"/>
              </a:solidFill>
              <a:effectLst/>
              <a:uFillTx/>
              <a:latin typeface="Arial"/>
            </a:endParaRPr>
          </a:p>
          <a:p>
            <a:pPr algn="r"/>
            <a:endParaRPr b="0" lang="en-CA" sz="1300" strike="noStrike" u="none">
              <a:solidFill>
                <a:srgbClr val="ffffff"/>
              </a:solidFill>
              <a:effectLst/>
              <a:uFillTx/>
              <a:latin typeface="Arial"/>
            </a:endParaRPr>
          </a:p>
          <a:p>
            <a:pPr algn="r"/>
            <a:r>
              <a:rPr b="0" lang="en-CA" sz="1300" strike="noStrike" u="none">
                <a:solidFill>
                  <a:srgbClr val="ffffff"/>
                </a:solidFill>
                <a:effectLst/>
                <a:uFillTx/>
                <a:latin typeface="Franklin Gothic Medium"/>
                <a:ea typeface="Arial"/>
              </a:rPr>
              <a:t>If mailing at the same time as a name change, you can mail all documents in one envelope to the address listed under that section.</a:t>
            </a:r>
            <a:endParaRPr b="0" lang="en-CA" sz="1300" strike="noStrike" u="none">
              <a:solidFill>
                <a:srgbClr val="ffffff"/>
              </a:solidFill>
              <a:effectLst/>
              <a:uFillTx/>
              <a:latin typeface="Arial"/>
            </a:endParaRPr>
          </a:p>
          <a:p>
            <a:pPr algn="r"/>
            <a:endParaRPr b="0" lang="en-CA" sz="1300" strike="noStrike" u="none">
              <a:solidFill>
                <a:srgbClr val="ffffff"/>
              </a:solidFill>
              <a:effectLst/>
              <a:uFillTx/>
              <a:latin typeface="Arial"/>
            </a:endParaRPr>
          </a:p>
          <a:p>
            <a:pPr algn="r"/>
            <a:r>
              <a:rPr b="0" lang="en-CA" sz="1300" strike="noStrike" u="none">
                <a:solidFill>
                  <a:srgbClr val="ffffff"/>
                </a:solidFill>
                <a:effectLst/>
                <a:uFillTx/>
                <a:latin typeface="Franklin Gothic Medium"/>
                <a:ea typeface="Arial"/>
              </a:rPr>
              <a:t>If being filed without a name change, I recommend a tracked envelope as with that application. Photocopied, faxed, or e-signed documents will not be accepted.</a:t>
            </a:r>
            <a:endParaRPr b="0" lang="en-CA" sz="13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05" name=""/>
          <p:cNvSpPr/>
          <p:nvPr/>
        </p:nvSpPr>
        <p:spPr>
          <a:xfrm>
            <a:off x="432000" y="684000"/>
            <a:ext cx="9216000" cy="450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effectLst/>
              <a:uFillTx/>
              <a:latin typeface="Arial"/>
            </a:endParaRPr>
          </a:p>
        </p:txBody>
      </p:sp>
      <p:sp>
        <p:nvSpPr>
          <p:cNvPr id="106" name="PlaceHolder 1"/>
          <p:cNvSpPr>
            <a:spLocks noGrp="1"/>
          </p:cNvSpPr>
          <p:nvPr>
            <p:ph type="title"/>
          </p:nvPr>
        </p:nvSpPr>
        <p:spPr>
          <a:xfrm>
            <a:off x="684000" y="864000"/>
            <a:ext cx="6768000" cy="637920"/>
          </a:xfrm>
          <a:prstGeom prst="rect">
            <a:avLst/>
          </a:prstGeom>
          <a:noFill/>
          <a:ln w="0">
            <a:noFill/>
          </a:ln>
        </p:spPr>
        <p:txBody>
          <a:bodyPr lIns="0" rIns="0" tIns="0" bIns="0" anchor="ctr">
            <a:spAutoFit/>
          </a:bodyPr>
          <a:p>
            <a:pPr indent="0">
              <a:buNone/>
            </a:pPr>
            <a:r>
              <a:rPr b="0" lang="en-CA" sz="4200" strike="noStrike" u="none">
                <a:solidFill>
                  <a:srgbClr val="000000"/>
                </a:solidFill>
                <a:effectLst/>
                <a:uFillTx/>
                <a:latin typeface="Franklin Gothic Medium"/>
              </a:rPr>
              <a:t>Ontario birth certificates</a:t>
            </a:r>
            <a:endParaRPr b="0" lang="en-CA" sz="4200" strike="noStrike" u="none">
              <a:solidFill>
                <a:srgbClr val="ffffff"/>
              </a:solidFill>
              <a:effectLst/>
              <a:uFillTx/>
              <a:latin typeface="Arial"/>
            </a:endParaRPr>
          </a:p>
        </p:txBody>
      </p:sp>
      <p:sp>
        <p:nvSpPr>
          <p:cNvPr id="107" name=""/>
          <p:cNvSpPr txBox="1"/>
          <p:nvPr/>
        </p:nvSpPr>
        <p:spPr>
          <a:xfrm>
            <a:off x="720000" y="2245320"/>
            <a:ext cx="4500000" cy="2380320"/>
          </a:xfrm>
          <a:prstGeom prst="rect">
            <a:avLst/>
          </a:prstGeom>
          <a:noFill/>
          <a:ln w="0">
            <a:noFill/>
          </a:ln>
        </p:spPr>
        <p:txBody>
          <a:bodyPr lIns="0" rIns="0" tIns="0" bIns="0" anchor="t">
            <a:spAutoFit/>
          </a:bodyPr>
          <a:p>
            <a:r>
              <a:rPr b="0" lang="en-CA" sz="1500" strike="noStrike" u="none">
                <a:solidFill>
                  <a:srgbClr val="000000"/>
                </a:solidFill>
                <a:effectLst/>
                <a:uFillTx/>
                <a:latin typeface="Franklin Gothic Medium"/>
                <a:ea typeface="Arial"/>
              </a:rPr>
              <a:t>Birth certificates with a sex designation of X or no sex displayed are recognized by the Government of Ontario, who claim they do not endorse any rejection of valid Ontario birth certificates by any official body. However, unfortunately they also claim they cannot guarantee that these documents will be accepted by organizations in Ontario or in other jurisdictions.</a:t>
            </a:r>
            <a:endParaRPr b="0" lang="en-CA" sz="1500" strike="noStrike" u="none">
              <a:solidFill>
                <a:srgbClr val="ffffff"/>
              </a:solidFill>
              <a:effectLst/>
              <a:uFillTx/>
              <a:latin typeface="Arial"/>
            </a:endParaRPr>
          </a:p>
          <a:p>
            <a:endParaRPr b="0" lang="en-CA" sz="1500" strike="noStrike" u="none">
              <a:solidFill>
                <a:srgbClr val="ffffff"/>
              </a:solidFill>
              <a:effectLst/>
              <a:uFillTx/>
              <a:latin typeface="Arial"/>
            </a:endParaRPr>
          </a:p>
          <a:p>
            <a:r>
              <a:rPr b="0" lang="en-CA" sz="1500" strike="noStrike" u="none">
                <a:solidFill>
                  <a:srgbClr val="000000"/>
                </a:solidFill>
                <a:effectLst/>
                <a:uFillTx/>
                <a:latin typeface="Franklin Gothic Medium"/>
                <a:ea typeface="Arial"/>
              </a:rPr>
              <a:t>If your application is complete and all requirements are met, </a:t>
            </a:r>
            <a:r>
              <a:rPr b="1" i="1" lang="en-CA" sz="1500" strike="noStrike" u="none">
                <a:solidFill>
                  <a:srgbClr val="000000"/>
                </a:solidFill>
                <a:effectLst/>
                <a:uFillTx/>
                <a:latin typeface="Franklin Gothic Medium"/>
                <a:ea typeface="Arial"/>
              </a:rPr>
              <a:t>you should receive your new birth certificate or registration in 6-8 weeks.</a:t>
            </a:r>
            <a:endParaRPr b="0" lang="en-CA" sz="1500" strike="noStrike" u="none">
              <a:solidFill>
                <a:srgbClr val="ffffff"/>
              </a:solidFill>
              <a:effectLst/>
              <a:uFillTx/>
              <a:latin typeface="Arial"/>
            </a:endParaRPr>
          </a:p>
        </p:txBody>
      </p:sp>
      <p:sp>
        <p:nvSpPr>
          <p:cNvPr id="108" name="PlaceHolder 2"/>
          <p:cNvSpPr>
            <a:spLocks noGrp="1"/>
          </p:cNvSpPr>
          <p:nvPr>
            <p:ph type="title"/>
          </p:nvPr>
        </p:nvSpPr>
        <p:spPr>
          <a:xfrm>
            <a:off x="720000" y="1536120"/>
            <a:ext cx="5976000" cy="551880"/>
          </a:xfrm>
          <a:prstGeom prst="rect">
            <a:avLst/>
          </a:prstGeom>
          <a:noFill/>
          <a:ln w="0">
            <a:noFill/>
          </a:ln>
        </p:spPr>
        <p:txBody>
          <a:bodyPr lIns="0" rIns="0" tIns="0" bIns="0" anchor="ctr">
            <a:spAutoFit/>
          </a:bodyPr>
          <a:p>
            <a:pPr indent="0">
              <a:buNone/>
            </a:pPr>
            <a:r>
              <a:rPr b="0" lang="en-CA" sz="3200" strike="noStrike" u="none">
                <a:solidFill>
                  <a:srgbClr val="815070"/>
                </a:solidFill>
                <a:effectLst/>
                <a:uFillTx/>
                <a:latin typeface="Franklin Gothic Medium"/>
              </a:rPr>
              <a:t>Important considerations</a:t>
            </a:r>
            <a:endParaRPr b="0" lang="en-CA" sz="3200" strike="noStrike" u="none">
              <a:solidFill>
                <a:srgbClr val="ffffff"/>
              </a:solidFill>
              <a:effectLst/>
              <a:uFillTx/>
              <a:latin typeface="Arial"/>
            </a:endParaRPr>
          </a:p>
        </p:txBody>
      </p:sp>
      <p:pic>
        <p:nvPicPr>
          <p:cNvPr id="109" name="Google Shape;281;p20" descr=""/>
          <p:cNvPicPr/>
          <p:nvPr/>
        </p:nvPicPr>
        <p:blipFill>
          <a:blip r:embed="rId2">
            <a:alphaModFix amt="90000"/>
          </a:blip>
          <a:stretch/>
        </p:blipFill>
        <p:spPr>
          <a:xfrm>
            <a:off x="6516000" y="896400"/>
            <a:ext cx="2916000" cy="4101840"/>
          </a:xfrm>
          <a:prstGeom prst="rect">
            <a:avLst/>
          </a:prstGeom>
          <a:noFill/>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3" name=""/>
          <p:cNvSpPr/>
          <p:nvPr/>
        </p:nvSpPr>
        <p:spPr>
          <a:xfrm>
            <a:off x="288000" y="720000"/>
            <a:ext cx="9540000" cy="432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effectLst/>
              <a:uFillTx/>
              <a:latin typeface="Arial"/>
            </a:endParaRPr>
          </a:p>
        </p:txBody>
      </p:sp>
      <p:sp>
        <p:nvSpPr>
          <p:cNvPr id="14" name="PlaceHolder 1"/>
          <p:cNvSpPr>
            <a:spLocks noGrp="1"/>
          </p:cNvSpPr>
          <p:nvPr>
            <p:ph type="title"/>
          </p:nvPr>
        </p:nvSpPr>
        <p:spPr>
          <a:xfrm>
            <a:off x="540000" y="936000"/>
            <a:ext cx="6768000" cy="637920"/>
          </a:xfrm>
          <a:prstGeom prst="rect">
            <a:avLst/>
          </a:prstGeom>
          <a:noFill/>
          <a:ln w="0">
            <a:noFill/>
          </a:ln>
        </p:spPr>
        <p:txBody>
          <a:bodyPr lIns="0" rIns="0" tIns="0" bIns="0" anchor="ctr">
            <a:spAutoFit/>
          </a:bodyPr>
          <a:p>
            <a:pPr indent="0">
              <a:buNone/>
            </a:pPr>
            <a:r>
              <a:rPr b="0" lang="en-CA" sz="4200" strike="noStrike" u="none">
                <a:solidFill>
                  <a:srgbClr val="000000"/>
                </a:solidFill>
                <a:effectLst/>
                <a:uFillTx/>
                <a:latin typeface="Franklin Gothic Medium"/>
              </a:rPr>
              <a:t>A quick background on me</a:t>
            </a:r>
            <a:endParaRPr b="0" lang="en-CA" sz="4200" strike="noStrike" u="none">
              <a:solidFill>
                <a:srgbClr val="ffffff"/>
              </a:solidFill>
              <a:effectLst/>
              <a:uFillTx/>
              <a:latin typeface="Arial"/>
            </a:endParaRPr>
          </a:p>
        </p:txBody>
      </p:sp>
      <p:sp>
        <p:nvSpPr>
          <p:cNvPr id="15" name="PlaceHolder 2"/>
          <p:cNvSpPr>
            <a:spLocks noGrp="1"/>
          </p:cNvSpPr>
          <p:nvPr>
            <p:ph type="subTitle"/>
          </p:nvPr>
        </p:nvSpPr>
        <p:spPr>
          <a:xfrm>
            <a:off x="540000" y="1713960"/>
            <a:ext cx="9108000" cy="3038040"/>
          </a:xfrm>
          <a:prstGeom prst="rect">
            <a:avLst/>
          </a:prstGeom>
          <a:noFill/>
          <a:ln w="0">
            <a:noFill/>
          </a:ln>
        </p:spPr>
        <p:txBody>
          <a:bodyPr lIns="0" rIns="0" tIns="0" bIns="0" anchor="ctr">
            <a:spAutoFit/>
          </a:bodyPr>
          <a:p>
            <a:pPr indent="0">
              <a:buNone/>
            </a:pPr>
            <a:r>
              <a:rPr b="0" lang="en-CA" sz="1600" strike="noStrike" u="none">
                <a:solidFill>
                  <a:srgbClr val="000000"/>
                </a:solidFill>
                <a:effectLst/>
                <a:uFillTx/>
                <a:latin typeface="Franklin Gothic Medium"/>
                <a:ea typeface="Arial"/>
              </a:rPr>
              <a:t>I’m Dana Rosamund Teagle, and I’m a designer and web/software developer based in Tkaronto (Toronto), Ontario. I’ve led workshops on name and gender marker changes since 2021, and I now run an online resource called TG I.D., which </a:t>
            </a:r>
            <a:r>
              <a:rPr b="0" lang="en-CA" sz="1600" strike="noStrike" u="none">
                <a:solidFill>
                  <a:srgbClr val="000000"/>
                </a:solidFill>
                <a:effectLst/>
                <a:uFillTx/>
                <a:latin typeface="Franklin Gothic Medium"/>
                <a:ea typeface="Arial"/>
              </a:rPr>
              <a:t>collects information on how to update legal names, gender markers, and identity documents in Ontario.</a:t>
            </a:r>
            <a:endParaRPr b="0" lang="en-CA" sz="1600" strike="noStrike" u="none">
              <a:solidFill>
                <a:srgbClr val="000000"/>
              </a:solidFill>
              <a:effectLst/>
              <a:uFillTx/>
              <a:latin typeface="Arial"/>
            </a:endParaRPr>
          </a:p>
          <a:p>
            <a:pPr indent="0">
              <a:buNone/>
            </a:pPr>
            <a:endParaRPr b="0" lang="en-CA" sz="800" strike="noStrike" u="none">
              <a:solidFill>
                <a:srgbClr val="000000"/>
              </a:solidFill>
              <a:effectLst/>
              <a:uFillTx/>
              <a:latin typeface="Arial"/>
            </a:endParaRPr>
          </a:p>
          <a:p>
            <a:pPr indent="0">
              <a:spcBef>
                <a:spcPts val="1191"/>
              </a:spcBef>
              <a:spcAft>
                <a:spcPts val="992"/>
              </a:spcAft>
              <a:buNone/>
            </a:pPr>
            <a:r>
              <a:rPr b="0" lang="en-CA" sz="1600" strike="noStrike" u="none">
                <a:solidFill>
                  <a:srgbClr val="000000"/>
                </a:solidFill>
                <a:effectLst/>
                <a:uFillTx/>
                <a:latin typeface="Franklin Gothic Medium"/>
                <a:ea typeface="Arial"/>
              </a:rPr>
              <a:t>The level of bureaucracy currently in place makes these vital processes fundamentally inaccessible. TG I.D. aims to empower individuals by providing clear and accessible information and resources.</a:t>
            </a:r>
            <a:endParaRPr b="0" lang="en-CA" sz="1600" strike="noStrike" u="none">
              <a:solidFill>
                <a:srgbClr val="000000"/>
              </a:solidFill>
              <a:effectLst/>
              <a:uFillTx/>
              <a:latin typeface="Arial"/>
            </a:endParaRPr>
          </a:p>
          <a:p>
            <a:pPr indent="0">
              <a:buNone/>
            </a:pPr>
            <a:endParaRPr b="0" lang="en-CA" sz="800" strike="noStrike" u="none">
              <a:solidFill>
                <a:srgbClr val="000000"/>
              </a:solidFill>
              <a:effectLst/>
              <a:uFillTx/>
              <a:latin typeface="Arial"/>
            </a:endParaRPr>
          </a:p>
          <a:p>
            <a:pPr indent="0">
              <a:buNone/>
            </a:pPr>
            <a:r>
              <a:rPr b="0" lang="en-CA" sz="1600" strike="noStrike" u="none">
                <a:solidFill>
                  <a:srgbClr val="000000"/>
                </a:solidFill>
                <a:effectLst/>
                <a:uFillTx/>
                <a:latin typeface="Franklin Gothic Medium"/>
                <a:ea typeface="Arial"/>
              </a:rPr>
              <a:t>TG I.D. is an independently-funded project, and still a work-in-progress that I maintain in my spare time, but I’m hoping it can help to break down some of these access barriers that prevent people from filing their paperwork. If you want to support the TG I.D. project, you can book me for in-person or online presentations, and you can send me tips via e-transfer or my PayPal account (linked on the website).</a:t>
            </a:r>
            <a:endParaRPr b="0" lang="en-CA"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10" name=""/>
          <p:cNvSpPr/>
          <p:nvPr/>
        </p:nvSpPr>
        <p:spPr>
          <a:xfrm>
            <a:off x="432000" y="720000"/>
            <a:ext cx="9216000" cy="432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effectLst/>
              <a:uFillTx/>
              <a:latin typeface="Arial"/>
            </a:endParaRPr>
          </a:p>
        </p:txBody>
      </p:sp>
      <p:sp>
        <p:nvSpPr>
          <p:cNvPr id="111" name="PlaceHolder 1"/>
          <p:cNvSpPr>
            <a:spLocks noGrp="1"/>
          </p:cNvSpPr>
          <p:nvPr>
            <p:ph type="title"/>
          </p:nvPr>
        </p:nvSpPr>
        <p:spPr>
          <a:xfrm>
            <a:off x="684000" y="939240"/>
            <a:ext cx="8856000" cy="605520"/>
          </a:xfrm>
          <a:prstGeom prst="rect">
            <a:avLst/>
          </a:prstGeom>
          <a:noFill/>
          <a:ln w="0">
            <a:noFill/>
          </a:ln>
        </p:spPr>
        <p:txBody>
          <a:bodyPr lIns="0" rIns="0" tIns="0" bIns="0" anchor="ctr">
            <a:spAutoFit/>
          </a:bodyPr>
          <a:p>
            <a:pPr indent="0">
              <a:buNone/>
            </a:pPr>
            <a:r>
              <a:rPr b="0" lang="en-CA" sz="4200" strike="noStrike" u="none">
                <a:solidFill>
                  <a:srgbClr val="000000"/>
                </a:solidFill>
                <a:effectLst/>
                <a:uFillTx/>
                <a:latin typeface="Franklin Gothic Medium"/>
              </a:rPr>
              <a:t>Driver’s licenses and photo cards</a:t>
            </a:r>
            <a:endParaRPr b="0" lang="en-CA" sz="4200" strike="noStrike" u="none">
              <a:solidFill>
                <a:srgbClr val="ffffff"/>
              </a:solidFill>
              <a:effectLst/>
              <a:uFillTx/>
              <a:latin typeface="Arial"/>
            </a:endParaRPr>
          </a:p>
        </p:txBody>
      </p:sp>
      <p:sp>
        <p:nvSpPr>
          <p:cNvPr id="112" name="PlaceHolder 2"/>
          <p:cNvSpPr>
            <a:spLocks noGrp="1"/>
          </p:cNvSpPr>
          <p:nvPr>
            <p:ph type="subTitle"/>
          </p:nvPr>
        </p:nvSpPr>
        <p:spPr>
          <a:xfrm>
            <a:off x="720000" y="1677960"/>
            <a:ext cx="8640000" cy="662040"/>
          </a:xfrm>
          <a:prstGeom prst="rect">
            <a:avLst/>
          </a:prstGeom>
          <a:noFill/>
          <a:ln w="0">
            <a:noFill/>
          </a:ln>
        </p:spPr>
        <p:txBody>
          <a:bodyPr lIns="0" rIns="0" tIns="0" bIns="0" anchor="t">
            <a:spAutoFit/>
          </a:bodyPr>
          <a:p>
            <a:pPr indent="0">
              <a:buNone/>
            </a:pPr>
            <a:r>
              <a:rPr b="0" lang="en-CA" sz="1600" strike="noStrike" u="sng">
                <a:solidFill>
                  <a:srgbClr val="815070"/>
                </a:solidFill>
                <a:effectLst/>
                <a:uFillTx/>
                <a:latin typeface="Franklin Gothic Medium"/>
                <a:ea typeface="Arial"/>
              </a:rPr>
              <a:t>https://www.ontario.ca/page/change-sex-designation-your-government-ids</a:t>
            </a:r>
            <a:endParaRPr b="0" lang="en-CA" sz="1600" strike="noStrike" u="none">
              <a:solidFill>
                <a:srgbClr val="ffffff"/>
              </a:solidFill>
              <a:effectLst/>
              <a:uFillTx/>
              <a:latin typeface="Arial"/>
            </a:endParaRPr>
          </a:p>
          <a:p>
            <a:pPr indent="0">
              <a:buNone/>
            </a:pPr>
            <a:r>
              <a:rPr b="0" lang="en-CA" sz="1600" strike="noStrike" u="sng">
                <a:solidFill>
                  <a:srgbClr val="815070"/>
                </a:solidFill>
                <a:effectLst/>
                <a:uFillTx/>
                <a:latin typeface="Franklin Gothic Medium"/>
                <a:ea typeface="Arial"/>
              </a:rPr>
              <a:t>https://tg-id.ca/on/drivers-licenses</a:t>
            </a:r>
            <a:endParaRPr b="0" lang="en-CA" sz="1600" strike="noStrike" u="none">
              <a:solidFill>
                <a:srgbClr val="ffffff"/>
              </a:solidFill>
              <a:effectLst/>
              <a:uFillTx/>
              <a:latin typeface="Arial"/>
            </a:endParaRPr>
          </a:p>
        </p:txBody>
      </p:sp>
      <p:sp>
        <p:nvSpPr>
          <p:cNvPr id="113" name=""/>
          <p:cNvSpPr txBox="1"/>
          <p:nvPr/>
        </p:nvSpPr>
        <p:spPr>
          <a:xfrm>
            <a:off x="720000" y="2325960"/>
            <a:ext cx="8640000" cy="3245760"/>
          </a:xfrm>
          <a:prstGeom prst="rect">
            <a:avLst/>
          </a:prstGeom>
          <a:noFill/>
          <a:ln w="0">
            <a:noFill/>
          </a:ln>
        </p:spPr>
        <p:txBody>
          <a:bodyPr lIns="0" rIns="0" tIns="0" bIns="0" anchor="t">
            <a:spAutoFit/>
          </a:bodyPr>
          <a:p>
            <a:r>
              <a:rPr b="0" lang="en-CA" sz="1450" strike="noStrike" u="none">
                <a:solidFill>
                  <a:srgbClr val="000000"/>
                </a:solidFill>
                <a:effectLst/>
                <a:uFillTx/>
                <a:latin typeface="Franklin Gothic Medium"/>
                <a:ea typeface="Arial"/>
              </a:rPr>
              <a:t>When updating the sex designation on your driver’s licence or photo card, </a:t>
            </a:r>
            <a:r>
              <a:rPr b="1" i="1" lang="en-CA" sz="1450" strike="noStrike" u="none">
                <a:solidFill>
                  <a:srgbClr val="000000"/>
                </a:solidFill>
                <a:effectLst/>
                <a:uFillTx/>
                <a:latin typeface="Franklin Gothic Medium"/>
                <a:ea typeface="Arial"/>
              </a:rPr>
              <a:t>you have the options of M (male), F (female), or X (gender neutral)</a:t>
            </a:r>
            <a:r>
              <a:rPr b="0" lang="en-CA" sz="1450" strike="noStrike" u="none">
                <a:solidFill>
                  <a:srgbClr val="000000"/>
                </a:solidFill>
                <a:effectLst/>
                <a:uFillTx/>
                <a:latin typeface="Franklin Gothic Medium"/>
                <a:ea typeface="Arial"/>
              </a:rPr>
              <a:t>. Depending on your chosen designation, your process will be different.</a:t>
            </a:r>
            <a:endParaRPr b="0" lang="en-CA" sz="1450" strike="noStrike" u="none">
              <a:solidFill>
                <a:srgbClr val="ffffff"/>
              </a:solidFill>
              <a:effectLst/>
              <a:uFillTx/>
              <a:latin typeface="Arial"/>
            </a:endParaRPr>
          </a:p>
          <a:p>
            <a:endParaRPr b="0" lang="en-CA" sz="1450" strike="noStrike" u="none">
              <a:solidFill>
                <a:srgbClr val="ffffff"/>
              </a:solidFill>
              <a:effectLst/>
              <a:uFillTx/>
              <a:latin typeface="Arial"/>
            </a:endParaRPr>
          </a:p>
          <a:p>
            <a:r>
              <a:rPr b="1" i="1" lang="en-CA" sz="1450" strike="noStrike" u="none">
                <a:solidFill>
                  <a:srgbClr val="000000"/>
                </a:solidFill>
                <a:effectLst/>
                <a:uFillTx/>
                <a:latin typeface="Franklin Gothic Medium"/>
                <a:ea typeface="Arial"/>
              </a:rPr>
              <a:t>The driver’s license changes are free</a:t>
            </a:r>
            <a:r>
              <a:rPr b="0" lang="en-CA" sz="1450" strike="noStrike" u="none">
                <a:solidFill>
                  <a:srgbClr val="000000"/>
                </a:solidFill>
                <a:effectLst/>
                <a:uFillTx/>
                <a:latin typeface="Franklin Gothic Medium"/>
                <a:ea typeface="Arial"/>
              </a:rPr>
              <a:t> for anyone with an existing license. For those who do not drive, </a:t>
            </a:r>
            <a:r>
              <a:rPr b="1" i="1" lang="en-CA" sz="1450" strike="noStrike" u="none">
                <a:solidFill>
                  <a:srgbClr val="000000"/>
                </a:solidFill>
                <a:effectLst/>
                <a:uFillTx/>
                <a:latin typeface="Franklin Gothic Medium"/>
                <a:ea typeface="Arial"/>
              </a:rPr>
              <a:t>the photo card comes with a $35 fee. </a:t>
            </a:r>
            <a:endParaRPr b="0" lang="en-CA" sz="1450" strike="noStrike" u="none">
              <a:solidFill>
                <a:srgbClr val="ffffff"/>
              </a:solidFill>
              <a:effectLst/>
              <a:uFillTx/>
              <a:latin typeface="Arial"/>
            </a:endParaRPr>
          </a:p>
          <a:p>
            <a:endParaRPr b="0" lang="en-CA" sz="1450" strike="noStrike" u="none">
              <a:solidFill>
                <a:srgbClr val="ffffff"/>
              </a:solidFill>
              <a:effectLst/>
              <a:uFillTx/>
              <a:latin typeface="Arial"/>
            </a:endParaRPr>
          </a:p>
          <a:p>
            <a:r>
              <a:rPr b="1" i="1" lang="en-CA" sz="1450" strike="noStrike" u="none">
                <a:solidFill>
                  <a:srgbClr val="000000"/>
                </a:solidFill>
                <a:effectLst/>
                <a:uFillTx/>
                <a:latin typeface="Franklin Gothic Medium"/>
                <a:ea typeface="Arial"/>
              </a:rPr>
              <a:t>To change the sex designation on your driver’s licence to an X (gender neutral), you can simply visit a ServiceOntario</a:t>
            </a:r>
            <a:r>
              <a:rPr b="0" lang="en-CA" sz="1450" strike="noStrike" u="none">
                <a:solidFill>
                  <a:srgbClr val="000000"/>
                </a:solidFill>
                <a:effectLst/>
                <a:uFillTx/>
                <a:latin typeface="Franklin Gothic Medium"/>
                <a:ea typeface="Arial"/>
              </a:rPr>
              <a:t>. You do not require any supporting documents.</a:t>
            </a:r>
            <a:endParaRPr b="0" lang="en-CA" sz="1450" strike="noStrike" u="none">
              <a:solidFill>
                <a:srgbClr val="ffffff"/>
              </a:solidFill>
              <a:effectLst/>
              <a:uFillTx/>
              <a:latin typeface="Arial"/>
            </a:endParaRPr>
          </a:p>
          <a:p>
            <a:endParaRPr b="0" lang="en-CA" sz="1450" strike="noStrike" u="none">
              <a:solidFill>
                <a:srgbClr val="ffffff"/>
              </a:solidFill>
              <a:effectLst/>
              <a:uFillTx/>
              <a:latin typeface="Arial"/>
            </a:endParaRPr>
          </a:p>
          <a:p>
            <a:r>
              <a:rPr b="1" i="1" lang="en-CA" sz="1450" strike="noStrike" u="none">
                <a:solidFill>
                  <a:srgbClr val="000000"/>
                </a:solidFill>
                <a:effectLst/>
                <a:uFillTx/>
                <a:latin typeface="Franklin Gothic Medium"/>
                <a:ea typeface="Arial"/>
              </a:rPr>
              <a:t>For binary sex designation changes, you can go to a ServiceOntario and bring an original document that indicates the updated sex designation</a:t>
            </a:r>
            <a:r>
              <a:rPr b="0" lang="en-CA" sz="1450" strike="noStrike" u="none">
                <a:solidFill>
                  <a:srgbClr val="000000"/>
                </a:solidFill>
                <a:effectLst/>
                <a:uFillTx/>
                <a:latin typeface="Franklin Gothic Medium"/>
                <a:ea typeface="Arial"/>
              </a:rPr>
              <a:t>. This can be your short or long-form birth certificate or a certified copy of a birth registration.</a:t>
            </a:r>
            <a:endParaRPr b="0" lang="en-CA" sz="145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14" name=""/>
          <p:cNvSpPr/>
          <p:nvPr/>
        </p:nvSpPr>
        <p:spPr>
          <a:xfrm>
            <a:off x="432000" y="720000"/>
            <a:ext cx="9216000" cy="432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effectLst/>
              <a:uFillTx/>
              <a:latin typeface="Arial"/>
            </a:endParaRPr>
          </a:p>
        </p:txBody>
      </p:sp>
      <p:sp>
        <p:nvSpPr>
          <p:cNvPr id="115" name="PlaceHolder 1"/>
          <p:cNvSpPr>
            <a:spLocks noGrp="1"/>
          </p:cNvSpPr>
          <p:nvPr>
            <p:ph type="title"/>
          </p:nvPr>
        </p:nvSpPr>
        <p:spPr>
          <a:xfrm>
            <a:off x="684000" y="939240"/>
            <a:ext cx="8856000" cy="605520"/>
          </a:xfrm>
          <a:prstGeom prst="rect">
            <a:avLst/>
          </a:prstGeom>
          <a:noFill/>
          <a:ln w="0">
            <a:noFill/>
          </a:ln>
        </p:spPr>
        <p:txBody>
          <a:bodyPr lIns="0" rIns="0" tIns="0" bIns="0" anchor="ctr">
            <a:spAutoFit/>
          </a:bodyPr>
          <a:p>
            <a:pPr indent="0">
              <a:buNone/>
            </a:pPr>
            <a:r>
              <a:rPr b="0" lang="en-CA" sz="4200" strike="noStrike" u="none">
                <a:solidFill>
                  <a:srgbClr val="000000"/>
                </a:solidFill>
                <a:effectLst/>
                <a:uFillTx/>
                <a:latin typeface="Franklin Gothic Medium"/>
              </a:rPr>
              <a:t>Driver’s licenses and photo cards</a:t>
            </a:r>
            <a:endParaRPr b="0" lang="en-CA" sz="4200" strike="noStrike" u="none">
              <a:solidFill>
                <a:srgbClr val="ffffff"/>
              </a:solidFill>
              <a:effectLst/>
              <a:uFillTx/>
              <a:latin typeface="Arial"/>
            </a:endParaRPr>
          </a:p>
        </p:txBody>
      </p:sp>
      <p:sp>
        <p:nvSpPr>
          <p:cNvPr id="116" name=""/>
          <p:cNvSpPr txBox="1"/>
          <p:nvPr/>
        </p:nvSpPr>
        <p:spPr>
          <a:xfrm>
            <a:off x="720000" y="2217960"/>
            <a:ext cx="6300000" cy="3245760"/>
          </a:xfrm>
          <a:prstGeom prst="rect">
            <a:avLst/>
          </a:prstGeom>
          <a:noFill/>
          <a:ln w="0">
            <a:noFill/>
          </a:ln>
        </p:spPr>
        <p:txBody>
          <a:bodyPr lIns="0" rIns="0" tIns="0" bIns="0" anchor="t">
            <a:spAutoFit/>
          </a:bodyPr>
          <a:p>
            <a:r>
              <a:rPr b="0" lang="en-CA" sz="1400" strike="noStrike" u="none">
                <a:solidFill>
                  <a:srgbClr val="000000"/>
                </a:solidFill>
                <a:effectLst/>
                <a:uFillTx/>
                <a:latin typeface="Franklin Gothic Medium"/>
                <a:ea typeface="Arial"/>
              </a:rPr>
              <a:t>If you do not have a birth certificate or registration that represents the desired sex designation, you will need to bring the following two documents:</a:t>
            </a:r>
            <a:endParaRPr b="0" lang="en-CA" sz="1400" strike="noStrike" u="none">
              <a:solidFill>
                <a:srgbClr val="ffffff"/>
              </a:solidFill>
              <a:effectLst/>
              <a:uFillTx/>
              <a:latin typeface="Arial"/>
            </a:endParaRPr>
          </a:p>
          <a:p>
            <a:endParaRPr b="0" lang="en-CA" sz="1400" strike="noStrike" u="none">
              <a:solidFill>
                <a:srgbClr val="ffffff"/>
              </a:solidFill>
              <a:effectLst/>
              <a:uFillTx/>
              <a:latin typeface="Arial"/>
            </a:endParaRPr>
          </a:p>
          <a:p>
            <a:pPr marL="216000" indent="-216000">
              <a:buClr>
                <a:srgbClr val="ffffff"/>
              </a:buClr>
              <a:buFont typeface="OpenSymbol"/>
              <a:buAutoNum type="arabicParenR"/>
            </a:pPr>
            <a:r>
              <a:rPr b="1" i="1" lang="en-CA" sz="1400" strike="noStrike" u="none">
                <a:solidFill>
                  <a:srgbClr val="000000"/>
                </a:solidFill>
                <a:effectLst/>
                <a:uFillTx/>
                <a:latin typeface="Franklin Gothic Medium"/>
                <a:ea typeface="Arial"/>
              </a:rPr>
              <a:t>A letter from a licensed doctor or psychologist</a:t>
            </a:r>
            <a:r>
              <a:rPr b="0" lang="en-CA" sz="1400" strike="noStrike" u="none">
                <a:solidFill>
                  <a:srgbClr val="000000"/>
                </a:solidFill>
                <a:effectLst/>
                <a:uFillTx/>
                <a:latin typeface="Franklin Gothic Medium"/>
                <a:ea typeface="Arial"/>
              </a:rPr>
              <a:t> that is written on the doctor’s letterhead, states that the doctor has examined or treated you and they can attest that the updated designation is appropriate, and is signed by the doctor</a:t>
            </a:r>
            <a:endParaRPr b="0" lang="en-CA" sz="1400" strike="noStrike" u="none">
              <a:solidFill>
                <a:srgbClr val="ffffff"/>
              </a:solidFill>
              <a:effectLst/>
              <a:uFillTx/>
              <a:latin typeface="Arial"/>
            </a:endParaRPr>
          </a:p>
          <a:p>
            <a:pPr marL="216000" indent="-216000">
              <a:buClr>
                <a:srgbClr val="ffffff"/>
              </a:buClr>
              <a:buFont typeface="OpenSymbol"/>
              <a:buAutoNum type="arabicParenR"/>
            </a:pPr>
            <a:r>
              <a:rPr b="1" i="1" lang="en-CA" sz="1400" strike="noStrike" u="none">
                <a:solidFill>
                  <a:srgbClr val="000000"/>
                </a:solidFill>
                <a:effectLst/>
                <a:uFillTx/>
                <a:latin typeface="Franklin Gothic Medium"/>
                <a:ea typeface="Arial"/>
              </a:rPr>
              <a:t>A letter from you</a:t>
            </a:r>
            <a:r>
              <a:rPr b="0" lang="en-CA" sz="1400" strike="noStrike" u="none">
                <a:solidFill>
                  <a:srgbClr val="000000"/>
                </a:solidFill>
                <a:effectLst/>
                <a:uFillTx/>
                <a:latin typeface="Franklin Gothic Medium"/>
                <a:ea typeface="Arial"/>
              </a:rPr>
              <a:t> that includes the change you want to make, your full name and current address, your driver’s license number, and the name and address of the doctor or psychologist who has signed the other letter</a:t>
            </a:r>
            <a:endParaRPr b="0" lang="en-CA" sz="1400" strike="noStrike" u="none">
              <a:solidFill>
                <a:srgbClr val="ffffff"/>
              </a:solidFill>
              <a:effectLst/>
              <a:uFillTx/>
              <a:latin typeface="Arial"/>
            </a:endParaRPr>
          </a:p>
          <a:p>
            <a:pPr marL="216000" indent="-216000">
              <a:buClr>
                <a:srgbClr val="ffffff"/>
              </a:buClr>
              <a:buFont typeface="OpenSymbol"/>
              <a:buAutoNum type="arabicParenR"/>
            </a:pPr>
            <a:endParaRPr b="0" lang="en-CA" sz="1400" strike="noStrike" u="none">
              <a:solidFill>
                <a:srgbClr val="ffffff"/>
              </a:solidFill>
              <a:effectLst/>
              <a:uFillTx/>
              <a:latin typeface="Arial"/>
            </a:endParaRPr>
          </a:p>
          <a:p>
            <a:r>
              <a:rPr b="1" i="1" lang="en-CA" sz="1400" strike="noStrike" u="none">
                <a:solidFill>
                  <a:srgbClr val="000000"/>
                </a:solidFill>
                <a:effectLst/>
                <a:uFillTx/>
                <a:latin typeface="Franklin Gothic Medium"/>
                <a:ea typeface="Arial"/>
              </a:rPr>
              <a:t>Surgery is no longer required as a condition for sex designation changes.</a:t>
            </a:r>
            <a:r>
              <a:rPr b="0" lang="en-CA" sz="1400" strike="noStrike" u="none">
                <a:solidFill>
                  <a:srgbClr val="000000"/>
                </a:solidFill>
                <a:effectLst/>
                <a:uFillTx/>
                <a:latin typeface="Franklin Gothic Medium"/>
                <a:ea typeface="Arial"/>
              </a:rPr>
              <a:t> However, if you have had surgery, you are able to present documentation from a recognized specialist instead of a letter from a doctor or psychologist.</a:t>
            </a:r>
            <a:endParaRPr b="0" lang="en-CA" sz="1400" strike="noStrike" u="none">
              <a:solidFill>
                <a:srgbClr val="ffffff"/>
              </a:solidFill>
              <a:effectLst/>
              <a:uFillTx/>
              <a:latin typeface="Arial"/>
            </a:endParaRPr>
          </a:p>
        </p:txBody>
      </p:sp>
      <p:sp>
        <p:nvSpPr>
          <p:cNvPr id="117" name="PlaceHolder 2"/>
          <p:cNvSpPr>
            <a:spLocks noGrp="1"/>
          </p:cNvSpPr>
          <p:nvPr>
            <p:ph type="title"/>
          </p:nvPr>
        </p:nvSpPr>
        <p:spPr>
          <a:xfrm>
            <a:off x="720000" y="1572480"/>
            <a:ext cx="5976000" cy="551880"/>
          </a:xfrm>
          <a:prstGeom prst="rect">
            <a:avLst/>
          </a:prstGeom>
          <a:noFill/>
          <a:ln w="0">
            <a:noFill/>
          </a:ln>
        </p:spPr>
        <p:txBody>
          <a:bodyPr lIns="0" rIns="0" tIns="0" bIns="0" anchor="ctr">
            <a:spAutoFit/>
          </a:bodyPr>
          <a:p>
            <a:pPr indent="0">
              <a:buNone/>
            </a:pPr>
            <a:r>
              <a:rPr b="0" lang="en-CA" sz="3200" strike="noStrike" u="none">
                <a:solidFill>
                  <a:srgbClr val="815070"/>
                </a:solidFill>
                <a:effectLst/>
                <a:uFillTx/>
                <a:latin typeface="Franklin Gothic Medium"/>
              </a:rPr>
              <a:t>Other documentation</a:t>
            </a:r>
            <a:endParaRPr b="0" lang="en-CA" sz="3200" strike="noStrike" u="none">
              <a:solidFill>
                <a:srgbClr val="ffffff"/>
              </a:solidFill>
              <a:effectLst/>
              <a:uFillTx/>
              <a:latin typeface="Arial"/>
            </a:endParaRPr>
          </a:p>
        </p:txBody>
      </p:sp>
      <p:pic>
        <p:nvPicPr>
          <p:cNvPr id="118" name="Google Shape;298;p22" descr=""/>
          <p:cNvPicPr/>
          <p:nvPr/>
        </p:nvPicPr>
        <p:blipFill>
          <a:blip r:embed="rId2">
            <a:alphaModFix amt="90000"/>
          </a:blip>
          <a:stretch/>
        </p:blipFill>
        <p:spPr>
          <a:xfrm>
            <a:off x="7236000" y="1806840"/>
            <a:ext cx="2160000" cy="1361160"/>
          </a:xfrm>
          <a:prstGeom prst="rect">
            <a:avLst/>
          </a:prstGeom>
          <a:noFill/>
          <a:ln w="0">
            <a:noFill/>
          </a:ln>
        </p:spPr>
      </p:pic>
      <p:pic>
        <p:nvPicPr>
          <p:cNvPr id="119" name="Google Shape;299;p22" descr=""/>
          <p:cNvPicPr/>
          <p:nvPr/>
        </p:nvPicPr>
        <p:blipFill>
          <a:blip r:embed="rId3">
            <a:alphaModFix amt="90000"/>
          </a:blip>
          <a:srcRect l="0" t="10607" r="0" b="10611"/>
          <a:stretch/>
        </p:blipFill>
        <p:spPr>
          <a:xfrm>
            <a:off x="7236000" y="3420000"/>
            <a:ext cx="2160000" cy="1361160"/>
          </a:xfrm>
          <a:prstGeom prst="rect">
            <a:avLst/>
          </a:prstGeom>
          <a:noFill/>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20" name=""/>
          <p:cNvSpPr/>
          <p:nvPr/>
        </p:nvSpPr>
        <p:spPr>
          <a:xfrm>
            <a:off x="432000" y="720000"/>
            <a:ext cx="9216000" cy="432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effectLst/>
              <a:uFillTx/>
              <a:latin typeface="Arial"/>
            </a:endParaRPr>
          </a:p>
        </p:txBody>
      </p:sp>
      <p:sp>
        <p:nvSpPr>
          <p:cNvPr id="121" name="PlaceHolder 1"/>
          <p:cNvSpPr>
            <a:spLocks noGrp="1"/>
          </p:cNvSpPr>
          <p:nvPr>
            <p:ph type="title"/>
          </p:nvPr>
        </p:nvSpPr>
        <p:spPr>
          <a:xfrm>
            <a:off x="684000" y="936000"/>
            <a:ext cx="6768000" cy="637920"/>
          </a:xfrm>
          <a:prstGeom prst="rect">
            <a:avLst/>
          </a:prstGeom>
          <a:noFill/>
          <a:ln w="0">
            <a:noFill/>
          </a:ln>
        </p:spPr>
        <p:txBody>
          <a:bodyPr lIns="0" rIns="0" tIns="0" bIns="0" anchor="ctr">
            <a:spAutoFit/>
          </a:bodyPr>
          <a:p>
            <a:pPr indent="0">
              <a:buNone/>
            </a:pPr>
            <a:r>
              <a:rPr b="0" lang="en-CA" sz="4200" strike="noStrike" u="none">
                <a:solidFill>
                  <a:srgbClr val="000000"/>
                </a:solidFill>
                <a:effectLst/>
                <a:uFillTx/>
                <a:latin typeface="Franklin Gothic Medium"/>
              </a:rPr>
              <a:t>Ontario health cards</a:t>
            </a:r>
            <a:endParaRPr b="0" lang="en-CA" sz="4200" strike="noStrike" u="none">
              <a:solidFill>
                <a:srgbClr val="ffffff"/>
              </a:solidFill>
              <a:effectLst/>
              <a:uFillTx/>
              <a:latin typeface="Arial"/>
            </a:endParaRPr>
          </a:p>
        </p:txBody>
      </p:sp>
      <p:sp>
        <p:nvSpPr>
          <p:cNvPr id="122" name="PlaceHolder 2"/>
          <p:cNvSpPr>
            <a:spLocks noGrp="1"/>
          </p:cNvSpPr>
          <p:nvPr>
            <p:ph type="subTitle"/>
          </p:nvPr>
        </p:nvSpPr>
        <p:spPr>
          <a:xfrm>
            <a:off x="720000" y="1677960"/>
            <a:ext cx="5580000" cy="920520"/>
          </a:xfrm>
          <a:prstGeom prst="rect">
            <a:avLst/>
          </a:prstGeom>
          <a:noFill/>
          <a:ln w="0">
            <a:noFill/>
          </a:ln>
        </p:spPr>
        <p:txBody>
          <a:bodyPr lIns="0" rIns="0" tIns="0" bIns="0" anchor="t">
            <a:spAutoFit/>
          </a:bodyPr>
          <a:p>
            <a:pPr indent="0">
              <a:buNone/>
            </a:pPr>
            <a:r>
              <a:rPr b="0" lang="en-CA" sz="1600" strike="noStrike" u="sng">
                <a:solidFill>
                  <a:srgbClr val="815070"/>
                </a:solidFill>
                <a:effectLst/>
                <a:uFillTx/>
                <a:latin typeface="Franklin Gothic Medium"/>
                <a:ea typeface="Arial"/>
              </a:rPr>
              <a:t>https://www.ontario.ca/page/replace-cancel-or-change-information-your-health-card#section-3</a:t>
            </a:r>
            <a:endParaRPr b="0" lang="en-CA" sz="1600" strike="noStrike" u="none">
              <a:solidFill>
                <a:srgbClr val="ffffff"/>
              </a:solidFill>
              <a:effectLst/>
              <a:uFillTx/>
              <a:latin typeface="Arial"/>
            </a:endParaRPr>
          </a:p>
          <a:p>
            <a:pPr indent="0">
              <a:buNone/>
            </a:pPr>
            <a:r>
              <a:rPr b="0" lang="en-CA" sz="1600" strike="noStrike" u="sng">
                <a:solidFill>
                  <a:srgbClr val="815070"/>
                </a:solidFill>
                <a:effectLst/>
                <a:uFillTx/>
                <a:latin typeface="Franklin Gothic Medium"/>
                <a:ea typeface="Arial"/>
              </a:rPr>
              <a:t>https://tg-id.ca/on/health-cards</a:t>
            </a:r>
            <a:endParaRPr b="0" lang="en-CA" sz="1600" strike="noStrike" u="none">
              <a:solidFill>
                <a:srgbClr val="ffffff"/>
              </a:solidFill>
              <a:effectLst/>
              <a:uFillTx/>
              <a:latin typeface="Arial"/>
            </a:endParaRPr>
          </a:p>
        </p:txBody>
      </p:sp>
      <p:sp>
        <p:nvSpPr>
          <p:cNvPr id="123" name=""/>
          <p:cNvSpPr txBox="1"/>
          <p:nvPr/>
        </p:nvSpPr>
        <p:spPr>
          <a:xfrm>
            <a:off x="720000" y="2541960"/>
            <a:ext cx="5400000" cy="2282040"/>
          </a:xfrm>
          <a:prstGeom prst="rect">
            <a:avLst/>
          </a:prstGeom>
          <a:noFill/>
          <a:ln w="0">
            <a:noFill/>
          </a:ln>
        </p:spPr>
        <p:txBody>
          <a:bodyPr lIns="0" rIns="0" tIns="0" bIns="0" anchor="t">
            <a:spAutoFit/>
          </a:bodyPr>
          <a:p>
            <a:r>
              <a:rPr b="0" lang="en-CA" sz="1500" strike="noStrike" u="none">
                <a:solidFill>
                  <a:srgbClr val="000000"/>
                </a:solidFill>
                <a:effectLst/>
                <a:uFillTx/>
                <a:latin typeface="Franklin Gothic Medium"/>
                <a:ea typeface="Arial"/>
              </a:rPr>
              <a:t>To change your name on your health card, you must visit a ServiceOntario and bring a completed </a:t>
            </a:r>
            <a:r>
              <a:rPr b="1" i="1" lang="en-CA" sz="1500" strike="noStrike" u="none">
                <a:solidFill>
                  <a:srgbClr val="000000"/>
                </a:solidFill>
                <a:effectLst/>
                <a:uFillTx/>
                <a:latin typeface="Franklin Gothic Medium"/>
                <a:ea typeface="Arial"/>
              </a:rPr>
              <a:t>Change of Information form (0280-82)</a:t>
            </a:r>
            <a:r>
              <a:rPr b="0" lang="en-CA" sz="1500" strike="noStrike" u="none">
                <a:solidFill>
                  <a:srgbClr val="000000"/>
                </a:solidFill>
                <a:effectLst/>
                <a:uFillTx/>
                <a:latin typeface="Franklin Gothic Medium"/>
                <a:ea typeface="Arial"/>
              </a:rPr>
              <a:t> as well as an original copy of </a:t>
            </a:r>
            <a:r>
              <a:rPr b="1" i="1" lang="en-CA" sz="1500" strike="noStrike" u="none">
                <a:solidFill>
                  <a:srgbClr val="000000"/>
                </a:solidFill>
                <a:effectLst/>
                <a:uFillTx/>
                <a:latin typeface="Franklin Gothic Medium"/>
                <a:ea typeface="Arial"/>
              </a:rPr>
              <a:t>one of the following documents:</a:t>
            </a:r>
            <a:endParaRPr b="0" lang="en-CA" sz="1500" strike="noStrike" u="none">
              <a:solidFill>
                <a:srgbClr val="ffffff"/>
              </a:solidFill>
              <a:effectLst/>
              <a:uFillTx/>
              <a:latin typeface="Arial"/>
            </a:endParaRPr>
          </a:p>
          <a:p>
            <a:endParaRPr b="0" lang="en-CA" sz="1500" strike="noStrike" u="none">
              <a:solidFill>
                <a:srgbClr val="ffffff"/>
              </a:solidFill>
              <a:effectLst/>
              <a:uFillTx/>
              <a:latin typeface="Arial"/>
            </a:endParaRPr>
          </a:p>
          <a:p>
            <a:pPr marL="216000" indent="-216000">
              <a:buClr>
                <a:srgbClr val="ffffff"/>
              </a:buClr>
              <a:buFont typeface="OpenSymbol"/>
              <a:buAutoNum type="arabicParenR"/>
            </a:pPr>
            <a:r>
              <a:rPr b="0" lang="en-CA" sz="1500" strike="noStrike" u="none">
                <a:solidFill>
                  <a:srgbClr val="000000"/>
                </a:solidFill>
                <a:effectLst/>
                <a:uFillTx/>
                <a:latin typeface="Franklin Gothic Medium"/>
                <a:ea typeface="Arial"/>
              </a:rPr>
              <a:t>Canadian birth certificate</a:t>
            </a:r>
            <a:endParaRPr b="0" lang="en-CA" sz="1500" strike="noStrike" u="none">
              <a:solidFill>
                <a:srgbClr val="ffffff"/>
              </a:solidFill>
              <a:effectLst/>
              <a:uFillTx/>
              <a:latin typeface="Arial"/>
            </a:endParaRPr>
          </a:p>
          <a:p>
            <a:pPr marL="216000" indent="-216000">
              <a:buClr>
                <a:srgbClr val="ffffff"/>
              </a:buClr>
              <a:buFont typeface="OpenSymbol"/>
              <a:buAutoNum type="arabicParenR"/>
            </a:pPr>
            <a:r>
              <a:rPr b="0" lang="en-CA" sz="1500" strike="noStrike" u="none">
                <a:solidFill>
                  <a:srgbClr val="000000"/>
                </a:solidFill>
                <a:effectLst/>
                <a:uFillTx/>
                <a:latin typeface="Franklin Gothic Medium"/>
                <a:ea typeface="Arial"/>
              </a:rPr>
              <a:t>Canadian change of name certificate</a:t>
            </a:r>
            <a:endParaRPr b="0" lang="en-CA" sz="1500" strike="noStrike" u="none">
              <a:solidFill>
                <a:srgbClr val="ffffff"/>
              </a:solidFill>
              <a:effectLst/>
              <a:uFillTx/>
              <a:latin typeface="Arial"/>
            </a:endParaRPr>
          </a:p>
          <a:p>
            <a:pPr marL="216000" indent="-216000">
              <a:buClr>
                <a:srgbClr val="ffffff"/>
              </a:buClr>
              <a:buFont typeface="OpenSymbol"/>
              <a:buAutoNum type="arabicParenR"/>
            </a:pPr>
            <a:r>
              <a:rPr b="0" lang="en-CA" sz="1500" strike="noStrike" u="none">
                <a:solidFill>
                  <a:srgbClr val="000000"/>
                </a:solidFill>
                <a:effectLst/>
                <a:uFillTx/>
                <a:latin typeface="Franklin Gothic Medium"/>
                <a:ea typeface="Arial"/>
              </a:rPr>
              <a:t>citizenship/immigration status document in the name</a:t>
            </a:r>
            <a:endParaRPr b="0" lang="en-CA" sz="1500" strike="noStrike" u="none">
              <a:solidFill>
                <a:srgbClr val="ffffff"/>
              </a:solidFill>
              <a:effectLst/>
              <a:uFillTx/>
              <a:latin typeface="Arial"/>
            </a:endParaRPr>
          </a:p>
          <a:p>
            <a:endParaRPr b="0" lang="en-CA" sz="1500" strike="noStrike" u="none">
              <a:solidFill>
                <a:srgbClr val="ffffff"/>
              </a:solidFill>
              <a:effectLst/>
              <a:uFillTx/>
              <a:latin typeface="Arial"/>
            </a:endParaRPr>
          </a:p>
          <a:p>
            <a:r>
              <a:rPr b="1" i="1" lang="en-CA" sz="1500" strike="noStrike" u="none">
                <a:solidFill>
                  <a:srgbClr val="000000"/>
                </a:solidFill>
                <a:effectLst/>
                <a:uFillTx/>
                <a:latin typeface="Franklin Gothic Medium"/>
                <a:ea typeface="Arial"/>
              </a:rPr>
              <a:t>Sex designation is no longer listed on health cards.</a:t>
            </a:r>
            <a:endParaRPr b="0" lang="en-CA" sz="1500" strike="noStrike" u="none">
              <a:solidFill>
                <a:srgbClr val="ffffff"/>
              </a:solidFill>
              <a:effectLst/>
              <a:uFillTx/>
              <a:latin typeface="Arial"/>
            </a:endParaRPr>
          </a:p>
        </p:txBody>
      </p:sp>
      <p:pic>
        <p:nvPicPr>
          <p:cNvPr id="124" name="Google Shape;330;p25" descr=""/>
          <p:cNvPicPr/>
          <p:nvPr/>
        </p:nvPicPr>
        <p:blipFill>
          <a:blip r:embed="rId2">
            <a:alphaModFix amt="90000"/>
          </a:blip>
          <a:stretch/>
        </p:blipFill>
        <p:spPr>
          <a:xfrm>
            <a:off x="6300000" y="3046680"/>
            <a:ext cx="3096000" cy="1745280"/>
          </a:xfrm>
          <a:prstGeom prst="rect">
            <a:avLst/>
          </a:prstGeom>
          <a:noFill/>
          <a:ln w="0">
            <a:noFill/>
          </a:ln>
        </p:spPr>
      </p:pic>
      <p:pic>
        <p:nvPicPr>
          <p:cNvPr id="125" name="Google Shape;331;p25" descr=""/>
          <p:cNvPicPr/>
          <p:nvPr/>
        </p:nvPicPr>
        <p:blipFill>
          <a:blip r:embed="rId3">
            <a:alphaModFix amt="90000"/>
          </a:blip>
          <a:stretch/>
        </p:blipFill>
        <p:spPr>
          <a:xfrm>
            <a:off x="6480000" y="972000"/>
            <a:ext cx="2930760" cy="1883880"/>
          </a:xfrm>
          <a:prstGeom prst="rect">
            <a:avLst/>
          </a:prstGeom>
          <a:noFill/>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26" name=""/>
          <p:cNvSpPr/>
          <p:nvPr/>
        </p:nvSpPr>
        <p:spPr>
          <a:xfrm>
            <a:off x="432000" y="720000"/>
            <a:ext cx="9216000" cy="432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effectLst/>
              <a:uFillTx/>
              <a:latin typeface="Arial"/>
            </a:endParaRPr>
          </a:p>
        </p:txBody>
      </p:sp>
      <p:sp>
        <p:nvSpPr>
          <p:cNvPr id="127" name="PlaceHolder 1"/>
          <p:cNvSpPr>
            <a:spLocks noGrp="1"/>
          </p:cNvSpPr>
          <p:nvPr>
            <p:ph type="title"/>
          </p:nvPr>
        </p:nvSpPr>
        <p:spPr>
          <a:xfrm>
            <a:off x="684000" y="936000"/>
            <a:ext cx="6768000" cy="637920"/>
          </a:xfrm>
          <a:prstGeom prst="rect">
            <a:avLst/>
          </a:prstGeom>
          <a:noFill/>
          <a:ln w="0">
            <a:noFill/>
          </a:ln>
        </p:spPr>
        <p:txBody>
          <a:bodyPr lIns="0" rIns="0" tIns="0" bIns="0" anchor="ctr">
            <a:spAutoFit/>
          </a:bodyPr>
          <a:p>
            <a:pPr indent="0">
              <a:buNone/>
            </a:pPr>
            <a:r>
              <a:rPr b="0" lang="en-CA" sz="4200" strike="noStrike" u="none">
                <a:solidFill>
                  <a:srgbClr val="000000"/>
                </a:solidFill>
                <a:effectLst/>
                <a:uFillTx/>
                <a:latin typeface="Franklin Gothic Medium"/>
              </a:rPr>
              <a:t>Canadian passports</a:t>
            </a:r>
            <a:endParaRPr b="0" lang="en-CA" sz="4200" strike="noStrike" u="none">
              <a:solidFill>
                <a:srgbClr val="ffffff"/>
              </a:solidFill>
              <a:effectLst/>
              <a:uFillTx/>
              <a:latin typeface="Arial"/>
            </a:endParaRPr>
          </a:p>
        </p:txBody>
      </p:sp>
      <p:sp>
        <p:nvSpPr>
          <p:cNvPr id="128" name="PlaceHolder 2"/>
          <p:cNvSpPr>
            <a:spLocks noGrp="1"/>
          </p:cNvSpPr>
          <p:nvPr>
            <p:ph type="subTitle"/>
          </p:nvPr>
        </p:nvSpPr>
        <p:spPr>
          <a:xfrm>
            <a:off x="720000" y="1737360"/>
            <a:ext cx="8640000" cy="1430640"/>
          </a:xfrm>
          <a:prstGeom prst="rect">
            <a:avLst/>
          </a:prstGeom>
          <a:noFill/>
          <a:ln w="0">
            <a:noFill/>
          </a:ln>
        </p:spPr>
        <p:txBody>
          <a:bodyPr lIns="0" rIns="0" tIns="0" bIns="0" anchor="t">
            <a:spAutoFit/>
          </a:bodyPr>
          <a:p>
            <a:pPr indent="0">
              <a:buNone/>
            </a:pPr>
            <a:r>
              <a:rPr b="0" lang="en-CA" sz="1600" strike="noStrike" u="sng">
                <a:solidFill>
                  <a:srgbClr val="815070"/>
                </a:solidFill>
                <a:effectLst/>
                <a:uFillTx/>
                <a:latin typeface="Franklin Gothic Medium"/>
                <a:ea typeface="Arial"/>
              </a:rPr>
              <a:t>https://www.canada.ca/en/immigration-refugees-citizenship/services/canadian-passports/new-adult-passport/required-documents-photos</a:t>
            </a:r>
            <a:endParaRPr b="0" lang="en-CA" sz="1600" strike="noStrike" u="none">
              <a:solidFill>
                <a:srgbClr val="ffffff"/>
              </a:solidFill>
              <a:effectLst/>
              <a:uFillTx/>
              <a:latin typeface="Arial"/>
            </a:endParaRPr>
          </a:p>
          <a:p>
            <a:pPr indent="0">
              <a:buNone/>
            </a:pPr>
            <a:r>
              <a:rPr b="0" lang="en-CA" sz="1600" strike="noStrike" u="sng">
                <a:solidFill>
                  <a:srgbClr val="815070"/>
                </a:solidFill>
                <a:effectLst/>
                <a:uFillTx/>
                <a:latin typeface="Franklin Gothic Medium"/>
                <a:ea typeface="Arial"/>
              </a:rPr>
              <a:t>https://www.canada.ca/en/immigration-refugees-citizenship/services/canadian-passports/change-sex</a:t>
            </a:r>
            <a:endParaRPr b="0" lang="en-CA" sz="1600" strike="noStrike" u="none">
              <a:solidFill>
                <a:srgbClr val="ffffff"/>
              </a:solidFill>
              <a:effectLst/>
              <a:uFillTx/>
              <a:latin typeface="Arial"/>
            </a:endParaRPr>
          </a:p>
          <a:p>
            <a:pPr indent="0">
              <a:buNone/>
            </a:pPr>
            <a:r>
              <a:rPr b="0" lang="en-CA" sz="1600" strike="noStrike" u="sng">
                <a:solidFill>
                  <a:srgbClr val="815070"/>
                </a:solidFill>
                <a:effectLst/>
                <a:uFillTx/>
                <a:latin typeface="Franklin Gothic Medium"/>
                <a:ea typeface="Arial"/>
              </a:rPr>
              <a:t>https://travel.gc.ca/travelling/health-safety/lgbt-travel</a:t>
            </a:r>
            <a:endParaRPr b="0" lang="en-CA" sz="1600" strike="noStrike" u="none">
              <a:solidFill>
                <a:srgbClr val="ffffff"/>
              </a:solidFill>
              <a:effectLst/>
              <a:uFillTx/>
              <a:latin typeface="Arial"/>
            </a:endParaRPr>
          </a:p>
          <a:p>
            <a:pPr indent="0">
              <a:buNone/>
            </a:pPr>
            <a:r>
              <a:rPr b="0" lang="en-CA" sz="1600" strike="noStrike" u="sng">
                <a:solidFill>
                  <a:srgbClr val="815070"/>
                </a:solidFill>
                <a:effectLst/>
                <a:uFillTx/>
                <a:latin typeface="Franklin Gothic Medium"/>
                <a:ea typeface="Arial"/>
              </a:rPr>
              <a:t>https://tg-id.ca/on/birth-certificates</a:t>
            </a:r>
            <a:endParaRPr b="0" lang="en-CA" sz="1600" strike="noStrike" u="none">
              <a:solidFill>
                <a:srgbClr val="ffffff"/>
              </a:solidFill>
              <a:effectLst/>
              <a:uFillTx/>
              <a:latin typeface="Arial"/>
            </a:endParaRPr>
          </a:p>
        </p:txBody>
      </p:sp>
      <p:sp>
        <p:nvSpPr>
          <p:cNvPr id="129" name=""/>
          <p:cNvSpPr txBox="1"/>
          <p:nvPr/>
        </p:nvSpPr>
        <p:spPr>
          <a:xfrm>
            <a:off x="720000" y="3384000"/>
            <a:ext cx="8100000" cy="2380320"/>
          </a:xfrm>
          <a:prstGeom prst="rect">
            <a:avLst/>
          </a:prstGeom>
          <a:noFill/>
          <a:ln w="0">
            <a:noFill/>
          </a:ln>
        </p:spPr>
        <p:txBody>
          <a:bodyPr lIns="0" rIns="0" tIns="0" bIns="0" anchor="t">
            <a:spAutoFit/>
          </a:bodyPr>
          <a:p>
            <a:r>
              <a:rPr b="0" lang="en-CA" sz="1700" strike="noStrike" u="none">
                <a:solidFill>
                  <a:srgbClr val="000000"/>
                </a:solidFill>
                <a:effectLst/>
                <a:uFillTx/>
                <a:latin typeface="Franklin Gothic Medium"/>
                <a:ea typeface="Arial"/>
              </a:rPr>
              <a:t>There are </a:t>
            </a:r>
            <a:r>
              <a:rPr b="1" i="1" lang="en-CA" sz="1700" strike="noStrike" u="none">
                <a:solidFill>
                  <a:srgbClr val="000000"/>
                </a:solidFill>
                <a:effectLst/>
                <a:uFillTx/>
                <a:latin typeface="Franklin Gothic Medium"/>
                <a:ea typeface="Arial"/>
              </a:rPr>
              <a:t>3 options for gender/sex identification</a:t>
            </a:r>
            <a:r>
              <a:rPr b="0" lang="en-CA" sz="1700" strike="noStrike" u="none">
                <a:solidFill>
                  <a:srgbClr val="000000"/>
                </a:solidFill>
                <a:effectLst/>
                <a:uFillTx/>
                <a:latin typeface="Franklin Gothic Medium"/>
                <a:ea typeface="Arial"/>
              </a:rPr>
              <a:t> on Canadian passports: </a:t>
            </a:r>
            <a:r>
              <a:rPr b="1" i="1" lang="en-CA" sz="1700" strike="noStrike" u="none">
                <a:solidFill>
                  <a:srgbClr val="000000"/>
                </a:solidFill>
                <a:effectLst/>
                <a:uFillTx/>
                <a:latin typeface="Franklin Gothic Medium"/>
                <a:ea typeface="Arial"/>
              </a:rPr>
              <a:t>F (female), M (male), or X (another gender)</a:t>
            </a:r>
            <a:r>
              <a:rPr b="0" lang="en-CA" sz="1700" strike="noStrike" u="none">
                <a:solidFill>
                  <a:srgbClr val="000000"/>
                </a:solidFill>
                <a:effectLst/>
                <a:uFillTx/>
                <a:latin typeface="Franklin Gothic Medium"/>
                <a:ea typeface="Arial"/>
              </a:rPr>
              <a:t>.</a:t>
            </a:r>
            <a:endParaRPr b="0" lang="en-CA" sz="1700" strike="noStrike" u="none">
              <a:solidFill>
                <a:srgbClr val="ffffff"/>
              </a:solidFill>
              <a:effectLst/>
              <a:uFillTx/>
              <a:latin typeface="Arial"/>
            </a:endParaRPr>
          </a:p>
          <a:p>
            <a:endParaRPr b="0" lang="en-CA" sz="1700" strike="noStrike" u="none">
              <a:solidFill>
                <a:srgbClr val="ffffff"/>
              </a:solidFill>
              <a:effectLst/>
              <a:uFillTx/>
              <a:latin typeface="Arial"/>
            </a:endParaRPr>
          </a:p>
          <a:p>
            <a:r>
              <a:rPr b="0" lang="en-CA" sz="1700" strike="noStrike" u="none">
                <a:solidFill>
                  <a:srgbClr val="000000"/>
                </a:solidFill>
                <a:effectLst/>
                <a:uFillTx/>
                <a:latin typeface="Franklin Gothic Medium"/>
                <a:ea typeface="Arial"/>
              </a:rPr>
              <a:t>Depending on whether your supporting documents have the gender/sex identifier you want, </a:t>
            </a:r>
            <a:r>
              <a:rPr b="1" i="1" lang="en-CA" sz="1700" strike="noStrike" u="none">
                <a:solidFill>
                  <a:srgbClr val="000000"/>
                </a:solidFill>
                <a:effectLst/>
                <a:uFillTx/>
                <a:latin typeface="Franklin Gothic Medium"/>
                <a:ea typeface="Arial"/>
              </a:rPr>
              <a:t>the application process for your passport will vary.</a:t>
            </a:r>
            <a:endParaRPr b="0" lang="en-CA" sz="17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30" name=""/>
          <p:cNvSpPr/>
          <p:nvPr/>
        </p:nvSpPr>
        <p:spPr>
          <a:xfrm>
            <a:off x="432000" y="720000"/>
            <a:ext cx="9216000" cy="432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effectLst/>
              <a:uFillTx/>
              <a:latin typeface="Arial"/>
            </a:endParaRPr>
          </a:p>
        </p:txBody>
      </p:sp>
      <p:sp>
        <p:nvSpPr>
          <p:cNvPr id="131" name="PlaceHolder 1"/>
          <p:cNvSpPr>
            <a:spLocks noGrp="1"/>
          </p:cNvSpPr>
          <p:nvPr>
            <p:ph type="title"/>
          </p:nvPr>
        </p:nvSpPr>
        <p:spPr>
          <a:xfrm>
            <a:off x="684000" y="936000"/>
            <a:ext cx="6768000" cy="637920"/>
          </a:xfrm>
          <a:prstGeom prst="rect">
            <a:avLst/>
          </a:prstGeom>
          <a:noFill/>
          <a:ln w="0">
            <a:noFill/>
          </a:ln>
        </p:spPr>
        <p:txBody>
          <a:bodyPr lIns="0" rIns="0" tIns="0" bIns="0" anchor="ctr">
            <a:spAutoFit/>
          </a:bodyPr>
          <a:p>
            <a:pPr indent="0">
              <a:buNone/>
            </a:pPr>
            <a:r>
              <a:rPr b="0" lang="en-CA" sz="4200" strike="noStrike" u="none">
                <a:solidFill>
                  <a:srgbClr val="000000"/>
                </a:solidFill>
                <a:effectLst/>
                <a:uFillTx/>
                <a:latin typeface="Franklin Gothic Medium"/>
              </a:rPr>
              <a:t>Canadian passports</a:t>
            </a:r>
            <a:endParaRPr b="0" lang="en-CA" sz="4200" strike="noStrike" u="none">
              <a:solidFill>
                <a:srgbClr val="ffffff"/>
              </a:solidFill>
              <a:effectLst/>
              <a:uFillTx/>
              <a:latin typeface="Arial"/>
            </a:endParaRPr>
          </a:p>
        </p:txBody>
      </p:sp>
      <p:sp>
        <p:nvSpPr>
          <p:cNvPr id="132" name=""/>
          <p:cNvSpPr txBox="1"/>
          <p:nvPr/>
        </p:nvSpPr>
        <p:spPr>
          <a:xfrm>
            <a:off x="720000" y="2227320"/>
            <a:ext cx="8640000" cy="2616480"/>
          </a:xfrm>
          <a:prstGeom prst="rect">
            <a:avLst/>
          </a:prstGeom>
          <a:noFill/>
          <a:ln w="0">
            <a:noFill/>
          </a:ln>
        </p:spPr>
        <p:txBody>
          <a:bodyPr lIns="0" rIns="0" tIns="0" bIns="0" anchor="t">
            <a:spAutoFit/>
          </a:bodyPr>
          <a:p>
            <a:r>
              <a:rPr b="1" i="1" lang="en-CA" sz="1480" strike="noStrike" u="none">
                <a:solidFill>
                  <a:srgbClr val="000000"/>
                </a:solidFill>
                <a:effectLst/>
                <a:uFillTx/>
                <a:latin typeface="Franklin Gothic Medium"/>
                <a:ea typeface="Arial"/>
              </a:rPr>
              <a:t>If your name or gender/sex identifier have already been changed</a:t>
            </a:r>
            <a:r>
              <a:rPr b="0" lang="en-CA" sz="1480" strike="noStrike" u="none">
                <a:solidFill>
                  <a:srgbClr val="000000"/>
                </a:solidFill>
                <a:effectLst/>
                <a:uFillTx/>
                <a:latin typeface="Franklin Gothic Medium"/>
                <a:ea typeface="Arial"/>
              </a:rPr>
              <a:t> on your proof of citizenship, </a:t>
            </a:r>
            <a:r>
              <a:rPr b="1" i="1" lang="en-CA" sz="1480" strike="noStrike" u="none">
                <a:solidFill>
                  <a:srgbClr val="000000"/>
                </a:solidFill>
                <a:effectLst/>
                <a:uFillTx/>
                <a:latin typeface="Franklin Gothic Medium"/>
                <a:ea typeface="Arial"/>
              </a:rPr>
              <a:t>you are not eligible for the Canadian passport renewa</a:t>
            </a:r>
            <a:r>
              <a:rPr b="0" lang="en-CA" sz="1480" strike="noStrike" u="none">
                <a:solidFill>
                  <a:srgbClr val="000000"/>
                </a:solidFill>
                <a:effectLst/>
                <a:uFillTx/>
                <a:latin typeface="Franklin Gothic Medium"/>
                <a:ea typeface="Arial"/>
              </a:rPr>
              <a:t>l process and will need to </a:t>
            </a:r>
            <a:r>
              <a:rPr b="1" i="1" lang="en-CA" sz="1480" strike="noStrike" u="none">
                <a:solidFill>
                  <a:srgbClr val="000000"/>
                </a:solidFill>
                <a:effectLst/>
                <a:uFillTx/>
                <a:latin typeface="Franklin Gothic Medium"/>
                <a:ea typeface="Arial"/>
              </a:rPr>
              <a:t>apply for a brand new passport</a:t>
            </a:r>
            <a:r>
              <a:rPr b="0" lang="en-CA" sz="1480" strike="noStrike" u="none">
                <a:solidFill>
                  <a:srgbClr val="000000"/>
                </a:solidFill>
                <a:effectLst/>
                <a:uFillTx/>
                <a:latin typeface="Franklin Gothic Medium"/>
                <a:ea typeface="Arial"/>
              </a:rPr>
              <a:t>.</a:t>
            </a:r>
            <a:endParaRPr b="0" lang="en-CA" sz="1480" strike="noStrike" u="none">
              <a:solidFill>
                <a:srgbClr val="ffffff"/>
              </a:solidFill>
              <a:effectLst/>
              <a:uFillTx/>
              <a:latin typeface="Arial"/>
            </a:endParaRPr>
          </a:p>
          <a:p>
            <a:endParaRPr b="0" lang="en-CA" sz="1480" strike="noStrike" u="none">
              <a:solidFill>
                <a:srgbClr val="ffffff"/>
              </a:solidFill>
              <a:effectLst/>
              <a:uFillTx/>
              <a:latin typeface="Arial"/>
            </a:endParaRPr>
          </a:p>
          <a:p>
            <a:r>
              <a:rPr b="0" lang="en-CA" sz="1480" strike="noStrike" u="none">
                <a:solidFill>
                  <a:srgbClr val="000000"/>
                </a:solidFill>
                <a:effectLst/>
                <a:uFillTx/>
                <a:latin typeface="Franklin Gothic Medium"/>
                <a:ea typeface="Arial"/>
              </a:rPr>
              <a:t>You can do so by filling out the </a:t>
            </a:r>
            <a:r>
              <a:rPr b="1" i="1" lang="en-CA" sz="1480" strike="noStrike" u="none">
                <a:solidFill>
                  <a:srgbClr val="000000"/>
                </a:solidFill>
                <a:effectLst/>
                <a:uFillTx/>
                <a:latin typeface="Franklin Gothic Medium"/>
                <a:ea typeface="Arial"/>
              </a:rPr>
              <a:t>Adult General Passport Application (pptc-153)</a:t>
            </a:r>
            <a:r>
              <a:rPr b="0" lang="en-CA" sz="1480" strike="noStrike" u="none">
                <a:solidFill>
                  <a:srgbClr val="000000"/>
                </a:solidFill>
                <a:effectLst/>
                <a:uFillTx/>
                <a:latin typeface="Franklin Gothic Medium"/>
                <a:ea typeface="Arial"/>
              </a:rPr>
              <a:t> and providing the required proof of citizenship. Learn more about passport applications at this link.</a:t>
            </a:r>
            <a:endParaRPr b="0" lang="en-CA" sz="1480" strike="noStrike" u="none">
              <a:solidFill>
                <a:srgbClr val="ffffff"/>
              </a:solidFill>
              <a:effectLst/>
              <a:uFillTx/>
              <a:latin typeface="Arial"/>
            </a:endParaRPr>
          </a:p>
          <a:p>
            <a:endParaRPr b="0" lang="en-CA" sz="1480" strike="noStrike" u="none">
              <a:solidFill>
                <a:srgbClr val="ffffff"/>
              </a:solidFill>
              <a:effectLst/>
              <a:uFillTx/>
              <a:latin typeface="Arial"/>
            </a:endParaRPr>
          </a:p>
          <a:p>
            <a:r>
              <a:rPr b="1" i="1" lang="en-CA" sz="1480" strike="noStrike" u="none">
                <a:solidFill>
                  <a:srgbClr val="000000"/>
                </a:solidFill>
                <a:effectLst/>
                <a:uFillTx/>
                <a:latin typeface="Franklin Gothic Medium"/>
                <a:ea typeface="Arial"/>
              </a:rPr>
              <a:t>You will not need to provide any additional documentation</a:t>
            </a:r>
            <a:r>
              <a:rPr b="0" lang="en-CA" sz="1480" strike="noStrike" u="none">
                <a:solidFill>
                  <a:srgbClr val="000000"/>
                </a:solidFill>
                <a:effectLst/>
                <a:uFillTx/>
                <a:latin typeface="Franklin Gothic Medium"/>
                <a:ea typeface="Arial"/>
              </a:rPr>
              <a:t> of your new gender/sex identifier if:</a:t>
            </a:r>
            <a:endParaRPr b="0" lang="en-CA" sz="1480" strike="noStrike" u="none">
              <a:solidFill>
                <a:srgbClr val="ffffff"/>
              </a:solidFill>
              <a:effectLst/>
              <a:uFillTx/>
              <a:latin typeface="Arial"/>
            </a:endParaRPr>
          </a:p>
          <a:p>
            <a:endParaRPr b="0" lang="en-CA" sz="1480" strike="noStrike" u="none">
              <a:solidFill>
                <a:srgbClr val="ffffff"/>
              </a:solidFill>
              <a:effectLst/>
              <a:uFillTx/>
              <a:latin typeface="Arial"/>
            </a:endParaRPr>
          </a:p>
          <a:p>
            <a:r>
              <a:rPr b="0" lang="en-CA" sz="1480" strike="noStrike" u="none">
                <a:solidFill>
                  <a:srgbClr val="000000"/>
                </a:solidFill>
                <a:effectLst/>
                <a:uFillTx/>
                <a:latin typeface="Franklin Gothic Medium"/>
                <a:ea typeface="Arial"/>
              </a:rPr>
              <a:t>- your proof of citizenship (such as a Canadian birth certificate or Canadian citizenship certificate), your proof of immigration status, or your previous passport has the gender/sex identifier that you want for your new passport</a:t>
            </a:r>
            <a:endParaRPr b="0" lang="en-CA" sz="1480" strike="noStrike" u="none">
              <a:solidFill>
                <a:srgbClr val="ffffff"/>
              </a:solidFill>
              <a:effectLst/>
              <a:uFillTx/>
              <a:latin typeface="Arial"/>
            </a:endParaRPr>
          </a:p>
          <a:p>
            <a:r>
              <a:rPr b="0" lang="en-CA" sz="1480" strike="noStrike" u="none">
                <a:solidFill>
                  <a:srgbClr val="000000"/>
                </a:solidFill>
                <a:effectLst/>
                <a:uFillTx/>
                <a:latin typeface="Franklin Gothic Medium"/>
                <a:ea typeface="Arial"/>
              </a:rPr>
              <a:t>- your previous passport has the X marker</a:t>
            </a:r>
            <a:endParaRPr b="0" lang="en-CA" sz="1480" strike="noStrike" u="none">
              <a:solidFill>
                <a:srgbClr val="ffffff"/>
              </a:solidFill>
              <a:effectLst/>
              <a:uFillTx/>
              <a:latin typeface="Arial"/>
            </a:endParaRPr>
          </a:p>
        </p:txBody>
      </p:sp>
      <p:sp>
        <p:nvSpPr>
          <p:cNvPr id="133" name="PlaceHolder 2"/>
          <p:cNvSpPr>
            <a:spLocks noGrp="1"/>
          </p:cNvSpPr>
          <p:nvPr>
            <p:ph type="title"/>
          </p:nvPr>
        </p:nvSpPr>
        <p:spPr>
          <a:xfrm>
            <a:off x="720000" y="1548000"/>
            <a:ext cx="6660000" cy="618840"/>
          </a:xfrm>
          <a:prstGeom prst="rect">
            <a:avLst/>
          </a:prstGeom>
          <a:noFill/>
          <a:ln w="0">
            <a:noFill/>
          </a:ln>
        </p:spPr>
        <p:txBody>
          <a:bodyPr lIns="0" rIns="0" tIns="0" bIns="0" anchor="ctr">
            <a:spAutoFit/>
          </a:bodyPr>
          <a:p>
            <a:pPr indent="0">
              <a:buNone/>
            </a:pPr>
            <a:r>
              <a:rPr b="0" lang="en-CA" sz="3200" strike="noStrike" u="none">
                <a:solidFill>
                  <a:srgbClr val="815070"/>
                </a:solidFill>
                <a:effectLst/>
                <a:uFillTx/>
                <a:latin typeface="Franklin Gothic Medium"/>
              </a:rPr>
              <a:t>Process with supporting documents</a:t>
            </a:r>
            <a:endParaRPr b="0" lang="en-CA" sz="32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34" name=""/>
          <p:cNvSpPr/>
          <p:nvPr/>
        </p:nvSpPr>
        <p:spPr>
          <a:xfrm>
            <a:off x="432000" y="720000"/>
            <a:ext cx="9216000" cy="432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effectLst/>
              <a:uFillTx/>
              <a:latin typeface="Arial"/>
            </a:endParaRPr>
          </a:p>
        </p:txBody>
      </p:sp>
      <p:sp>
        <p:nvSpPr>
          <p:cNvPr id="135" name="PlaceHolder 1"/>
          <p:cNvSpPr>
            <a:spLocks noGrp="1"/>
          </p:cNvSpPr>
          <p:nvPr>
            <p:ph type="title"/>
          </p:nvPr>
        </p:nvSpPr>
        <p:spPr>
          <a:xfrm>
            <a:off x="684000" y="936000"/>
            <a:ext cx="6768000" cy="637920"/>
          </a:xfrm>
          <a:prstGeom prst="rect">
            <a:avLst/>
          </a:prstGeom>
          <a:noFill/>
          <a:ln w="0">
            <a:noFill/>
          </a:ln>
        </p:spPr>
        <p:txBody>
          <a:bodyPr lIns="0" rIns="0" tIns="0" bIns="0" anchor="ctr">
            <a:spAutoFit/>
          </a:bodyPr>
          <a:p>
            <a:pPr indent="0">
              <a:buNone/>
            </a:pPr>
            <a:r>
              <a:rPr b="0" lang="en-CA" sz="4200" strike="noStrike" u="none">
                <a:solidFill>
                  <a:srgbClr val="000000"/>
                </a:solidFill>
                <a:effectLst/>
                <a:uFillTx/>
                <a:latin typeface="Franklin Gothic Medium"/>
              </a:rPr>
              <a:t>Canadian passports</a:t>
            </a:r>
            <a:endParaRPr b="0" lang="en-CA" sz="4200" strike="noStrike" u="none">
              <a:solidFill>
                <a:srgbClr val="ffffff"/>
              </a:solidFill>
              <a:effectLst/>
              <a:uFillTx/>
              <a:latin typeface="Arial"/>
            </a:endParaRPr>
          </a:p>
        </p:txBody>
      </p:sp>
      <p:sp>
        <p:nvSpPr>
          <p:cNvPr id="136" name=""/>
          <p:cNvSpPr txBox="1"/>
          <p:nvPr/>
        </p:nvSpPr>
        <p:spPr>
          <a:xfrm>
            <a:off x="720000" y="2191320"/>
            <a:ext cx="8640000" cy="832680"/>
          </a:xfrm>
          <a:prstGeom prst="rect">
            <a:avLst/>
          </a:prstGeom>
          <a:noFill/>
          <a:ln w="0">
            <a:noFill/>
          </a:ln>
        </p:spPr>
        <p:txBody>
          <a:bodyPr lIns="0" rIns="0" tIns="0" bIns="0" anchor="t">
            <a:spAutoFit/>
          </a:bodyPr>
          <a:p>
            <a:r>
              <a:rPr b="0" lang="en-CA" sz="1650" strike="noStrike" u="none">
                <a:solidFill>
                  <a:srgbClr val="000000"/>
                </a:solidFill>
                <a:effectLst/>
                <a:uFillTx/>
                <a:latin typeface="Franklin Gothic Medium"/>
                <a:ea typeface="Arial"/>
              </a:rPr>
              <a:t>If your gender/sex identifier has not been updated on your proof of citizenship, you will need to provide a completed</a:t>
            </a:r>
            <a:r>
              <a:rPr b="1" i="1" lang="en-CA" sz="1650" strike="noStrike" u="none">
                <a:solidFill>
                  <a:srgbClr val="000000"/>
                </a:solidFill>
                <a:effectLst/>
                <a:uFillTx/>
                <a:latin typeface="Franklin Gothic Medium"/>
                <a:ea typeface="Arial"/>
              </a:rPr>
              <a:t> Sex or Gender Identifier Update Request Form (pptc-643)</a:t>
            </a:r>
            <a:r>
              <a:rPr b="0" lang="en-CA" sz="1650" strike="noStrike" u="none">
                <a:solidFill>
                  <a:srgbClr val="000000"/>
                </a:solidFill>
                <a:effectLst/>
                <a:uFillTx/>
                <a:latin typeface="Franklin Gothic Medium"/>
                <a:ea typeface="Arial"/>
              </a:rPr>
              <a:t> along with your application.</a:t>
            </a:r>
            <a:endParaRPr b="0" lang="en-CA" sz="1650" strike="noStrike" u="none">
              <a:solidFill>
                <a:srgbClr val="ffffff"/>
              </a:solidFill>
              <a:effectLst/>
              <a:uFillTx/>
              <a:latin typeface="Arial"/>
            </a:endParaRPr>
          </a:p>
        </p:txBody>
      </p:sp>
      <p:sp>
        <p:nvSpPr>
          <p:cNvPr id="137" name="PlaceHolder 2"/>
          <p:cNvSpPr>
            <a:spLocks noGrp="1"/>
          </p:cNvSpPr>
          <p:nvPr>
            <p:ph type="title"/>
          </p:nvPr>
        </p:nvSpPr>
        <p:spPr>
          <a:xfrm>
            <a:off x="720000" y="1512000"/>
            <a:ext cx="7740000" cy="699480"/>
          </a:xfrm>
          <a:prstGeom prst="rect">
            <a:avLst/>
          </a:prstGeom>
          <a:noFill/>
          <a:ln w="0">
            <a:noFill/>
          </a:ln>
        </p:spPr>
        <p:txBody>
          <a:bodyPr lIns="0" rIns="0" tIns="0" bIns="0" anchor="ctr">
            <a:spAutoFit/>
          </a:bodyPr>
          <a:p>
            <a:pPr indent="0">
              <a:buNone/>
            </a:pPr>
            <a:r>
              <a:rPr b="0" lang="en-CA" sz="3200" strike="noStrike" u="none">
                <a:solidFill>
                  <a:srgbClr val="815070"/>
                </a:solidFill>
                <a:effectLst/>
                <a:uFillTx/>
                <a:latin typeface="Franklin Gothic Medium"/>
              </a:rPr>
              <a:t>Process without supporting documents</a:t>
            </a:r>
            <a:endParaRPr b="0" lang="en-CA" sz="3200" strike="noStrike" u="none">
              <a:solidFill>
                <a:srgbClr val="ffffff"/>
              </a:solidFill>
              <a:effectLst/>
              <a:uFillTx/>
              <a:latin typeface="Arial"/>
            </a:endParaRPr>
          </a:p>
        </p:txBody>
      </p:sp>
      <p:sp>
        <p:nvSpPr>
          <p:cNvPr id="138" name="PlaceHolder 3"/>
          <p:cNvSpPr>
            <a:spLocks noGrp="1"/>
          </p:cNvSpPr>
          <p:nvPr>
            <p:ph type="title"/>
          </p:nvPr>
        </p:nvSpPr>
        <p:spPr>
          <a:xfrm>
            <a:off x="720000" y="2952000"/>
            <a:ext cx="7740000" cy="699480"/>
          </a:xfrm>
          <a:prstGeom prst="rect">
            <a:avLst/>
          </a:prstGeom>
          <a:noFill/>
          <a:ln w="0">
            <a:noFill/>
          </a:ln>
        </p:spPr>
        <p:txBody>
          <a:bodyPr lIns="0" rIns="0" tIns="0" bIns="0" anchor="ctr">
            <a:spAutoFit/>
          </a:bodyPr>
          <a:p>
            <a:pPr indent="0">
              <a:buNone/>
            </a:pPr>
            <a:r>
              <a:rPr b="0" lang="en-CA" sz="3200" strike="noStrike" u="none">
                <a:solidFill>
                  <a:srgbClr val="815070"/>
                </a:solidFill>
                <a:effectLst/>
                <a:uFillTx/>
                <a:latin typeface="Franklin Gothic Medium"/>
              </a:rPr>
              <a:t>Important considerations</a:t>
            </a:r>
            <a:endParaRPr b="0" lang="en-CA" sz="3200" strike="noStrike" u="none">
              <a:solidFill>
                <a:srgbClr val="ffffff"/>
              </a:solidFill>
              <a:effectLst/>
              <a:uFillTx/>
              <a:latin typeface="Arial"/>
            </a:endParaRPr>
          </a:p>
        </p:txBody>
      </p:sp>
      <p:sp>
        <p:nvSpPr>
          <p:cNvPr id="139" name=""/>
          <p:cNvSpPr txBox="1"/>
          <p:nvPr/>
        </p:nvSpPr>
        <p:spPr>
          <a:xfrm>
            <a:off x="720000" y="3667320"/>
            <a:ext cx="8640000" cy="950760"/>
          </a:xfrm>
          <a:prstGeom prst="rect">
            <a:avLst/>
          </a:prstGeom>
          <a:noFill/>
          <a:ln w="0">
            <a:noFill/>
          </a:ln>
        </p:spPr>
        <p:txBody>
          <a:bodyPr lIns="0" rIns="0" tIns="0" bIns="0" anchor="t">
            <a:spAutoFit/>
          </a:bodyPr>
          <a:p>
            <a:r>
              <a:rPr b="0" lang="en-CA" sz="1650" strike="noStrike" u="none">
                <a:solidFill>
                  <a:srgbClr val="000000"/>
                </a:solidFill>
                <a:effectLst/>
                <a:uFillTx/>
                <a:latin typeface="Franklin Gothic Medium"/>
                <a:ea typeface="Arial"/>
              </a:rPr>
              <a:t>Unfortunately, the Government of Canada states they cannot guarantee that other countries you visit or travel through will accept the sex or gender identifier on your Canadian passport, especially in regards to the X marker, and you may still be asked to provide your sex as either male or female when travelling.</a:t>
            </a:r>
            <a:endParaRPr b="0" lang="en-CA" sz="165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40" name=""/>
          <p:cNvSpPr/>
          <p:nvPr/>
        </p:nvSpPr>
        <p:spPr>
          <a:xfrm>
            <a:off x="432000" y="720000"/>
            <a:ext cx="9216000" cy="432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effectLst/>
              <a:uFillTx/>
              <a:latin typeface="Arial"/>
            </a:endParaRPr>
          </a:p>
        </p:txBody>
      </p:sp>
      <p:sp>
        <p:nvSpPr>
          <p:cNvPr id="141" name="PlaceHolder 1"/>
          <p:cNvSpPr>
            <a:spLocks noGrp="1"/>
          </p:cNvSpPr>
          <p:nvPr>
            <p:ph type="title"/>
          </p:nvPr>
        </p:nvSpPr>
        <p:spPr>
          <a:xfrm>
            <a:off x="684000" y="936000"/>
            <a:ext cx="6768000" cy="637920"/>
          </a:xfrm>
          <a:prstGeom prst="rect">
            <a:avLst/>
          </a:prstGeom>
          <a:noFill/>
          <a:ln w="0">
            <a:noFill/>
          </a:ln>
        </p:spPr>
        <p:txBody>
          <a:bodyPr lIns="0" rIns="0" tIns="0" bIns="0" anchor="ctr">
            <a:spAutoFit/>
          </a:bodyPr>
          <a:p>
            <a:pPr indent="0">
              <a:buNone/>
            </a:pPr>
            <a:r>
              <a:rPr b="0" lang="en-CA" sz="4200" strike="noStrike" u="none">
                <a:solidFill>
                  <a:srgbClr val="000000"/>
                </a:solidFill>
                <a:effectLst/>
                <a:uFillTx/>
                <a:latin typeface="Franklin Gothic Medium"/>
              </a:rPr>
              <a:t>Permanent Residency cards</a:t>
            </a:r>
            <a:endParaRPr b="0" lang="en-CA" sz="4200" strike="noStrike" u="none">
              <a:solidFill>
                <a:srgbClr val="ffffff"/>
              </a:solidFill>
              <a:effectLst/>
              <a:uFillTx/>
              <a:latin typeface="Arial"/>
            </a:endParaRPr>
          </a:p>
        </p:txBody>
      </p:sp>
      <p:sp>
        <p:nvSpPr>
          <p:cNvPr id="142" name=""/>
          <p:cNvSpPr txBox="1"/>
          <p:nvPr/>
        </p:nvSpPr>
        <p:spPr>
          <a:xfrm>
            <a:off x="720000" y="1723320"/>
            <a:ext cx="8640000" cy="2757960"/>
          </a:xfrm>
          <a:prstGeom prst="rect">
            <a:avLst/>
          </a:prstGeom>
          <a:noFill/>
          <a:ln w="0">
            <a:noFill/>
          </a:ln>
        </p:spPr>
        <p:txBody>
          <a:bodyPr lIns="0" rIns="0" tIns="0" bIns="0" anchor="t">
            <a:spAutoFit/>
          </a:bodyPr>
          <a:p>
            <a:r>
              <a:rPr b="0" lang="en-CA" sz="1700" strike="noStrike" u="none">
                <a:solidFill>
                  <a:srgbClr val="000000"/>
                </a:solidFill>
                <a:effectLst/>
                <a:uFillTx/>
                <a:latin typeface="Franklin Gothic Medium"/>
                <a:ea typeface="Arial"/>
              </a:rPr>
              <a:t>If you need to update the name on your permanent resident card, you are not eligible for a reissued card, and must apply for a new card. You can do so by filling out the PR Card Application (IMM 5445).</a:t>
            </a:r>
            <a:endParaRPr b="0" lang="en-CA" sz="1700" strike="noStrike" u="none">
              <a:solidFill>
                <a:srgbClr val="ffffff"/>
              </a:solidFill>
              <a:effectLst/>
              <a:uFillTx/>
              <a:latin typeface="Arial"/>
            </a:endParaRPr>
          </a:p>
          <a:p>
            <a:r>
              <a:rPr b="0" lang="en-CA" sz="1700" strike="noStrike" u="none">
                <a:solidFill>
                  <a:srgbClr val="000000"/>
                </a:solidFill>
                <a:effectLst/>
                <a:uFillTx/>
                <a:latin typeface="Franklin Gothic Medium"/>
                <a:ea typeface="Arial"/>
              </a:rPr>
              <a:t>In addition to the identity documents requested in Step 1 of the online PR Card Application, you will need to provide a copy of your Record of Landing (IMM 1000) or Confirmation of Permanent Residence (IMM 5292 or IMM 5688), as well as a legal document proving your name change (such as the Ontario Change of Name certificate).</a:t>
            </a:r>
            <a:endParaRPr b="0" lang="en-CA" sz="1700" strike="noStrike" u="none">
              <a:solidFill>
                <a:srgbClr val="ffffff"/>
              </a:solidFill>
              <a:effectLst/>
              <a:uFillTx/>
              <a:latin typeface="Arial"/>
            </a:endParaRPr>
          </a:p>
          <a:p>
            <a:r>
              <a:rPr b="0" lang="en-CA" sz="1700" strike="noStrike" u="none">
                <a:solidFill>
                  <a:srgbClr val="000000"/>
                </a:solidFill>
                <a:effectLst/>
                <a:uFillTx/>
                <a:latin typeface="Franklin Gothic Medium"/>
                <a:ea typeface="Arial"/>
              </a:rPr>
              <a:t>If your name change document was not issued by a province within Canada, then you will also need to provide a provincial I.D. in the name requested (including a driver's license/photo card or a health card).</a:t>
            </a:r>
            <a:endParaRPr b="0" lang="en-CA" sz="17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43" name=""/>
          <p:cNvSpPr/>
          <p:nvPr/>
        </p:nvSpPr>
        <p:spPr>
          <a:xfrm>
            <a:off x="432000" y="720000"/>
            <a:ext cx="9216000" cy="432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effectLst/>
              <a:uFillTx/>
              <a:latin typeface="Arial"/>
            </a:endParaRPr>
          </a:p>
        </p:txBody>
      </p:sp>
      <p:sp>
        <p:nvSpPr>
          <p:cNvPr id="144" name="PlaceHolder 1"/>
          <p:cNvSpPr>
            <a:spLocks noGrp="1"/>
          </p:cNvSpPr>
          <p:nvPr>
            <p:ph type="title"/>
          </p:nvPr>
        </p:nvSpPr>
        <p:spPr>
          <a:xfrm>
            <a:off x="684000" y="936000"/>
            <a:ext cx="6768000" cy="637920"/>
          </a:xfrm>
          <a:prstGeom prst="rect">
            <a:avLst/>
          </a:prstGeom>
          <a:noFill/>
          <a:ln w="0">
            <a:noFill/>
          </a:ln>
        </p:spPr>
        <p:txBody>
          <a:bodyPr lIns="0" rIns="0" tIns="0" bIns="0" anchor="ctr">
            <a:spAutoFit/>
          </a:bodyPr>
          <a:p>
            <a:pPr indent="0">
              <a:buNone/>
            </a:pPr>
            <a:r>
              <a:rPr b="0" lang="en-CA" sz="4200" strike="noStrike" u="none">
                <a:solidFill>
                  <a:srgbClr val="000000"/>
                </a:solidFill>
                <a:effectLst/>
                <a:uFillTx/>
                <a:latin typeface="Franklin Gothic Medium"/>
              </a:rPr>
              <a:t>Social Insurance Registry</a:t>
            </a:r>
            <a:endParaRPr b="0" lang="en-CA" sz="4200" strike="noStrike" u="none">
              <a:solidFill>
                <a:srgbClr val="ffffff"/>
              </a:solidFill>
              <a:effectLst/>
              <a:uFillTx/>
              <a:latin typeface="Arial"/>
            </a:endParaRPr>
          </a:p>
        </p:txBody>
      </p:sp>
      <p:sp>
        <p:nvSpPr>
          <p:cNvPr id="145" name="PlaceHolder 2"/>
          <p:cNvSpPr>
            <a:spLocks noGrp="1"/>
          </p:cNvSpPr>
          <p:nvPr>
            <p:ph type="subTitle"/>
          </p:nvPr>
        </p:nvSpPr>
        <p:spPr>
          <a:xfrm>
            <a:off x="720000" y="1641960"/>
            <a:ext cx="8460000" cy="518040"/>
          </a:xfrm>
          <a:prstGeom prst="rect">
            <a:avLst/>
          </a:prstGeom>
          <a:noFill/>
          <a:ln w="0">
            <a:noFill/>
          </a:ln>
        </p:spPr>
        <p:txBody>
          <a:bodyPr lIns="0" rIns="0" tIns="0" bIns="0" anchor="t">
            <a:spAutoFit/>
          </a:bodyPr>
          <a:p>
            <a:pPr indent="0">
              <a:buNone/>
            </a:pPr>
            <a:r>
              <a:rPr b="0" lang="en-CA" sz="1500" strike="noStrike" u="sng">
                <a:solidFill>
                  <a:srgbClr val="815070"/>
                </a:solidFill>
                <a:effectLst/>
                <a:uFillTx/>
                <a:latin typeface="Franklin Gothic Medium"/>
                <a:ea typeface="Arial"/>
              </a:rPr>
              <a:t>https://www.canada.ca/en/employment-social-development/services/sin/receiving-updating</a:t>
            </a:r>
            <a:endParaRPr b="0" lang="en-CA" sz="1500" strike="noStrike" u="none">
              <a:solidFill>
                <a:srgbClr val="ffffff"/>
              </a:solidFill>
              <a:effectLst/>
              <a:uFillTx/>
              <a:latin typeface="Arial"/>
            </a:endParaRPr>
          </a:p>
          <a:p>
            <a:pPr indent="0">
              <a:buNone/>
            </a:pPr>
            <a:r>
              <a:rPr b="0" lang="en-CA" sz="1500" strike="noStrike" u="sng">
                <a:solidFill>
                  <a:srgbClr val="815070"/>
                </a:solidFill>
                <a:effectLst/>
                <a:uFillTx/>
                <a:latin typeface="Franklin Gothic Medium"/>
                <a:ea typeface="Arial"/>
              </a:rPr>
              <a:t>https://tg-id.ca/social-insurance-registry</a:t>
            </a:r>
            <a:endParaRPr b="0" lang="en-CA" sz="1500" strike="noStrike" u="none">
              <a:solidFill>
                <a:srgbClr val="ffffff"/>
              </a:solidFill>
              <a:effectLst/>
              <a:uFillTx/>
              <a:latin typeface="Arial"/>
            </a:endParaRPr>
          </a:p>
        </p:txBody>
      </p:sp>
      <p:sp>
        <p:nvSpPr>
          <p:cNvPr id="146" name=""/>
          <p:cNvSpPr txBox="1"/>
          <p:nvPr/>
        </p:nvSpPr>
        <p:spPr>
          <a:xfrm>
            <a:off x="720000" y="2325960"/>
            <a:ext cx="8460000" cy="2295360"/>
          </a:xfrm>
          <a:prstGeom prst="rect">
            <a:avLst/>
          </a:prstGeom>
          <a:noFill/>
          <a:ln w="0">
            <a:noFill/>
          </a:ln>
        </p:spPr>
        <p:txBody>
          <a:bodyPr lIns="0" rIns="0" tIns="0" bIns="0" anchor="t">
            <a:spAutoFit/>
          </a:bodyPr>
          <a:p>
            <a:r>
              <a:rPr b="0" lang="en-CA" sz="1500" strike="noStrike" u="none">
                <a:solidFill>
                  <a:srgbClr val="000000"/>
                </a:solidFill>
                <a:effectLst/>
                <a:uFillTx/>
                <a:latin typeface="Franklin Gothic Medium"/>
                <a:ea typeface="Arial"/>
              </a:rPr>
              <a:t>By law, </a:t>
            </a:r>
            <a:r>
              <a:rPr b="1" i="1" lang="en-CA" sz="1500" strike="noStrike" u="none">
                <a:solidFill>
                  <a:srgbClr val="000000"/>
                </a:solidFill>
                <a:effectLst/>
                <a:uFillTx/>
                <a:latin typeface="Franklin Gothic Medium"/>
                <a:ea typeface="Arial"/>
              </a:rPr>
              <a:t>you must update your SIN record when you change your name.</a:t>
            </a:r>
            <a:endParaRPr b="0" lang="en-CA" sz="1500" strike="noStrike" u="none">
              <a:solidFill>
                <a:srgbClr val="ffffff"/>
              </a:solidFill>
              <a:effectLst/>
              <a:uFillTx/>
              <a:latin typeface="Arial"/>
            </a:endParaRPr>
          </a:p>
          <a:p>
            <a:endParaRPr b="0" lang="en-CA" sz="800" strike="noStrike" u="none">
              <a:solidFill>
                <a:srgbClr val="ffffff"/>
              </a:solidFill>
              <a:effectLst/>
              <a:uFillTx/>
              <a:latin typeface="Arial"/>
            </a:endParaRPr>
          </a:p>
          <a:p>
            <a:r>
              <a:rPr b="0" lang="en-CA" sz="1500" strike="noStrike" u="none">
                <a:solidFill>
                  <a:srgbClr val="000000"/>
                </a:solidFill>
                <a:effectLst/>
                <a:uFillTx/>
                <a:latin typeface="Franklin Gothic Medium"/>
                <a:ea typeface="Arial"/>
              </a:rPr>
              <a:t>To do this you will need to </a:t>
            </a:r>
            <a:r>
              <a:rPr b="1" i="1" lang="en-CA" sz="1500" strike="noStrike" u="none">
                <a:solidFill>
                  <a:srgbClr val="000000"/>
                </a:solidFill>
                <a:effectLst/>
                <a:uFillTx/>
                <a:latin typeface="Franklin Gothic Medium"/>
                <a:ea typeface="Arial"/>
              </a:rPr>
              <a:t>submit an application either online, by mail, or in person.</a:t>
            </a:r>
            <a:endParaRPr b="0" lang="en-CA" sz="1500" strike="noStrike" u="none">
              <a:solidFill>
                <a:srgbClr val="ffffff"/>
              </a:solidFill>
              <a:effectLst/>
              <a:uFillTx/>
              <a:latin typeface="Arial"/>
            </a:endParaRPr>
          </a:p>
          <a:p>
            <a:endParaRPr b="0" lang="en-CA" sz="800" strike="noStrike" u="none">
              <a:solidFill>
                <a:srgbClr val="ffffff"/>
              </a:solidFill>
              <a:effectLst/>
              <a:uFillTx/>
              <a:latin typeface="Arial"/>
            </a:endParaRPr>
          </a:p>
          <a:p>
            <a:r>
              <a:rPr b="0" lang="en-CA" sz="1500" strike="noStrike" u="none">
                <a:solidFill>
                  <a:srgbClr val="000000"/>
                </a:solidFill>
                <a:effectLst/>
                <a:uFillTx/>
                <a:latin typeface="Franklin Gothic Medium"/>
                <a:ea typeface="Arial"/>
              </a:rPr>
              <a:t>There are several documents required for this process, which may vary greatly depending on your citizenship/residency. I recommend visiting the online portal for the requirement and submission guidelines: https://www.canada.ca/en/employment-social-development/services/sin/apply.html</a:t>
            </a:r>
            <a:endParaRPr b="0" lang="en-CA" sz="1500" strike="noStrike" u="none">
              <a:solidFill>
                <a:srgbClr val="ffffff"/>
              </a:solidFill>
              <a:effectLst/>
              <a:uFillTx/>
              <a:latin typeface="Arial"/>
            </a:endParaRPr>
          </a:p>
          <a:p>
            <a:endParaRPr b="0" lang="en-CA" sz="800" strike="noStrike" u="none">
              <a:solidFill>
                <a:srgbClr val="ffffff"/>
              </a:solidFill>
              <a:effectLst/>
              <a:uFillTx/>
              <a:latin typeface="Arial"/>
            </a:endParaRPr>
          </a:p>
          <a:p>
            <a:r>
              <a:rPr b="0" lang="en-CA" sz="1500" strike="noStrike" u="none">
                <a:solidFill>
                  <a:srgbClr val="000000"/>
                </a:solidFill>
                <a:effectLst/>
                <a:uFillTx/>
                <a:latin typeface="Franklin Gothic Medium"/>
                <a:ea typeface="Arial"/>
              </a:rPr>
              <a:t>If you are updating your sex designation, </a:t>
            </a:r>
            <a:r>
              <a:rPr b="1" i="1" lang="en-CA" sz="1500" strike="noStrike" u="none">
                <a:solidFill>
                  <a:srgbClr val="000000"/>
                </a:solidFill>
                <a:effectLst/>
                <a:uFillTx/>
                <a:latin typeface="Franklin Gothic Medium"/>
                <a:ea typeface="Arial"/>
              </a:rPr>
              <a:t>you may now choose an X marker or choose to not declare your gender.</a:t>
            </a:r>
            <a:r>
              <a:rPr b="0" lang="en-CA" sz="1500" strike="noStrike" u="none">
                <a:solidFill>
                  <a:srgbClr val="000000"/>
                </a:solidFill>
                <a:effectLst/>
                <a:uFillTx/>
                <a:latin typeface="Franklin Gothic Medium"/>
                <a:ea typeface="Arial"/>
              </a:rPr>
              <a:t> Service Canada will add a note to your record with your choice. However, please note that </a:t>
            </a:r>
            <a:r>
              <a:rPr b="1" i="1" lang="en-CA" sz="1500" strike="noStrike" u="none">
                <a:solidFill>
                  <a:srgbClr val="000000"/>
                </a:solidFill>
                <a:effectLst/>
                <a:uFillTx/>
                <a:latin typeface="Franklin Gothic Medium"/>
                <a:ea typeface="Arial"/>
              </a:rPr>
              <a:t>they have stated for the last 4+ years that until their computer systems are upgraded to register this information, "male" or "female" will still appear on your SIN record.</a:t>
            </a:r>
            <a:endParaRPr b="0" lang="en-CA" sz="15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47" name=""/>
          <p:cNvSpPr/>
          <p:nvPr/>
        </p:nvSpPr>
        <p:spPr>
          <a:xfrm>
            <a:off x="432000" y="720000"/>
            <a:ext cx="9216000" cy="432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effectLst/>
              <a:uFillTx/>
              <a:latin typeface="Arial"/>
            </a:endParaRPr>
          </a:p>
        </p:txBody>
      </p:sp>
      <p:sp>
        <p:nvSpPr>
          <p:cNvPr id="148" name="PlaceHolder 1"/>
          <p:cNvSpPr>
            <a:spLocks noGrp="1"/>
          </p:cNvSpPr>
          <p:nvPr>
            <p:ph type="title"/>
          </p:nvPr>
        </p:nvSpPr>
        <p:spPr>
          <a:xfrm>
            <a:off x="684000" y="936000"/>
            <a:ext cx="6768000" cy="637920"/>
          </a:xfrm>
          <a:prstGeom prst="rect">
            <a:avLst/>
          </a:prstGeom>
          <a:noFill/>
          <a:ln w="0">
            <a:noFill/>
          </a:ln>
        </p:spPr>
        <p:txBody>
          <a:bodyPr lIns="0" rIns="0" tIns="0" bIns="0" anchor="ctr">
            <a:spAutoFit/>
          </a:bodyPr>
          <a:p>
            <a:pPr indent="0">
              <a:buNone/>
            </a:pPr>
            <a:r>
              <a:rPr b="0" lang="en-CA" sz="4200" strike="noStrike" u="none">
                <a:solidFill>
                  <a:srgbClr val="000000"/>
                </a:solidFill>
                <a:effectLst/>
                <a:uFillTx/>
                <a:latin typeface="Franklin Gothic Medium"/>
              </a:rPr>
              <a:t>Canada Revenue Agency</a:t>
            </a:r>
            <a:endParaRPr b="0" lang="en-CA" sz="4200" strike="noStrike" u="none">
              <a:solidFill>
                <a:srgbClr val="ffffff"/>
              </a:solidFill>
              <a:effectLst/>
              <a:uFillTx/>
              <a:latin typeface="Arial"/>
            </a:endParaRPr>
          </a:p>
        </p:txBody>
      </p:sp>
      <p:sp>
        <p:nvSpPr>
          <p:cNvPr id="149" name="PlaceHolder 2"/>
          <p:cNvSpPr>
            <a:spLocks noGrp="1"/>
          </p:cNvSpPr>
          <p:nvPr>
            <p:ph type="subTitle"/>
          </p:nvPr>
        </p:nvSpPr>
        <p:spPr>
          <a:xfrm>
            <a:off x="720000" y="1641960"/>
            <a:ext cx="8460000" cy="649440"/>
          </a:xfrm>
          <a:prstGeom prst="rect">
            <a:avLst/>
          </a:prstGeom>
          <a:noFill/>
          <a:ln w="0">
            <a:noFill/>
          </a:ln>
        </p:spPr>
        <p:txBody>
          <a:bodyPr lIns="0" rIns="0" tIns="0" bIns="0" anchor="t">
            <a:spAutoFit/>
          </a:bodyPr>
          <a:p>
            <a:pPr indent="0">
              <a:buNone/>
            </a:pPr>
            <a:r>
              <a:rPr b="0" lang="en-CA" sz="1500" strike="noStrike" u="sng">
                <a:solidFill>
                  <a:srgbClr val="815070"/>
                </a:solidFill>
                <a:effectLst/>
                <a:uFillTx/>
                <a:latin typeface="Franklin Gothic Medium"/>
                <a:ea typeface="Arial"/>
              </a:rPr>
              <a:t>https://www.canada.ca/en/revenue-agency/services/tax/individuals/topics/about-your-tax-return/should-you-tell-cra-about-your-change-name</a:t>
            </a:r>
            <a:endParaRPr b="0" lang="en-CA" sz="1500" strike="noStrike" u="none">
              <a:solidFill>
                <a:srgbClr val="ffffff"/>
              </a:solidFill>
              <a:effectLst/>
              <a:uFillTx/>
              <a:latin typeface="Arial"/>
            </a:endParaRPr>
          </a:p>
          <a:p>
            <a:pPr indent="0">
              <a:buNone/>
            </a:pPr>
            <a:r>
              <a:rPr b="0" lang="en-CA" sz="1500" strike="noStrike" u="sng">
                <a:solidFill>
                  <a:srgbClr val="815070"/>
                </a:solidFill>
                <a:effectLst/>
                <a:uFillTx/>
                <a:latin typeface="Franklin Gothic Medium"/>
                <a:ea typeface="Arial"/>
              </a:rPr>
              <a:t>https://tg-id.ca/canada-revenue-agency</a:t>
            </a:r>
            <a:endParaRPr b="0" lang="en-CA" sz="1500" strike="noStrike" u="none">
              <a:solidFill>
                <a:srgbClr val="ffffff"/>
              </a:solidFill>
              <a:effectLst/>
              <a:uFillTx/>
              <a:latin typeface="Arial"/>
            </a:endParaRPr>
          </a:p>
        </p:txBody>
      </p:sp>
      <p:sp>
        <p:nvSpPr>
          <p:cNvPr id="150" name=""/>
          <p:cNvSpPr txBox="1"/>
          <p:nvPr/>
        </p:nvSpPr>
        <p:spPr>
          <a:xfrm>
            <a:off x="720000" y="2505960"/>
            <a:ext cx="8460000" cy="2282040"/>
          </a:xfrm>
          <a:prstGeom prst="rect">
            <a:avLst/>
          </a:prstGeom>
          <a:noFill/>
          <a:ln w="0">
            <a:noFill/>
          </a:ln>
        </p:spPr>
        <p:txBody>
          <a:bodyPr lIns="0" rIns="0" tIns="0" bIns="0" anchor="t">
            <a:spAutoFit/>
          </a:bodyPr>
          <a:p>
            <a:r>
              <a:rPr b="0" lang="en-CA" sz="1600" strike="noStrike" u="none">
                <a:solidFill>
                  <a:srgbClr val="000000"/>
                </a:solidFill>
                <a:effectLst/>
                <a:uFillTx/>
                <a:latin typeface="Franklin Gothic Medium"/>
                <a:ea typeface="Arial"/>
              </a:rPr>
              <a:t>You are currently able to update your information by phone, mail, or fax.</a:t>
            </a:r>
            <a:endParaRPr b="0" lang="en-CA" sz="1600" strike="noStrike" u="none">
              <a:solidFill>
                <a:srgbClr val="ffffff"/>
              </a:solidFill>
              <a:effectLst/>
              <a:uFillTx/>
              <a:latin typeface="Arial"/>
            </a:endParaRPr>
          </a:p>
          <a:p>
            <a:endParaRPr b="0" lang="en-CA" sz="1600" strike="noStrike" u="none">
              <a:solidFill>
                <a:srgbClr val="ffffff"/>
              </a:solidFill>
              <a:effectLst/>
              <a:uFillTx/>
              <a:latin typeface="Arial"/>
            </a:endParaRPr>
          </a:p>
          <a:p>
            <a:r>
              <a:rPr b="0" lang="en-CA" sz="1600" strike="noStrike" u="none">
                <a:solidFill>
                  <a:srgbClr val="000000"/>
                </a:solidFill>
                <a:effectLst/>
                <a:uFillTx/>
                <a:latin typeface="Franklin Gothic Medium"/>
                <a:ea typeface="Arial"/>
              </a:rPr>
              <a:t>You will need to provide the CRA with a letter containing the following:</a:t>
            </a:r>
            <a:endParaRPr b="0" lang="en-CA" sz="1600" strike="noStrike" u="none">
              <a:solidFill>
                <a:srgbClr val="ffffff"/>
              </a:solidFill>
              <a:effectLst/>
              <a:uFillTx/>
              <a:latin typeface="Arial"/>
            </a:endParaRPr>
          </a:p>
          <a:p>
            <a:pPr marL="216000" indent="-216000">
              <a:buClr>
                <a:srgbClr val="ffffff"/>
              </a:buClr>
              <a:buFont typeface="OpenSymbol"/>
              <a:buAutoNum type="arabicParenR"/>
            </a:pPr>
            <a:r>
              <a:rPr b="0" lang="en-CA" sz="1600" strike="noStrike" u="none">
                <a:solidFill>
                  <a:srgbClr val="000000"/>
                </a:solidFill>
                <a:effectLst/>
                <a:uFillTx/>
                <a:latin typeface="Franklin Gothic Medium"/>
                <a:ea typeface="Arial"/>
              </a:rPr>
              <a:t>an original or certified true copy of one of the following documents:</a:t>
            </a:r>
            <a:endParaRPr b="0" lang="en-CA" sz="1600" strike="noStrike" u="none">
              <a:solidFill>
                <a:srgbClr val="ffffff"/>
              </a:solidFill>
              <a:effectLst/>
              <a:uFillTx/>
              <a:latin typeface="Arial"/>
            </a:endParaRPr>
          </a:p>
          <a:p>
            <a:pPr marL="216000" indent="-216000">
              <a:buClr>
                <a:srgbClr val="ffffff"/>
              </a:buClr>
              <a:buFont typeface="OpenSymbol"/>
              <a:buAutoNum type="arabicParenR"/>
            </a:pPr>
            <a:r>
              <a:rPr b="0" lang="en-CA" sz="1600" strike="noStrike" u="none">
                <a:solidFill>
                  <a:srgbClr val="000000"/>
                </a:solidFill>
                <a:effectLst/>
                <a:uFillTx/>
                <a:latin typeface="Franklin Gothic Medium"/>
                <a:ea typeface="Arial"/>
              </a:rPr>
              <a:t>- </a:t>
            </a:r>
            <a:r>
              <a:rPr b="0" lang="en-CA" sz="1600" strike="noStrike" u="none">
                <a:solidFill>
                  <a:srgbClr val="000000"/>
                </a:solidFill>
                <a:effectLst/>
                <a:uFillTx/>
                <a:latin typeface="Franklin Gothic Medium"/>
                <a:ea typeface="Arial"/>
              </a:rPr>
              <a:t>	</a:t>
            </a:r>
            <a:r>
              <a:rPr b="0" lang="en-CA" sz="1600" strike="noStrike" u="none">
                <a:solidFill>
                  <a:srgbClr val="000000"/>
                </a:solidFill>
                <a:effectLst/>
                <a:uFillTx/>
                <a:latin typeface="Franklin Gothic Medium"/>
                <a:ea typeface="Arial"/>
              </a:rPr>
              <a:t>a name change certificate from a provincial/territorial vital statistics department</a:t>
            </a:r>
            <a:endParaRPr b="0" lang="en-CA" sz="1600" strike="noStrike" u="none">
              <a:solidFill>
                <a:srgbClr val="ffffff"/>
              </a:solidFill>
              <a:effectLst/>
              <a:uFillTx/>
              <a:latin typeface="Arial"/>
            </a:endParaRPr>
          </a:p>
          <a:p>
            <a:pPr marL="216000" indent="-216000">
              <a:buClr>
                <a:srgbClr val="ffffff"/>
              </a:buClr>
              <a:buFont typeface="OpenSymbol"/>
              <a:buAutoNum type="arabicParenR"/>
            </a:pPr>
            <a:r>
              <a:rPr b="0" lang="en-CA" sz="1600" strike="noStrike" u="none">
                <a:solidFill>
                  <a:srgbClr val="000000"/>
                </a:solidFill>
                <a:effectLst/>
                <a:uFillTx/>
                <a:latin typeface="Franklin Gothic Medium"/>
                <a:ea typeface="Arial"/>
              </a:rPr>
              <a:t>- </a:t>
            </a:r>
            <a:r>
              <a:rPr b="0" lang="en-CA" sz="1600" strike="noStrike" u="none">
                <a:solidFill>
                  <a:srgbClr val="000000"/>
                </a:solidFill>
                <a:effectLst/>
                <a:uFillTx/>
                <a:latin typeface="Franklin Gothic Medium"/>
                <a:ea typeface="Arial"/>
              </a:rPr>
              <a:t>	</a:t>
            </a:r>
            <a:r>
              <a:rPr b="0" lang="en-CA" sz="1600" strike="noStrike" u="none">
                <a:solidFill>
                  <a:srgbClr val="000000"/>
                </a:solidFill>
                <a:effectLst/>
                <a:uFillTx/>
                <a:latin typeface="Franklin Gothic Medium"/>
                <a:ea typeface="Arial"/>
              </a:rPr>
              <a:t>a court order issued under an act on change of name</a:t>
            </a:r>
            <a:endParaRPr b="0" lang="en-CA" sz="1600" strike="noStrike" u="none">
              <a:solidFill>
                <a:srgbClr val="ffffff"/>
              </a:solidFill>
              <a:effectLst/>
              <a:uFillTx/>
              <a:latin typeface="Arial"/>
            </a:endParaRPr>
          </a:p>
          <a:p>
            <a:pPr marL="216000" indent="-216000">
              <a:buClr>
                <a:srgbClr val="ffffff"/>
              </a:buClr>
              <a:buFont typeface="OpenSymbol"/>
              <a:buAutoNum type="arabicParenR"/>
            </a:pPr>
            <a:r>
              <a:rPr b="0" lang="en-CA" sz="1600" strike="noStrike" u="none">
                <a:solidFill>
                  <a:srgbClr val="000000"/>
                </a:solidFill>
                <a:effectLst/>
                <a:uFillTx/>
                <a:latin typeface="Franklin Gothic Medium"/>
                <a:ea typeface="Arial"/>
              </a:rPr>
              <a:t>your old and new names</a:t>
            </a:r>
            <a:endParaRPr b="0" lang="en-CA" sz="1600" strike="noStrike" u="none">
              <a:solidFill>
                <a:srgbClr val="ffffff"/>
              </a:solidFill>
              <a:effectLst/>
              <a:uFillTx/>
              <a:latin typeface="Arial"/>
            </a:endParaRPr>
          </a:p>
          <a:p>
            <a:pPr marL="216000" indent="-216000">
              <a:buClr>
                <a:srgbClr val="ffffff"/>
              </a:buClr>
              <a:buFont typeface="OpenSymbol"/>
              <a:buAutoNum type="arabicParenR"/>
            </a:pPr>
            <a:r>
              <a:rPr b="0" lang="en-CA" sz="1600" strike="noStrike" u="none">
                <a:solidFill>
                  <a:srgbClr val="000000"/>
                </a:solidFill>
                <a:effectLst/>
                <a:uFillTx/>
                <a:latin typeface="Franklin Gothic Medium"/>
                <a:ea typeface="Arial"/>
              </a:rPr>
              <a:t>your social insurance number</a:t>
            </a:r>
            <a:endParaRPr b="0" lang="en-CA" sz="1600" strike="noStrike" u="none">
              <a:solidFill>
                <a:srgbClr val="ffffff"/>
              </a:solidFill>
              <a:effectLst/>
              <a:uFillTx/>
              <a:latin typeface="Arial"/>
            </a:endParaRPr>
          </a:p>
          <a:p>
            <a:pPr marL="216000" indent="-216000">
              <a:buClr>
                <a:srgbClr val="ffffff"/>
              </a:buClr>
              <a:buFont typeface="OpenSymbol"/>
              <a:buAutoNum type="arabicParenR"/>
            </a:pPr>
            <a:r>
              <a:rPr b="0" lang="en-CA" sz="1600" strike="noStrike" u="none">
                <a:solidFill>
                  <a:srgbClr val="000000"/>
                </a:solidFill>
                <a:effectLst/>
                <a:uFillTx/>
                <a:latin typeface="Franklin Gothic Medium"/>
                <a:ea typeface="Arial"/>
              </a:rPr>
              <a:t>your signature</a:t>
            </a:r>
            <a:endParaRPr b="0" lang="en-CA" sz="1600" strike="noStrike" u="none">
              <a:solidFill>
                <a:srgbClr val="ffffff"/>
              </a:solidFill>
              <a:effectLst/>
              <a:uFillTx/>
              <a:latin typeface="Arial"/>
            </a:endParaRPr>
          </a:p>
        </p:txBody>
      </p:sp>
      <p:sp>
        <p:nvSpPr>
          <p:cNvPr id="151" name=""/>
          <p:cNvSpPr/>
          <p:nvPr/>
        </p:nvSpPr>
        <p:spPr>
          <a:xfrm>
            <a:off x="5940000" y="3960000"/>
            <a:ext cx="3708000" cy="1080000"/>
          </a:xfrm>
          <a:prstGeom prst="rect">
            <a:avLst/>
          </a:prstGeom>
          <a:solidFill>
            <a:srgbClr val="815070">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ffffff"/>
              </a:solidFill>
              <a:effectLst/>
              <a:uFillTx/>
              <a:latin typeface="Arial"/>
            </a:endParaRPr>
          </a:p>
        </p:txBody>
      </p:sp>
      <p:sp>
        <p:nvSpPr>
          <p:cNvPr id="152" name=""/>
          <p:cNvSpPr txBox="1"/>
          <p:nvPr/>
        </p:nvSpPr>
        <p:spPr>
          <a:xfrm>
            <a:off x="5940000" y="4108680"/>
            <a:ext cx="3636000" cy="959760"/>
          </a:xfrm>
          <a:prstGeom prst="rect">
            <a:avLst/>
          </a:prstGeom>
          <a:noFill/>
          <a:ln w="0">
            <a:noFill/>
          </a:ln>
        </p:spPr>
        <p:txBody>
          <a:bodyPr lIns="90000" rIns="90000" tIns="45000" bIns="45000" anchor="t">
            <a:spAutoFit/>
          </a:bodyPr>
          <a:p>
            <a:pPr algn="r"/>
            <a:r>
              <a:rPr b="0" lang="en-CA" sz="1200" strike="noStrike" u="none">
                <a:solidFill>
                  <a:srgbClr val="ffffff"/>
                </a:solidFill>
                <a:effectLst/>
                <a:uFillTx/>
                <a:latin typeface="Franklin Gothic Medium"/>
                <a:ea typeface="Arial"/>
              </a:rPr>
              <a:t>For information on the different processes for submission via phone, or mail/fax, I recommend visiting the online portal (link above) for addresses and phone numbers relevant to your area</a:t>
            </a:r>
            <a:endParaRPr b="0" lang="en-CA" sz="12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53" name=""/>
          <p:cNvSpPr/>
          <p:nvPr/>
        </p:nvSpPr>
        <p:spPr>
          <a:xfrm>
            <a:off x="432000" y="720000"/>
            <a:ext cx="9216000" cy="432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effectLst/>
              <a:uFillTx/>
              <a:latin typeface="Arial"/>
            </a:endParaRPr>
          </a:p>
        </p:txBody>
      </p:sp>
      <p:sp>
        <p:nvSpPr>
          <p:cNvPr id="154" name="PlaceHolder 1"/>
          <p:cNvSpPr>
            <a:spLocks noGrp="1"/>
          </p:cNvSpPr>
          <p:nvPr>
            <p:ph type="title"/>
          </p:nvPr>
        </p:nvSpPr>
        <p:spPr>
          <a:xfrm>
            <a:off x="684000" y="936000"/>
            <a:ext cx="6768000" cy="637920"/>
          </a:xfrm>
          <a:prstGeom prst="rect">
            <a:avLst/>
          </a:prstGeom>
          <a:noFill/>
          <a:ln w="0">
            <a:noFill/>
          </a:ln>
        </p:spPr>
        <p:txBody>
          <a:bodyPr lIns="0" rIns="0" tIns="0" bIns="0" anchor="ctr">
            <a:spAutoFit/>
          </a:bodyPr>
          <a:p>
            <a:pPr indent="0">
              <a:buNone/>
            </a:pPr>
            <a:r>
              <a:rPr b="0" lang="en-CA" sz="4200" strike="noStrike" u="none">
                <a:solidFill>
                  <a:srgbClr val="000000"/>
                </a:solidFill>
                <a:effectLst/>
                <a:uFillTx/>
                <a:latin typeface="Franklin Gothic Medium"/>
              </a:rPr>
              <a:t>Other important updates</a:t>
            </a:r>
            <a:endParaRPr b="0" lang="en-CA" sz="4200" strike="noStrike" u="none">
              <a:solidFill>
                <a:srgbClr val="ffffff"/>
              </a:solidFill>
              <a:effectLst/>
              <a:uFillTx/>
              <a:latin typeface="Arial"/>
            </a:endParaRPr>
          </a:p>
        </p:txBody>
      </p:sp>
      <p:sp>
        <p:nvSpPr>
          <p:cNvPr id="155" name=""/>
          <p:cNvSpPr txBox="1"/>
          <p:nvPr/>
        </p:nvSpPr>
        <p:spPr>
          <a:xfrm>
            <a:off x="720000" y="1677960"/>
            <a:ext cx="5760000" cy="2760840"/>
          </a:xfrm>
          <a:prstGeom prst="rect">
            <a:avLst/>
          </a:prstGeom>
          <a:noFill/>
          <a:ln w="0">
            <a:noFill/>
          </a:ln>
        </p:spPr>
        <p:txBody>
          <a:bodyPr lIns="0" rIns="0" tIns="0" bIns="0" anchor="t">
            <a:spAutoFit/>
          </a:bodyPr>
          <a:p>
            <a:r>
              <a:rPr b="0" lang="en-CA" sz="1600" strike="noStrike" u="none">
                <a:solidFill>
                  <a:srgbClr val="000000"/>
                </a:solidFill>
                <a:effectLst/>
                <a:uFillTx/>
                <a:latin typeface="Franklin Gothic Medium"/>
                <a:ea typeface="Arial"/>
              </a:rPr>
              <a:t>Once you have legally changed your name, </a:t>
            </a:r>
            <a:r>
              <a:rPr b="1" i="1" lang="en-CA" sz="1600" strike="noStrike" u="none">
                <a:solidFill>
                  <a:srgbClr val="000000"/>
                </a:solidFill>
                <a:effectLst/>
                <a:uFillTx/>
                <a:latin typeface="Franklin Gothic Medium"/>
                <a:ea typeface="Arial"/>
              </a:rPr>
              <a:t>remember to update:</a:t>
            </a:r>
            <a:endParaRPr b="0" lang="en-CA" sz="1600" strike="noStrike" u="none">
              <a:solidFill>
                <a:srgbClr val="ffffff"/>
              </a:solidFill>
              <a:effectLst/>
              <a:uFillTx/>
              <a:latin typeface="Arial"/>
            </a:endParaRPr>
          </a:p>
          <a:p>
            <a:endParaRPr b="0" lang="en-CA" sz="1600" strike="noStrike" u="none">
              <a:solidFill>
                <a:srgbClr val="ffffff"/>
              </a:solidFill>
              <a:effectLst/>
              <a:uFillTx/>
              <a:latin typeface="Arial"/>
            </a:endParaRPr>
          </a:p>
          <a:p>
            <a:r>
              <a:rPr b="1" i="1" lang="en-CA" sz="1600" strike="noStrike" u="none">
                <a:solidFill>
                  <a:srgbClr val="000000"/>
                </a:solidFill>
                <a:effectLst/>
                <a:uFillTx/>
                <a:latin typeface="Franklin Gothic Medium"/>
                <a:ea typeface="Arial"/>
              </a:rPr>
              <a:t>- Elections Canada</a:t>
            </a:r>
            <a:endParaRPr b="0" lang="en-CA" sz="1600" strike="noStrike" u="none">
              <a:solidFill>
                <a:srgbClr val="ffffff"/>
              </a:solidFill>
              <a:effectLst/>
              <a:uFillTx/>
              <a:latin typeface="Arial"/>
            </a:endParaRPr>
          </a:p>
          <a:p>
            <a:r>
              <a:rPr b="1" i="1" lang="en-CA" sz="1600" strike="noStrike" u="none">
                <a:solidFill>
                  <a:srgbClr val="000000"/>
                </a:solidFill>
                <a:effectLst/>
                <a:uFillTx/>
                <a:latin typeface="Franklin Gothic Medium"/>
                <a:ea typeface="Arial"/>
              </a:rPr>
              <a:t>- your electricity provider</a:t>
            </a:r>
            <a:endParaRPr b="0" lang="en-CA" sz="1600" strike="noStrike" u="none">
              <a:solidFill>
                <a:srgbClr val="ffffff"/>
              </a:solidFill>
              <a:effectLst/>
              <a:uFillTx/>
              <a:latin typeface="Arial"/>
            </a:endParaRPr>
          </a:p>
          <a:p>
            <a:r>
              <a:rPr b="1" i="1" lang="en-CA" sz="1600" strike="noStrike" u="none">
                <a:solidFill>
                  <a:srgbClr val="000000"/>
                </a:solidFill>
                <a:effectLst/>
                <a:uFillTx/>
                <a:latin typeface="Franklin Gothic Medium"/>
                <a:ea typeface="Arial"/>
              </a:rPr>
              <a:t>- your phone provider</a:t>
            </a:r>
            <a:endParaRPr b="0" lang="en-CA" sz="1600" strike="noStrike" u="none">
              <a:solidFill>
                <a:srgbClr val="ffffff"/>
              </a:solidFill>
              <a:effectLst/>
              <a:uFillTx/>
              <a:latin typeface="Arial"/>
            </a:endParaRPr>
          </a:p>
          <a:p>
            <a:r>
              <a:rPr b="1" i="1" lang="en-CA" sz="1600" strike="noStrike" u="none">
                <a:solidFill>
                  <a:srgbClr val="000000"/>
                </a:solidFill>
                <a:effectLst/>
                <a:uFillTx/>
                <a:latin typeface="Franklin Gothic Medium"/>
                <a:ea typeface="Arial"/>
              </a:rPr>
              <a:t>- your internet provider</a:t>
            </a:r>
            <a:endParaRPr b="0" lang="en-CA" sz="1600" strike="noStrike" u="none">
              <a:solidFill>
                <a:srgbClr val="ffffff"/>
              </a:solidFill>
              <a:effectLst/>
              <a:uFillTx/>
              <a:latin typeface="Arial"/>
            </a:endParaRPr>
          </a:p>
          <a:p>
            <a:r>
              <a:rPr b="1" i="1" lang="en-CA" sz="1600" strike="noStrike" u="none">
                <a:solidFill>
                  <a:srgbClr val="000000"/>
                </a:solidFill>
                <a:effectLst/>
                <a:uFillTx/>
                <a:latin typeface="Franklin Gothic Medium"/>
                <a:ea typeface="Arial"/>
              </a:rPr>
              <a:t>- your bank</a:t>
            </a:r>
            <a:endParaRPr b="0" lang="en-CA" sz="1600" strike="noStrike" u="none">
              <a:solidFill>
                <a:srgbClr val="ffffff"/>
              </a:solidFill>
              <a:effectLst/>
              <a:uFillTx/>
              <a:latin typeface="Arial"/>
            </a:endParaRPr>
          </a:p>
          <a:p>
            <a:r>
              <a:rPr b="1" i="1" lang="en-CA" sz="1600" strike="noStrike" u="none">
                <a:solidFill>
                  <a:srgbClr val="000000"/>
                </a:solidFill>
                <a:effectLst/>
                <a:uFillTx/>
                <a:latin typeface="Franklin Gothic Medium"/>
                <a:ea typeface="Arial"/>
              </a:rPr>
              <a:t>- anyone else who may possess your personal information</a:t>
            </a:r>
            <a:endParaRPr b="0" lang="en-CA" sz="1600" strike="noStrike" u="none">
              <a:solidFill>
                <a:srgbClr val="ffffff"/>
              </a:solidFill>
              <a:effectLst/>
              <a:uFillTx/>
              <a:latin typeface="Arial"/>
            </a:endParaRPr>
          </a:p>
          <a:p>
            <a:endParaRPr b="0" lang="en-CA" sz="1600" strike="noStrike" u="none">
              <a:solidFill>
                <a:srgbClr val="ffffff"/>
              </a:solidFill>
              <a:effectLst/>
              <a:uFillTx/>
              <a:latin typeface="Arial"/>
            </a:endParaRPr>
          </a:p>
          <a:p>
            <a:r>
              <a:rPr b="0" lang="en-CA" sz="1600" strike="noStrike" u="none">
                <a:solidFill>
                  <a:srgbClr val="000000"/>
                </a:solidFill>
                <a:effectLst/>
                <a:uFillTx/>
                <a:latin typeface="Franklin Gothic Medium"/>
                <a:ea typeface="Arial"/>
              </a:rPr>
              <a:t>All these companies and registries will have different methods of updating your information, but </a:t>
            </a:r>
            <a:r>
              <a:rPr b="1" i="1" lang="en-CA" sz="1600" strike="noStrike" u="none">
                <a:solidFill>
                  <a:srgbClr val="000000"/>
                </a:solidFill>
                <a:effectLst/>
                <a:uFillTx/>
                <a:latin typeface="Franklin Gothic Medium"/>
                <a:ea typeface="Arial"/>
              </a:rPr>
              <a:t>generally require a valid Canadian Change of Name Certificate.</a:t>
            </a:r>
            <a:endParaRPr b="0" lang="en-CA" sz="1600" strike="noStrike" u="none">
              <a:solidFill>
                <a:srgbClr val="ffffff"/>
              </a:solidFill>
              <a:effectLst/>
              <a:uFillTx/>
              <a:latin typeface="Arial"/>
            </a:endParaRPr>
          </a:p>
        </p:txBody>
      </p:sp>
      <p:pic>
        <p:nvPicPr>
          <p:cNvPr id="156" name="Google Shape;148;p 1" descr="Pastel checklist and pencil"/>
          <p:cNvPicPr/>
          <p:nvPr/>
        </p:nvPicPr>
        <p:blipFill>
          <a:blip r:embed="rId2">
            <a:alphaModFix amt="90000"/>
          </a:blip>
          <a:srcRect l="24811" t="7580" r="26496" b="11239"/>
          <a:stretch/>
        </p:blipFill>
        <p:spPr>
          <a:xfrm>
            <a:off x="7020000" y="360000"/>
            <a:ext cx="2831400" cy="3862440"/>
          </a:xfrm>
          <a:prstGeom prst="rect">
            <a:avLst/>
          </a:prstGeom>
          <a:noFill/>
          <a:ln cap="rnd" w="36000">
            <a:solidFill>
              <a:srgbClr val="000000"/>
            </a:solidFill>
            <a:round/>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6" name=""/>
          <p:cNvSpPr/>
          <p:nvPr/>
        </p:nvSpPr>
        <p:spPr>
          <a:xfrm>
            <a:off x="432000" y="720000"/>
            <a:ext cx="9216000" cy="432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effectLst/>
              <a:uFillTx/>
              <a:latin typeface="Arial"/>
            </a:endParaRPr>
          </a:p>
        </p:txBody>
      </p:sp>
      <p:sp>
        <p:nvSpPr>
          <p:cNvPr id="17" name="PlaceHolder 1"/>
          <p:cNvSpPr>
            <a:spLocks noGrp="1"/>
          </p:cNvSpPr>
          <p:nvPr>
            <p:ph type="title"/>
          </p:nvPr>
        </p:nvSpPr>
        <p:spPr>
          <a:xfrm>
            <a:off x="684000" y="936000"/>
            <a:ext cx="6768000" cy="637920"/>
          </a:xfrm>
          <a:prstGeom prst="rect">
            <a:avLst/>
          </a:prstGeom>
          <a:noFill/>
          <a:ln w="0">
            <a:noFill/>
          </a:ln>
        </p:spPr>
        <p:txBody>
          <a:bodyPr lIns="0" rIns="0" tIns="0" bIns="0" anchor="ctr">
            <a:spAutoFit/>
          </a:bodyPr>
          <a:p>
            <a:pPr indent="0">
              <a:buNone/>
            </a:pPr>
            <a:r>
              <a:rPr b="0" lang="en-CA" sz="4200" strike="noStrike" u="none">
                <a:solidFill>
                  <a:srgbClr val="000000"/>
                </a:solidFill>
                <a:effectLst/>
                <a:uFillTx/>
                <a:latin typeface="Franklin Gothic Medium"/>
              </a:rPr>
              <a:t>Our itinerary today</a:t>
            </a:r>
            <a:endParaRPr b="0" lang="en-CA" sz="4200" strike="noStrike" u="none">
              <a:solidFill>
                <a:srgbClr val="ffffff"/>
              </a:solidFill>
              <a:effectLst/>
              <a:uFillTx/>
              <a:latin typeface="Arial"/>
            </a:endParaRPr>
          </a:p>
        </p:txBody>
      </p:sp>
      <p:sp>
        <p:nvSpPr>
          <p:cNvPr id="18" name="PlaceHolder 2"/>
          <p:cNvSpPr>
            <a:spLocks noGrp="1"/>
          </p:cNvSpPr>
          <p:nvPr>
            <p:ph type="subTitle"/>
          </p:nvPr>
        </p:nvSpPr>
        <p:spPr>
          <a:xfrm>
            <a:off x="720000" y="1713960"/>
            <a:ext cx="8640000" cy="3038040"/>
          </a:xfrm>
          <a:prstGeom prst="rect">
            <a:avLst/>
          </a:prstGeom>
          <a:noFill/>
          <a:ln w="0">
            <a:noFill/>
          </a:ln>
        </p:spPr>
        <p:txBody>
          <a:bodyPr lIns="0" rIns="0" tIns="0" bIns="0" anchor="t">
            <a:spAutoFit/>
          </a:bodyPr>
          <a:p>
            <a:pPr indent="0">
              <a:buNone/>
            </a:pPr>
            <a:r>
              <a:rPr b="0" lang="en-CA" sz="1600" strike="noStrike" u="none">
                <a:solidFill>
                  <a:srgbClr val="000000"/>
                </a:solidFill>
                <a:effectLst/>
                <a:uFillTx/>
                <a:latin typeface="Franklin Gothic Medium"/>
                <a:ea typeface="Arial"/>
              </a:rPr>
              <a:t>Over the next 45 minutes or so, I will give an overview of:</a:t>
            </a:r>
            <a:endParaRPr b="0" lang="en-CA" sz="1600" strike="noStrike" u="none">
              <a:solidFill>
                <a:srgbClr val="ffffff"/>
              </a:solidFill>
              <a:effectLst/>
              <a:uFillTx/>
              <a:latin typeface="Arial"/>
            </a:endParaRPr>
          </a:p>
          <a:p>
            <a:pPr indent="0">
              <a:buNone/>
            </a:pPr>
            <a:endParaRPr b="0" lang="en-CA" sz="1600" strike="noStrike" u="none">
              <a:solidFill>
                <a:srgbClr val="ffffff"/>
              </a:solidFill>
              <a:effectLst/>
              <a:uFillTx/>
              <a:latin typeface="Arial"/>
            </a:endParaRPr>
          </a:p>
          <a:p>
            <a:pPr indent="0">
              <a:buNone/>
            </a:pPr>
            <a:r>
              <a:rPr b="1" i="1" lang="en-CA" sz="1800" strike="noStrike" u="none">
                <a:solidFill>
                  <a:srgbClr val="000000"/>
                </a:solidFill>
                <a:effectLst/>
                <a:uFillTx/>
                <a:latin typeface="Franklin Gothic Medium"/>
                <a:ea typeface="Arial"/>
              </a:rPr>
              <a:t>- Ontario legal name changes</a:t>
            </a:r>
            <a:endParaRPr b="0" lang="en-CA" sz="1800" strike="noStrike" u="none">
              <a:solidFill>
                <a:srgbClr val="ffffff"/>
              </a:solidFill>
              <a:effectLst/>
              <a:uFillTx/>
              <a:latin typeface="Arial"/>
            </a:endParaRPr>
          </a:p>
          <a:p>
            <a:pPr indent="0">
              <a:buNone/>
            </a:pPr>
            <a:r>
              <a:rPr b="1" i="1" lang="en-CA" sz="1800" strike="noStrike" u="none">
                <a:solidFill>
                  <a:srgbClr val="000000"/>
                </a:solidFill>
                <a:effectLst/>
                <a:uFillTx/>
                <a:latin typeface="Franklin Gothic Medium"/>
                <a:ea typeface="Arial"/>
              </a:rPr>
              <a:t>- Requests for Ontario birth registrations &amp; certificates</a:t>
            </a:r>
            <a:endParaRPr b="0" lang="en-CA" sz="1800" strike="noStrike" u="none">
              <a:solidFill>
                <a:srgbClr val="ffffff"/>
              </a:solidFill>
              <a:effectLst/>
              <a:uFillTx/>
              <a:latin typeface="Arial"/>
            </a:endParaRPr>
          </a:p>
          <a:p>
            <a:pPr indent="0">
              <a:buNone/>
            </a:pPr>
            <a:r>
              <a:rPr b="1" i="1" lang="en-CA" sz="1800" strike="noStrike" u="none">
                <a:solidFill>
                  <a:srgbClr val="000000"/>
                </a:solidFill>
                <a:effectLst/>
                <a:uFillTx/>
                <a:latin typeface="Franklin Gothic Medium"/>
                <a:ea typeface="Arial"/>
              </a:rPr>
              <a:t>- Sex designation changes on Ontario driver’s licenses &amp; photo cards</a:t>
            </a:r>
            <a:endParaRPr b="0" lang="en-CA" sz="1800" strike="noStrike" u="none">
              <a:solidFill>
                <a:srgbClr val="ffffff"/>
              </a:solidFill>
              <a:effectLst/>
              <a:uFillTx/>
              <a:latin typeface="Arial"/>
            </a:endParaRPr>
          </a:p>
          <a:p>
            <a:pPr indent="0">
              <a:buNone/>
            </a:pPr>
            <a:r>
              <a:rPr b="1" i="1" lang="en-CA" sz="1800" strike="noStrike" u="none">
                <a:solidFill>
                  <a:srgbClr val="000000"/>
                </a:solidFill>
                <a:effectLst/>
                <a:uFillTx/>
                <a:latin typeface="Franklin Gothic Medium"/>
                <a:ea typeface="Arial"/>
              </a:rPr>
              <a:t>- Ontario health card updates</a:t>
            </a:r>
            <a:endParaRPr b="0" lang="en-CA" sz="1800" strike="noStrike" u="none">
              <a:solidFill>
                <a:srgbClr val="ffffff"/>
              </a:solidFill>
              <a:effectLst/>
              <a:uFillTx/>
              <a:latin typeface="Arial"/>
            </a:endParaRPr>
          </a:p>
          <a:p>
            <a:pPr indent="0">
              <a:buNone/>
            </a:pPr>
            <a:r>
              <a:rPr b="1" i="1" lang="en-CA" sz="1800" strike="noStrike" u="none">
                <a:solidFill>
                  <a:srgbClr val="000000"/>
                </a:solidFill>
                <a:effectLst/>
                <a:uFillTx/>
                <a:latin typeface="Franklin Gothic Medium"/>
                <a:ea typeface="Arial"/>
              </a:rPr>
              <a:t>- Passport updates</a:t>
            </a:r>
            <a:endParaRPr b="0" lang="en-CA" sz="1800" strike="noStrike" u="none">
              <a:solidFill>
                <a:srgbClr val="ffffff"/>
              </a:solidFill>
              <a:effectLst/>
              <a:uFillTx/>
              <a:latin typeface="Arial"/>
            </a:endParaRPr>
          </a:p>
          <a:p>
            <a:pPr indent="0">
              <a:buNone/>
            </a:pPr>
            <a:r>
              <a:rPr b="1" i="1" lang="en-CA" sz="1800" strike="noStrike" u="none">
                <a:solidFill>
                  <a:srgbClr val="000000"/>
                </a:solidFill>
                <a:effectLst/>
                <a:uFillTx/>
                <a:latin typeface="Franklin Gothic Medium"/>
                <a:ea typeface="Arial"/>
              </a:rPr>
              <a:t>- Permanent residency card updates</a:t>
            </a:r>
            <a:endParaRPr b="0" lang="en-CA" sz="1800" strike="noStrike" u="none">
              <a:solidFill>
                <a:srgbClr val="ffffff"/>
              </a:solidFill>
              <a:effectLst/>
              <a:uFillTx/>
              <a:latin typeface="Arial"/>
            </a:endParaRPr>
          </a:p>
          <a:p>
            <a:pPr indent="0">
              <a:buNone/>
            </a:pPr>
            <a:r>
              <a:rPr b="1" i="1" lang="en-CA" sz="1800" strike="noStrike" u="none">
                <a:solidFill>
                  <a:srgbClr val="000000"/>
                </a:solidFill>
                <a:effectLst/>
                <a:uFillTx/>
                <a:latin typeface="Franklin Gothic Medium"/>
                <a:ea typeface="Arial"/>
              </a:rPr>
              <a:t>- Updates to the S.I.N. registry and the C.R.A.</a:t>
            </a:r>
            <a:endParaRPr b="0" lang="en-CA" sz="1800" strike="noStrike" u="none">
              <a:solidFill>
                <a:srgbClr val="ffffff"/>
              </a:solidFill>
              <a:effectLst/>
              <a:uFillTx/>
              <a:latin typeface="Arial"/>
            </a:endParaRPr>
          </a:p>
          <a:p>
            <a:pPr indent="0">
              <a:buNone/>
            </a:pPr>
            <a:endParaRPr b="0" lang="en-CA" sz="1600" strike="noStrike" u="none">
              <a:solidFill>
                <a:srgbClr val="ffffff"/>
              </a:solidFill>
              <a:effectLst/>
              <a:uFillTx/>
              <a:latin typeface="Arial"/>
            </a:endParaRPr>
          </a:p>
          <a:p>
            <a:pPr indent="0">
              <a:buNone/>
            </a:pPr>
            <a:r>
              <a:rPr b="0" lang="en-CA" sz="1600" strike="noStrike" u="none">
                <a:solidFill>
                  <a:srgbClr val="000000"/>
                </a:solidFill>
                <a:effectLst/>
                <a:uFillTx/>
                <a:latin typeface="Franklin Gothic Medium"/>
                <a:ea typeface="Arial"/>
              </a:rPr>
              <a:t>I will also point to resources I recommend for commissioning and notarizing, and other information and assistance for making these changes.</a:t>
            </a:r>
            <a:endParaRPr b="0" lang="en-CA" sz="16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57" name=""/>
          <p:cNvSpPr/>
          <p:nvPr/>
        </p:nvSpPr>
        <p:spPr>
          <a:xfrm>
            <a:off x="432000" y="720000"/>
            <a:ext cx="9216000" cy="432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effectLst/>
              <a:uFillTx/>
              <a:latin typeface="Arial"/>
            </a:endParaRPr>
          </a:p>
        </p:txBody>
      </p:sp>
      <p:sp>
        <p:nvSpPr>
          <p:cNvPr id="158" name="PlaceHolder 1"/>
          <p:cNvSpPr>
            <a:spLocks noGrp="1"/>
          </p:cNvSpPr>
          <p:nvPr>
            <p:ph type="title"/>
          </p:nvPr>
        </p:nvSpPr>
        <p:spPr>
          <a:xfrm>
            <a:off x="684000" y="936000"/>
            <a:ext cx="6768000" cy="637920"/>
          </a:xfrm>
          <a:prstGeom prst="rect">
            <a:avLst/>
          </a:prstGeom>
          <a:noFill/>
          <a:ln w="0">
            <a:noFill/>
          </a:ln>
        </p:spPr>
        <p:txBody>
          <a:bodyPr lIns="0" rIns="0" tIns="0" bIns="0" anchor="ctr">
            <a:spAutoFit/>
          </a:bodyPr>
          <a:p>
            <a:pPr indent="0">
              <a:buNone/>
            </a:pPr>
            <a:r>
              <a:rPr b="0" lang="en-CA" sz="4200" strike="noStrike" u="none">
                <a:solidFill>
                  <a:srgbClr val="000000"/>
                </a:solidFill>
                <a:effectLst/>
                <a:uFillTx/>
                <a:latin typeface="Franklin Gothic Medium"/>
              </a:rPr>
              <a:t>TG I.D. and other resources</a:t>
            </a:r>
            <a:endParaRPr b="0" lang="en-CA" sz="4200" strike="noStrike" u="none">
              <a:solidFill>
                <a:srgbClr val="ffffff"/>
              </a:solidFill>
              <a:effectLst/>
              <a:uFillTx/>
              <a:latin typeface="Arial"/>
            </a:endParaRPr>
          </a:p>
        </p:txBody>
      </p:sp>
      <p:sp>
        <p:nvSpPr>
          <p:cNvPr id="159" name=""/>
          <p:cNvSpPr txBox="1"/>
          <p:nvPr/>
        </p:nvSpPr>
        <p:spPr>
          <a:xfrm>
            <a:off x="720000" y="1713960"/>
            <a:ext cx="6480000" cy="3021840"/>
          </a:xfrm>
          <a:prstGeom prst="rect">
            <a:avLst/>
          </a:prstGeom>
          <a:noFill/>
          <a:ln w="0">
            <a:noFill/>
          </a:ln>
        </p:spPr>
        <p:txBody>
          <a:bodyPr lIns="0" rIns="0" tIns="0" bIns="0" anchor="t">
            <a:spAutoFit/>
          </a:bodyPr>
          <a:p>
            <a:r>
              <a:rPr b="1" i="1" lang="en-CA" sz="1800" strike="noStrike" u="none">
                <a:solidFill>
                  <a:srgbClr val="000000"/>
                </a:solidFill>
                <a:effectLst/>
                <a:uFillTx/>
                <a:latin typeface="Franklin Gothic Medium"/>
                <a:ea typeface="Arial"/>
              </a:rPr>
              <a:t>TG I.D.</a:t>
            </a:r>
            <a:endParaRPr b="0" lang="en-CA" sz="1800" strike="noStrike" u="none">
              <a:solidFill>
                <a:srgbClr val="ffffff"/>
              </a:solidFill>
              <a:effectLst/>
              <a:uFillTx/>
              <a:latin typeface="Arial"/>
            </a:endParaRPr>
          </a:p>
          <a:p>
            <a:r>
              <a:rPr b="0" i="1" lang="en-CA" sz="1600" strike="noStrike" u="sng">
                <a:solidFill>
                  <a:srgbClr val="815070"/>
                </a:solidFill>
                <a:effectLst/>
                <a:uFillTx/>
                <a:latin typeface="Franklin Gothic Medium"/>
                <a:ea typeface="Arial"/>
              </a:rPr>
              <a:t>https://tg-id.ca</a:t>
            </a:r>
            <a:endParaRPr b="0" lang="en-CA" sz="1600" strike="noStrike" u="none">
              <a:solidFill>
                <a:srgbClr val="ffffff"/>
              </a:solidFill>
              <a:effectLst/>
              <a:uFillTx/>
              <a:latin typeface="Arial"/>
            </a:endParaRPr>
          </a:p>
          <a:p>
            <a:endParaRPr b="0" lang="en-CA" sz="800" strike="noStrike" u="none">
              <a:solidFill>
                <a:srgbClr val="ffffff"/>
              </a:solidFill>
              <a:effectLst/>
              <a:uFillTx/>
              <a:latin typeface="Arial"/>
            </a:endParaRPr>
          </a:p>
          <a:p>
            <a:r>
              <a:rPr b="0" lang="en-CA" sz="1400" strike="noStrike" u="none">
                <a:solidFill>
                  <a:srgbClr val="000000"/>
                </a:solidFill>
                <a:effectLst/>
                <a:uFillTx/>
                <a:latin typeface="Franklin Gothic Medium"/>
                <a:ea typeface="Arial"/>
              </a:rPr>
              <a:t>An online resource collecting information on how to update legal names, gender markers, and identity documents as a trans, non-binary, Two-Spirit, or gender non-conforming individual living in Ontario, Canada.</a:t>
            </a:r>
            <a:br>
              <a:rPr sz="1400"/>
            </a:br>
            <a:endParaRPr b="0" lang="en-CA" sz="1400" strike="noStrike" u="none">
              <a:solidFill>
                <a:srgbClr val="ffffff"/>
              </a:solidFill>
              <a:effectLst/>
              <a:uFillTx/>
              <a:latin typeface="Arial"/>
            </a:endParaRPr>
          </a:p>
          <a:p>
            <a:r>
              <a:rPr b="1" i="1" lang="en-CA" sz="1800" strike="noStrike" u="none">
                <a:solidFill>
                  <a:srgbClr val="000000"/>
                </a:solidFill>
                <a:effectLst/>
                <a:uFillTx/>
                <a:latin typeface="Franklin Gothic Medium"/>
                <a:ea typeface="Arial"/>
              </a:rPr>
              <a:t>JusticeTrans</a:t>
            </a:r>
            <a:endParaRPr b="0" lang="en-CA" sz="1800" strike="noStrike" u="none">
              <a:solidFill>
                <a:srgbClr val="ffffff"/>
              </a:solidFill>
              <a:effectLst/>
              <a:uFillTx/>
              <a:latin typeface="Arial"/>
            </a:endParaRPr>
          </a:p>
          <a:p>
            <a:r>
              <a:rPr b="0" i="1" lang="en-CA" sz="1600" strike="noStrike" u="sng">
                <a:solidFill>
                  <a:srgbClr val="815070"/>
                </a:solidFill>
                <a:effectLst/>
                <a:uFillTx/>
                <a:latin typeface="Franklin Gothic Medium"/>
                <a:ea typeface="Arial"/>
              </a:rPr>
              <a:t>https://justicetrans.org/en/</a:t>
            </a:r>
            <a:endParaRPr b="0" lang="en-CA" sz="1600" strike="noStrike" u="none">
              <a:solidFill>
                <a:srgbClr val="ffffff"/>
              </a:solidFill>
              <a:effectLst/>
              <a:uFillTx/>
              <a:latin typeface="Arial"/>
            </a:endParaRPr>
          </a:p>
          <a:p>
            <a:endParaRPr b="0" lang="en-CA" sz="800" strike="noStrike" u="none">
              <a:solidFill>
                <a:srgbClr val="ffffff"/>
              </a:solidFill>
              <a:effectLst/>
              <a:uFillTx/>
              <a:latin typeface="Arial"/>
            </a:endParaRPr>
          </a:p>
          <a:p>
            <a:r>
              <a:rPr b="0" lang="en-CA" sz="1400" strike="noStrike" u="none">
                <a:solidFill>
                  <a:srgbClr val="000000"/>
                </a:solidFill>
                <a:effectLst/>
                <a:uFillTx/>
                <a:latin typeface="Franklin Gothic Medium"/>
                <a:ea typeface="Arial"/>
              </a:rPr>
              <a:t>An organization founded by trans people for trans people providing accessible legal education by challenging transphobic policy and advocating for  social justice. They have great province/territory-specific &amp; nation-wide resources including information on name changes and gender marker updates, and legal advice for trans people dealing with housing, policing, and employment inequalities.</a:t>
            </a:r>
            <a:endParaRPr b="0" lang="en-CA" sz="1400" strike="noStrike" u="none">
              <a:solidFill>
                <a:srgbClr val="ffffff"/>
              </a:solidFill>
              <a:effectLst/>
              <a:uFillTx/>
              <a:latin typeface="Arial"/>
            </a:endParaRPr>
          </a:p>
        </p:txBody>
      </p:sp>
      <p:pic>
        <p:nvPicPr>
          <p:cNvPr id="160" name="Google Shape;159;p 1" descr="Sealed paper scrolls"/>
          <p:cNvPicPr/>
          <p:nvPr/>
        </p:nvPicPr>
        <p:blipFill>
          <a:blip r:embed="rId2">
            <a:alphaModFix amt="90000"/>
          </a:blip>
          <a:srcRect l="31493" t="0" r="31493" b="0"/>
          <a:stretch/>
        </p:blipFill>
        <p:spPr>
          <a:xfrm>
            <a:off x="7531200" y="228960"/>
            <a:ext cx="2368800" cy="4271400"/>
          </a:xfrm>
          <a:prstGeom prst="rect">
            <a:avLst/>
          </a:prstGeom>
          <a:noFill/>
          <a:ln cap="rnd" w="36000">
            <a:solidFill>
              <a:srgbClr val="000000"/>
            </a:solidFill>
            <a:round/>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61" name=""/>
          <p:cNvSpPr/>
          <p:nvPr/>
        </p:nvSpPr>
        <p:spPr>
          <a:xfrm>
            <a:off x="288000" y="1476000"/>
            <a:ext cx="9540000" cy="270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effectLst/>
              <a:uFillTx/>
              <a:latin typeface="Arial"/>
            </a:endParaRPr>
          </a:p>
        </p:txBody>
      </p:sp>
      <p:sp>
        <p:nvSpPr>
          <p:cNvPr id="162" name="PlaceHolder 1"/>
          <p:cNvSpPr>
            <a:spLocks noGrp="1"/>
          </p:cNvSpPr>
          <p:nvPr>
            <p:ph type="subTitle"/>
          </p:nvPr>
        </p:nvSpPr>
        <p:spPr>
          <a:xfrm>
            <a:off x="468000" y="1729080"/>
            <a:ext cx="9180000" cy="2220480"/>
          </a:xfrm>
          <a:prstGeom prst="rect">
            <a:avLst/>
          </a:prstGeom>
          <a:noFill/>
          <a:ln w="0">
            <a:noFill/>
          </a:ln>
        </p:spPr>
        <p:txBody>
          <a:bodyPr lIns="0" rIns="0" tIns="0" bIns="0" anchor="ctr">
            <a:spAutoFit/>
          </a:bodyPr>
          <a:p>
            <a:pPr algn="ctr"/>
            <a:r>
              <a:rPr b="0" lang="en-CA" sz="2200" strike="noStrike" u="none">
                <a:solidFill>
                  <a:srgbClr val="000000"/>
                </a:solidFill>
                <a:effectLst/>
                <a:uFillTx/>
                <a:latin typeface="Franklin Gothic Medium"/>
              </a:rPr>
              <a:t>This workshop was written and presented by </a:t>
            </a:r>
            <a:r>
              <a:rPr b="1" i="1" lang="en-CA" sz="2200" strike="noStrike" u="none">
                <a:solidFill>
                  <a:srgbClr val="000000"/>
                </a:solidFill>
                <a:effectLst/>
                <a:uFillTx/>
                <a:latin typeface="Franklin Gothic Medium"/>
              </a:rPr>
              <a:t>Dana Rosamund Teagle</a:t>
            </a:r>
            <a:r>
              <a:rPr b="0" lang="en-CA" sz="2200" strike="noStrike" u="none">
                <a:solidFill>
                  <a:srgbClr val="000000"/>
                </a:solidFill>
                <a:effectLst/>
                <a:uFillTx/>
                <a:latin typeface="Franklin Gothic Medium"/>
              </a:rPr>
              <a:t>. You can get in touch with her via email at </a:t>
            </a:r>
            <a:r>
              <a:rPr b="0" lang="en-CA" sz="2200" strike="noStrike" u="sng">
                <a:solidFill>
                  <a:srgbClr val="815070"/>
                </a:solidFill>
                <a:effectLst/>
                <a:uFillTx/>
                <a:latin typeface="Franklin Gothic Medium"/>
                <a:hlinkClick r:id="rId2"/>
              </a:rPr>
              <a:t>contact@danateagle.com</a:t>
            </a:r>
            <a:r>
              <a:rPr b="0" lang="en-CA" sz="2200" strike="noStrike" u="none">
                <a:solidFill>
                  <a:srgbClr val="000000"/>
                </a:solidFill>
                <a:effectLst/>
                <a:uFillTx/>
                <a:latin typeface="Franklin Gothic Medium"/>
              </a:rPr>
              <a:t>.</a:t>
            </a:r>
            <a:endParaRPr b="0" lang="en-CA" sz="2200" strike="noStrike" u="none">
              <a:solidFill>
                <a:srgbClr val="ffffff"/>
              </a:solidFill>
              <a:effectLst/>
              <a:uFillTx/>
              <a:latin typeface="Arial"/>
            </a:endParaRPr>
          </a:p>
          <a:p>
            <a:pPr algn="ctr"/>
            <a:endParaRPr b="0" lang="en-CA" sz="2200" strike="noStrike" u="none">
              <a:solidFill>
                <a:srgbClr val="ffffff"/>
              </a:solidFill>
              <a:effectLst/>
              <a:uFillTx/>
              <a:latin typeface="Arial"/>
            </a:endParaRPr>
          </a:p>
          <a:p>
            <a:pPr algn="ctr"/>
            <a:r>
              <a:rPr b="0" lang="en-CA" sz="2200" strike="noStrike" u="none">
                <a:solidFill>
                  <a:srgbClr val="000000"/>
                </a:solidFill>
                <a:effectLst/>
                <a:uFillTx/>
                <a:latin typeface="Franklin Gothic Medium"/>
              </a:rPr>
              <a:t>Please reach out if you have any questions or concerns about the materials presented today, and good luck with getting your IDs updated!</a:t>
            </a:r>
            <a:endParaRPr b="0" lang="en-CA" sz="2200" strike="noStrike" u="none">
              <a:solidFill>
                <a:srgbClr val="ffffff"/>
              </a:solidFill>
              <a:effectLst/>
              <a:uFillTx/>
              <a:latin typeface="Arial"/>
            </a:endParaRPr>
          </a:p>
          <a:p>
            <a:pPr algn="ctr"/>
            <a:endParaRPr b="0" lang="en-CA" sz="2200" strike="noStrike" u="none">
              <a:solidFill>
                <a:srgbClr val="ffffff"/>
              </a:solidFill>
              <a:effectLst/>
              <a:uFillTx/>
              <a:latin typeface="Arial"/>
            </a:endParaRPr>
          </a:p>
          <a:p>
            <a:pPr algn="ctr"/>
            <a:r>
              <a:rPr b="0" lang="en-CA" sz="2200" strike="noStrike" u="none">
                <a:solidFill>
                  <a:schemeClr val="dk1"/>
                </a:solidFill>
                <a:effectLst/>
                <a:uFillTx/>
                <a:latin typeface="Franklin Gothic Medium"/>
                <a:ea typeface="Arial"/>
              </a:rPr>
              <a:t>Slides and documents are available for download at </a:t>
            </a:r>
            <a:r>
              <a:rPr b="0" lang="en-CA" sz="2200" strike="noStrike" u="sng">
                <a:solidFill>
                  <a:srgbClr val="815070"/>
                </a:solidFill>
                <a:effectLst/>
                <a:uFillTx/>
                <a:latin typeface="Franklin Gothic Medium"/>
                <a:ea typeface="Arial"/>
                <a:hlinkClick r:id="rId3"/>
              </a:rPr>
              <a:t>https://tg-id.ca</a:t>
            </a:r>
            <a:r>
              <a:rPr b="1" lang="en-CA" sz="2200" strike="noStrike" u="none">
                <a:solidFill>
                  <a:srgbClr val="000000"/>
                </a:solidFill>
                <a:effectLst/>
                <a:uFillTx/>
                <a:latin typeface="Franklin Gothic Medium"/>
                <a:ea typeface="Arial"/>
              </a:rPr>
              <a:t>.</a:t>
            </a:r>
            <a:endParaRPr b="0" lang="en-CA" sz="22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9" name=""/>
          <p:cNvSpPr/>
          <p:nvPr/>
        </p:nvSpPr>
        <p:spPr>
          <a:xfrm>
            <a:off x="432000" y="720000"/>
            <a:ext cx="9216000" cy="432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effectLst/>
              <a:uFillTx/>
              <a:latin typeface="Arial"/>
            </a:endParaRPr>
          </a:p>
        </p:txBody>
      </p:sp>
      <p:sp>
        <p:nvSpPr>
          <p:cNvPr id="20" name="PlaceHolder 1"/>
          <p:cNvSpPr>
            <a:spLocks noGrp="1"/>
          </p:cNvSpPr>
          <p:nvPr>
            <p:ph type="title"/>
          </p:nvPr>
        </p:nvSpPr>
        <p:spPr>
          <a:xfrm>
            <a:off x="684000" y="936000"/>
            <a:ext cx="6768000" cy="637920"/>
          </a:xfrm>
          <a:prstGeom prst="rect">
            <a:avLst/>
          </a:prstGeom>
          <a:noFill/>
          <a:ln w="0">
            <a:noFill/>
          </a:ln>
        </p:spPr>
        <p:txBody>
          <a:bodyPr lIns="0" rIns="0" tIns="0" bIns="0" anchor="ctr">
            <a:spAutoFit/>
          </a:bodyPr>
          <a:p>
            <a:pPr indent="0">
              <a:buNone/>
            </a:pPr>
            <a:r>
              <a:rPr b="0" lang="en-CA" sz="4200" strike="noStrike" u="none">
                <a:solidFill>
                  <a:srgbClr val="000000"/>
                </a:solidFill>
                <a:effectLst/>
                <a:uFillTx/>
                <a:latin typeface="Franklin Gothic Medium"/>
              </a:rPr>
              <a:t>Ontario legal name changes</a:t>
            </a:r>
            <a:endParaRPr b="0" lang="en-CA" sz="4200" strike="noStrike" u="none">
              <a:solidFill>
                <a:srgbClr val="ffffff"/>
              </a:solidFill>
              <a:effectLst/>
              <a:uFillTx/>
              <a:latin typeface="Arial"/>
            </a:endParaRPr>
          </a:p>
        </p:txBody>
      </p:sp>
      <p:sp>
        <p:nvSpPr>
          <p:cNvPr id="21" name="PlaceHolder 2"/>
          <p:cNvSpPr>
            <a:spLocks noGrp="1"/>
          </p:cNvSpPr>
          <p:nvPr>
            <p:ph type="subTitle"/>
          </p:nvPr>
        </p:nvSpPr>
        <p:spPr>
          <a:xfrm>
            <a:off x="720000" y="1677960"/>
            <a:ext cx="4140000" cy="460440"/>
          </a:xfrm>
          <a:prstGeom prst="rect">
            <a:avLst/>
          </a:prstGeom>
          <a:noFill/>
          <a:ln w="0">
            <a:noFill/>
          </a:ln>
        </p:spPr>
        <p:txBody>
          <a:bodyPr lIns="0" rIns="0" tIns="0" bIns="0" anchor="t">
            <a:spAutoFit/>
          </a:bodyPr>
          <a:p>
            <a:pPr indent="0">
              <a:buNone/>
            </a:pPr>
            <a:r>
              <a:rPr b="0" lang="en-CA" sz="1600" strike="noStrike" u="sng">
                <a:solidFill>
                  <a:srgbClr val="815070"/>
                </a:solidFill>
                <a:effectLst/>
                <a:uFillTx/>
                <a:latin typeface="Franklin Gothic Medium"/>
                <a:ea typeface="Arial"/>
                <a:hlinkClick r:id="rId2"/>
              </a:rPr>
              <a:t>https://www.ontario.ca/page/change-name</a:t>
            </a:r>
            <a:endParaRPr b="0" lang="en-CA" sz="1600" strike="noStrike" u="none">
              <a:solidFill>
                <a:srgbClr val="ffffff"/>
              </a:solidFill>
              <a:effectLst/>
              <a:uFillTx/>
              <a:latin typeface="Arial"/>
            </a:endParaRPr>
          </a:p>
          <a:p>
            <a:pPr indent="0">
              <a:buNone/>
            </a:pPr>
            <a:r>
              <a:rPr b="0" lang="en-CA" sz="1600" strike="noStrike" u="sng">
                <a:solidFill>
                  <a:srgbClr val="815070"/>
                </a:solidFill>
                <a:effectLst/>
                <a:uFillTx/>
                <a:latin typeface="Franklin Gothic Medium"/>
                <a:ea typeface="Arial"/>
                <a:hlinkClick r:id="rId3"/>
              </a:rPr>
              <a:t>https://tg-id.ca/on/name-changes</a:t>
            </a:r>
            <a:endParaRPr b="0" lang="en-CA" sz="1600" strike="noStrike" u="none">
              <a:solidFill>
                <a:srgbClr val="ffffff"/>
              </a:solidFill>
              <a:effectLst/>
              <a:uFillTx/>
              <a:latin typeface="Arial"/>
            </a:endParaRPr>
          </a:p>
        </p:txBody>
      </p:sp>
      <p:sp>
        <p:nvSpPr>
          <p:cNvPr id="22" name=""/>
          <p:cNvSpPr txBox="1"/>
          <p:nvPr/>
        </p:nvSpPr>
        <p:spPr>
          <a:xfrm>
            <a:off x="720000" y="2397960"/>
            <a:ext cx="4860000" cy="2304360"/>
          </a:xfrm>
          <a:prstGeom prst="rect">
            <a:avLst/>
          </a:prstGeom>
          <a:noFill/>
          <a:ln w="0">
            <a:noFill/>
          </a:ln>
        </p:spPr>
        <p:txBody>
          <a:bodyPr lIns="0" rIns="0" tIns="0" bIns="0" anchor="t">
            <a:spAutoFit/>
          </a:bodyPr>
          <a:p>
            <a:r>
              <a:rPr b="0" lang="en-CA" sz="2000" strike="noStrike" u="none">
                <a:solidFill>
                  <a:srgbClr val="000000"/>
                </a:solidFill>
                <a:effectLst/>
                <a:uFillTx/>
                <a:latin typeface="Franklin Gothic Medium"/>
                <a:ea typeface="Arial"/>
              </a:rPr>
              <a:t>You will need to fill out the </a:t>
            </a:r>
            <a:r>
              <a:rPr b="1" i="1" lang="en-CA" sz="2000" strike="noStrike" u="none">
                <a:solidFill>
                  <a:srgbClr val="000000"/>
                </a:solidFill>
                <a:effectLst/>
                <a:uFillTx/>
                <a:latin typeface="Franklin Gothic Medium"/>
                <a:ea typeface="Arial"/>
              </a:rPr>
              <a:t>Ontario Application to Change an Adult’s Name (11155E)</a:t>
            </a:r>
            <a:r>
              <a:rPr b="0" lang="en-CA" sz="2000" strike="noStrike" u="none">
                <a:solidFill>
                  <a:srgbClr val="000000"/>
                </a:solidFill>
                <a:effectLst/>
                <a:uFillTx/>
                <a:latin typeface="Franklin Gothic Medium"/>
                <a:ea typeface="Arial"/>
              </a:rPr>
              <a:t>.</a:t>
            </a:r>
            <a:endParaRPr b="0" lang="en-CA" sz="2000" strike="noStrike" u="none">
              <a:solidFill>
                <a:srgbClr val="ffffff"/>
              </a:solidFill>
              <a:effectLst/>
              <a:uFillTx/>
              <a:latin typeface="Arial"/>
            </a:endParaRPr>
          </a:p>
          <a:p>
            <a:endParaRPr b="0" lang="en-CA" sz="2000" strike="noStrike" u="none">
              <a:solidFill>
                <a:srgbClr val="ffffff"/>
              </a:solidFill>
              <a:effectLst/>
              <a:uFillTx/>
              <a:latin typeface="Arial"/>
            </a:endParaRPr>
          </a:p>
          <a:p>
            <a:r>
              <a:rPr b="0" lang="en-CA" sz="2000" strike="noStrike" u="none">
                <a:solidFill>
                  <a:srgbClr val="000000"/>
                </a:solidFill>
                <a:effectLst/>
                <a:uFillTx/>
                <a:latin typeface="Franklin Gothic Medium"/>
                <a:ea typeface="Arial"/>
              </a:rPr>
              <a:t>The application is nineteen pages long, and divided into seven parts, but you may not need to fill out all of them. You must also submit a fee of $137 with your application.</a:t>
            </a:r>
            <a:endParaRPr b="0" lang="en-CA" sz="2000" strike="noStrike" u="none">
              <a:solidFill>
                <a:srgbClr val="ffffff"/>
              </a:solidFill>
              <a:effectLst/>
              <a:uFillTx/>
              <a:latin typeface="Arial"/>
            </a:endParaRPr>
          </a:p>
        </p:txBody>
      </p:sp>
      <p:pic>
        <p:nvPicPr>
          <p:cNvPr id="23" name="Google Shape;130;p6" descr=""/>
          <p:cNvPicPr/>
          <p:nvPr/>
        </p:nvPicPr>
        <p:blipFill>
          <a:blip r:embed="rId4">
            <a:alphaModFix amt="90000"/>
          </a:blip>
          <a:stretch/>
        </p:blipFill>
        <p:spPr>
          <a:xfrm>
            <a:off x="6422040" y="1821960"/>
            <a:ext cx="3009960" cy="1922040"/>
          </a:xfrm>
          <a:prstGeom prst="rect">
            <a:avLst/>
          </a:prstGeom>
          <a:noFill/>
          <a:ln w="0">
            <a:noFill/>
          </a:ln>
        </p:spPr>
      </p:pic>
      <p:sp>
        <p:nvSpPr>
          <p:cNvPr id="24" name=""/>
          <p:cNvSpPr/>
          <p:nvPr/>
        </p:nvSpPr>
        <p:spPr>
          <a:xfrm>
            <a:off x="5940000" y="3960000"/>
            <a:ext cx="3708000" cy="1080000"/>
          </a:xfrm>
          <a:prstGeom prst="rect">
            <a:avLst/>
          </a:prstGeom>
          <a:solidFill>
            <a:srgbClr val="815070">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ffffff"/>
              </a:solidFill>
              <a:effectLst/>
              <a:uFillTx/>
              <a:latin typeface="Arial"/>
            </a:endParaRPr>
          </a:p>
        </p:txBody>
      </p:sp>
      <p:sp>
        <p:nvSpPr>
          <p:cNvPr id="25" name=""/>
          <p:cNvSpPr txBox="1"/>
          <p:nvPr/>
        </p:nvSpPr>
        <p:spPr>
          <a:xfrm>
            <a:off x="6156000" y="4036680"/>
            <a:ext cx="3420000" cy="895320"/>
          </a:xfrm>
          <a:prstGeom prst="rect">
            <a:avLst/>
          </a:prstGeom>
          <a:noFill/>
          <a:ln w="0">
            <a:noFill/>
          </a:ln>
        </p:spPr>
        <p:txBody>
          <a:bodyPr lIns="90000" rIns="90000" tIns="45000" bIns="45000" anchor="t">
            <a:spAutoFit/>
          </a:bodyPr>
          <a:p>
            <a:pPr algn="r"/>
            <a:r>
              <a:rPr b="0" lang="en-CA" sz="1400" strike="noStrike" u="none">
                <a:solidFill>
                  <a:srgbClr val="ffffff"/>
                </a:solidFill>
                <a:effectLst/>
                <a:uFillTx/>
                <a:latin typeface="Franklin Gothic Medium"/>
                <a:ea typeface="Arial"/>
              </a:rPr>
              <a:t>Note: This is based on 2024 edition of the application. Always make sure you are filling out the most recent version of any given document.</a:t>
            </a:r>
            <a:endParaRPr b="0" lang="en-CA" sz="14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6" name=""/>
          <p:cNvSpPr/>
          <p:nvPr/>
        </p:nvSpPr>
        <p:spPr>
          <a:xfrm>
            <a:off x="432000" y="720000"/>
            <a:ext cx="9216000" cy="432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effectLst/>
              <a:uFillTx/>
              <a:latin typeface="Arial"/>
            </a:endParaRPr>
          </a:p>
        </p:txBody>
      </p:sp>
      <p:sp>
        <p:nvSpPr>
          <p:cNvPr id="27" name="PlaceHolder 1"/>
          <p:cNvSpPr>
            <a:spLocks noGrp="1"/>
          </p:cNvSpPr>
          <p:nvPr>
            <p:ph type="title"/>
          </p:nvPr>
        </p:nvSpPr>
        <p:spPr>
          <a:xfrm>
            <a:off x="684000" y="936000"/>
            <a:ext cx="6768000" cy="637920"/>
          </a:xfrm>
          <a:prstGeom prst="rect">
            <a:avLst/>
          </a:prstGeom>
          <a:noFill/>
          <a:ln w="0">
            <a:noFill/>
          </a:ln>
        </p:spPr>
        <p:txBody>
          <a:bodyPr lIns="0" rIns="0" tIns="0" bIns="0" anchor="ctr">
            <a:spAutoFit/>
          </a:bodyPr>
          <a:p>
            <a:pPr indent="0">
              <a:buNone/>
            </a:pPr>
            <a:r>
              <a:rPr b="0" lang="en-CA" sz="4200" strike="noStrike" u="none">
                <a:solidFill>
                  <a:srgbClr val="000000"/>
                </a:solidFill>
                <a:effectLst/>
                <a:uFillTx/>
                <a:latin typeface="Franklin Gothic Medium"/>
              </a:rPr>
              <a:t>Ontario legal name changes</a:t>
            </a:r>
            <a:endParaRPr b="0" lang="en-CA" sz="4200" strike="noStrike" u="none">
              <a:solidFill>
                <a:srgbClr val="ffffff"/>
              </a:solidFill>
              <a:effectLst/>
              <a:uFillTx/>
              <a:latin typeface="Arial"/>
            </a:endParaRPr>
          </a:p>
        </p:txBody>
      </p:sp>
      <p:sp>
        <p:nvSpPr>
          <p:cNvPr id="28" name=""/>
          <p:cNvSpPr txBox="1"/>
          <p:nvPr/>
        </p:nvSpPr>
        <p:spPr>
          <a:xfrm>
            <a:off x="720000" y="2281320"/>
            <a:ext cx="8640000" cy="3450960"/>
          </a:xfrm>
          <a:prstGeom prst="rect">
            <a:avLst/>
          </a:prstGeom>
          <a:noFill/>
          <a:ln w="0">
            <a:noFill/>
          </a:ln>
        </p:spPr>
        <p:txBody>
          <a:bodyPr lIns="0" rIns="0" tIns="0" bIns="0" anchor="t">
            <a:spAutoFit/>
          </a:bodyPr>
          <a:p>
            <a:r>
              <a:rPr b="0" lang="en-CA" sz="1500" strike="noStrike" u="none">
                <a:solidFill>
                  <a:srgbClr val="000000"/>
                </a:solidFill>
                <a:effectLst/>
                <a:uFillTx/>
                <a:latin typeface="Franklin Gothic Medium"/>
                <a:ea typeface="Arial"/>
              </a:rPr>
              <a:t>This application requires you to fill out a lot of your personal information, including:</a:t>
            </a:r>
            <a:endParaRPr b="0" lang="en-CA" sz="1500" strike="noStrike" u="none">
              <a:solidFill>
                <a:srgbClr val="ffffff"/>
              </a:solidFill>
              <a:effectLst/>
              <a:uFillTx/>
              <a:latin typeface="Arial"/>
            </a:endParaRPr>
          </a:p>
          <a:p>
            <a:endParaRPr b="0" lang="en-CA" sz="1500" strike="noStrike" u="none">
              <a:solidFill>
                <a:srgbClr val="ffffff"/>
              </a:solidFill>
              <a:effectLst/>
              <a:uFillTx/>
              <a:latin typeface="Arial"/>
            </a:endParaRPr>
          </a:p>
          <a:p>
            <a:r>
              <a:rPr b="0" lang="en-CA" sz="1500" strike="noStrike" u="none">
                <a:solidFill>
                  <a:srgbClr val="000000"/>
                </a:solidFill>
                <a:effectLst/>
                <a:uFillTx/>
                <a:latin typeface="Franklin Gothic Medium"/>
                <a:ea typeface="Arial"/>
              </a:rPr>
              <a:t>- Full current legal name</a:t>
            </a:r>
            <a:endParaRPr b="0" lang="en-CA" sz="1500" strike="noStrike" u="none">
              <a:solidFill>
                <a:srgbClr val="ffffff"/>
              </a:solidFill>
              <a:effectLst/>
              <a:uFillTx/>
              <a:latin typeface="Arial"/>
            </a:endParaRPr>
          </a:p>
          <a:p>
            <a:r>
              <a:rPr b="0" lang="en-CA" sz="1500" strike="noStrike" u="none">
                <a:solidFill>
                  <a:srgbClr val="000000"/>
                </a:solidFill>
                <a:effectLst/>
                <a:uFillTx/>
                <a:latin typeface="Franklin Gothic Medium"/>
                <a:ea typeface="Arial"/>
              </a:rPr>
              <a:t>- New chosen name</a:t>
            </a:r>
            <a:endParaRPr b="0" lang="en-CA" sz="1500" strike="noStrike" u="none">
              <a:solidFill>
                <a:srgbClr val="ffffff"/>
              </a:solidFill>
              <a:effectLst/>
              <a:uFillTx/>
              <a:latin typeface="Arial"/>
            </a:endParaRPr>
          </a:p>
          <a:p>
            <a:r>
              <a:rPr b="0" lang="en-CA" sz="1500" strike="noStrike" u="none">
                <a:solidFill>
                  <a:srgbClr val="000000"/>
                </a:solidFill>
                <a:effectLst/>
                <a:uFillTx/>
                <a:latin typeface="Franklin Gothic Medium"/>
                <a:ea typeface="Arial"/>
              </a:rPr>
              <a:t>- Mailing address</a:t>
            </a:r>
            <a:endParaRPr b="0" lang="en-CA" sz="1500" strike="noStrike" u="none">
              <a:solidFill>
                <a:srgbClr val="ffffff"/>
              </a:solidFill>
              <a:effectLst/>
              <a:uFillTx/>
              <a:latin typeface="Arial"/>
            </a:endParaRPr>
          </a:p>
          <a:p>
            <a:r>
              <a:rPr b="0" lang="en-CA" sz="1500" strike="noStrike" u="none">
                <a:solidFill>
                  <a:srgbClr val="000000"/>
                </a:solidFill>
                <a:effectLst/>
                <a:uFillTx/>
                <a:latin typeface="Franklin Gothic Medium"/>
                <a:ea typeface="Arial"/>
              </a:rPr>
              <a:t>- Date and location of birth</a:t>
            </a:r>
            <a:endParaRPr b="0" lang="en-CA" sz="1500" strike="noStrike" u="none">
              <a:solidFill>
                <a:srgbClr val="ffffff"/>
              </a:solidFill>
              <a:effectLst/>
              <a:uFillTx/>
              <a:latin typeface="Arial"/>
            </a:endParaRPr>
          </a:p>
          <a:p>
            <a:r>
              <a:rPr b="0" lang="en-CA" sz="1500" strike="noStrike" u="none">
                <a:solidFill>
                  <a:srgbClr val="000000"/>
                </a:solidFill>
                <a:effectLst/>
                <a:uFillTx/>
                <a:latin typeface="Franklin Gothic Medium"/>
                <a:ea typeface="Arial"/>
              </a:rPr>
              <a:t>- Marital/relationship status</a:t>
            </a:r>
            <a:endParaRPr b="0" lang="en-CA" sz="1500" strike="noStrike" u="none">
              <a:solidFill>
                <a:srgbClr val="ffffff"/>
              </a:solidFill>
              <a:effectLst/>
              <a:uFillTx/>
              <a:latin typeface="Arial"/>
            </a:endParaRPr>
          </a:p>
          <a:p>
            <a:r>
              <a:rPr b="0" lang="en-CA" sz="1500" strike="noStrike" u="none">
                <a:solidFill>
                  <a:srgbClr val="000000"/>
                </a:solidFill>
                <a:effectLst/>
                <a:uFillTx/>
                <a:latin typeface="Franklin Gothic Medium"/>
                <a:ea typeface="Arial"/>
              </a:rPr>
              <a:t>- Parental information</a:t>
            </a:r>
            <a:endParaRPr b="0" lang="en-CA" sz="1500" strike="noStrike" u="none">
              <a:solidFill>
                <a:srgbClr val="ffffff"/>
              </a:solidFill>
              <a:effectLst/>
              <a:uFillTx/>
              <a:latin typeface="Arial"/>
            </a:endParaRPr>
          </a:p>
          <a:p>
            <a:r>
              <a:rPr b="0" lang="en-CA" sz="1500" strike="noStrike" u="none">
                <a:solidFill>
                  <a:srgbClr val="000000"/>
                </a:solidFill>
                <a:effectLst/>
                <a:uFillTx/>
                <a:latin typeface="Franklin Gothic Medium"/>
                <a:ea typeface="Arial"/>
              </a:rPr>
              <a:t>- Details of any previous name change</a:t>
            </a:r>
            <a:endParaRPr b="0" lang="en-CA" sz="1500" strike="noStrike" u="none">
              <a:solidFill>
                <a:srgbClr val="ffffff"/>
              </a:solidFill>
              <a:effectLst/>
              <a:uFillTx/>
              <a:latin typeface="Arial"/>
            </a:endParaRPr>
          </a:p>
          <a:p>
            <a:r>
              <a:rPr b="0" lang="en-CA" sz="1500" strike="noStrike" u="none">
                <a:solidFill>
                  <a:srgbClr val="000000"/>
                </a:solidFill>
                <a:effectLst/>
                <a:uFillTx/>
                <a:latin typeface="Franklin Gothic Medium"/>
                <a:ea typeface="Arial"/>
              </a:rPr>
              <a:t>- Information about any current or past criminal offences</a:t>
            </a:r>
            <a:endParaRPr b="0" lang="en-CA" sz="1500" strike="noStrike" u="none">
              <a:solidFill>
                <a:srgbClr val="ffffff"/>
              </a:solidFill>
              <a:effectLst/>
              <a:uFillTx/>
              <a:latin typeface="Arial"/>
            </a:endParaRPr>
          </a:p>
          <a:p>
            <a:r>
              <a:rPr b="0" lang="en-CA" sz="1500" strike="noStrike" u="none">
                <a:solidFill>
                  <a:srgbClr val="000000"/>
                </a:solidFill>
                <a:effectLst/>
                <a:uFillTx/>
                <a:latin typeface="Franklin Gothic Medium"/>
                <a:ea typeface="Arial"/>
              </a:rPr>
              <a:t>- Information about any current or past financial judgments, fines, or bankruptcy</a:t>
            </a:r>
            <a:endParaRPr b="0" lang="en-CA" sz="1500" strike="noStrike" u="none">
              <a:solidFill>
                <a:srgbClr val="ffffff"/>
              </a:solidFill>
              <a:effectLst/>
              <a:uFillTx/>
              <a:latin typeface="Arial"/>
            </a:endParaRPr>
          </a:p>
          <a:p>
            <a:endParaRPr b="0" lang="en-CA" sz="1500" strike="noStrike" u="none">
              <a:solidFill>
                <a:srgbClr val="ffffff"/>
              </a:solidFill>
              <a:effectLst/>
              <a:uFillTx/>
              <a:latin typeface="Arial"/>
            </a:endParaRPr>
          </a:p>
        </p:txBody>
      </p:sp>
      <p:sp>
        <p:nvSpPr>
          <p:cNvPr id="29" name="PlaceHolder 2"/>
          <p:cNvSpPr>
            <a:spLocks noGrp="1"/>
          </p:cNvSpPr>
          <p:nvPr>
            <p:ph type="title"/>
          </p:nvPr>
        </p:nvSpPr>
        <p:spPr>
          <a:xfrm>
            <a:off x="684000" y="1658880"/>
            <a:ext cx="4176000" cy="462240"/>
          </a:xfrm>
          <a:prstGeom prst="rect">
            <a:avLst/>
          </a:prstGeom>
          <a:noFill/>
          <a:ln w="0">
            <a:noFill/>
          </a:ln>
        </p:spPr>
        <p:txBody>
          <a:bodyPr lIns="0" rIns="0" tIns="0" bIns="0" anchor="ctr">
            <a:spAutoFit/>
          </a:bodyPr>
          <a:p>
            <a:pPr indent="0">
              <a:buNone/>
            </a:pPr>
            <a:r>
              <a:rPr b="0" lang="en-CA" sz="3200" strike="noStrike" u="none">
                <a:solidFill>
                  <a:srgbClr val="815070"/>
                </a:solidFill>
                <a:effectLst/>
                <a:uFillTx/>
                <a:latin typeface="Franklin Gothic Medium"/>
              </a:rPr>
              <a:t>Requirements</a:t>
            </a:r>
            <a:endParaRPr b="0" lang="en-CA" sz="3200" strike="noStrike" u="none">
              <a:solidFill>
                <a:srgbClr val="ffffff"/>
              </a:solidFill>
              <a:effectLst/>
              <a:uFillTx/>
              <a:latin typeface="Arial"/>
            </a:endParaRPr>
          </a:p>
        </p:txBody>
      </p:sp>
      <p:pic>
        <p:nvPicPr>
          <p:cNvPr id="30" name="Google Shape;140;p7" descr="Pen placed on top of a signature line"/>
          <p:cNvPicPr/>
          <p:nvPr/>
        </p:nvPicPr>
        <p:blipFill>
          <a:blip r:embed="rId2">
            <a:alphaModFix amt="90000"/>
          </a:blip>
          <a:srcRect l="44479" t="0" r="18733" b="0"/>
          <a:stretch/>
        </p:blipFill>
        <p:spPr>
          <a:xfrm>
            <a:off x="7920000" y="228600"/>
            <a:ext cx="1980000" cy="3587400"/>
          </a:xfrm>
          <a:prstGeom prst="rect">
            <a:avLst/>
          </a:prstGeom>
          <a:noFill/>
          <a:ln cap="rnd" w="36000">
            <a:solidFill>
              <a:srgbClr val="000000"/>
            </a:solidFill>
            <a:round/>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1" name=""/>
          <p:cNvSpPr/>
          <p:nvPr/>
        </p:nvSpPr>
        <p:spPr>
          <a:xfrm>
            <a:off x="432000" y="720000"/>
            <a:ext cx="9216000" cy="432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effectLst/>
              <a:uFillTx/>
              <a:latin typeface="Arial"/>
            </a:endParaRPr>
          </a:p>
        </p:txBody>
      </p:sp>
      <p:sp>
        <p:nvSpPr>
          <p:cNvPr id="32" name="PlaceHolder 1"/>
          <p:cNvSpPr>
            <a:spLocks noGrp="1"/>
          </p:cNvSpPr>
          <p:nvPr>
            <p:ph type="title"/>
          </p:nvPr>
        </p:nvSpPr>
        <p:spPr>
          <a:xfrm>
            <a:off x="684000" y="936000"/>
            <a:ext cx="6768000" cy="637920"/>
          </a:xfrm>
          <a:prstGeom prst="rect">
            <a:avLst/>
          </a:prstGeom>
          <a:noFill/>
          <a:ln w="0">
            <a:noFill/>
          </a:ln>
        </p:spPr>
        <p:txBody>
          <a:bodyPr lIns="0" rIns="0" tIns="0" bIns="0" anchor="ctr">
            <a:spAutoFit/>
          </a:bodyPr>
          <a:p>
            <a:pPr indent="0">
              <a:buNone/>
            </a:pPr>
            <a:r>
              <a:rPr b="0" lang="en-CA" sz="4200" strike="noStrike" u="none">
                <a:solidFill>
                  <a:srgbClr val="000000"/>
                </a:solidFill>
                <a:effectLst/>
                <a:uFillTx/>
                <a:latin typeface="Franklin Gothic Medium"/>
              </a:rPr>
              <a:t>Ontario legal name changes</a:t>
            </a:r>
            <a:endParaRPr b="0" lang="en-CA" sz="4200" strike="noStrike" u="none">
              <a:solidFill>
                <a:srgbClr val="ffffff"/>
              </a:solidFill>
              <a:effectLst/>
              <a:uFillTx/>
              <a:latin typeface="Arial"/>
            </a:endParaRPr>
          </a:p>
        </p:txBody>
      </p:sp>
      <p:sp>
        <p:nvSpPr>
          <p:cNvPr id="33" name=""/>
          <p:cNvSpPr txBox="1"/>
          <p:nvPr/>
        </p:nvSpPr>
        <p:spPr>
          <a:xfrm>
            <a:off x="720000" y="2281320"/>
            <a:ext cx="6480000" cy="3450960"/>
          </a:xfrm>
          <a:prstGeom prst="rect">
            <a:avLst/>
          </a:prstGeom>
          <a:noFill/>
          <a:ln w="0">
            <a:noFill/>
          </a:ln>
        </p:spPr>
        <p:txBody>
          <a:bodyPr lIns="0" rIns="0" tIns="0" bIns="0" anchor="t">
            <a:spAutoFit/>
          </a:bodyPr>
          <a:p>
            <a:r>
              <a:rPr b="0" lang="en-CA" sz="1500" strike="noStrike" u="none">
                <a:solidFill>
                  <a:srgbClr val="000000"/>
                </a:solidFill>
                <a:effectLst/>
                <a:uFillTx/>
                <a:latin typeface="Franklin Gothic Medium"/>
                <a:ea typeface="Arial"/>
              </a:rPr>
              <a:t>- If you are married or in a joint conjugal relationship, you are required to notify your partner or spouse about your name change and must complete Part 2</a:t>
            </a:r>
            <a:endParaRPr b="0" lang="en-CA" sz="1500" strike="noStrike" u="none">
              <a:solidFill>
                <a:srgbClr val="ffffff"/>
              </a:solidFill>
              <a:effectLst/>
              <a:uFillTx/>
              <a:latin typeface="Arial"/>
            </a:endParaRPr>
          </a:p>
          <a:p>
            <a:endParaRPr b="0" lang="en-CA" sz="800" strike="noStrike" u="none">
              <a:solidFill>
                <a:srgbClr val="ffffff"/>
              </a:solidFill>
              <a:effectLst/>
              <a:uFillTx/>
              <a:latin typeface="Arial"/>
            </a:endParaRPr>
          </a:p>
          <a:p>
            <a:r>
              <a:rPr b="0" lang="en-CA" sz="1500" strike="noStrike" u="none">
                <a:solidFill>
                  <a:srgbClr val="000000"/>
                </a:solidFill>
                <a:effectLst/>
                <a:uFillTx/>
                <a:latin typeface="Franklin Gothic Medium"/>
                <a:ea typeface="Arial"/>
              </a:rPr>
              <a:t>- If you are 16 or 17 and changing your own name, you will require the consent of every individual who holds legal custody over you and must complete Part 3</a:t>
            </a:r>
            <a:endParaRPr b="0" lang="en-CA" sz="1500" strike="noStrike" u="none">
              <a:solidFill>
                <a:srgbClr val="ffffff"/>
              </a:solidFill>
              <a:effectLst/>
              <a:uFillTx/>
              <a:latin typeface="Arial"/>
            </a:endParaRPr>
          </a:p>
          <a:p>
            <a:endParaRPr b="0" lang="en-CA" sz="800" strike="noStrike" u="none">
              <a:solidFill>
                <a:srgbClr val="ffffff"/>
              </a:solidFill>
              <a:effectLst/>
              <a:uFillTx/>
              <a:latin typeface="Arial"/>
            </a:endParaRPr>
          </a:p>
          <a:p>
            <a:r>
              <a:rPr b="0" lang="en-CA" sz="1500" strike="noStrike" u="none">
                <a:solidFill>
                  <a:srgbClr val="000000"/>
                </a:solidFill>
                <a:effectLst/>
                <a:uFillTx/>
                <a:latin typeface="Franklin Gothic Medium"/>
                <a:ea typeface="Arial"/>
              </a:rPr>
              <a:t>- If you have any outstanding law enforcement orders against you, have ever been convicted of a criminal offence, or have any pending criminal charges against you, you will need a police record check as part of your application</a:t>
            </a:r>
            <a:endParaRPr b="0" lang="en-CA" sz="1500" strike="noStrike" u="none">
              <a:solidFill>
                <a:srgbClr val="ffffff"/>
              </a:solidFill>
              <a:effectLst/>
              <a:uFillTx/>
              <a:latin typeface="Arial"/>
            </a:endParaRPr>
          </a:p>
          <a:p>
            <a:endParaRPr b="0" lang="en-CA" sz="800" strike="noStrike" u="none">
              <a:solidFill>
                <a:srgbClr val="ffffff"/>
              </a:solidFill>
              <a:effectLst/>
              <a:uFillTx/>
              <a:latin typeface="Arial"/>
            </a:endParaRPr>
          </a:p>
          <a:p>
            <a:r>
              <a:rPr b="0" lang="en-CA" sz="1500" strike="noStrike" u="none">
                <a:solidFill>
                  <a:srgbClr val="000000"/>
                </a:solidFill>
                <a:effectLst/>
                <a:uFillTx/>
                <a:latin typeface="Franklin Gothic Medium"/>
                <a:ea typeface="Arial"/>
              </a:rPr>
              <a:t>- If you were born in another part of Canada and want a new birth certificate, you must contact the province or territory where you were born after you receive your change of name certificate</a:t>
            </a:r>
            <a:endParaRPr b="0" lang="en-CA" sz="1500" strike="noStrike" u="none">
              <a:solidFill>
                <a:srgbClr val="ffffff"/>
              </a:solidFill>
              <a:effectLst/>
              <a:uFillTx/>
              <a:latin typeface="Arial"/>
            </a:endParaRPr>
          </a:p>
        </p:txBody>
      </p:sp>
      <p:sp>
        <p:nvSpPr>
          <p:cNvPr id="34" name="PlaceHolder 2"/>
          <p:cNvSpPr>
            <a:spLocks noGrp="1"/>
          </p:cNvSpPr>
          <p:nvPr>
            <p:ph type="title"/>
          </p:nvPr>
        </p:nvSpPr>
        <p:spPr>
          <a:xfrm>
            <a:off x="684000" y="1658880"/>
            <a:ext cx="4176000" cy="462240"/>
          </a:xfrm>
          <a:prstGeom prst="rect">
            <a:avLst/>
          </a:prstGeom>
          <a:noFill/>
          <a:ln w="0">
            <a:noFill/>
          </a:ln>
        </p:spPr>
        <p:txBody>
          <a:bodyPr lIns="0" rIns="0" tIns="0" bIns="0" anchor="ctr">
            <a:spAutoFit/>
          </a:bodyPr>
          <a:p>
            <a:pPr indent="0">
              <a:buNone/>
            </a:pPr>
            <a:r>
              <a:rPr b="0" lang="en-CA" sz="3200" strike="noStrike" u="none">
                <a:solidFill>
                  <a:srgbClr val="815070"/>
                </a:solidFill>
                <a:effectLst/>
                <a:uFillTx/>
                <a:latin typeface="Franklin Gothic Medium"/>
              </a:rPr>
              <a:t>Additional sections</a:t>
            </a:r>
            <a:endParaRPr b="0" lang="en-CA" sz="3200" strike="noStrike" u="none">
              <a:solidFill>
                <a:srgbClr val="ffffff"/>
              </a:solidFill>
              <a:effectLst/>
              <a:uFillTx/>
              <a:latin typeface="Arial"/>
            </a:endParaRPr>
          </a:p>
        </p:txBody>
      </p:sp>
      <p:pic>
        <p:nvPicPr>
          <p:cNvPr id="35" name="Google Shape;148;p8" descr="Pastel checklist and pencil"/>
          <p:cNvPicPr/>
          <p:nvPr/>
        </p:nvPicPr>
        <p:blipFill>
          <a:blip r:embed="rId2">
            <a:alphaModFix amt="90000"/>
          </a:blip>
          <a:srcRect l="24811" t="7580" r="26496" b="11239"/>
          <a:stretch/>
        </p:blipFill>
        <p:spPr>
          <a:xfrm>
            <a:off x="7428600" y="228600"/>
            <a:ext cx="2471400" cy="3371400"/>
          </a:xfrm>
          <a:prstGeom prst="rect">
            <a:avLst/>
          </a:prstGeom>
          <a:noFill/>
          <a:ln cap="rnd" w="36000">
            <a:solidFill>
              <a:srgbClr val="000000"/>
            </a:solidFill>
            <a:round/>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6" name=""/>
          <p:cNvSpPr/>
          <p:nvPr/>
        </p:nvSpPr>
        <p:spPr>
          <a:xfrm>
            <a:off x="432000" y="684000"/>
            <a:ext cx="9216000" cy="450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effectLst/>
              <a:uFillTx/>
              <a:latin typeface="Arial"/>
            </a:endParaRPr>
          </a:p>
        </p:txBody>
      </p:sp>
      <p:sp>
        <p:nvSpPr>
          <p:cNvPr id="37" name="PlaceHolder 1"/>
          <p:cNvSpPr>
            <a:spLocks noGrp="1"/>
          </p:cNvSpPr>
          <p:nvPr>
            <p:ph type="title"/>
          </p:nvPr>
        </p:nvSpPr>
        <p:spPr>
          <a:xfrm>
            <a:off x="684000" y="936000"/>
            <a:ext cx="6768000" cy="637920"/>
          </a:xfrm>
          <a:prstGeom prst="rect">
            <a:avLst/>
          </a:prstGeom>
          <a:noFill/>
          <a:ln w="0">
            <a:noFill/>
          </a:ln>
        </p:spPr>
        <p:txBody>
          <a:bodyPr lIns="0" rIns="0" tIns="0" bIns="0" anchor="ctr">
            <a:spAutoFit/>
          </a:bodyPr>
          <a:p>
            <a:pPr indent="0">
              <a:buNone/>
            </a:pPr>
            <a:r>
              <a:rPr b="0" lang="en-CA" sz="4200" strike="noStrike" u="none">
                <a:solidFill>
                  <a:srgbClr val="000000"/>
                </a:solidFill>
                <a:effectLst/>
                <a:uFillTx/>
                <a:latin typeface="Franklin Gothic Medium"/>
              </a:rPr>
              <a:t>Ontario legal name changes</a:t>
            </a:r>
            <a:endParaRPr b="0" lang="en-CA" sz="4200" strike="noStrike" u="none">
              <a:solidFill>
                <a:srgbClr val="ffffff"/>
              </a:solidFill>
              <a:effectLst/>
              <a:uFillTx/>
              <a:latin typeface="Arial"/>
            </a:endParaRPr>
          </a:p>
        </p:txBody>
      </p:sp>
      <p:sp>
        <p:nvSpPr>
          <p:cNvPr id="38" name=""/>
          <p:cNvSpPr txBox="1"/>
          <p:nvPr/>
        </p:nvSpPr>
        <p:spPr>
          <a:xfrm>
            <a:off x="720000" y="2245320"/>
            <a:ext cx="6480000" cy="3450960"/>
          </a:xfrm>
          <a:prstGeom prst="rect">
            <a:avLst/>
          </a:prstGeom>
          <a:noFill/>
          <a:ln w="0">
            <a:noFill/>
          </a:ln>
        </p:spPr>
        <p:txBody>
          <a:bodyPr lIns="0" rIns="0" tIns="0" bIns="0" anchor="t">
            <a:spAutoFit/>
          </a:bodyPr>
          <a:p>
            <a:r>
              <a:rPr b="0" lang="en-CA" sz="1500" strike="noStrike" u="none">
                <a:solidFill>
                  <a:srgbClr val="000000"/>
                </a:solidFill>
                <a:effectLst/>
                <a:uFillTx/>
                <a:latin typeface="Franklin Gothic Medium"/>
                <a:ea typeface="Arial"/>
              </a:rPr>
              <a:t>You will also require </a:t>
            </a:r>
            <a:r>
              <a:rPr b="1" i="1" lang="en-CA" sz="1500" strike="noStrike" u="none">
                <a:solidFill>
                  <a:srgbClr val="000000"/>
                </a:solidFill>
                <a:effectLst/>
                <a:uFillTx/>
                <a:latin typeface="Franklin Gothic Medium"/>
                <a:ea typeface="Arial"/>
              </a:rPr>
              <a:t>a guarantor who can prove that you have lived in Ontario for 12 months prior</a:t>
            </a:r>
            <a:r>
              <a:rPr b="0" lang="en-CA" sz="1500" strike="noStrike" u="none">
                <a:solidFill>
                  <a:srgbClr val="000000"/>
                </a:solidFill>
                <a:effectLst/>
                <a:uFillTx/>
                <a:latin typeface="Franklin Gothic Medium"/>
                <a:ea typeface="Arial"/>
              </a:rPr>
              <a:t> to your application.</a:t>
            </a:r>
            <a:endParaRPr b="0" lang="en-CA" sz="1500" strike="noStrike" u="none">
              <a:solidFill>
                <a:srgbClr val="ffffff"/>
              </a:solidFill>
              <a:effectLst/>
              <a:uFillTx/>
              <a:latin typeface="Arial"/>
            </a:endParaRPr>
          </a:p>
          <a:p>
            <a:endParaRPr b="0" lang="en-CA" sz="1500" strike="noStrike" u="none">
              <a:solidFill>
                <a:srgbClr val="ffffff"/>
              </a:solidFill>
              <a:effectLst/>
              <a:uFillTx/>
              <a:latin typeface="Arial"/>
            </a:endParaRPr>
          </a:p>
          <a:p>
            <a:r>
              <a:rPr b="0" lang="en-CA" sz="1500" strike="noStrike" u="none">
                <a:solidFill>
                  <a:srgbClr val="000000"/>
                </a:solidFill>
                <a:effectLst/>
                <a:uFillTx/>
                <a:latin typeface="Franklin Gothic Medium"/>
                <a:ea typeface="Arial"/>
              </a:rPr>
              <a:t>In my experience, most applicants will use a medical professional such as their primary care doctor for this category. However, there are several other options such as municipal clerks, school principals, and Indigenous elders. If you cannot find anyone that meets the requirements, </a:t>
            </a:r>
            <a:r>
              <a:rPr b="1" i="1" lang="en-CA" sz="1500" strike="noStrike" u="none">
                <a:solidFill>
                  <a:srgbClr val="000000"/>
                </a:solidFill>
                <a:effectLst/>
                <a:uFillTx/>
                <a:latin typeface="Franklin Gothic Medium"/>
                <a:ea typeface="Arial"/>
              </a:rPr>
              <a:t>you can use someone *other than a relative* who has known you for at least five years</a:t>
            </a:r>
            <a:r>
              <a:rPr b="0" lang="en-CA" sz="1500" strike="noStrike" u="none">
                <a:solidFill>
                  <a:srgbClr val="000000"/>
                </a:solidFill>
                <a:effectLst/>
                <a:uFillTx/>
                <a:latin typeface="Franklin Gothic Medium"/>
                <a:ea typeface="Arial"/>
              </a:rPr>
              <a:t> and can speak to your residency in Ontario for the past year.</a:t>
            </a:r>
            <a:endParaRPr b="0" lang="en-CA" sz="1500" strike="noStrike" u="none">
              <a:solidFill>
                <a:srgbClr val="ffffff"/>
              </a:solidFill>
              <a:effectLst/>
              <a:uFillTx/>
              <a:latin typeface="Arial"/>
            </a:endParaRPr>
          </a:p>
          <a:p>
            <a:endParaRPr b="0" lang="en-CA" sz="1500" strike="noStrike" u="none">
              <a:solidFill>
                <a:srgbClr val="ffffff"/>
              </a:solidFill>
              <a:effectLst/>
              <a:uFillTx/>
              <a:latin typeface="Arial"/>
            </a:endParaRPr>
          </a:p>
          <a:p>
            <a:r>
              <a:rPr b="0" lang="en-CA" sz="1500" strike="noStrike" u="none">
                <a:solidFill>
                  <a:srgbClr val="000000"/>
                </a:solidFill>
                <a:effectLst/>
                <a:uFillTx/>
                <a:latin typeface="Franklin Gothic Medium"/>
                <a:ea typeface="Arial"/>
              </a:rPr>
              <a:t>Make sure you remove the Guarantor’s statement section and have the chosen individual complete and return it to you before you submit the application.</a:t>
            </a:r>
            <a:endParaRPr b="0" lang="en-CA" sz="1500" strike="noStrike" u="none">
              <a:solidFill>
                <a:srgbClr val="ffffff"/>
              </a:solidFill>
              <a:effectLst/>
              <a:uFillTx/>
              <a:latin typeface="Arial"/>
            </a:endParaRPr>
          </a:p>
        </p:txBody>
      </p:sp>
      <p:sp>
        <p:nvSpPr>
          <p:cNvPr id="39" name="PlaceHolder 2"/>
          <p:cNvSpPr>
            <a:spLocks noGrp="1"/>
          </p:cNvSpPr>
          <p:nvPr>
            <p:ph type="title"/>
          </p:nvPr>
        </p:nvSpPr>
        <p:spPr>
          <a:xfrm>
            <a:off x="684000" y="1658880"/>
            <a:ext cx="4176000" cy="462240"/>
          </a:xfrm>
          <a:prstGeom prst="rect">
            <a:avLst/>
          </a:prstGeom>
          <a:noFill/>
          <a:ln w="0">
            <a:noFill/>
          </a:ln>
        </p:spPr>
        <p:txBody>
          <a:bodyPr lIns="0" rIns="0" tIns="0" bIns="0" anchor="ctr">
            <a:spAutoFit/>
          </a:bodyPr>
          <a:p>
            <a:pPr indent="0">
              <a:buNone/>
            </a:pPr>
            <a:r>
              <a:rPr b="0" lang="en-CA" sz="3200" strike="noStrike" u="none">
                <a:solidFill>
                  <a:srgbClr val="815070"/>
                </a:solidFill>
                <a:effectLst/>
                <a:uFillTx/>
                <a:latin typeface="Franklin Gothic Medium"/>
              </a:rPr>
              <a:t>Guarantor statement</a:t>
            </a:r>
            <a:endParaRPr b="0" lang="en-CA" sz="3200" strike="noStrike" u="none">
              <a:solidFill>
                <a:srgbClr val="ffffff"/>
              </a:solidFill>
              <a:effectLst/>
              <a:uFillTx/>
              <a:latin typeface="Arial"/>
            </a:endParaRPr>
          </a:p>
        </p:txBody>
      </p:sp>
      <p:pic>
        <p:nvPicPr>
          <p:cNvPr id="40" name="Google Shape;159;p9" descr="Sealed paper scrolls"/>
          <p:cNvPicPr/>
          <p:nvPr/>
        </p:nvPicPr>
        <p:blipFill>
          <a:blip r:embed="rId2">
            <a:alphaModFix amt="90000"/>
          </a:blip>
          <a:srcRect l="31493" t="0" r="31493" b="0"/>
          <a:stretch/>
        </p:blipFill>
        <p:spPr>
          <a:xfrm>
            <a:off x="7531200" y="228600"/>
            <a:ext cx="2368800" cy="4271400"/>
          </a:xfrm>
          <a:prstGeom prst="rect">
            <a:avLst/>
          </a:prstGeom>
          <a:noFill/>
          <a:ln cap="rnd" w="36000">
            <a:solidFill>
              <a:srgbClr val="000000"/>
            </a:solidFill>
            <a:round/>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1" name=""/>
          <p:cNvSpPr/>
          <p:nvPr/>
        </p:nvSpPr>
        <p:spPr>
          <a:xfrm>
            <a:off x="432000" y="684000"/>
            <a:ext cx="9216000" cy="450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effectLst/>
              <a:uFillTx/>
              <a:latin typeface="Arial"/>
            </a:endParaRPr>
          </a:p>
        </p:txBody>
      </p:sp>
      <p:sp>
        <p:nvSpPr>
          <p:cNvPr id="42" name="PlaceHolder 1"/>
          <p:cNvSpPr>
            <a:spLocks noGrp="1"/>
          </p:cNvSpPr>
          <p:nvPr>
            <p:ph type="title"/>
          </p:nvPr>
        </p:nvSpPr>
        <p:spPr>
          <a:xfrm>
            <a:off x="684000" y="937800"/>
            <a:ext cx="3816000" cy="1210680"/>
          </a:xfrm>
          <a:prstGeom prst="rect">
            <a:avLst/>
          </a:prstGeom>
          <a:noFill/>
          <a:ln w="0">
            <a:noFill/>
          </a:ln>
        </p:spPr>
        <p:txBody>
          <a:bodyPr lIns="0" rIns="0" tIns="0" bIns="0" anchor="ctr">
            <a:spAutoFit/>
          </a:bodyPr>
          <a:p>
            <a:pPr indent="0">
              <a:buNone/>
            </a:pPr>
            <a:r>
              <a:rPr b="0" lang="en-CA" sz="4200" strike="noStrike" u="none">
                <a:solidFill>
                  <a:srgbClr val="000000"/>
                </a:solidFill>
                <a:effectLst/>
                <a:uFillTx/>
                <a:latin typeface="Franklin Gothic Medium"/>
              </a:rPr>
              <a:t>Ontario legal name changes</a:t>
            </a:r>
            <a:endParaRPr b="0" lang="en-CA" sz="4200" strike="noStrike" u="none">
              <a:solidFill>
                <a:srgbClr val="ffffff"/>
              </a:solidFill>
              <a:effectLst/>
              <a:uFillTx/>
              <a:latin typeface="Arial"/>
            </a:endParaRPr>
          </a:p>
        </p:txBody>
      </p:sp>
      <p:sp>
        <p:nvSpPr>
          <p:cNvPr id="43" name=""/>
          <p:cNvSpPr/>
          <p:nvPr/>
        </p:nvSpPr>
        <p:spPr>
          <a:xfrm>
            <a:off x="4500000" y="972000"/>
            <a:ext cx="4860000" cy="828000"/>
          </a:xfrm>
          <a:prstGeom prst="rect">
            <a:avLst/>
          </a:prstGeom>
          <a:solidFill>
            <a:srgbClr val="815070">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ffffff"/>
              </a:solidFill>
              <a:effectLst/>
              <a:uFillTx/>
              <a:latin typeface="Arial"/>
            </a:endParaRPr>
          </a:p>
        </p:txBody>
      </p:sp>
      <p:sp>
        <p:nvSpPr>
          <p:cNvPr id="44" name=""/>
          <p:cNvSpPr txBox="1"/>
          <p:nvPr/>
        </p:nvSpPr>
        <p:spPr>
          <a:xfrm>
            <a:off x="4680000" y="1080000"/>
            <a:ext cx="4572000" cy="743400"/>
          </a:xfrm>
          <a:prstGeom prst="rect">
            <a:avLst/>
          </a:prstGeom>
          <a:noFill/>
          <a:ln w="0">
            <a:noFill/>
          </a:ln>
        </p:spPr>
        <p:txBody>
          <a:bodyPr lIns="0" rIns="0" tIns="0" bIns="0" anchor="t">
            <a:spAutoFit/>
          </a:bodyPr>
          <a:p>
            <a:r>
              <a:rPr b="0" lang="en-CA" sz="1300" strike="noStrike" u="none">
                <a:solidFill>
                  <a:srgbClr val="e6ebf2"/>
                </a:solidFill>
                <a:effectLst/>
                <a:uFillTx/>
                <a:latin typeface="Franklin Gothic Medium"/>
                <a:ea typeface="Arial"/>
              </a:rPr>
              <a:t>If you were </a:t>
            </a:r>
            <a:r>
              <a:rPr b="1" i="1" lang="en-CA" sz="1300" strike="noStrike" u="none">
                <a:solidFill>
                  <a:srgbClr val="e6ebf2"/>
                </a:solidFill>
                <a:effectLst/>
                <a:uFillTx/>
                <a:latin typeface="Franklin Gothic Medium"/>
                <a:ea typeface="Arial"/>
              </a:rPr>
              <a:t>born in Ontario and have a valid birth certificate</a:t>
            </a:r>
            <a:r>
              <a:rPr b="0" lang="en-CA" sz="1300" strike="noStrike" u="none">
                <a:solidFill>
                  <a:srgbClr val="e6ebf2"/>
                </a:solidFill>
                <a:effectLst/>
                <a:uFillTx/>
                <a:latin typeface="Franklin Gothic Medium"/>
                <a:ea typeface="Arial"/>
              </a:rPr>
              <a:t>, you must include the originals of all previously issued short- or long-form certificates with your application</a:t>
            </a:r>
            <a:endParaRPr b="0" lang="en-CA" sz="1300" strike="noStrike" u="none">
              <a:solidFill>
                <a:srgbClr val="ffffff"/>
              </a:solidFill>
              <a:effectLst/>
              <a:uFillTx/>
              <a:latin typeface="Arial"/>
            </a:endParaRPr>
          </a:p>
        </p:txBody>
      </p:sp>
      <p:sp>
        <p:nvSpPr>
          <p:cNvPr id="45" name="PlaceHolder 2"/>
          <p:cNvSpPr>
            <a:spLocks noGrp="1"/>
          </p:cNvSpPr>
          <p:nvPr>
            <p:ph type="title"/>
          </p:nvPr>
        </p:nvSpPr>
        <p:spPr>
          <a:xfrm>
            <a:off x="684000" y="2232000"/>
            <a:ext cx="3636000" cy="1847880"/>
          </a:xfrm>
          <a:prstGeom prst="rect">
            <a:avLst/>
          </a:prstGeom>
          <a:noFill/>
          <a:ln w="0">
            <a:noFill/>
          </a:ln>
        </p:spPr>
        <p:txBody>
          <a:bodyPr lIns="0" rIns="0" tIns="0" bIns="0" anchor="ctr">
            <a:spAutoFit/>
          </a:bodyPr>
          <a:p>
            <a:pPr indent="0">
              <a:buNone/>
            </a:pPr>
            <a:r>
              <a:rPr b="0" lang="en-CA" sz="3200" strike="noStrike" u="none">
                <a:solidFill>
                  <a:srgbClr val="815070"/>
                </a:solidFill>
                <a:effectLst/>
                <a:uFillTx/>
                <a:latin typeface="Franklin Gothic Medium"/>
              </a:rPr>
              <a:t>Previous identity documents and additional requirements</a:t>
            </a:r>
            <a:endParaRPr b="0" lang="en-CA" sz="3200" strike="noStrike" u="none">
              <a:solidFill>
                <a:srgbClr val="ffffff"/>
              </a:solidFill>
              <a:effectLst/>
              <a:uFillTx/>
              <a:latin typeface="Arial"/>
            </a:endParaRPr>
          </a:p>
        </p:txBody>
      </p:sp>
      <p:sp>
        <p:nvSpPr>
          <p:cNvPr id="46" name=""/>
          <p:cNvSpPr/>
          <p:nvPr/>
        </p:nvSpPr>
        <p:spPr>
          <a:xfrm>
            <a:off x="4500000" y="1980000"/>
            <a:ext cx="4860000" cy="815400"/>
          </a:xfrm>
          <a:prstGeom prst="rect">
            <a:avLst/>
          </a:prstGeom>
          <a:solidFill>
            <a:srgbClr val="815070">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ffffff"/>
              </a:solidFill>
              <a:effectLst/>
              <a:uFillTx/>
              <a:latin typeface="Arial"/>
            </a:endParaRPr>
          </a:p>
        </p:txBody>
      </p:sp>
      <p:sp>
        <p:nvSpPr>
          <p:cNvPr id="47" name=""/>
          <p:cNvSpPr txBox="1"/>
          <p:nvPr/>
        </p:nvSpPr>
        <p:spPr>
          <a:xfrm>
            <a:off x="4680000" y="2088000"/>
            <a:ext cx="4572000" cy="743400"/>
          </a:xfrm>
          <a:prstGeom prst="rect">
            <a:avLst/>
          </a:prstGeom>
          <a:noFill/>
          <a:ln w="0">
            <a:noFill/>
          </a:ln>
        </p:spPr>
        <p:txBody>
          <a:bodyPr lIns="0" rIns="0" tIns="0" bIns="0" anchor="t">
            <a:spAutoFit/>
          </a:bodyPr>
          <a:p>
            <a:r>
              <a:rPr b="0" lang="en-CA" sz="1300" strike="noStrike" u="none">
                <a:solidFill>
                  <a:srgbClr val="e6ebf2"/>
                </a:solidFill>
                <a:effectLst/>
                <a:uFillTx/>
                <a:latin typeface="Franklin Gothic Medium"/>
                <a:ea typeface="Arial"/>
              </a:rPr>
              <a:t>If you were </a:t>
            </a:r>
            <a:r>
              <a:rPr b="1" i="1" lang="en-CA" sz="1300" strike="noStrike" u="none">
                <a:solidFill>
                  <a:srgbClr val="e6ebf2"/>
                </a:solidFill>
                <a:effectLst/>
                <a:uFillTx/>
                <a:latin typeface="Franklin Gothic Medium"/>
                <a:ea typeface="Arial"/>
              </a:rPr>
              <a:t>born outside of Ontario but within Canada</a:t>
            </a:r>
            <a:r>
              <a:rPr b="0" lang="en-CA" sz="1300" strike="noStrike" u="none">
                <a:solidFill>
                  <a:srgbClr val="e6ebf2"/>
                </a:solidFill>
                <a:effectLst/>
                <a:uFillTx/>
                <a:latin typeface="Franklin Gothic Medium"/>
                <a:ea typeface="Arial"/>
              </a:rPr>
              <a:t>, you can submit either an original birth certificate or certified copy issued by the province or territory of your birth</a:t>
            </a:r>
            <a:endParaRPr b="0" lang="en-CA" sz="1300" strike="noStrike" u="none">
              <a:solidFill>
                <a:srgbClr val="ffffff"/>
              </a:solidFill>
              <a:effectLst/>
              <a:uFillTx/>
              <a:latin typeface="Arial"/>
            </a:endParaRPr>
          </a:p>
        </p:txBody>
      </p:sp>
      <p:sp>
        <p:nvSpPr>
          <p:cNvPr id="48" name=""/>
          <p:cNvSpPr/>
          <p:nvPr/>
        </p:nvSpPr>
        <p:spPr>
          <a:xfrm>
            <a:off x="4500000" y="2970000"/>
            <a:ext cx="4860000" cy="810000"/>
          </a:xfrm>
          <a:prstGeom prst="rect">
            <a:avLst/>
          </a:prstGeom>
          <a:solidFill>
            <a:srgbClr val="815070">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ffffff"/>
              </a:solidFill>
              <a:effectLst/>
              <a:uFillTx/>
              <a:latin typeface="Arial"/>
            </a:endParaRPr>
          </a:p>
        </p:txBody>
      </p:sp>
      <p:sp>
        <p:nvSpPr>
          <p:cNvPr id="49" name=""/>
          <p:cNvSpPr txBox="1"/>
          <p:nvPr/>
        </p:nvSpPr>
        <p:spPr>
          <a:xfrm>
            <a:off x="4680000" y="3186000"/>
            <a:ext cx="4572000" cy="743400"/>
          </a:xfrm>
          <a:prstGeom prst="rect">
            <a:avLst/>
          </a:prstGeom>
          <a:noFill/>
          <a:ln w="0">
            <a:noFill/>
          </a:ln>
        </p:spPr>
        <p:txBody>
          <a:bodyPr lIns="0" rIns="0" tIns="0" bIns="0" anchor="t">
            <a:spAutoFit/>
          </a:bodyPr>
          <a:p>
            <a:r>
              <a:rPr b="0" lang="en-CA" sz="1300" strike="noStrike" u="none">
                <a:solidFill>
                  <a:srgbClr val="e6ebf2"/>
                </a:solidFill>
                <a:effectLst/>
                <a:uFillTx/>
                <a:latin typeface="Franklin Gothic Medium"/>
                <a:ea typeface="Arial"/>
              </a:rPr>
              <a:t>If you </a:t>
            </a:r>
            <a:r>
              <a:rPr b="1" i="1" lang="en-CA" sz="1300" strike="noStrike" u="none">
                <a:solidFill>
                  <a:srgbClr val="e6ebf2"/>
                </a:solidFill>
                <a:effectLst/>
                <a:uFillTx/>
                <a:latin typeface="Franklin Gothic Medium"/>
                <a:ea typeface="Arial"/>
              </a:rPr>
              <a:t>do not have a birth certificate</a:t>
            </a:r>
            <a:r>
              <a:rPr b="0" lang="en-CA" sz="1300" strike="noStrike" u="none">
                <a:solidFill>
                  <a:srgbClr val="e6ebf2"/>
                </a:solidFill>
                <a:effectLst/>
                <a:uFillTx/>
                <a:latin typeface="Franklin Gothic Medium"/>
                <a:ea typeface="Arial"/>
              </a:rPr>
              <a:t>, you will likely need to apply for a new certificate before you can submit this application</a:t>
            </a:r>
            <a:endParaRPr b="0" lang="en-CA" sz="1300" strike="noStrike" u="none">
              <a:solidFill>
                <a:srgbClr val="ffffff"/>
              </a:solidFill>
              <a:effectLst/>
              <a:uFillTx/>
              <a:latin typeface="Arial"/>
            </a:endParaRPr>
          </a:p>
        </p:txBody>
      </p:sp>
      <p:sp>
        <p:nvSpPr>
          <p:cNvPr id="50" name=""/>
          <p:cNvSpPr/>
          <p:nvPr/>
        </p:nvSpPr>
        <p:spPr>
          <a:xfrm>
            <a:off x="4500000" y="3960000"/>
            <a:ext cx="4860000" cy="815400"/>
          </a:xfrm>
          <a:prstGeom prst="rect">
            <a:avLst/>
          </a:prstGeom>
          <a:solidFill>
            <a:srgbClr val="815070">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ffffff"/>
              </a:solidFill>
              <a:effectLst/>
              <a:uFillTx/>
              <a:latin typeface="Arial"/>
            </a:endParaRPr>
          </a:p>
        </p:txBody>
      </p:sp>
      <p:sp>
        <p:nvSpPr>
          <p:cNvPr id="51" name=""/>
          <p:cNvSpPr txBox="1"/>
          <p:nvPr/>
        </p:nvSpPr>
        <p:spPr>
          <a:xfrm>
            <a:off x="4680000" y="4068000"/>
            <a:ext cx="4572000" cy="743400"/>
          </a:xfrm>
          <a:prstGeom prst="rect">
            <a:avLst/>
          </a:prstGeom>
          <a:noFill/>
          <a:ln w="0">
            <a:noFill/>
          </a:ln>
        </p:spPr>
        <p:txBody>
          <a:bodyPr lIns="0" rIns="0" tIns="0" bIns="0" anchor="t">
            <a:spAutoFit/>
          </a:bodyPr>
          <a:p>
            <a:r>
              <a:rPr b="0" lang="en-CA" sz="1300" strike="noStrike" u="none">
                <a:solidFill>
                  <a:srgbClr val="e6ebf2"/>
                </a:solidFill>
                <a:effectLst/>
                <a:uFillTx/>
                <a:latin typeface="Franklin Gothic Medium"/>
                <a:ea typeface="Arial"/>
              </a:rPr>
              <a:t>If </a:t>
            </a:r>
            <a:r>
              <a:rPr b="1" i="1" lang="en-CA" sz="1300" strike="noStrike" u="none">
                <a:solidFill>
                  <a:srgbClr val="e6ebf2"/>
                </a:solidFill>
                <a:effectLst/>
                <a:uFillTx/>
                <a:latin typeface="Franklin Gothic Medium"/>
                <a:ea typeface="Arial"/>
              </a:rPr>
              <a:t>all or part of a document sent in support of your change of name application is not written in English or French</a:t>
            </a:r>
            <a:r>
              <a:rPr b="0" lang="en-CA" sz="1300" strike="noStrike" u="none">
                <a:solidFill>
                  <a:srgbClr val="e6ebf2"/>
                </a:solidFill>
                <a:effectLst/>
                <a:uFillTx/>
                <a:latin typeface="Franklin Gothic Medium"/>
                <a:ea typeface="Arial"/>
              </a:rPr>
              <a:t>, you must send an English or French translation</a:t>
            </a:r>
            <a:endParaRPr b="0" lang="en-CA" sz="13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52" name=""/>
          <p:cNvSpPr/>
          <p:nvPr/>
        </p:nvSpPr>
        <p:spPr>
          <a:xfrm>
            <a:off x="432000" y="684000"/>
            <a:ext cx="9216000" cy="450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effectLst/>
              <a:uFillTx/>
              <a:latin typeface="Arial"/>
            </a:endParaRPr>
          </a:p>
        </p:txBody>
      </p:sp>
      <p:sp>
        <p:nvSpPr>
          <p:cNvPr id="53" name="PlaceHolder 1"/>
          <p:cNvSpPr>
            <a:spLocks noGrp="1"/>
          </p:cNvSpPr>
          <p:nvPr>
            <p:ph type="title"/>
          </p:nvPr>
        </p:nvSpPr>
        <p:spPr>
          <a:xfrm>
            <a:off x="684000" y="936000"/>
            <a:ext cx="6768000" cy="637920"/>
          </a:xfrm>
          <a:prstGeom prst="rect">
            <a:avLst/>
          </a:prstGeom>
          <a:noFill/>
          <a:ln w="0">
            <a:noFill/>
          </a:ln>
        </p:spPr>
        <p:txBody>
          <a:bodyPr lIns="0" rIns="0" tIns="0" bIns="0" anchor="ctr">
            <a:spAutoFit/>
          </a:bodyPr>
          <a:p>
            <a:pPr indent="0">
              <a:buNone/>
            </a:pPr>
            <a:r>
              <a:rPr b="0" lang="en-CA" sz="4200" strike="noStrike" u="none">
                <a:solidFill>
                  <a:srgbClr val="000000"/>
                </a:solidFill>
                <a:effectLst/>
                <a:uFillTx/>
                <a:latin typeface="Franklin Gothic Medium"/>
              </a:rPr>
              <a:t>Ontario legal name changes</a:t>
            </a:r>
            <a:endParaRPr b="0" lang="en-CA" sz="4200" strike="noStrike" u="none">
              <a:solidFill>
                <a:srgbClr val="ffffff"/>
              </a:solidFill>
              <a:effectLst/>
              <a:uFillTx/>
              <a:latin typeface="Arial"/>
            </a:endParaRPr>
          </a:p>
        </p:txBody>
      </p:sp>
      <p:sp>
        <p:nvSpPr>
          <p:cNvPr id="54" name=""/>
          <p:cNvSpPr txBox="1"/>
          <p:nvPr/>
        </p:nvSpPr>
        <p:spPr>
          <a:xfrm>
            <a:off x="720000" y="2281320"/>
            <a:ext cx="4680000" cy="2530800"/>
          </a:xfrm>
          <a:prstGeom prst="rect">
            <a:avLst/>
          </a:prstGeom>
          <a:noFill/>
          <a:ln w="0">
            <a:noFill/>
          </a:ln>
        </p:spPr>
        <p:txBody>
          <a:bodyPr lIns="0" rIns="0" tIns="0" bIns="0" anchor="t">
            <a:spAutoFit/>
          </a:bodyPr>
          <a:p>
            <a:r>
              <a:rPr b="1" i="1" lang="en-CA" sz="1600" strike="noStrike" u="none">
                <a:solidFill>
                  <a:srgbClr val="000000"/>
                </a:solidFill>
                <a:effectLst/>
                <a:uFillTx/>
                <a:latin typeface="Franklin Gothic Medium"/>
                <a:ea typeface="Arial"/>
              </a:rPr>
              <a:t>All name changes registered under Ontario’s Change of Name Act are generally published in The Ontario Gazette</a:t>
            </a:r>
            <a:r>
              <a:rPr b="0" lang="en-CA" sz="1600" strike="noStrike" u="none">
                <a:solidFill>
                  <a:srgbClr val="000000"/>
                </a:solidFill>
                <a:effectLst/>
                <a:uFillTx/>
                <a:latin typeface="Franklin Gothic Medium"/>
                <a:ea typeface="Arial"/>
              </a:rPr>
              <a:t>, however you can request non-publication if you are transgender, First Nations, Inuit, or Métis by submitting a completed Request for Non-Publication form with your change of name application.</a:t>
            </a:r>
            <a:endParaRPr b="0" lang="en-CA" sz="1600" strike="noStrike" u="none">
              <a:solidFill>
                <a:srgbClr val="ffffff"/>
              </a:solidFill>
              <a:effectLst/>
              <a:uFillTx/>
              <a:latin typeface="Arial"/>
            </a:endParaRPr>
          </a:p>
          <a:p>
            <a:endParaRPr b="0" lang="en-CA" sz="1600" strike="noStrike" u="none">
              <a:solidFill>
                <a:srgbClr val="ffffff"/>
              </a:solidFill>
              <a:effectLst/>
              <a:uFillTx/>
              <a:latin typeface="Arial"/>
            </a:endParaRPr>
          </a:p>
          <a:p>
            <a:r>
              <a:rPr b="0" lang="en-CA" sz="1600" strike="noStrike" u="none">
                <a:solidFill>
                  <a:srgbClr val="000000"/>
                </a:solidFill>
                <a:effectLst/>
                <a:uFillTx/>
                <a:latin typeface="Franklin Gothic Medium"/>
                <a:ea typeface="Arial"/>
              </a:rPr>
              <a:t>They currently publish information both in paper and online, so if publication of your previous name is not desirable, </a:t>
            </a:r>
            <a:r>
              <a:rPr b="1" i="1" lang="en-CA" sz="1600" strike="noStrike" u="none">
                <a:solidFill>
                  <a:srgbClr val="000000"/>
                </a:solidFill>
                <a:effectLst/>
                <a:uFillTx/>
                <a:latin typeface="Franklin Gothic Medium"/>
                <a:ea typeface="Arial"/>
              </a:rPr>
              <a:t>I would strongly recommend adding this into your process.</a:t>
            </a:r>
            <a:endParaRPr b="0" lang="en-CA" sz="1600" strike="noStrike" u="none">
              <a:solidFill>
                <a:srgbClr val="ffffff"/>
              </a:solidFill>
              <a:effectLst/>
              <a:uFillTx/>
              <a:latin typeface="Arial"/>
            </a:endParaRPr>
          </a:p>
        </p:txBody>
      </p:sp>
      <p:sp>
        <p:nvSpPr>
          <p:cNvPr id="55" name="PlaceHolder 2"/>
          <p:cNvSpPr>
            <a:spLocks noGrp="1"/>
          </p:cNvSpPr>
          <p:nvPr>
            <p:ph type="title"/>
          </p:nvPr>
        </p:nvSpPr>
        <p:spPr>
          <a:xfrm>
            <a:off x="684000" y="1608120"/>
            <a:ext cx="5976000" cy="551880"/>
          </a:xfrm>
          <a:prstGeom prst="rect">
            <a:avLst/>
          </a:prstGeom>
          <a:noFill/>
          <a:ln w="0">
            <a:noFill/>
          </a:ln>
        </p:spPr>
        <p:txBody>
          <a:bodyPr lIns="0" rIns="0" tIns="0" bIns="0" anchor="ctr">
            <a:spAutoFit/>
          </a:bodyPr>
          <a:p>
            <a:pPr indent="0">
              <a:buNone/>
            </a:pPr>
            <a:r>
              <a:rPr b="0" lang="en-CA" sz="3200" strike="noStrike" u="none">
                <a:solidFill>
                  <a:srgbClr val="815070"/>
                </a:solidFill>
                <a:effectLst/>
                <a:uFillTx/>
                <a:latin typeface="Franklin Gothic Medium"/>
              </a:rPr>
              <a:t>Request for non-publication</a:t>
            </a:r>
            <a:endParaRPr b="0" lang="en-CA" sz="3200" strike="noStrike" u="none">
              <a:solidFill>
                <a:srgbClr val="ffffff"/>
              </a:solidFill>
              <a:effectLst/>
              <a:uFillTx/>
              <a:latin typeface="Arial"/>
            </a:endParaRPr>
          </a:p>
        </p:txBody>
      </p:sp>
      <p:pic>
        <p:nvPicPr>
          <p:cNvPr id="56" name="Google Shape;191;p11" descr=""/>
          <p:cNvPicPr/>
          <p:nvPr/>
        </p:nvPicPr>
        <p:blipFill>
          <a:blip r:embed="rId2">
            <a:alphaModFix amt="90000"/>
          </a:blip>
          <a:stretch/>
        </p:blipFill>
        <p:spPr>
          <a:xfrm>
            <a:off x="5544000" y="2268720"/>
            <a:ext cx="3835080" cy="2339280"/>
          </a:xfrm>
          <a:prstGeom prst="rect">
            <a:avLst/>
          </a:prstGeom>
          <a:noFill/>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40</TotalTime>
  <Application>LibreOffice/25.2.5.2$Windows_X86_64 LibreOffice_project/03d19516eb2e1dd5d4ccd751a0d6f35f35e08022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2025-04-08T14:31:16Z</dcterms:created>
  <dc:creator/>
  <dc:description/>
  <dc:language>en-CA</dc:language>
  <cp:lastModifiedBy/>
  <cp:lastPrinted>2025-04-09T12:54:23Z</cp:lastPrinted>
  <dcterms:modified xsi:type="dcterms:W3CDTF">2025-10-20T11:28:44Z</dcterms:modified>
  <cp:revision>8</cp:revision>
  <dc:subject/>
  <dc:title/>
</cp:coreProperties>
</file>