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9" r:id="rId3"/>
    <p:sldId id="267" r:id="rId4"/>
    <p:sldId id="263" r:id="rId5"/>
    <p:sldId id="269" r:id="rId6"/>
    <p:sldId id="270" r:id="rId7"/>
    <p:sldId id="260" r:id="rId8"/>
    <p:sldId id="261" r:id="rId9"/>
    <p:sldId id="266" r:id="rId10"/>
    <p:sldId id="268" r:id="rId11"/>
    <p:sldId id="271" r:id="rId12"/>
    <p:sldId id="272" r:id="rId13"/>
    <p:sldId id="273" r:id="rId14"/>
    <p:sldId id="274" r:id="rId15"/>
    <p:sldId id="275" r:id="rId16"/>
    <p:sldId id="276" r:id="rId17"/>
    <p:sldId id="277" r:id="rId18"/>
    <p:sldId id="278" r:id="rId19"/>
    <p:sldId id="279" r:id="rId20"/>
    <p:sldId id="280" r:id="rId21"/>
    <p:sldId id="281" r:id="rId2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05" autoAdjust="0"/>
    <p:restoredTop sz="94634" autoAdjust="0"/>
  </p:normalViewPr>
  <p:slideViewPr>
    <p:cSldViewPr snapToGrid="0">
      <p:cViewPr varScale="1">
        <p:scale>
          <a:sx n="74" d="100"/>
          <a:sy n="74" d="100"/>
        </p:scale>
        <p:origin x="1061" y="77"/>
      </p:cViewPr>
      <p:guideLst/>
    </p:cSldViewPr>
  </p:slideViewPr>
  <p:outlineViewPr>
    <p:cViewPr>
      <p:scale>
        <a:sx n="33" d="100"/>
        <a:sy n="33" d="100"/>
      </p:scale>
      <p:origin x="0" y="-8918"/>
    </p:cViewPr>
  </p:outlin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BA3103-11F1-4DD4-AB34-3246D7F20DB4}" type="datetimeFigureOut">
              <a:rPr kumimoji="1" lang="ja-JP" altLang="en-US" smtClean="0"/>
              <a:t>2025/10/6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3927E5-28F7-4834-8B84-75A75BE12E0D}" type="slidenum">
              <a:rPr kumimoji="1" lang="ja-JP" altLang="en-US" smtClean="0"/>
              <a:t>‹#›</a:t>
            </a:fld>
            <a:endParaRPr kumimoji="1" lang="ja-JP" altLang="en-US"/>
          </a:p>
        </p:txBody>
      </p:sp>
    </p:spTree>
    <p:extLst>
      <p:ext uri="{BB962C8B-B14F-4D97-AF65-F5344CB8AC3E}">
        <p14:creationId xmlns:p14="http://schemas.microsoft.com/office/powerpoint/2010/main" val="154782903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23927E5-28F7-4834-8B84-75A75BE12E0D}" type="slidenum">
              <a:rPr kumimoji="1" lang="ja-JP" altLang="en-US" smtClean="0"/>
              <a:t>6</a:t>
            </a:fld>
            <a:endParaRPr kumimoji="1" lang="ja-JP" altLang="en-US"/>
          </a:p>
        </p:txBody>
      </p:sp>
    </p:spTree>
    <p:extLst>
      <p:ext uri="{BB962C8B-B14F-4D97-AF65-F5344CB8AC3E}">
        <p14:creationId xmlns:p14="http://schemas.microsoft.com/office/powerpoint/2010/main" val="2247347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23927E5-28F7-4834-8B84-75A75BE12E0D}" type="slidenum">
              <a:rPr kumimoji="1" lang="ja-JP" altLang="en-US" smtClean="0"/>
              <a:t>8</a:t>
            </a:fld>
            <a:endParaRPr kumimoji="1" lang="ja-JP" altLang="en-US"/>
          </a:p>
        </p:txBody>
      </p:sp>
    </p:spTree>
    <p:extLst>
      <p:ext uri="{BB962C8B-B14F-4D97-AF65-F5344CB8AC3E}">
        <p14:creationId xmlns:p14="http://schemas.microsoft.com/office/powerpoint/2010/main" val="2388238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8D00C8-D856-0C7C-452B-B2E3E440F26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A73A367-06D1-D6D4-E2E9-C55345303C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ED68828-8547-5627-20F9-13F3A82A615C}"/>
              </a:ext>
            </a:extLst>
          </p:cNvPr>
          <p:cNvSpPr>
            <a:spLocks noGrp="1"/>
          </p:cNvSpPr>
          <p:nvPr>
            <p:ph type="dt" sz="half" idx="10"/>
          </p:nvPr>
        </p:nvSpPr>
        <p:spPr/>
        <p:txBody>
          <a:bodyPr/>
          <a:lstStyle/>
          <a:p>
            <a:fld id="{68185C03-8A44-40AC-8677-8696CC2BF1FA}" type="datetimeFigureOut">
              <a:rPr kumimoji="1" lang="ja-JP" altLang="en-US" smtClean="0"/>
              <a:t>2025/10/6</a:t>
            </a:fld>
            <a:endParaRPr kumimoji="1" lang="ja-JP" altLang="en-US"/>
          </a:p>
        </p:txBody>
      </p:sp>
      <p:sp>
        <p:nvSpPr>
          <p:cNvPr id="5" name="フッター プレースホルダー 4">
            <a:extLst>
              <a:ext uri="{FF2B5EF4-FFF2-40B4-BE49-F238E27FC236}">
                <a16:creationId xmlns:a16="http://schemas.microsoft.com/office/drawing/2014/main" id="{74169F63-DB85-AF31-7D7D-7ED3DD18C9E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DF9FE98-2BC1-9A4E-4B9E-CCD846142A7F}"/>
              </a:ext>
            </a:extLst>
          </p:cNvPr>
          <p:cNvSpPr>
            <a:spLocks noGrp="1"/>
          </p:cNvSpPr>
          <p:nvPr>
            <p:ph type="sldNum" sz="quarter" idx="12"/>
          </p:nvPr>
        </p:nvSpPr>
        <p:spPr/>
        <p:txBody>
          <a:bodyPr/>
          <a:lstStyle/>
          <a:p>
            <a:fld id="{C4A7E4DE-A209-4514-84AE-57C50950A20A}" type="slidenum">
              <a:rPr kumimoji="1" lang="ja-JP" altLang="en-US" smtClean="0"/>
              <a:t>‹#›</a:t>
            </a:fld>
            <a:endParaRPr kumimoji="1" lang="ja-JP" altLang="en-US"/>
          </a:p>
        </p:txBody>
      </p:sp>
    </p:spTree>
    <p:extLst>
      <p:ext uri="{BB962C8B-B14F-4D97-AF65-F5344CB8AC3E}">
        <p14:creationId xmlns:p14="http://schemas.microsoft.com/office/powerpoint/2010/main" val="3697656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9AC26E-0752-DBE9-D3F3-316A8082F5A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200A691-87B7-E665-9EBE-65DF367D2E57}"/>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23377FE-BB4D-2BA9-9245-AD9A232835A9}"/>
              </a:ext>
            </a:extLst>
          </p:cNvPr>
          <p:cNvSpPr>
            <a:spLocks noGrp="1"/>
          </p:cNvSpPr>
          <p:nvPr>
            <p:ph type="dt" sz="half" idx="10"/>
          </p:nvPr>
        </p:nvSpPr>
        <p:spPr/>
        <p:txBody>
          <a:bodyPr/>
          <a:lstStyle/>
          <a:p>
            <a:fld id="{68185C03-8A44-40AC-8677-8696CC2BF1FA}" type="datetimeFigureOut">
              <a:rPr kumimoji="1" lang="ja-JP" altLang="en-US" smtClean="0"/>
              <a:t>2025/10/6</a:t>
            </a:fld>
            <a:endParaRPr kumimoji="1" lang="ja-JP" altLang="en-US"/>
          </a:p>
        </p:txBody>
      </p:sp>
      <p:sp>
        <p:nvSpPr>
          <p:cNvPr id="5" name="フッター プレースホルダー 4">
            <a:extLst>
              <a:ext uri="{FF2B5EF4-FFF2-40B4-BE49-F238E27FC236}">
                <a16:creationId xmlns:a16="http://schemas.microsoft.com/office/drawing/2014/main" id="{8264BF35-DE05-8323-A2A8-307B2E05437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48DB2A7-CB68-B369-4536-5F356BA2CA80}"/>
              </a:ext>
            </a:extLst>
          </p:cNvPr>
          <p:cNvSpPr>
            <a:spLocks noGrp="1"/>
          </p:cNvSpPr>
          <p:nvPr>
            <p:ph type="sldNum" sz="quarter" idx="12"/>
          </p:nvPr>
        </p:nvSpPr>
        <p:spPr/>
        <p:txBody>
          <a:bodyPr/>
          <a:lstStyle/>
          <a:p>
            <a:fld id="{C4A7E4DE-A209-4514-84AE-57C50950A20A}" type="slidenum">
              <a:rPr kumimoji="1" lang="ja-JP" altLang="en-US" smtClean="0"/>
              <a:t>‹#›</a:t>
            </a:fld>
            <a:endParaRPr kumimoji="1" lang="ja-JP" altLang="en-US"/>
          </a:p>
        </p:txBody>
      </p:sp>
    </p:spTree>
    <p:extLst>
      <p:ext uri="{BB962C8B-B14F-4D97-AF65-F5344CB8AC3E}">
        <p14:creationId xmlns:p14="http://schemas.microsoft.com/office/powerpoint/2010/main" val="1798173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6D3BD71-9993-04CC-EC1A-801B46F7170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53049AB-14DB-D4DD-10D2-6C5FEC9429F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7A9545E-ED09-516C-D901-5F181098D137}"/>
              </a:ext>
            </a:extLst>
          </p:cNvPr>
          <p:cNvSpPr>
            <a:spLocks noGrp="1"/>
          </p:cNvSpPr>
          <p:nvPr>
            <p:ph type="dt" sz="half" idx="10"/>
          </p:nvPr>
        </p:nvSpPr>
        <p:spPr/>
        <p:txBody>
          <a:bodyPr/>
          <a:lstStyle/>
          <a:p>
            <a:fld id="{68185C03-8A44-40AC-8677-8696CC2BF1FA}" type="datetimeFigureOut">
              <a:rPr kumimoji="1" lang="ja-JP" altLang="en-US" smtClean="0"/>
              <a:t>2025/10/6</a:t>
            </a:fld>
            <a:endParaRPr kumimoji="1" lang="ja-JP" altLang="en-US"/>
          </a:p>
        </p:txBody>
      </p:sp>
      <p:sp>
        <p:nvSpPr>
          <p:cNvPr id="5" name="フッター プレースホルダー 4">
            <a:extLst>
              <a:ext uri="{FF2B5EF4-FFF2-40B4-BE49-F238E27FC236}">
                <a16:creationId xmlns:a16="http://schemas.microsoft.com/office/drawing/2014/main" id="{139F6F26-720E-9236-B48B-ECDD2993958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67F00A7-8306-211A-C2BA-88961F398CEE}"/>
              </a:ext>
            </a:extLst>
          </p:cNvPr>
          <p:cNvSpPr>
            <a:spLocks noGrp="1"/>
          </p:cNvSpPr>
          <p:nvPr>
            <p:ph type="sldNum" sz="quarter" idx="12"/>
          </p:nvPr>
        </p:nvSpPr>
        <p:spPr/>
        <p:txBody>
          <a:bodyPr/>
          <a:lstStyle/>
          <a:p>
            <a:fld id="{C4A7E4DE-A209-4514-84AE-57C50950A20A}" type="slidenum">
              <a:rPr kumimoji="1" lang="ja-JP" altLang="en-US" smtClean="0"/>
              <a:t>‹#›</a:t>
            </a:fld>
            <a:endParaRPr kumimoji="1" lang="ja-JP" altLang="en-US"/>
          </a:p>
        </p:txBody>
      </p:sp>
    </p:spTree>
    <p:extLst>
      <p:ext uri="{BB962C8B-B14F-4D97-AF65-F5344CB8AC3E}">
        <p14:creationId xmlns:p14="http://schemas.microsoft.com/office/powerpoint/2010/main" val="4251175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122CED-895C-A3B7-343B-45A7E23D672B}"/>
              </a:ext>
            </a:extLst>
          </p:cNvPr>
          <p:cNvSpPr>
            <a:spLocks noGrp="1"/>
          </p:cNvSpPr>
          <p:nvPr>
            <p:ph type="title"/>
          </p:nvPr>
        </p:nvSpPr>
        <p:spPr>
          <a:xfrm>
            <a:off x="317500" y="18255"/>
            <a:ext cx="10515600" cy="1325563"/>
          </a:xfr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A511B8B-3667-D7D8-DE39-6E02B1A10E5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D805EBA-41FE-59DE-5552-6D337F04EA23}"/>
              </a:ext>
            </a:extLst>
          </p:cNvPr>
          <p:cNvSpPr>
            <a:spLocks noGrp="1"/>
          </p:cNvSpPr>
          <p:nvPr>
            <p:ph type="dt" sz="half" idx="10"/>
          </p:nvPr>
        </p:nvSpPr>
        <p:spPr/>
        <p:txBody>
          <a:bodyPr/>
          <a:lstStyle/>
          <a:p>
            <a:fld id="{68185C03-8A44-40AC-8677-8696CC2BF1FA}" type="datetimeFigureOut">
              <a:rPr kumimoji="1" lang="ja-JP" altLang="en-US" smtClean="0"/>
              <a:t>2025/10/6</a:t>
            </a:fld>
            <a:endParaRPr kumimoji="1" lang="ja-JP" altLang="en-US"/>
          </a:p>
        </p:txBody>
      </p:sp>
      <p:sp>
        <p:nvSpPr>
          <p:cNvPr id="5" name="フッター プレースホルダー 4">
            <a:extLst>
              <a:ext uri="{FF2B5EF4-FFF2-40B4-BE49-F238E27FC236}">
                <a16:creationId xmlns:a16="http://schemas.microsoft.com/office/drawing/2014/main" id="{D28945BE-9FB9-64BD-2FCC-C8523F9C967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42C4617-5FC3-383F-719D-D738D8B70B3B}"/>
              </a:ext>
            </a:extLst>
          </p:cNvPr>
          <p:cNvSpPr>
            <a:spLocks noGrp="1"/>
          </p:cNvSpPr>
          <p:nvPr>
            <p:ph type="sldNum" sz="quarter" idx="12"/>
          </p:nvPr>
        </p:nvSpPr>
        <p:spPr/>
        <p:txBody>
          <a:bodyPr/>
          <a:lstStyle/>
          <a:p>
            <a:fld id="{C4A7E4DE-A209-4514-84AE-57C50950A20A}" type="slidenum">
              <a:rPr kumimoji="1" lang="ja-JP" altLang="en-US" smtClean="0"/>
              <a:t>‹#›</a:t>
            </a:fld>
            <a:endParaRPr kumimoji="1" lang="ja-JP" altLang="en-US"/>
          </a:p>
        </p:txBody>
      </p:sp>
    </p:spTree>
    <p:extLst>
      <p:ext uri="{BB962C8B-B14F-4D97-AF65-F5344CB8AC3E}">
        <p14:creationId xmlns:p14="http://schemas.microsoft.com/office/powerpoint/2010/main" val="2487364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F449D1-EB16-9AB4-8BC9-C9225C16281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B91F9D2-78CC-2B1E-EAE5-8EE1E0C0F41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F495334D-5D56-B48E-57BA-EA79BAEFCBE5}"/>
              </a:ext>
            </a:extLst>
          </p:cNvPr>
          <p:cNvSpPr>
            <a:spLocks noGrp="1"/>
          </p:cNvSpPr>
          <p:nvPr>
            <p:ph type="dt" sz="half" idx="10"/>
          </p:nvPr>
        </p:nvSpPr>
        <p:spPr/>
        <p:txBody>
          <a:bodyPr/>
          <a:lstStyle/>
          <a:p>
            <a:fld id="{68185C03-8A44-40AC-8677-8696CC2BF1FA}" type="datetimeFigureOut">
              <a:rPr kumimoji="1" lang="ja-JP" altLang="en-US" smtClean="0"/>
              <a:t>2025/10/6</a:t>
            </a:fld>
            <a:endParaRPr kumimoji="1" lang="ja-JP" altLang="en-US"/>
          </a:p>
        </p:txBody>
      </p:sp>
      <p:sp>
        <p:nvSpPr>
          <p:cNvPr id="5" name="フッター プレースホルダー 4">
            <a:extLst>
              <a:ext uri="{FF2B5EF4-FFF2-40B4-BE49-F238E27FC236}">
                <a16:creationId xmlns:a16="http://schemas.microsoft.com/office/drawing/2014/main" id="{6EECBE6A-7581-A4CF-6EDD-108AB76B6D4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3929B45-ED35-A7E8-9B10-9B24DF3154F0}"/>
              </a:ext>
            </a:extLst>
          </p:cNvPr>
          <p:cNvSpPr>
            <a:spLocks noGrp="1"/>
          </p:cNvSpPr>
          <p:nvPr>
            <p:ph type="sldNum" sz="quarter" idx="12"/>
          </p:nvPr>
        </p:nvSpPr>
        <p:spPr/>
        <p:txBody>
          <a:bodyPr/>
          <a:lstStyle/>
          <a:p>
            <a:fld id="{C4A7E4DE-A209-4514-84AE-57C50950A20A}" type="slidenum">
              <a:rPr kumimoji="1" lang="ja-JP" altLang="en-US" smtClean="0"/>
              <a:t>‹#›</a:t>
            </a:fld>
            <a:endParaRPr kumimoji="1" lang="ja-JP" altLang="en-US"/>
          </a:p>
        </p:txBody>
      </p:sp>
    </p:spTree>
    <p:extLst>
      <p:ext uri="{BB962C8B-B14F-4D97-AF65-F5344CB8AC3E}">
        <p14:creationId xmlns:p14="http://schemas.microsoft.com/office/powerpoint/2010/main" val="32225943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9066BCE-CE02-1169-8026-8BB64E4A748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78CAF3C-25BD-A18C-EC23-228772967EC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CF25679-ADD7-4808-957B-FBC4BA5D75F3}"/>
              </a:ext>
            </a:extLst>
          </p:cNvPr>
          <p:cNvSpPr>
            <a:spLocks noGrp="1"/>
          </p:cNvSpPr>
          <p:nvPr>
            <p:ph type="dt" sz="half" idx="10"/>
          </p:nvPr>
        </p:nvSpPr>
        <p:spPr/>
        <p:txBody>
          <a:bodyPr/>
          <a:lstStyle/>
          <a:p>
            <a:fld id="{68185C03-8A44-40AC-8677-8696CC2BF1FA}" type="datetimeFigureOut">
              <a:rPr kumimoji="1" lang="ja-JP" altLang="en-US" smtClean="0"/>
              <a:t>2025/10/6</a:t>
            </a:fld>
            <a:endParaRPr kumimoji="1" lang="ja-JP" altLang="en-US"/>
          </a:p>
        </p:txBody>
      </p:sp>
      <p:sp>
        <p:nvSpPr>
          <p:cNvPr id="6" name="フッター プレースホルダー 5">
            <a:extLst>
              <a:ext uri="{FF2B5EF4-FFF2-40B4-BE49-F238E27FC236}">
                <a16:creationId xmlns:a16="http://schemas.microsoft.com/office/drawing/2014/main" id="{5DB9B502-2892-2D09-CDD5-351B11BC0A3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5C8CD8D-BEB9-2E94-5AE8-E3E4350B3EE6}"/>
              </a:ext>
            </a:extLst>
          </p:cNvPr>
          <p:cNvSpPr>
            <a:spLocks noGrp="1"/>
          </p:cNvSpPr>
          <p:nvPr>
            <p:ph type="sldNum" sz="quarter" idx="12"/>
          </p:nvPr>
        </p:nvSpPr>
        <p:spPr/>
        <p:txBody>
          <a:bodyPr/>
          <a:lstStyle/>
          <a:p>
            <a:fld id="{C4A7E4DE-A209-4514-84AE-57C50950A20A}" type="slidenum">
              <a:rPr kumimoji="1" lang="ja-JP" altLang="en-US" smtClean="0"/>
              <a:t>‹#›</a:t>
            </a:fld>
            <a:endParaRPr kumimoji="1" lang="ja-JP" altLang="en-US"/>
          </a:p>
        </p:txBody>
      </p:sp>
      <p:sp>
        <p:nvSpPr>
          <p:cNvPr id="8" name="タイトル 1">
            <a:extLst>
              <a:ext uri="{FF2B5EF4-FFF2-40B4-BE49-F238E27FC236}">
                <a16:creationId xmlns:a16="http://schemas.microsoft.com/office/drawing/2014/main" id="{D19AB44A-BCF7-A3A4-E370-CFD9A1898821}"/>
              </a:ext>
            </a:extLst>
          </p:cNvPr>
          <p:cNvSpPr>
            <a:spLocks noGrp="1"/>
          </p:cNvSpPr>
          <p:nvPr>
            <p:ph type="title"/>
          </p:nvPr>
        </p:nvSpPr>
        <p:spPr>
          <a:xfrm>
            <a:off x="317500" y="18255"/>
            <a:ext cx="10515600" cy="1325563"/>
          </a:xfrm>
        </p:spPr>
        <p:txBody>
          <a:bodyPr/>
          <a:lstStyle/>
          <a:p>
            <a:r>
              <a:rPr kumimoji="1" lang="ja-JP" altLang="en-US"/>
              <a:t>マスター タイトルの書式設定</a:t>
            </a:r>
          </a:p>
        </p:txBody>
      </p:sp>
    </p:spTree>
    <p:extLst>
      <p:ext uri="{BB962C8B-B14F-4D97-AF65-F5344CB8AC3E}">
        <p14:creationId xmlns:p14="http://schemas.microsoft.com/office/powerpoint/2010/main" val="311242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較">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73F17E83-286C-9A72-DE78-47A1B81854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AC74BCA-99C0-36EA-AE01-2FAE21C1B16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69746359-2D59-3D18-7BBC-46E6E12AD3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BF8FEB3-AF5B-C488-9B58-AD3AC128861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B75A383-29CA-7292-9C81-6F6F5F94D8E4}"/>
              </a:ext>
            </a:extLst>
          </p:cNvPr>
          <p:cNvSpPr>
            <a:spLocks noGrp="1"/>
          </p:cNvSpPr>
          <p:nvPr>
            <p:ph type="dt" sz="half" idx="10"/>
          </p:nvPr>
        </p:nvSpPr>
        <p:spPr/>
        <p:txBody>
          <a:bodyPr/>
          <a:lstStyle/>
          <a:p>
            <a:fld id="{68185C03-8A44-40AC-8677-8696CC2BF1FA}" type="datetimeFigureOut">
              <a:rPr kumimoji="1" lang="ja-JP" altLang="en-US" smtClean="0"/>
              <a:t>2025/10/6</a:t>
            </a:fld>
            <a:endParaRPr kumimoji="1" lang="ja-JP" altLang="en-US"/>
          </a:p>
        </p:txBody>
      </p:sp>
      <p:sp>
        <p:nvSpPr>
          <p:cNvPr id="8" name="フッター プレースホルダー 7">
            <a:extLst>
              <a:ext uri="{FF2B5EF4-FFF2-40B4-BE49-F238E27FC236}">
                <a16:creationId xmlns:a16="http://schemas.microsoft.com/office/drawing/2014/main" id="{13C91178-C1B5-3BBE-715F-6CBC90C7DF4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EDD8E3B-2C52-6D68-3F0D-F01635A646EB}"/>
              </a:ext>
            </a:extLst>
          </p:cNvPr>
          <p:cNvSpPr>
            <a:spLocks noGrp="1"/>
          </p:cNvSpPr>
          <p:nvPr>
            <p:ph type="sldNum" sz="quarter" idx="12"/>
          </p:nvPr>
        </p:nvSpPr>
        <p:spPr/>
        <p:txBody>
          <a:bodyPr/>
          <a:lstStyle/>
          <a:p>
            <a:fld id="{C4A7E4DE-A209-4514-84AE-57C50950A20A}" type="slidenum">
              <a:rPr kumimoji="1" lang="ja-JP" altLang="en-US" smtClean="0"/>
              <a:t>‹#›</a:t>
            </a:fld>
            <a:endParaRPr kumimoji="1" lang="ja-JP" altLang="en-US"/>
          </a:p>
        </p:txBody>
      </p:sp>
      <p:sp>
        <p:nvSpPr>
          <p:cNvPr id="10" name="タイトル 1">
            <a:extLst>
              <a:ext uri="{FF2B5EF4-FFF2-40B4-BE49-F238E27FC236}">
                <a16:creationId xmlns:a16="http://schemas.microsoft.com/office/drawing/2014/main" id="{57E996E7-F57C-EEED-135D-423924D8DAA2}"/>
              </a:ext>
            </a:extLst>
          </p:cNvPr>
          <p:cNvSpPr>
            <a:spLocks noGrp="1"/>
          </p:cNvSpPr>
          <p:nvPr>
            <p:ph type="title"/>
          </p:nvPr>
        </p:nvSpPr>
        <p:spPr>
          <a:xfrm>
            <a:off x="317500" y="18255"/>
            <a:ext cx="10515600" cy="1325563"/>
          </a:xfrm>
        </p:spPr>
        <p:txBody>
          <a:bodyPr/>
          <a:lstStyle/>
          <a:p>
            <a:r>
              <a:rPr kumimoji="1" lang="ja-JP" altLang="en-US"/>
              <a:t>マスター タイトルの書式設定</a:t>
            </a:r>
          </a:p>
        </p:txBody>
      </p:sp>
    </p:spTree>
    <p:extLst>
      <p:ext uri="{BB962C8B-B14F-4D97-AF65-F5344CB8AC3E}">
        <p14:creationId xmlns:p14="http://schemas.microsoft.com/office/powerpoint/2010/main" val="1643952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898F40-01E6-895F-832C-655669927CA2}"/>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4B5B5A1F-2A65-8816-2F0D-1675D92BF091}"/>
              </a:ext>
            </a:extLst>
          </p:cNvPr>
          <p:cNvSpPr>
            <a:spLocks noGrp="1"/>
          </p:cNvSpPr>
          <p:nvPr>
            <p:ph type="dt" sz="half" idx="10"/>
          </p:nvPr>
        </p:nvSpPr>
        <p:spPr/>
        <p:txBody>
          <a:bodyPr/>
          <a:lstStyle/>
          <a:p>
            <a:fld id="{68185C03-8A44-40AC-8677-8696CC2BF1FA}" type="datetimeFigureOut">
              <a:rPr kumimoji="1" lang="ja-JP" altLang="en-US" smtClean="0"/>
              <a:t>2025/10/6</a:t>
            </a:fld>
            <a:endParaRPr kumimoji="1" lang="ja-JP" altLang="en-US"/>
          </a:p>
        </p:txBody>
      </p:sp>
      <p:sp>
        <p:nvSpPr>
          <p:cNvPr id="4" name="フッター プレースホルダー 3">
            <a:extLst>
              <a:ext uri="{FF2B5EF4-FFF2-40B4-BE49-F238E27FC236}">
                <a16:creationId xmlns:a16="http://schemas.microsoft.com/office/drawing/2014/main" id="{6C2DB3A7-72D0-BE87-76DC-E31EC4185F0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298EE16-D525-9CFD-9811-7C3FFBDD47A7}"/>
              </a:ext>
            </a:extLst>
          </p:cNvPr>
          <p:cNvSpPr>
            <a:spLocks noGrp="1"/>
          </p:cNvSpPr>
          <p:nvPr>
            <p:ph type="sldNum" sz="quarter" idx="12"/>
          </p:nvPr>
        </p:nvSpPr>
        <p:spPr/>
        <p:txBody>
          <a:bodyPr/>
          <a:lstStyle/>
          <a:p>
            <a:fld id="{C4A7E4DE-A209-4514-84AE-57C50950A20A}" type="slidenum">
              <a:rPr kumimoji="1" lang="ja-JP" altLang="en-US" smtClean="0"/>
              <a:t>‹#›</a:t>
            </a:fld>
            <a:endParaRPr kumimoji="1" lang="ja-JP" altLang="en-US"/>
          </a:p>
        </p:txBody>
      </p:sp>
    </p:spTree>
    <p:extLst>
      <p:ext uri="{BB962C8B-B14F-4D97-AF65-F5344CB8AC3E}">
        <p14:creationId xmlns:p14="http://schemas.microsoft.com/office/powerpoint/2010/main" val="2209943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916CF3D-75AE-ABA3-1508-343E1D922897}"/>
              </a:ext>
            </a:extLst>
          </p:cNvPr>
          <p:cNvSpPr>
            <a:spLocks noGrp="1"/>
          </p:cNvSpPr>
          <p:nvPr>
            <p:ph type="dt" sz="half" idx="10"/>
          </p:nvPr>
        </p:nvSpPr>
        <p:spPr/>
        <p:txBody>
          <a:bodyPr/>
          <a:lstStyle/>
          <a:p>
            <a:fld id="{68185C03-8A44-40AC-8677-8696CC2BF1FA}" type="datetimeFigureOut">
              <a:rPr kumimoji="1" lang="ja-JP" altLang="en-US" smtClean="0"/>
              <a:t>2025/10/6</a:t>
            </a:fld>
            <a:endParaRPr kumimoji="1" lang="ja-JP" altLang="en-US"/>
          </a:p>
        </p:txBody>
      </p:sp>
      <p:sp>
        <p:nvSpPr>
          <p:cNvPr id="3" name="フッター プレースホルダー 2">
            <a:extLst>
              <a:ext uri="{FF2B5EF4-FFF2-40B4-BE49-F238E27FC236}">
                <a16:creationId xmlns:a16="http://schemas.microsoft.com/office/drawing/2014/main" id="{27998E6B-58F9-EA2F-EAE6-83B7440F7D9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E85B380-784B-702B-2E6C-81B43BA607E6}"/>
              </a:ext>
            </a:extLst>
          </p:cNvPr>
          <p:cNvSpPr>
            <a:spLocks noGrp="1"/>
          </p:cNvSpPr>
          <p:nvPr>
            <p:ph type="sldNum" sz="quarter" idx="12"/>
          </p:nvPr>
        </p:nvSpPr>
        <p:spPr/>
        <p:txBody>
          <a:bodyPr/>
          <a:lstStyle/>
          <a:p>
            <a:fld id="{C4A7E4DE-A209-4514-84AE-57C50950A20A}" type="slidenum">
              <a:rPr kumimoji="1" lang="ja-JP" altLang="en-US" smtClean="0"/>
              <a:t>‹#›</a:t>
            </a:fld>
            <a:endParaRPr kumimoji="1" lang="ja-JP" altLang="en-US"/>
          </a:p>
        </p:txBody>
      </p:sp>
    </p:spTree>
    <p:extLst>
      <p:ext uri="{BB962C8B-B14F-4D97-AF65-F5344CB8AC3E}">
        <p14:creationId xmlns:p14="http://schemas.microsoft.com/office/powerpoint/2010/main" val="28181377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A7D181-5BDE-C7AD-690E-C3EB8C4DFD9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DD2B425-5E94-E532-9BEB-533EEDBFE1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AC40AC6-296D-CC47-3A29-383530D106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1A90295-DDA9-34F2-2D78-2F822DD443C7}"/>
              </a:ext>
            </a:extLst>
          </p:cNvPr>
          <p:cNvSpPr>
            <a:spLocks noGrp="1"/>
          </p:cNvSpPr>
          <p:nvPr>
            <p:ph type="dt" sz="half" idx="10"/>
          </p:nvPr>
        </p:nvSpPr>
        <p:spPr/>
        <p:txBody>
          <a:bodyPr/>
          <a:lstStyle/>
          <a:p>
            <a:fld id="{68185C03-8A44-40AC-8677-8696CC2BF1FA}" type="datetimeFigureOut">
              <a:rPr kumimoji="1" lang="ja-JP" altLang="en-US" smtClean="0"/>
              <a:t>2025/10/6</a:t>
            </a:fld>
            <a:endParaRPr kumimoji="1" lang="ja-JP" altLang="en-US"/>
          </a:p>
        </p:txBody>
      </p:sp>
      <p:sp>
        <p:nvSpPr>
          <p:cNvPr id="6" name="フッター プレースホルダー 5">
            <a:extLst>
              <a:ext uri="{FF2B5EF4-FFF2-40B4-BE49-F238E27FC236}">
                <a16:creationId xmlns:a16="http://schemas.microsoft.com/office/drawing/2014/main" id="{3A7D0DE1-D657-E0AE-317D-1344E72B636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DC7C976-5422-6998-BC6E-77E64F04167F}"/>
              </a:ext>
            </a:extLst>
          </p:cNvPr>
          <p:cNvSpPr>
            <a:spLocks noGrp="1"/>
          </p:cNvSpPr>
          <p:nvPr>
            <p:ph type="sldNum" sz="quarter" idx="12"/>
          </p:nvPr>
        </p:nvSpPr>
        <p:spPr/>
        <p:txBody>
          <a:bodyPr/>
          <a:lstStyle/>
          <a:p>
            <a:fld id="{C4A7E4DE-A209-4514-84AE-57C50950A20A}" type="slidenum">
              <a:rPr kumimoji="1" lang="ja-JP" altLang="en-US" smtClean="0"/>
              <a:t>‹#›</a:t>
            </a:fld>
            <a:endParaRPr kumimoji="1" lang="ja-JP" altLang="en-US"/>
          </a:p>
        </p:txBody>
      </p:sp>
    </p:spTree>
    <p:extLst>
      <p:ext uri="{BB962C8B-B14F-4D97-AF65-F5344CB8AC3E}">
        <p14:creationId xmlns:p14="http://schemas.microsoft.com/office/powerpoint/2010/main" val="116619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B49177-FF50-8FF7-CE27-C0F6EB84C4B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D6485E56-B851-62F8-2E9F-8B143A31F1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9503929-0128-6FE2-6E8C-AB8BE2ACDB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316F73B-3235-61F8-0BA3-C19583A88844}"/>
              </a:ext>
            </a:extLst>
          </p:cNvPr>
          <p:cNvSpPr>
            <a:spLocks noGrp="1"/>
          </p:cNvSpPr>
          <p:nvPr>
            <p:ph type="dt" sz="half" idx="10"/>
          </p:nvPr>
        </p:nvSpPr>
        <p:spPr/>
        <p:txBody>
          <a:bodyPr/>
          <a:lstStyle/>
          <a:p>
            <a:fld id="{68185C03-8A44-40AC-8677-8696CC2BF1FA}" type="datetimeFigureOut">
              <a:rPr kumimoji="1" lang="ja-JP" altLang="en-US" smtClean="0"/>
              <a:t>2025/10/6</a:t>
            </a:fld>
            <a:endParaRPr kumimoji="1" lang="ja-JP" altLang="en-US"/>
          </a:p>
        </p:txBody>
      </p:sp>
      <p:sp>
        <p:nvSpPr>
          <p:cNvPr id="6" name="フッター プレースホルダー 5">
            <a:extLst>
              <a:ext uri="{FF2B5EF4-FFF2-40B4-BE49-F238E27FC236}">
                <a16:creationId xmlns:a16="http://schemas.microsoft.com/office/drawing/2014/main" id="{12D51785-DCE6-5C4E-62E0-396FAA04634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4D3442A-D5EE-172C-41DC-184C8F883A09}"/>
              </a:ext>
            </a:extLst>
          </p:cNvPr>
          <p:cNvSpPr>
            <a:spLocks noGrp="1"/>
          </p:cNvSpPr>
          <p:nvPr>
            <p:ph type="sldNum" sz="quarter" idx="12"/>
          </p:nvPr>
        </p:nvSpPr>
        <p:spPr/>
        <p:txBody>
          <a:bodyPr/>
          <a:lstStyle/>
          <a:p>
            <a:fld id="{C4A7E4DE-A209-4514-84AE-57C50950A20A}" type="slidenum">
              <a:rPr kumimoji="1" lang="ja-JP" altLang="en-US" smtClean="0"/>
              <a:t>‹#›</a:t>
            </a:fld>
            <a:endParaRPr kumimoji="1" lang="ja-JP" altLang="en-US"/>
          </a:p>
        </p:txBody>
      </p:sp>
    </p:spTree>
    <p:extLst>
      <p:ext uri="{BB962C8B-B14F-4D97-AF65-F5344CB8AC3E}">
        <p14:creationId xmlns:p14="http://schemas.microsoft.com/office/powerpoint/2010/main" val="3524591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AACD8B9-2187-2391-F860-915F98457F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7012EF1-1C6F-8080-F0F7-09B8FC339F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AA770F6-6D43-A43C-3717-FB225EF4A9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8185C03-8A44-40AC-8677-8696CC2BF1FA}" type="datetimeFigureOut">
              <a:rPr kumimoji="1" lang="ja-JP" altLang="en-US" smtClean="0"/>
              <a:t>2025/10/6</a:t>
            </a:fld>
            <a:endParaRPr kumimoji="1" lang="ja-JP" altLang="en-US"/>
          </a:p>
        </p:txBody>
      </p:sp>
      <p:sp>
        <p:nvSpPr>
          <p:cNvPr id="5" name="フッター プレースホルダー 4">
            <a:extLst>
              <a:ext uri="{FF2B5EF4-FFF2-40B4-BE49-F238E27FC236}">
                <a16:creationId xmlns:a16="http://schemas.microsoft.com/office/drawing/2014/main" id="{0B30573A-D024-3AA0-FE9D-D0F09E0969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962197C-A4A3-FFF4-0D17-F401B11ED0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4A7E4DE-A209-4514-84AE-57C50950A20A}" type="slidenum">
              <a:rPr kumimoji="1" lang="ja-JP" altLang="en-US" smtClean="0"/>
              <a:t>‹#›</a:t>
            </a:fld>
            <a:endParaRPr kumimoji="1" lang="ja-JP" altLang="en-US"/>
          </a:p>
        </p:txBody>
      </p:sp>
    </p:spTree>
    <p:extLst>
      <p:ext uri="{BB962C8B-B14F-4D97-AF65-F5344CB8AC3E}">
        <p14:creationId xmlns:p14="http://schemas.microsoft.com/office/powerpoint/2010/main" val="7287250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A4CCCB-8A62-88EB-5CC6-B9848A5F2307}"/>
              </a:ext>
            </a:extLst>
          </p:cNvPr>
          <p:cNvSpPr>
            <a:spLocks noGrp="1"/>
          </p:cNvSpPr>
          <p:nvPr>
            <p:ph type="ctrTitle"/>
          </p:nvPr>
        </p:nvSpPr>
        <p:spPr>
          <a:xfrm>
            <a:off x="525780" y="868362"/>
            <a:ext cx="11140440" cy="2387600"/>
          </a:xfrm>
        </p:spPr>
        <p:txBody>
          <a:bodyPr>
            <a:normAutofit fontScale="90000"/>
          </a:bodyPr>
          <a:lstStyle/>
          <a:p>
            <a:r>
              <a:rPr kumimoji="1" lang="en-US" altLang="ja-JP" dirty="0"/>
              <a:t>LR</a:t>
            </a:r>
            <a:r>
              <a:rPr kumimoji="1" lang="ja-JP" altLang="en-US" dirty="0"/>
              <a:t>課題</a:t>
            </a:r>
            <a:r>
              <a:rPr lang="en-US" altLang="ja-JP" dirty="0"/>
              <a:t> </a:t>
            </a:r>
            <a:r>
              <a:rPr lang="ja-JP" altLang="en-US" dirty="0"/>
              <a:t>９月</a:t>
            </a:r>
            <a:br>
              <a:rPr kumimoji="1" lang="en-US" altLang="ja-JP" dirty="0"/>
            </a:br>
            <a:r>
              <a:rPr kumimoji="1" lang="ja-JP" altLang="en-US" dirty="0"/>
              <a:t>クロックドコンパレータ＆ラッチ</a:t>
            </a:r>
          </a:p>
        </p:txBody>
      </p:sp>
      <p:sp>
        <p:nvSpPr>
          <p:cNvPr id="3" name="字幕 2">
            <a:extLst>
              <a:ext uri="{FF2B5EF4-FFF2-40B4-BE49-F238E27FC236}">
                <a16:creationId xmlns:a16="http://schemas.microsoft.com/office/drawing/2014/main" id="{2A816C09-B232-5126-6928-668737D79B4A}"/>
              </a:ext>
            </a:extLst>
          </p:cNvPr>
          <p:cNvSpPr>
            <a:spLocks noGrp="1"/>
          </p:cNvSpPr>
          <p:nvPr>
            <p:ph type="subTitle" idx="1"/>
          </p:nvPr>
        </p:nvSpPr>
        <p:spPr/>
        <p:txBody>
          <a:bodyPr>
            <a:normAutofit/>
          </a:bodyPr>
          <a:lstStyle/>
          <a:p>
            <a:r>
              <a:rPr kumimoji="1" lang="ja-JP" altLang="en-US" sz="3200" dirty="0"/>
              <a:t>穗刈成晃、長谷川達也</a:t>
            </a:r>
            <a:endParaRPr kumimoji="1" lang="en-US" altLang="ja-JP" sz="3200" dirty="0"/>
          </a:p>
        </p:txBody>
      </p:sp>
    </p:spTree>
    <p:extLst>
      <p:ext uri="{BB962C8B-B14F-4D97-AF65-F5344CB8AC3E}">
        <p14:creationId xmlns:p14="http://schemas.microsoft.com/office/powerpoint/2010/main" val="2148497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C49D31-C819-A16E-008E-185DCC6F4BC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7B2A174-2E02-3294-0230-3074357B6042}"/>
              </a:ext>
            </a:extLst>
          </p:cNvPr>
          <p:cNvSpPr>
            <a:spLocks noGrp="1"/>
          </p:cNvSpPr>
          <p:nvPr>
            <p:ph type="title"/>
          </p:nvPr>
        </p:nvSpPr>
        <p:spPr/>
        <p:txBody>
          <a:bodyPr/>
          <a:lstStyle/>
          <a:p>
            <a:r>
              <a:rPr lang="ja-JP" altLang="en-US" dirty="0"/>
              <a:t>平均消費電流　抵抗あり</a:t>
            </a:r>
            <a:endParaRPr kumimoji="1" lang="ja-JP" altLang="en-US" dirty="0"/>
          </a:p>
        </p:txBody>
      </p:sp>
      <p:sp>
        <p:nvSpPr>
          <p:cNvPr id="3" name="コンテンツ プレースホルダー 2">
            <a:extLst>
              <a:ext uri="{FF2B5EF4-FFF2-40B4-BE49-F238E27FC236}">
                <a16:creationId xmlns:a16="http://schemas.microsoft.com/office/drawing/2014/main" id="{BAA431BB-0999-27C6-B0CC-B481C8BE66FA}"/>
              </a:ext>
            </a:extLst>
          </p:cNvPr>
          <p:cNvSpPr>
            <a:spLocks noGrp="1"/>
          </p:cNvSpPr>
          <p:nvPr>
            <p:ph idx="1"/>
          </p:nvPr>
        </p:nvSpPr>
        <p:spPr/>
        <p:txBody>
          <a:bodyPr/>
          <a:lstStyle/>
          <a:p>
            <a:r>
              <a:rPr lang="en-US" altLang="ja-JP" dirty="0" err="1"/>
              <a:t>meas</a:t>
            </a:r>
            <a:r>
              <a:rPr lang="en-US" altLang="ja-JP" dirty="0"/>
              <a:t> TRAN </a:t>
            </a:r>
            <a:r>
              <a:rPr lang="en-US" altLang="ja-JP" dirty="0" err="1"/>
              <a:t>Iavg</a:t>
            </a:r>
            <a:r>
              <a:rPr lang="en-US" altLang="ja-JP" dirty="0"/>
              <a:t> AVG I(VVDD)</a:t>
            </a:r>
          </a:p>
          <a:p>
            <a:r>
              <a:rPr lang="en-US" altLang="ja-JP" dirty="0"/>
              <a:t>RST=D=VDD CLK=10MHz</a:t>
            </a:r>
          </a:p>
          <a:p>
            <a:endParaRPr lang="en-US" altLang="ja-JP" dirty="0"/>
          </a:p>
          <a:p>
            <a:r>
              <a:rPr lang="en-US" altLang="ja-JP" dirty="0"/>
              <a:t>RST=D=VDD CLK=1MHz</a:t>
            </a:r>
          </a:p>
          <a:p>
            <a:endParaRPr lang="en-US" altLang="ja-JP" dirty="0"/>
          </a:p>
          <a:p>
            <a:r>
              <a:rPr lang="en-US" altLang="ja-JP" dirty="0"/>
              <a:t>RST=D=CLK=0V</a:t>
            </a:r>
          </a:p>
          <a:p>
            <a:endParaRPr lang="en-US" altLang="ja-JP" dirty="0"/>
          </a:p>
          <a:p>
            <a:endParaRPr lang="en-US" altLang="ja-JP" dirty="0"/>
          </a:p>
          <a:p>
            <a:pPr marL="0" indent="0">
              <a:buNone/>
            </a:pPr>
            <a:endParaRPr kumimoji="1" lang="ja-JP" altLang="en-US" dirty="0"/>
          </a:p>
        </p:txBody>
      </p:sp>
      <p:sp>
        <p:nvSpPr>
          <p:cNvPr id="8" name="テキスト ボックス 7">
            <a:extLst>
              <a:ext uri="{FF2B5EF4-FFF2-40B4-BE49-F238E27FC236}">
                <a16:creationId xmlns:a16="http://schemas.microsoft.com/office/drawing/2014/main" id="{68A42783-8301-569E-DC49-349B0416B096}"/>
              </a:ext>
            </a:extLst>
          </p:cNvPr>
          <p:cNvSpPr txBox="1"/>
          <p:nvPr/>
        </p:nvSpPr>
        <p:spPr>
          <a:xfrm>
            <a:off x="9611524" y="2217528"/>
            <a:ext cx="2547492" cy="584775"/>
          </a:xfrm>
          <a:prstGeom prst="rect">
            <a:avLst/>
          </a:prstGeom>
          <a:noFill/>
        </p:spPr>
        <p:txBody>
          <a:bodyPr wrap="none" rtlCol="0">
            <a:spAutoFit/>
          </a:bodyPr>
          <a:lstStyle/>
          <a:p>
            <a:r>
              <a:rPr lang="ja-JP" altLang="en-US" sz="3200" dirty="0"/>
              <a:t>約</a:t>
            </a:r>
            <a:r>
              <a:rPr lang="en-US" altLang="ja-JP" sz="3200" dirty="0"/>
              <a:t>0.005</a:t>
            </a:r>
            <a:r>
              <a:rPr kumimoji="1" lang="en-US" altLang="ja-JP" sz="3200" dirty="0"/>
              <a:t>[</a:t>
            </a:r>
            <a:r>
              <a:rPr lang="en-US" altLang="ja-JP" sz="3200" dirty="0"/>
              <a:t>m</a:t>
            </a:r>
            <a:r>
              <a:rPr kumimoji="1" lang="en-US" altLang="ja-JP" sz="3200" dirty="0"/>
              <a:t>A]</a:t>
            </a:r>
            <a:endParaRPr kumimoji="1" lang="ja-JP" altLang="en-US" sz="3200" dirty="0"/>
          </a:p>
        </p:txBody>
      </p:sp>
      <p:pic>
        <p:nvPicPr>
          <p:cNvPr id="5" name="図 4">
            <a:extLst>
              <a:ext uri="{FF2B5EF4-FFF2-40B4-BE49-F238E27FC236}">
                <a16:creationId xmlns:a16="http://schemas.microsoft.com/office/drawing/2014/main" id="{49C503C4-AEA6-2969-4CAD-5A6CFA590B8B}"/>
              </a:ext>
            </a:extLst>
          </p:cNvPr>
          <p:cNvPicPr>
            <a:picLocks noChangeAspect="1"/>
          </p:cNvPicPr>
          <p:nvPr/>
        </p:nvPicPr>
        <p:blipFill>
          <a:blip r:embed="rId2"/>
          <a:stretch>
            <a:fillRect/>
          </a:stretch>
        </p:blipFill>
        <p:spPr>
          <a:xfrm>
            <a:off x="934481" y="2840601"/>
            <a:ext cx="10515600" cy="328614"/>
          </a:xfrm>
          <a:prstGeom prst="rect">
            <a:avLst/>
          </a:prstGeom>
        </p:spPr>
      </p:pic>
      <p:pic>
        <p:nvPicPr>
          <p:cNvPr id="9" name="図 8">
            <a:extLst>
              <a:ext uri="{FF2B5EF4-FFF2-40B4-BE49-F238E27FC236}">
                <a16:creationId xmlns:a16="http://schemas.microsoft.com/office/drawing/2014/main" id="{85CB6689-E713-EAE8-006A-31505DD1D6E4}"/>
              </a:ext>
            </a:extLst>
          </p:cNvPr>
          <p:cNvPicPr>
            <a:picLocks noChangeAspect="1"/>
          </p:cNvPicPr>
          <p:nvPr/>
        </p:nvPicPr>
        <p:blipFill>
          <a:blip r:embed="rId3"/>
          <a:stretch>
            <a:fillRect/>
          </a:stretch>
        </p:blipFill>
        <p:spPr>
          <a:xfrm>
            <a:off x="909795" y="3778981"/>
            <a:ext cx="10492145" cy="328614"/>
          </a:xfrm>
          <a:prstGeom prst="rect">
            <a:avLst/>
          </a:prstGeom>
        </p:spPr>
      </p:pic>
      <p:sp>
        <p:nvSpPr>
          <p:cNvPr id="10" name="テキスト ボックス 9">
            <a:extLst>
              <a:ext uri="{FF2B5EF4-FFF2-40B4-BE49-F238E27FC236}">
                <a16:creationId xmlns:a16="http://schemas.microsoft.com/office/drawing/2014/main" id="{5B065D7D-6D6D-EED6-55F4-7160445B321C}"/>
              </a:ext>
            </a:extLst>
          </p:cNvPr>
          <p:cNvSpPr txBox="1"/>
          <p:nvPr/>
        </p:nvSpPr>
        <p:spPr>
          <a:xfrm>
            <a:off x="9730073" y="3245690"/>
            <a:ext cx="2547492" cy="584775"/>
          </a:xfrm>
          <a:prstGeom prst="rect">
            <a:avLst/>
          </a:prstGeom>
          <a:noFill/>
        </p:spPr>
        <p:txBody>
          <a:bodyPr wrap="none" rtlCol="0">
            <a:spAutoFit/>
          </a:bodyPr>
          <a:lstStyle/>
          <a:p>
            <a:r>
              <a:rPr lang="ja-JP" altLang="en-US" sz="3200" dirty="0"/>
              <a:t>約</a:t>
            </a:r>
            <a:r>
              <a:rPr lang="en-US" altLang="ja-JP" sz="3200" dirty="0"/>
              <a:t>0.001</a:t>
            </a:r>
            <a:r>
              <a:rPr kumimoji="1" lang="en-US" altLang="ja-JP" sz="3200" dirty="0"/>
              <a:t>[</a:t>
            </a:r>
            <a:r>
              <a:rPr lang="en-US" altLang="ja-JP" sz="3200" dirty="0"/>
              <a:t>m</a:t>
            </a:r>
            <a:r>
              <a:rPr kumimoji="1" lang="en-US" altLang="ja-JP" sz="3200" dirty="0"/>
              <a:t>A]</a:t>
            </a:r>
            <a:endParaRPr kumimoji="1" lang="ja-JP" altLang="en-US" sz="3200" dirty="0"/>
          </a:p>
        </p:txBody>
      </p:sp>
      <p:pic>
        <p:nvPicPr>
          <p:cNvPr id="12" name="図 11">
            <a:extLst>
              <a:ext uri="{FF2B5EF4-FFF2-40B4-BE49-F238E27FC236}">
                <a16:creationId xmlns:a16="http://schemas.microsoft.com/office/drawing/2014/main" id="{FD995D77-204F-F153-F53B-D7D9561BAC89}"/>
              </a:ext>
            </a:extLst>
          </p:cNvPr>
          <p:cNvPicPr>
            <a:picLocks noChangeAspect="1"/>
          </p:cNvPicPr>
          <p:nvPr/>
        </p:nvPicPr>
        <p:blipFill>
          <a:blip r:embed="rId4"/>
          <a:stretch>
            <a:fillRect/>
          </a:stretch>
        </p:blipFill>
        <p:spPr>
          <a:xfrm>
            <a:off x="1061601" y="5113586"/>
            <a:ext cx="10465029" cy="377969"/>
          </a:xfrm>
          <a:prstGeom prst="rect">
            <a:avLst/>
          </a:prstGeom>
        </p:spPr>
      </p:pic>
      <p:sp>
        <p:nvSpPr>
          <p:cNvPr id="13" name="テキスト ボックス 12">
            <a:extLst>
              <a:ext uri="{FF2B5EF4-FFF2-40B4-BE49-F238E27FC236}">
                <a16:creationId xmlns:a16="http://schemas.microsoft.com/office/drawing/2014/main" id="{C8A82ADC-33B9-8765-4B9A-BFA715515A6A}"/>
              </a:ext>
            </a:extLst>
          </p:cNvPr>
          <p:cNvSpPr txBox="1"/>
          <p:nvPr/>
        </p:nvSpPr>
        <p:spPr>
          <a:xfrm>
            <a:off x="9388633" y="4424973"/>
            <a:ext cx="2888932" cy="584775"/>
          </a:xfrm>
          <a:prstGeom prst="rect">
            <a:avLst/>
          </a:prstGeom>
          <a:noFill/>
        </p:spPr>
        <p:txBody>
          <a:bodyPr wrap="none" rtlCol="0">
            <a:spAutoFit/>
          </a:bodyPr>
          <a:lstStyle/>
          <a:p>
            <a:r>
              <a:rPr lang="ja-JP" altLang="en-US" sz="3200" dirty="0"/>
              <a:t>約</a:t>
            </a:r>
            <a:r>
              <a:rPr lang="en-US" altLang="ja-JP" sz="3200" dirty="0"/>
              <a:t>0.00004</a:t>
            </a:r>
            <a:r>
              <a:rPr kumimoji="1" lang="en-US" altLang="ja-JP" sz="3200" dirty="0"/>
              <a:t>[</a:t>
            </a:r>
            <a:r>
              <a:rPr kumimoji="1" lang="en-US" altLang="ja-JP" sz="3200" dirty="0" err="1"/>
              <a:t>uA</a:t>
            </a:r>
            <a:r>
              <a:rPr kumimoji="1" lang="en-US" altLang="ja-JP" sz="3200" dirty="0"/>
              <a:t>]</a:t>
            </a:r>
            <a:endParaRPr kumimoji="1" lang="ja-JP" altLang="en-US" sz="3200" dirty="0"/>
          </a:p>
        </p:txBody>
      </p:sp>
    </p:spTree>
    <p:extLst>
      <p:ext uri="{BB962C8B-B14F-4D97-AF65-F5344CB8AC3E}">
        <p14:creationId xmlns:p14="http://schemas.microsoft.com/office/powerpoint/2010/main" val="3017096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20CB69-70F7-F8DE-9118-2ACFB8F3FC7C}"/>
              </a:ext>
            </a:extLst>
          </p:cNvPr>
          <p:cNvSpPr>
            <a:spLocks noGrp="1"/>
          </p:cNvSpPr>
          <p:nvPr>
            <p:ph type="title"/>
          </p:nvPr>
        </p:nvSpPr>
        <p:spPr/>
        <p:txBody>
          <a:bodyPr/>
          <a:lstStyle/>
          <a:p>
            <a:r>
              <a:rPr kumimoji="1" lang="ja-JP" altLang="en-US" dirty="0"/>
              <a:t>できていないこと</a:t>
            </a:r>
          </a:p>
        </p:txBody>
      </p:sp>
      <p:sp>
        <p:nvSpPr>
          <p:cNvPr id="3" name="コンテンツ プレースホルダー 2">
            <a:extLst>
              <a:ext uri="{FF2B5EF4-FFF2-40B4-BE49-F238E27FC236}">
                <a16:creationId xmlns:a16="http://schemas.microsoft.com/office/drawing/2014/main" id="{BA97563D-1ABD-D929-FEA1-2B3D164A60AD}"/>
              </a:ext>
            </a:extLst>
          </p:cNvPr>
          <p:cNvSpPr>
            <a:spLocks noGrp="1"/>
          </p:cNvSpPr>
          <p:nvPr>
            <p:ph idx="1"/>
          </p:nvPr>
        </p:nvSpPr>
        <p:spPr/>
        <p:txBody>
          <a:bodyPr/>
          <a:lstStyle/>
          <a:p>
            <a:r>
              <a:rPr lang="ja-JP" altLang="en-US" dirty="0"/>
              <a:t>出力</a:t>
            </a:r>
            <a:r>
              <a:rPr lang="en-US" altLang="ja-JP" dirty="0"/>
              <a:t>L</a:t>
            </a:r>
            <a:r>
              <a:rPr lang="ja-JP" altLang="en-US" dirty="0"/>
              <a:t>電圧及び出力</a:t>
            </a:r>
            <a:r>
              <a:rPr lang="en-US" altLang="ja-JP" dirty="0"/>
              <a:t>H</a:t>
            </a:r>
            <a:r>
              <a:rPr lang="ja-JP" altLang="en-US" dirty="0"/>
              <a:t>電圧の測定がきちんとできていない（わかっていない）</a:t>
            </a:r>
            <a:endParaRPr lang="en-US" altLang="ja-JP" dirty="0"/>
          </a:p>
          <a:p>
            <a:endParaRPr lang="en-US" altLang="ja-JP" dirty="0"/>
          </a:p>
          <a:p>
            <a:r>
              <a:rPr lang="ja-JP" altLang="en-US" dirty="0"/>
              <a:t>平均遅延時間及びワーストケースの測定がまだできていない</a:t>
            </a:r>
            <a:endParaRPr lang="en-US" altLang="ja-JP" dirty="0"/>
          </a:p>
          <a:p>
            <a:endParaRPr lang="en-US" altLang="ja-JP" dirty="0"/>
          </a:p>
          <a:p>
            <a:r>
              <a:rPr lang="en-US" altLang="ja-JP" dirty="0"/>
              <a:t>PD</a:t>
            </a:r>
            <a:r>
              <a:rPr lang="ja-JP" altLang="en-US" dirty="0"/>
              <a:t>の動作が仕様と異なる</a:t>
            </a:r>
            <a:endParaRPr lang="en-US" altLang="ja-JP" dirty="0"/>
          </a:p>
          <a:p>
            <a:pPr lvl="1"/>
            <a:r>
              <a:rPr lang="ja-JP" altLang="en-US" dirty="0"/>
              <a:t>仕様：</a:t>
            </a:r>
            <a:r>
              <a:rPr lang="en-US" altLang="ja-JP" dirty="0"/>
              <a:t>PD</a:t>
            </a:r>
            <a:r>
              <a:rPr lang="ja-JP" altLang="en-US" dirty="0"/>
              <a:t>が</a:t>
            </a:r>
            <a:r>
              <a:rPr lang="en-US" altLang="ja-JP" dirty="0"/>
              <a:t>LOW</a:t>
            </a:r>
            <a:r>
              <a:rPr lang="ja-JP" altLang="en-US" dirty="0"/>
              <a:t>の時省電力モードかつ出力</a:t>
            </a:r>
            <a:r>
              <a:rPr lang="en-US" altLang="ja-JP" dirty="0"/>
              <a:t>LOW</a:t>
            </a:r>
          </a:p>
          <a:p>
            <a:pPr lvl="1"/>
            <a:r>
              <a:rPr lang="ja-JP" altLang="en-US" dirty="0"/>
              <a:t>現状：</a:t>
            </a:r>
            <a:r>
              <a:rPr lang="en-US" altLang="ja-JP" dirty="0"/>
              <a:t>PD</a:t>
            </a:r>
            <a:r>
              <a:rPr lang="ja-JP" altLang="en-US" dirty="0"/>
              <a:t>が</a:t>
            </a:r>
            <a:r>
              <a:rPr lang="en-US" altLang="ja-JP" dirty="0"/>
              <a:t>LOW</a:t>
            </a:r>
            <a:r>
              <a:rPr lang="ja-JP" altLang="en-US" dirty="0"/>
              <a:t>の時省電力モードだが出力は保持した値</a:t>
            </a:r>
            <a:endParaRPr lang="en-US" altLang="ja-JP" dirty="0"/>
          </a:p>
          <a:p>
            <a:pPr lvl="1"/>
            <a:endParaRPr lang="en-US" altLang="ja-JP" dirty="0"/>
          </a:p>
          <a:p>
            <a:pPr lvl="1"/>
            <a:endParaRPr lang="en-US" altLang="ja-JP" dirty="0"/>
          </a:p>
          <a:p>
            <a:pPr marL="457200" lvl="1" indent="0">
              <a:buNone/>
            </a:pPr>
            <a:endParaRPr lang="en-US" altLang="ja-JP" dirty="0"/>
          </a:p>
        </p:txBody>
      </p:sp>
    </p:spTree>
    <p:extLst>
      <p:ext uri="{BB962C8B-B14F-4D97-AF65-F5344CB8AC3E}">
        <p14:creationId xmlns:p14="http://schemas.microsoft.com/office/powerpoint/2010/main" val="196590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78F385-EEAA-1B2C-8C1D-FBF5564714D8}"/>
              </a:ext>
            </a:extLst>
          </p:cNvPr>
          <p:cNvSpPr>
            <a:spLocks noGrp="1"/>
          </p:cNvSpPr>
          <p:nvPr>
            <p:ph type="title"/>
          </p:nvPr>
        </p:nvSpPr>
        <p:spPr/>
        <p:txBody>
          <a:bodyPr/>
          <a:lstStyle/>
          <a:p>
            <a:r>
              <a:rPr kumimoji="1" lang="ja-JP" altLang="en-US" dirty="0"/>
              <a:t>フィードバック</a:t>
            </a:r>
          </a:p>
        </p:txBody>
      </p:sp>
      <p:sp>
        <p:nvSpPr>
          <p:cNvPr id="3" name="コンテンツ プレースホルダー 2">
            <a:extLst>
              <a:ext uri="{FF2B5EF4-FFF2-40B4-BE49-F238E27FC236}">
                <a16:creationId xmlns:a16="http://schemas.microsoft.com/office/drawing/2014/main" id="{1B41547C-12C3-ADF7-5D7A-3556559EAE42}"/>
              </a:ext>
            </a:extLst>
          </p:cNvPr>
          <p:cNvSpPr>
            <a:spLocks noGrp="1"/>
          </p:cNvSpPr>
          <p:nvPr>
            <p:ph idx="1"/>
          </p:nvPr>
        </p:nvSpPr>
        <p:spPr/>
        <p:txBody>
          <a:bodyPr>
            <a:normAutofit fontScale="47500" lnSpcReduction="20000"/>
          </a:bodyPr>
          <a:lstStyle/>
          <a:p>
            <a:r>
              <a:rPr kumimoji="1" lang="en-US" altLang="ja-JP" dirty="0"/>
              <a:t>NAND</a:t>
            </a:r>
            <a:r>
              <a:rPr kumimoji="1" lang="ja-JP" altLang="en-US" dirty="0"/>
              <a:t>を使って</a:t>
            </a:r>
            <a:r>
              <a:rPr kumimoji="1" lang="en-US" altLang="ja-JP" dirty="0"/>
              <a:t>PD</a:t>
            </a:r>
            <a:r>
              <a:rPr kumimoji="1" lang="ja-JP" altLang="en-US" dirty="0"/>
              <a:t>が</a:t>
            </a:r>
            <a:r>
              <a:rPr kumimoji="1" lang="en-US" altLang="ja-JP" dirty="0"/>
              <a:t>LOW</a:t>
            </a:r>
            <a:r>
              <a:rPr kumimoji="1" lang="ja-JP" altLang="en-US" dirty="0"/>
              <a:t>のときの出力を落とす</a:t>
            </a:r>
            <a:endParaRPr kumimoji="1" lang="en-US" altLang="ja-JP" dirty="0"/>
          </a:p>
          <a:p>
            <a:endParaRPr lang="en-US" altLang="ja-JP" dirty="0"/>
          </a:p>
          <a:p>
            <a:r>
              <a:rPr kumimoji="1" lang="en-US" altLang="ja-JP" dirty="0"/>
              <a:t>MOS</a:t>
            </a:r>
            <a:r>
              <a:rPr kumimoji="1" lang="ja-JP" altLang="en-US" dirty="0"/>
              <a:t>が小さすぎるため</a:t>
            </a:r>
            <a:r>
              <a:rPr kumimoji="1" lang="en-US" altLang="ja-JP" dirty="0"/>
              <a:t>L</a:t>
            </a:r>
            <a:r>
              <a:rPr kumimoji="1" lang="ja-JP" altLang="en-US" dirty="0"/>
              <a:t>、</a:t>
            </a:r>
            <a:r>
              <a:rPr kumimoji="1" lang="en-US" altLang="ja-JP" dirty="0"/>
              <a:t>W</a:t>
            </a:r>
            <a:r>
              <a:rPr kumimoji="1" lang="ja-JP" altLang="en-US" dirty="0"/>
              <a:t>を調整する必要がある（特にスイッチ）</a:t>
            </a:r>
            <a:endParaRPr kumimoji="1" lang="en-US" altLang="ja-JP" dirty="0"/>
          </a:p>
          <a:p>
            <a:endParaRPr lang="en-US" altLang="ja-JP" dirty="0"/>
          </a:p>
          <a:p>
            <a:r>
              <a:rPr kumimoji="1" lang="ja-JP" altLang="en-US" dirty="0"/>
              <a:t>出力</a:t>
            </a:r>
            <a:r>
              <a:rPr kumimoji="1" lang="en-US" altLang="ja-JP" dirty="0"/>
              <a:t>H</a:t>
            </a:r>
            <a:r>
              <a:rPr kumimoji="1" lang="ja-JP" altLang="en-US" dirty="0"/>
              <a:t>電圧と出力</a:t>
            </a:r>
            <a:r>
              <a:rPr kumimoji="1" lang="en-US" altLang="ja-JP" dirty="0"/>
              <a:t>L</a:t>
            </a:r>
            <a:r>
              <a:rPr kumimoji="1" lang="ja-JP" altLang="en-US" dirty="0"/>
              <a:t>電圧測定のために電流源を出力に着けて計測する、</a:t>
            </a:r>
            <a:r>
              <a:rPr kumimoji="1" lang="en-US" altLang="ja-JP" dirty="0"/>
              <a:t>IOL</a:t>
            </a:r>
            <a:r>
              <a:rPr kumimoji="1" lang="ja-JP" altLang="en-US" dirty="0"/>
              <a:t>、</a:t>
            </a:r>
            <a:r>
              <a:rPr kumimoji="1" lang="en-US" altLang="ja-JP" dirty="0"/>
              <a:t>IOH</a:t>
            </a:r>
            <a:r>
              <a:rPr kumimoji="1" lang="ja-JP" altLang="en-US" dirty="0"/>
              <a:t>が</a:t>
            </a:r>
            <a:r>
              <a:rPr kumimoji="1" lang="en-US" altLang="ja-JP" dirty="0"/>
              <a:t>2mA</a:t>
            </a:r>
            <a:r>
              <a:rPr kumimoji="1" lang="ja-JP" altLang="en-US" dirty="0"/>
              <a:t>で試してみてどこまで行けるのかも調べる</a:t>
            </a:r>
            <a:endParaRPr kumimoji="1" lang="en-US" altLang="ja-JP" dirty="0"/>
          </a:p>
          <a:p>
            <a:endParaRPr lang="en-US" altLang="ja-JP" dirty="0"/>
          </a:p>
          <a:p>
            <a:r>
              <a:rPr kumimoji="1" lang="en-US" altLang="ja-JP" dirty="0" err="1"/>
              <a:t>SRlatch</a:t>
            </a:r>
            <a:r>
              <a:rPr kumimoji="1" lang="ja-JP" altLang="en-US" dirty="0"/>
              <a:t>でいいのではないか？（これまでは以前に</a:t>
            </a:r>
            <a:r>
              <a:rPr kumimoji="1" lang="en-US" altLang="ja-JP" dirty="0" err="1"/>
              <a:t>clockedCMOS</a:t>
            </a:r>
            <a:r>
              <a:rPr kumimoji="1" lang="ja-JP" altLang="en-US" dirty="0"/>
              <a:t>インバータを使ったほうがいいのではないかと指摘を受けていた）</a:t>
            </a:r>
            <a:endParaRPr kumimoji="1" lang="en-US" altLang="ja-JP" dirty="0"/>
          </a:p>
          <a:p>
            <a:endParaRPr lang="en-US" altLang="ja-JP" dirty="0"/>
          </a:p>
          <a:p>
            <a:r>
              <a:rPr kumimoji="1" lang="ja-JP" altLang="en-US" dirty="0"/>
              <a:t>上記を改善し改めて遅延時間測定</a:t>
            </a:r>
            <a:endParaRPr kumimoji="1" lang="en-US" altLang="ja-JP" dirty="0"/>
          </a:p>
          <a:p>
            <a:endParaRPr kumimoji="1" lang="en-US" altLang="ja-JP" dirty="0"/>
          </a:p>
          <a:p>
            <a:r>
              <a:rPr lang="ja-JP" altLang="en-US" dirty="0"/>
              <a:t>最小寸法（</a:t>
            </a:r>
            <a:r>
              <a:rPr lang="en-US" altLang="ja-JP" dirty="0"/>
              <a:t>N</a:t>
            </a:r>
            <a:r>
              <a:rPr lang="ja-JP" altLang="en-US" dirty="0"/>
              <a:t>と</a:t>
            </a:r>
            <a:r>
              <a:rPr lang="en-US" altLang="ja-JP" dirty="0"/>
              <a:t>P</a:t>
            </a:r>
            <a:r>
              <a:rPr lang="ja-JP" altLang="en-US" dirty="0"/>
              <a:t>ともに</a:t>
            </a:r>
            <a:r>
              <a:rPr lang="en-US" altLang="ja-JP" dirty="0"/>
              <a:t>L0.35W0.7</a:t>
            </a:r>
            <a:r>
              <a:rPr lang="ja-JP" altLang="en-US" dirty="0"/>
              <a:t>）でインバータ作って遅延測定（リングオシレータで見ればよい）</a:t>
            </a:r>
            <a:endParaRPr lang="en-US" altLang="ja-JP" dirty="0"/>
          </a:p>
          <a:p>
            <a:r>
              <a:rPr kumimoji="1" lang="ja-JP" altLang="en-US" dirty="0"/>
              <a:t>（</a:t>
            </a:r>
            <a:r>
              <a:rPr kumimoji="1" lang="en-US" altLang="ja-JP" dirty="0"/>
              <a:t>AS</a:t>
            </a:r>
            <a:r>
              <a:rPr kumimoji="1" lang="ja-JP" altLang="en-US" dirty="0"/>
              <a:t>、</a:t>
            </a:r>
            <a:r>
              <a:rPr kumimoji="1" lang="en-US" altLang="ja-JP" dirty="0"/>
              <a:t>AD</a:t>
            </a:r>
            <a:r>
              <a:rPr kumimoji="1" lang="ja-JP" altLang="en-US" dirty="0"/>
              <a:t>、</a:t>
            </a:r>
            <a:r>
              <a:rPr kumimoji="1" lang="en-US" altLang="ja-JP" dirty="0"/>
              <a:t>PD</a:t>
            </a:r>
            <a:r>
              <a:rPr kumimoji="1" lang="ja-JP" altLang="en-US" dirty="0"/>
              <a:t>、</a:t>
            </a:r>
            <a:r>
              <a:rPr kumimoji="1" lang="en-US" altLang="ja-JP" dirty="0"/>
              <a:t>PS</a:t>
            </a:r>
            <a:r>
              <a:rPr kumimoji="1" lang="ja-JP" altLang="en-US" dirty="0"/>
              <a:t>を計算する）</a:t>
            </a:r>
            <a:endParaRPr kumimoji="1" lang="en-US" altLang="ja-JP" dirty="0"/>
          </a:p>
          <a:p>
            <a:r>
              <a:rPr kumimoji="1" lang="en-US" altLang="ja-JP" dirty="0"/>
              <a:t>PD</a:t>
            </a:r>
            <a:r>
              <a:rPr kumimoji="1" lang="ja-JP" altLang="en-US" dirty="0"/>
              <a:t>周囲</a:t>
            </a:r>
            <a:r>
              <a:rPr kumimoji="1" lang="en-US" altLang="ja-JP" dirty="0"/>
              <a:t>3</a:t>
            </a:r>
            <a:r>
              <a:rPr lang="ja-JP" altLang="en-US" dirty="0"/>
              <a:t>辺</a:t>
            </a:r>
            <a:r>
              <a:rPr kumimoji="1" lang="ja-JP" altLang="en-US" dirty="0"/>
              <a:t>の長さ　</a:t>
            </a:r>
            <a:r>
              <a:rPr lang="en-US" altLang="ja-JP" dirty="0"/>
              <a:t>A</a:t>
            </a:r>
            <a:r>
              <a:rPr kumimoji="1" lang="en-US" altLang="ja-JP" dirty="0"/>
              <a:t>S</a:t>
            </a:r>
            <a:r>
              <a:rPr kumimoji="1" lang="ja-JP" altLang="en-US" dirty="0"/>
              <a:t>面積　</a:t>
            </a:r>
            <a:r>
              <a:rPr kumimoji="1" lang="en-US" altLang="ja-JP" dirty="0" err="1"/>
              <a:t>Klayout</a:t>
            </a:r>
            <a:r>
              <a:rPr kumimoji="1" lang="ja-JP" altLang="en-US" dirty="0"/>
              <a:t>でやってみる　容量を設定しないと速すぎる。</a:t>
            </a:r>
            <a:endParaRPr kumimoji="1" lang="en-US" altLang="ja-JP" dirty="0"/>
          </a:p>
          <a:p>
            <a:endParaRPr lang="en-US" altLang="ja-JP" dirty="0"/>
          </a:p>
          <a:p>
            <a:r>
              <a:rPr kumimoji="1" lang="ja-JP" altLang="en-US" dirty="0"/>
              <a:t>１時３０分から</a:t>
            </a:r>
            <a:r>
              <a:rPr lang="ja-JP" altLang="en-US" dirty="0"/>
              <a:t>もう一度フィードバック</a:t>
            </a:r>
            <a:endParaRPr kumimoji="1" lang="en-US" altLang="ja-JP" dirty="0"/>
          </a:p>
        </p:txBody>
      </p:sp>
    </p:spTree>
    <p:extLst>
      <p:ext uri="{BB962C8B-B14F-4D97-AF65-F5344CB8AC3E}">
        <p14:creationId xmlns:p14="http://schemas.microsoft.com/office/powerpoint/2010/main" val="4081453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A9AF70-D015-B161-BBDE-F13A8A6AB6B6}"/>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E7CC8C89-9FE5-9359-C41F-F3EFFCBA07D6}"/>
              </a:ext>
            </a:extLst>
          </p:cNvPr>
          <p:cNvSpPr>
            <a:spLocks noGrp="1"/>
          </p:cNvSpPr>
          <p:nvPr>
            <p:ph idx="1"/>
          </p:nvPr>
        </p:nvSpPr>
        <p:spPr/>
        <p:txBody>
          <a:bodyPr/>
          <a:lstStyle/>
          <a:p>
            <a:r>
              <a:rPr kumimoji="1" lang="ja-JP" altLang="en-US" dirty="0"/>
              <a:t>たくさんドライブしたいときはバッファをつけるが速度とトレードオフ</a:t>
            </a:r>
            <a:endParaRPr kumimoji="1" lang="en-US" altLang="ja-JP" dirty="0"/>
          </a:p>
          <a:p>
            <a:r>
              <a:rPr kumimoji="1" lang="en-US" altLang="ja-JP" dirty="0"/>
              <a:t>SR</a:t>
            </a:r>
            <a:r>
              <a:rPr kumimoji="1" lang="ja-JP" altLang="en-US" dirty="0"/>
              <a:t>ラッチではなく</a:t>
            </a:r>
            <a:r>
              <a:rPr kumimoji="1" lang="en-US" altLang="ja-JP" dirty="0"/>
              <a:t>SRFF</a:t>
            </a:r>
            <a:r>
              <a:rPr kumimoji="1" lang="ja-JP" altLang="en-US" dirty="0"/>
              <a:t>に　そのまま垂れ流すため</a:t>
            </a:r>
            <a:endParaRPr kumimoji="1" lang="en-US" altLang="ja-JP" dirty="0"/>
          </a:p>
          <a:p>
            <a:endParaRPr kumimoji="1" lang="ja-JP" altLang="en-US" dirty="0"/>
          </a:p>
        </p:txBody>
      </p:sp>
    </p:spTree>
    <p:extLst>
      <p:ext uri="{BB962C8B-B14F-4D97-AF65-F5344CB8AC3E}">
        <p14:creationId xmlns:p14="http://schemas.microsoft.com/office/powerpoint/2010/main" val="3892177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C3686B-B865-4E18-62A8-757950361FC4}"/>
              </a:ext>
            </a:extLst>
          </p:cNvPr>
          <p:cNvSpPr>
            <a:spLocks noGrp="1"/>
          </p:cNvSpPr>
          <p:nvPr>
            <p:ph type="title"/>
          </p:nvPr>
        </p:nvSpPr>
        <p:spPr/>
        <p:txBody>
          <a:bodyPr/>
          <a:lstStyle/>
          <a:p>
            <a:r>
              <a:rPr kumimoji="1" lang="en-US" altLang="ja-JP" dirty="0"/>
              <a:t>PD</a:t>
            </a:r>
            <a:r>
              <a:rPr kumimoji="1" lang="ja-JP" altLang="en-US" dirty="0"/>
              <a:t>＝</a:t>
            </a:r>
            <a:r>
              <a:rPr kumimoji="1" lang="en-US" altLang="ja-JP" dirty="0"/>
              <a:t>LOW</a:t>
            </a:r>
            <a:r>
              <a:rPr kumimoji="1" lang="ja-JP" altLang="en-US" dirty="0"/>
              <a:t>のとき</a:t>
            </a:r>
            <a:r>
              <a:rPr kumimoji="1" lang="en-US" altLang="ja-JP" dirty="0"/>
              <a:t>OUT</a:t>
            </a:r>
            <a:r>
              <a:rPr kumimoji="1" lang="ja-JP" altLang="en-US" dirty="0"/>
              <a:t>＝</a:t>
            </a:r>
            <a:r>
              <a:rPr kumimoji="1" lang="en-US" altLang="ja-JP" dirty="0"/>
              <a:t>LOW</a:t>
            </a:r>
            <a:endParaRPr kumimoji="1" lang="ja-JP" altLang="en-US" dirty="0"/>
          </a:p>
        </p:txBody>
      </p:sp>
      <p:pic>
        <p:nvPicPr>
          <p:cNvPr id="5" name="コンテンツ プレースホルダー 4">
            <a:extLst>
              <a:ext uri="{FF2B5EF4-FFF2-40B4-BE49-F238E27FC236}">
                <a16:creationId xmlns:a16="http://schemas.microsoft.com/office/drawing/2014/main" id="{29B0C512-7BD6-CA4D-0DC0-5C5066C96CD8}"/>
              </a:ext>
            </a:extLst>
          </p:cNvPr>
          <p:cNvPicPr>
            <a:picLocks noGrp="1" noChangeAspect="1"/>
          </p:cNvPicPr>
          <p:nvPr>
            <p:ph idx="1"/>
          </p:nvPr>
        </p:nvPicPr>
        <p:blipFill>
          <a:blip r:embed="rId2"/>
          <a:stretch>
            <a:fillRect/>
          </a:stretch>
        </p:blipFill>
        <p:spPr>
          <a:xfrm>
            <a:off x="671945" y="3034179"/>
            <a:ext cx="10515600" cy="2661593"/>
          </a:xfrm>
          <a:prstGeom prst="rect">
            <a:avLst/>
          </a:prstGeom>
        </p:spPr>
      </p:pic>
    </p:spTree>
    <p:extLst>
      <p:ext uri="{BB962C8B-B14F-4D97-AF65-F5344CB8AC3E}">
        <p14:creationId xmlns:p14="http://schemas.microsoft.com/office/powerpoint/2010/main" val="2574716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C3AF98-FADE-4EFF-2B96-1BF6BCF00F72}"/>
              </a:ext>
            </a:extLst>
          </p:cNvPr>
          <p:cNvSpPr>
            <a:spLocks noGrp="1"/>
          </p:cNvSpPr>
          <p:nvPr>
            <p:ph type="title"/>
          </p:nvPr>
        </p:nvSpPr>
        <p:spPr/>
        <p:txBody>
          <a:bodyPr/>
          <a:lstStyle/>
          <a:p>
            <a:r>
              <a:rPr kumimoji="1" lang="ja-JP" altLang="en-US" dirty="0"/>
              <a:t>出力</a:t>
            </a:r>
            <a:r>
              <a:rPr kumimoji="1" lang="en-US" altLang="ja-JP" dirty="0"/>
              <a:t>L</a:t>
            </a:r>
            <a:r>
              <a:rPr kumimoji="1" lang="ja-JP" altLang="en-US" dirty="0"/>
              <a:t>電圧、出力</a:t>
            </a:r>
            <a:r>
              <a:rPr kumimoji="1" lang="en-US" altLang="ja-JP" dirty="0"/>
              <a:t>H</a:t>
            </a:r>
            <a:r>
              <a:rPr kumimoji="1" lang="ja-JP" altLang="en-US" dirty="0"/>
              <a:t>電圧</a:t>
            </a:r>
          </a:p>
        </p:txBody>
      </p:sp>
      <p:sp>
        <p:nvSpPr>
          <p:cNvPr id="3" name="コンテンツ プレースホルダー 2">
            <a:extLst>
              <a:ext uri="{FF2B5EF4-FFF2-40B4-BE49-F238E27FC236}">
                <a16:creationId xmlns:a16="http://schemas.microsoft.com/office/drawing/2014/main" id="{858261EC-4EFC-DDEA-2AF7-6B671FF0C525}"/>
              </a:ext>
            </a:extLst>
          </p:cNvPr>
          <p:cNvSpPr>
            <a:spLocks noGrp="1"/>
          </p:cNvSpPr>
          <p:nvPr>
            <p:ph idx="1"/>
          </p:nvPr>
        </p:nvSpPr>
        <p:spPr>
          <a:xfrm>
            <a:off x="474519" y="1620622"/>
            <a:ext cx="7620000" cy="4351338"/>
          </a:xfrm>
        </p:spPr>
        <p:txBody>
          <a:bodyPr>
            <a:normAutofit fontScale="92500" lnSpcReduction="10000"/>
          </a:bodyPr>
          <a:lstStyle/>
          <a:p>
            <a:r>
              <a:rPr kumimoji="1" lang="ja-JP" altLang="en-US" dirty="0"/>
              <a:t>理想電流源を用意し流す電流を徐々に大きくしながら限界の値を求める。目標値は</a:t>
            </a:r>
            <a:r>
              <a:rPr kumimoji="1" lang="en-US" altLang="ja-JP" dirty="0"/>
              <a:t>-2mA</a:t>
            </a:r>
            <a:r>
              <a:rPr kumimoji="1" lang="ja-JP" altLang="en-US" dirty="0"/>
              <a:t>の時</a:t>
            </a:r>
            <a:r>
              <a:rPr kumimoji="1" lang="en-US" altLang="ja-JP" dirty="0"/>
              <a:t>VDD*0.8</a:t>
            </a:r>
            <a:r>
              <a:rPr kumimoji="1" lang="ja-JP" altLang="en-US" dirty="0"/>
              <a:t>である。</a:t>
            </a:r>
            <a:endParaRPr kumimoji="1" lang="en-US" altLang="ja-JP" dirty="0"/>
          </a:p>
          <a:p>
            <a:endParaRPr lang="en-US" altLang="ja-JP" dirty="0"/>
          </a:p>
          <a:p>
            <a:r>
              <a:rPr kumimoji="1" lang="ja-JP" altLang="en-US" dirty="0"/>
              <a:t>電流源が</a:t>
            </a:r>
            <a:r>
              <a:rPr kumimoji="1" lang="en-US" altLang="ja-JP" dirty="0"/>
              <a:t>600u</a:t>
            </a:r>
            <a:r>
              <a:rPr kumimoji="1" lang="ja-JP" altLang="en-US" dirty="0"/>
              <a:t>の時に</a:t>
            </a:r>
            <a:r>
              <a:rPr kumimoji="1" lang="en-US" altLang="ja-JP" dirty="0"/>
              <a:t>2.73V</a:t>
            </a:r>
            <a:r>
              <a:rPr kumimoji="1" lang="ja-JP" altLang="en-US" dirty="0"/>
              <a:t>で</a:t>
            </a:r>
            <a:r>
              <a:rPr kumimoji="1" lang="en-US" altLang="ja-JP" dirty="0"/>
              <a:t>VDD*0.8</a:t>
            </a:r>
            <a:r>
              <a:rPr kumimoji="1" lang="ja-JP" altLang="en-US" dirty="0"/>
              <a:t>を満たし</a:t>
            </a:r>
            <a:r>
              <a:rPr lang="ja-JP" altLang="en-US" dirty="0"/>
              <a:t>、</a:t>
            </a:r>
            <a:r>
              <a:rPr lang="en-US" altLang="ja-JP" dirty="0"/>
              <a:t>700u</a:t>
            </a:r>
            <a:r>
              <a:rPr lang="ja-JP" altLang="en-US" dirty="0"/>
              <a:t>の時に</a:t>
            </a:r>
            <a:r>
              <a:rPr lang="en-US" altLang="ja-JP" dirty="0"/>
              <a:t>2.61</a:t>
            </a:r>
            <a:r>
              <a:rPr lang="ja-JP" altLang="en-US" dirty="0"/>
              <a:t>で満たさなかった。</a:t>
            </a:r>
            <a:endParaRPr lang="en-US" altLang="ja-JP" dirty="0"/>
          </a:p>
          <a:p>
            <a:endParaRPr kumimoji="1" lang="en-US" altLang="ja-JP" dirty="0"/>
          </a:p>
          <a:p>
            <a:r>
              <a:rPr kumimoji="1" lang="en-US" altLang="ja-JP" dirty="0"/>
              <a:t>2mA</a:t>
            </a:r>
            <a:r>
              <a:rPr kumimoji="1" lang="ja-JP" altLang="en-US" dirty="0"/>
              <a:t>の時に満たすためにはインバータの流れる電流</a:t>
            </a:r>
            <a:r>
              <a:rPr kumimoji="1" lang="en-US" altLang="ja-JP" dirty="0"/>
              <a:t>I</a:t>
            </a:r>
            <a:r>
              <a:rPr kumimoji="1" lang="ja-JP" altLang="en-US" dirty="0"/>
              <a:t>を増加させればよい。これは</a:t>
            </a:r>
            <a:r>
              <a:rPr kumimoji="1" lang="en-US" altLang="ja-JP" dirty="0"/>
              <a:t>W/L</a:t>
            </a:r>
            <a:r>
              <a:rPr kumimoji="1" lang="ja-JP" altLang="en-US" dirty="0"/>
              <a:t>に依存するため</a:t>
            </a:r>
            <a:r>
              <a:rPr kumimoji="1" lang="en-US" altLang="ja-JP" dirty="0"/>
              <a:t>MOS</a:t>
            </a:r>
            <a:r>
              <a:rPr kumimoji="1" lang="ja-JP" altLang="en-US" dirty="0"/>
              <a:t>のサイズが</a:t>
            </a:r>
            <a:r>
              <a:rPr kumimoji="1" lang="en-US" altLang="ja-JP" dirty="0"/>
              <a:t>m=4</a:t>
            </a:r>
            <a:r>
              <a:rPr kumimoji="1" lang="ja-JP" altLang="en-US" dirty="0"/>
              <a:t>であればこれを満たす。</a:t>
            </a:r>
          </a:p>
        </p:txBody>
      </p:sp>
      <p:pic>
        <p:nvPicPr>
          <p:cNvPr id="4" name="コンテンツ プレースホルダー 4">
            <a:extLst>
              <a:ext uri="{FF2B5EF4-FFF2-40B4-BE49-F238E27FC236}">
                <a16:creationId xmlns:a16="http://schemas.microsoft.com/office/drawing/2014/main" id="{4E126EB4-D286-CAAF-420D-63B439EE289D}"/>
              </a:ext>
            </a:extLst>
          </p:cNvPr>
          <p:cNvPicPr>
            <a:picLocks noChangeAspect="1"/>
          </p:cNvPicPr>
          <p:nvPr/>
        </p:nvPicPr>
        <p:blipFill>
          <a:blip r:embed="rId2"/>
          <a:srcRect l="78788" t="4931" b="25160"/>
          <a:stretch>
            <a:fillRect/>
          </a:stretch>
        </p:blipFill>
        <p:spPr>
          <a:xfrm>
            <a:off x="8094519" y="2095790"/>
            <a:ext cx="3902688" cy="3255530"/>
          </a:xfrm>
          <a:prstGeom prst="rect">
            <a:avLst/>
          </a:prstGeom>
        </p:spPr>
      </p:pic>
    </p:spTree>
    <p:extLst>
      <p:ext uri="{BB962C8B-B14F-4D97-AF65-F5344CB8AC3E}">
        <p14:creationId xmlns:p14="http://schemas.microsoft.com/office/powerpoint/2010/main" val="28078324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8DC1DE-4C3E-823E-ECC1-A7D8186C10BB}"/>
              </a:ext>
            </a:extLst>
          </p:cNvPr>
          <p:cNvSpPr>
            <a:spLocks noGrp="1"/>
          </p:cNvSpPr>
          <p:nvPr>
            <p:ph type="title"/>
          </p:nvPr>
        </p:nvSpPr>
        <p:spPr/>
        <p:txBody>
          <a:bodyPr/>
          <a:lstStyle/>
          <a:p>
            <a:r>
              <a:rPr kumimoji="1" lang="ja-JP" altLang="en-US" dirty="0"/>
              <a:t>出力</a:t>
            </a:r>
            <a:r>
              <a:rPr kumimoji="1" lang="en-US" altLang="ja-JP" dirty="0"/>
              <a:t>H</a:t>
            </a:r>
            <a:r>
              <a:rPr kumimoji="1" lang="ja-JP" altLang="en-US" dirty="0"/>
              <a:t>電圧　</a:t>
            </a:r>
            <a:r>
              <a:rPr kumimoji="1" lang="en-US" altLang="ja-JP" dirty="0"/>
              <a:t>m=4 IOH=-2mA</a:t>
            </a:r>
            <a:endParaRPr kumimoji="1" lang="ja-JP" altLang="en-US" dirty="0"/>
          </a:p>
        </p:txBody>
      </p:sp>
      <p:pic>
        <p:nvPicPr>
          <p:cNvPr id="9" name="図 8">
            <a:extLst>
              <a:ext uri="{FF2B5EF4-FFF2-40B4-BE49-F238E27FC236}">
                <a16:creationId xmlns:a16="http://schemas.microsoft.com/office/drawing/2014/main" id="{D1A03800-AC21-B2FE-E8E8-E64F7D84D1FE}"/>
              </a:ext>
            </a:extLst>
          </p:cNvPr>
          <p:cNvPicPr>
            <a:picLocks noChangeAspect="1"/>
          </p:cNvPicPr>
          <p:nvPr/>
        </p:nvPicPr>
        <p:blipFill>
          <a:blip r:embed="rId2"/>
          <a:stretch>
            <a:fillRect/>
          </a:stretch>
        </p:blipFill>
        <p:spPr>
          <a:xfrm>
            <a:off x="890155" y="1613983"/>
            <a:ext cx="10622972" cy="4572472"/>
          </a:xfrm>
          <a:prstGeom prst="rect">
            <a:avLst/>
          </a:prstGeom>
        </p:spPr>
      </p:pic>
      <p:sp>
        <p:nvSpPr>
          <p:cNvPr id="10" name="テキスト ボックス 9">
            <a:extLst>
              <a:ext uri="{FF2B5EF4-FFF2-40B4-BE49-F238E27FC236}">
                <a16:creationId xmlns:a16="http://schemas.microsoft.com/office/drawing/2014/main" id="{E1A8F926-24F8-2370-78F8-A49154D6D61E}"/>
              </a:ext>
            </a:extLst>
          </p:cNvPr>
          <p:cNvSpPr txBox="1"/>
          <p:nvPr/>
        </p:nvSpPr>
        <p:spPr>
          <a:xfrm>
            <a:off x="9773548" y="1029208"/>
            <a:ext cx="1739579" cy="584775"/>
          </a:xfrm>
          <a:prstGeom prst="rect">
            <a:avLst/>
          </a:prstGeom>
          <a:noFill/>
        </p:spPr>
        <p:txBody>
          <a:bodyPr wrap="none" rtlCol="0">
            <a:spAutoFit/>
          </a:bodyPr>
          <a:lstStyle/>
          <a:p>
            <a:r>
              <a:rPr lang="ja-JP" altLang="en-US" sz="3200" dirty="0"/>
              <a:t>約</a:t>
            </a:r>
            <a:r>
              <a:rPr lang="en-US" altLang="ja-JP" sz="3200" dirty="0"/>
              <a:t>2.8</a:t>
            </a:r>
            <a:r>
              <a:rPr kumimoji="1" lang="en-US" altLang="ja-JP" sz="3200" dirty="0"/>
              <a:t>[V]</a:t>
            </a:r>
            <a:endParaRPr kumimoji="1" lang="ja-JP" altLang="en-US" sz="3200" dirty="0"/>
          </a:p>
        </p:txBody>
      </p:sp>
    </p:spTree>
    <p:extLst>
      <p:ext uri="{BB962C8B-B14F-4D97-AF65-F5344CB8AC3E}">
        <p14:creationId xmlns:p14="http://schemas.microsoft.com/office/powerpoint/2010/main" val="258507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DBF000-3252-C9E4-3DFB-CEC941776747}"/>
              </a:ext>
            </a:extLst>
          </p:cNvPr>
          <p:cNvSpPr>
            <a:spLocks noGrp="1"/>
          </p:cNvSpPr>
          <p:nvPr>
            <p:ph type="title"/>
          </p:nvPr>
        </p:nvSpPr>
        <p:spPr/>
        <p:txBody>
          <a:bodyPr/>
          <a:lstStyle/>
          <a:p>
            <a:r>
              <a:rPr lang="ja-JP" altLang="en-US" dirty="0"/>
              <a:t>出力</a:t>
            </a:r>
            <a:r>
              <a:rPr lang="en-US" altLang="ja-JP" dirty="0"/>
              <a:t>L</a:t>
            </a:r>
            <a:r>
              <a:rPr lang="ja-JP" altLang="en-US" dirty="0"/>
              <a:t>電圧　</a:t>
            </a:r>
            <a:r>
              <a:rPr lang="en-US" altLang="ja-JP" dirty="0"/>
              <a:t>m=4 IOL=2mA</a:t>
            </a:r>
            <a:endParaRPr kumimoji="1" lang="ja-JP" altLang="en-US" dirty="0"/>
          </a:p>
        </p:txBody>
      </p:sp>
      <p:pic>
        <p:nvPicPr>
          <p:cNvPr id="5" name="コンテンツ プレースホルダー 4">
            <a:extLst>
              <a:ext uri="{FF2B5EF4-FFF2-40B4-BE49-F238E27FC236}">
                <a16:creationId xmlns:a16="http://schemas.microsoft.com/office/drawing/2014/main" id="{0BFD8400-7DAC-8A26-FE0C-4C01736F386F}"/>
              </a:ext>
            </a:extLst>
          </p:cNvPr>
          <p:cNvPicPr>
            <a:picLocks noGrp="1" noChangeAspect="1"/>
          </p:cNvPicPr>
          <p:nvPr>
            <p:ph idx="1"/>
          </p:nvPr>
        </p:nvPicPr>
        <p:blipFill>
          <a:blip r:embed="rId2"/>
          <a:stretch>
            <a:fillRect/>
          </a:stretch>
        </p:blipFill>
        <p:spPr>
          <a:xfrm>
            <a:off x="938391" y="1846407"/>
            <a:ext cx="10024271" cy="4351338"/>
          </a:xfrm>
          <a:prstGeom prst="rect">
            <a:avLst/>
          </a:prstGeom>
        </p:spPr>
      </p:pic>
      <p:sp>
        <p:nvSpPr>
          <p:cNvPr id="6" name="テキスト ボックス 5">
            <a:extLst>
              <a:ext uri="{FF2B5EF4-FFF2-40B4-BE49-F238E27FC236}">
                <a16:creationId xmlns:a16="http://schemas.microsoft.com/office/drawing/2014/main" id="{37EF8EE6-462D-1A3C-2D79-9377D974BEB4}"/>
              </a:ext>
            </a:extLst>
          </p:cNvPr>
          <p:cNvSpPr txBox="1"/>
          <p:nvPr/>
        </p:nvSpPr>
        <p:spPr>
          <a:xfrm>
            <a:off x="9185497" y="1302725"/>
            <a:ext cx="1739579" cy="584775"/>
          </a:xfrm>
          <a:prstGeom prst="rect">
            <a:avLst/>
          </a:prstGeom>
          <a:noFill/>
        </p:spPr>
        <p:txBody>
          <a:bodyPr wrap="none" rtlCol="0">
            <a:spAutoFit/>
          </a:bodyPr>
          <a:lstStyle/>
          <a:p>
            <a:r>
              <a:rPr lang="ja-JP" altLang="en-US" sz="3200" dirty="0"/>
              <a:t>約</a:t>
            </a:r>
            <a:r>
              <a:rPr lang="en-US" altLang="ja-JP" sz="3200" dirty="0"/>
              <a:t>0.3</a:t>
            </a:r>
            <a:r>
              <a:rPr kumimoji="1" lang="en-US" altLang="ja-JP" sz="3200" dirty="0"/>
              <a:t>[V]</a:t>
            </a:r>
            <a:endParaRPr kumimoji="1" lang="ja-JP" altLang="en-US" sz="3200" dirty="0"/>
          </a:p>
        </p:txBody>
      </p:sp>
    </p:spTree>
    <p:extLst>
      <p:ext uri="{BB962C8B-B14F-4D97-AF65-F5344CB8AC3E}">
        <p14:creationId xmlns:p14="http://schemas.microsoft.com/office/powerpoint/2010/main" val="1269025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98968D-032C-F038-BE91-07A47BDAADAA}"/>
              </a:ext>
            </a:extLst>
          </p:cNvPr>
          <p:cNvSpPr>
            <a:spLocks noGrp="1"/>
          </p:cNvSpPr>
          <p:nvPr>
            <p:ph type="title"/>
          </p:nvPr>
        </p:nvSpPr>
        <p:spPr/>
        <p:txBody>
          <a:bodyPr/>
          <a:lstStyle/>
          <a:p>
            <a:r>
              <a:rPr lang="ja-JP" altLang="en-US" dirty="0"/>
              <a:t>プロセスの最小遅延時間測定</a:t>
            </a:r>
            <a:endParaRPr kumimoji="1" lang="ja-JP" altLang="en-US" dirty="0"/>
          </a:p>
        </p:txBody>
      </p:sp>
      <p:sp>
        <p:nvSpPr>
          <p:cNvPr id="3" name="コンテンツ プレースホルダー 2">
            <a:extLst>
              <a:ext uri="{FF2B5EF4-FFF2-40B4-BE49-F238E27FC236}">
                <a16:creationId xmlns:a16="http://schemas.microsoft.com/office/drawing/2014/main" id="{AF6B7C2D-1EA9-D2F1-69DC-F9639E10C2DB}"/>
              </a:ext>
            </a:extLst>
          </p:cNvPr>
          <p:cNvSpPr>
            <a:spLocks noGrp="1"/>
          </p:cNvSpPr>
          <p:nvPr>
            <p:ph idx="1"/>
          </p:nvPr>
        </p:nvSpPr>
        <p:spPr/>
        <p:txBody>
          <a:bodyPr/>
          <a:lstStyle/>
          <a:p>
            <a:r>
              <a:rPr kumimoji="1" lang="ja-JP" altLang="en-US" dirty="0"/>
              <a:t>最小寸法（</a:t>
            </a:r>
            <a:r>
              <a:rPr kumimoji="1" lang="en-US" altLang="ja-JP" dirty="0" err="1"/>
              <a:t>Klyout</a:t>
            </a:r>
            <a:r>
              <a:rPr kumimoji="1" lang="ja-JP" altLang="en-US" dirty="0"/>
              <a:t>による確認）で５段のリングオシレータ設計し最小遅延時間を測定した。</a:t>
            </a:r>
          </a:p>
        </p:txBody>
      </p:sp>
      <p:pic>
        <p:nvPicPr>
          <p:cNvPr id="5" name="図 4">
            <a:extLst>
              <a:ext uri="{FF2B5EF4-FFF2-40B4-BE49-F238E27FC236}">
                <a16:creationId xmlns:a16="http://schemas.microsoft.com/office/drawing/2014/main" id="{499CF217-D61C-3E69-77DC-7234FB5A61E4}"/>
              </a:ext>
            </a:extLst>
          </p:cNvPr>
          <p:cNvPicPr>
            <a:picLocks noChangeAspect="1"/>
          </p:cNvPicPr>
          <p:nvPr/>
        </p:nvPicPr>
        <p:blipFill>
          <a:blip r:embed="rId2"/>
          <a:stretch>
            <a:fillRect/>
          </a:stretch>
        </p:blipFill>
        <p:spPr>
          <a:xfrm>
            <a:off x="361207" y="4110332"/>
            <a:ext cx="4864138" cy="1223230"/>
          </a:xfrm>
          <a:prstGeom prst="rect">
            <a:avLst/>
          </a:prstGeom>
        </p:spPr>
      </p:pic>
      <p:pic>
        <p:nvPicPr>
          <p:cNvPr id="8" name="図 7" descr="グラフィカル ユーザー インターフェイス&#10;&#10;AI 生成コンテンツは誤りを含む可能性があります。">
            <a:extLst>
              <a:ext uri="{FF2B5EF4-FFF2-40B4-BE49-F238E27FC236}">
                <a16:creationId xmlns:a16="http://schemas.microsoft.com/office/drawing/2014/main" id="{1B9938E8-5D89-1848-D17C-73778BDDDE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2490" y="3027296"/>
            <a:ext cx="6128455" cy="3389302"/>
          </a:xfrm>
          <a:prstGeom prst="rect">
            <a:avLst/>
          </a:prstGeom>
        </p:spPr>
      </p:pic>
      <p:sp>
        <p:nvSpPr>
          <p:cNvPr id="9" name="テキスト ボックス 8">
            <a:extLst>
              <a:ext uri="{FF2B5EF4-FFF2-40B4-BE49-F238E27FC236}">
                <a16:creationId xmlns:a16="http://schemas.microsoft.com/office/drawing/2014/main" id="{4B81B51F-BADC-12F5-5DF3-16436F49441F}"/>
              </a:ext>
            </a:extLst>
          </p:cNvPr>
          <p:cNvSpPr txBox="1"/>
          <p:nvPr/>
        </p:nvSpPr>
        <p:spPr>
          <a:xfrm>
            <a:off x="361207" y="3416519"/>
            <a:ext cx="1415772" cy="584775"/>
          </a:xfrm>
          <a:prstGeom prst="rect">
            <a:avLst/>
          </a:prstGeom>
          <a:noFill/>
        </p:spPr>
        <p:txBody>
          <a:bodyPr wrap="none" rtlCol="0">
            <a:spAutoFit/>
          </a:bodyPr>
          <a:lstStyle/>
          <a:p>
            <a:r>
              <a:rPr lang="ja-JP" altLang="en-US" sz="3200" dirty="0"/>
              <a:t>回路図</a:t>
            </a:r>
            <a:endParaRPr kumimoji="1" lang="ja-JP" altLang="en-US" sz="3200" dirty="0"/>
          </a:p>
        </p:txBody>
      </p:sp>
      <p:sp>
        <p:nvSpPr>
          <p:cNvPr id="10" name="テキスト ボックス 9">
            <a:extLst>
              <a:ext uri="{FF2B5EF4-FFF2-40B4-BE49-F238E27FC236}">
                <a16:creationId xmlns:a16="http://schemas.microsoft.com/office/drawing/2014/main" id="{864A1704-1A8A-0C0A-BD36-E3D537038553}"/>
              </a:ext>
            </a:extLst>
          </p:cNvPr>
          <p:cNvSpPr txBox="1"/>
          <p:nvPr/>
        </p:nvSpPr>
        <p:spPr>
          <a:xfrm>
            <a:off x="5812971" y="2434687"/>
            <a:ext cx="2236510" cy="584775"/>
          </a:xfrm>
          <a:prstGeom prst="rect">
            <a:avLst/>
          </a:prstGeom>
          <a:noFill/>
        </p:spPr>
        <p:txBody>
          <a:bodyPr wrap="none" rtlCol="0">
            <a:spAutoFit/>
          </a:bodyPr>
          <a:lstStyle/>
          <a:p>
            <a:r>
              <a:rPr kumimoji="1" lang="ja-JP" altLang="en-US" sz="3200" dirty="0"/>
              <a:t>パラメータ</a:t>
            </a:r>
          </a:p>
        </p:txBody>
      </p:sp>
    </p:spTree>
    <p:extLst>
      <p:ext uri="{BB962C8B-B14F-4D97-AF65-F5344CB8AC3E}">
        <p14:creationId xmlns:p14="http://schemas.microsoft.com/office/powerpoint/2010/main" val="1777912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F3BEA3-F93F-289C-6283-0C755FC96D42}"/>
              </a:ext>
            </a:extLst>
          </p:cNvPr>
          <p:cNvSpPr>
            <a:spLocks noGrp="1"/>
          </p:cNvSpPr>
          <p:nvPr>
            <p:ph type="title"/>
          </p:nvPr>
        </p:nvSpPr>
        <p:spPr/>
        <p:txBody>
          <a:bodyPr/>
          <a:lstStyle/>
          <a:p>
            <a:r>
              <a:rPr lang="ja-JP" altLang="en-US" dirty="0"/>
              <a:t>プロセスの最小遅延時間測定</a:t>
            </a:r>
            <a:endParaRPr kumimoji="1" lang="ja-JP" altLang="en-US" dirty="0"/>
          </a:p>
        </p:txBody>
      </p:sp>
      <p:sp>
        <p:nvSpPr>
          <p:cNvPr id="3" name="コンテンツ プレースホルダー 2">
            <a:extLst>
              <a:ext uri="{FF2B5EF4-FFF2-40B4-BE49-F238E27FC236}">
                <a16:creationId xmlns:a16="http://schemas.microsoft.com/office/drawing/2014/main" id="{2B3966FC-AABE-78B7-FD91-EE6D5EF6E794}"/>
              </a:ext>
            </a:extLst>
          </p:cNvPr>
          <p:cNvSpPr>
            <a:spLocks noGrp="1"/>
          </p:cNvSpPr>
          <p:nvPr>
            <p:ph idx="1"/>
          </p:nvPr>
        </p:nvSpPr>
        <p:spPr/>
        <p:txBody>
          <a:bodyPr/>
          <a:lstStyle/>
          <a:p>
            <a:r>
              <a:rPr kumimoji="1" lang="ja-JP" altLang="en-US" dirty="0"/>
              <a:t>５段リングオシレータ遅延時間　</a:t>
            </a:r>
            <a:endParaRPr kumimoji="1" lang="en-US" altLang="ja-JP" dirty="0"/>
          </a:p>
          <a:p>
            <a:endParaRPr kumimoji="1" lang="en-US" altLang="ja-JP" dirty="0"/>
          </a:p>
          <a:p>
            <a:endParaRPr lang="en-US" altLang="ja-JP" dirty="0"/>
          </a:p>
          <a:p>
            <a:r>
              <a:rPr kumimoji="1" lang="ja-JP" altLang="en-US" dirty="0"/>
              <a:t>最小遅延時間</a:t>
            </a:r>
            <a:endParaRPr lang="en-US" altLang="ja-JP" dirty="0"/>
          </a:p>
          <a:p>
            <a:r>
              <a:rPr kumimoji="1" lang="ja-JP" altLang="en-US" dirty="0"/>
              <a:t>最小遅延時間＝５段リングオシレータ遅延時間</a:t>
            </a:r>
            <a:r>
              <a:rPr lang="en-US" altLang="ja-JP" dirty="0"/>
              <a:t> * 1/5</a:t>
            </a:r>
            <a:endParaRPr kumimoji="1" lang="en-US" altLang="ja-JP" dirty="0"/>
          </a:p>
        </p:txBody>
      </p:sp>
      <p:pic>
        <p:nvPicPr>
          <p:cNvPr id="5" name="図 4">
            <a:extLst>
              <a:ext uri="{FF2B5EF4-FFF2-40B4-BE49-F238E27FC236}">
                <a16:creationId xmlns:a16="http://schemas.microsoft.com/office/drawing/2014/main" id="{603BF58F-6812-FE26-BC09-D7715C31388B}"/>
              </a:ext>
            </a:extLst>
          </p:cNvPr>
          <p:cNvPicPr>
            <a:picLocks noChangeAspect="1"/>
          </p:cNvPicPr>
          <p:nvPr/>
        </p:nvPicPr>
        <p:blipFill>
          <a:blip r:embed="rId2"/>
          <a:stretch>
            <a:fillRect/>
          </a:stretch>
        </p:blipFill>
        <p:spPr>
          <a:xfrm>
            <a:off x="910936" y="2457441"/>
            <a:ext cx="10633364" cy="281058"/>
          </a:xfrm>
          <a:prstGeom prst="rect">
            <a:avLst/>
          </a:prstGeom>
        </p:spPr>
      </p:pic>
      <p:sp>
        <p:nvSpPr>
          <p:cNvPr id="6" name="テキスト ボックス 5">
            <a:extLst>
              <a:ext uri="{FF2B5EF4-FFF2-40B4-BE49-F238E27FC236}">
                <a16:creationId xmlns:a16="http://schemas.microsoft.com/office/drawing/2014/main" id="{4C9D3EF1-F9E7-69A6-C715-F2881E4EE4C5}"/>
              </a:ext>
            </a:extLst>
          </p:cNvPr>
          <p:cNvSpPr txBox="1"/>
          <p:nvPr/>
        </p:nvSpPr>
        <p:spPr>
          <a:xfrm>
            <a:off x="9372533" y="1631762"/>
            <a:ext cx="1830950" cy="584775"/>
          </a:xfrm>
          <a:prstGeom prst="rect">
            <a:avLst/>
          </a:prstGeom>
          <a:noFill/>
        </p:spPr>
        <p:txBody>
          <a:bodyPr wrap="none" rtlCol="0">
            <a:spAutoFit/>
          </a:bodyPr>
          <a:lstStyle/>
          <a:p>
            <a:r>
              <a:rPr lang="ja-JP" altLang="en-US" sz="3200" dirty="0"/>
              <a:t>約</a:t>
            </a:r>
            <a:r>
              <a:rPr lang="en-US" altLang="ja-JP" sz="3200" dirty="0"/>
              <a:t>0.87ns</a:t>
            </a:r>
            <a:endParaRPr kumimoji="1" lang="ja-JP" altLang="en-US" sz="3200" dirty="0"/>
          </a:p>
        </p:txBody>
      </p:sp>
      <p:sp>
        <p:nvSpPr>
          <p:cNvPr id="7" name="テキスト ボックス 6">
            <a:extLst>
              <a:ext uri="{FF2B5EF4-FFF2-40B4-BE49-F238E27FC236}">
                <a16:creationId xmlns:a16="http://schemas.microsoft.com/office/drawing/2014/main" id="{81BD01FE-3370-27BB-C2A1-977DDD708FE7}"/>
              </a:ext>
            </a:extLst>
          </p:cNvPr>
          <p:cNvSpPr txBox="1"/>
          <p:nvPr/>
        </p:nvSpPr>
        <p:spPr>
          <a:xfrm>
            <a:off x="9477415" y="3136612"/>
            <a:ext cx="2058577" cy="584775"/>
          </a:xfrm>
          <a:prstGeom prst="rect">
            <a:avLst/>
          </a:prstGeom>
          <a:noFill/>
        </p:spPr>
        <p:txBody>
          <a:bodyPr wrap="none" rtlCol="0">
            <a:spAutoFit/>
          </a:bodyPr>
          <a:lstStyle/>
          <a:p>
            <a:r>
              <a:rPr lang="ja-JP" altLang="en-US" sz="3200" dirty="0"/>
              <a:t>約</a:t>
            </a:r>
            <a:r>
              <a:rPr lang="en-US" altLang="ja-JP" sz="3200" dirty="0"/>
              <a:t>0.174ns</a:t>
            </a:r>
            <a:endParaRPr kumimoji="1" lang="ja-JP" altLang="en-US" sz="3200" dirty="0"/>
          </a:p>
        </p:txBody>
      </p:sp>
    </p:spTree>
    <p:extLst>
      <p:ext uri="{BB962C8B-B14F-4D97-AF65-F5344CB8AC3E}">
        <p14:creationId xmlns:p14="http://schemas.microsoft.com/office/powerpoint/2010/main" val="368577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524001" y="1"/>
            <a:ext cx="7765267" cy="2585323"/>
          </a:xfrm>
          <a:prstGeom prst="rect">
            <a:avLst/>
          </a:prstGeom>
          <a:noFill/>
        </p:spPr>
        <p:txBody>
          <a:bodyPr wrap="none" rtlCol="0">
            <a:spAutoFit/>
          </a:bodyPr>
          <a:lstStyle/>
          <a:p>
            <a:r>
              <a:rPr lang="ja-JP" altLang="en-US" dirty="0">
                <a:latin typeface="Meiryo UI" pitchFamily="50" charset="-128"/>
                <a:ea typeface="Meiryo UI" pitchFamily="50" charset="-128"/>
              </a:rPr>
              <a:t>アルバイト内容</a:t>
            </a:r>
            <a:endParaRPr lang="en-US" altLang="ja-JP" dirty="0">
              <a:latin typeface="Meiryo UI" pitchFamily="50" charset="-128"/>
              <a:ea typeface="Meiryo UI" pitchFamily="50" charset="-128"/>
            </a:endParaRPr>
          </a:p>
          <a:p>
            <a:r>
              <a:rPr lang="ja-JP" altLang="en-US" dirty="0">
                <a:latin typeface="Meiryo UI" pitchFamily="50" charset="-128"/>
                <a:ea typeface="Meiryo UI" pitchFamily="50" charset="-128"/>
              </a:rPr>
              <a:t>２．クロックドコンパレータ＆ラッチ</a:t>
            </a:r>
            <a:endParaRPr lang="en-US" altLang="ja-JP" dirty="0">
              <a:latin typeface="Meiryo UI" pitchFamily="50" charset="-128"/>
              <a:ea typeface="Meiryo UI" pitchFamily="50" charset="-128"/>
            </a:endParaRPr>
          </a:p>
          <a:p>
            <a:r>
              <a:rPr lang="en-US" altLang="ja-JP" dirty="0">
                <a:latin typeface="Meiryo UI" pitchFamily="50" charset="-128"/>
                <a:ea typeface="Meiryo UI" pitchFamily="50" charset="-128"/>
              </a:rPr>
              <a:t>TOOL</a:t>
            </a:r>
            <a:r>
              <a:rPr lang="ja-JP" altLang="en-US" dirty="0">
                <a:latin typeface="Meiryo UI" pitchFamily="50" charset="-128"/>
                <a:ea typeface="Meiryo UI" pitchFamily="50" charset="-128"/>
              </a:rPr>
              <a:t>：回路設計⇒</a:t>
            </a:r>
            <a:r>
              <a:rPr lang="en-US" altLang="ja-JP" dirty="0" err="1">
                <a:latin typeface="Meiryo UI" pitchFamily="50" charset="-128"/>
                <a:ea typeface="Meiryo UI" pitchFamily="50" charset="-128"/>
              </a:rPr>
              <a:t>Xschem</a:t>
            </a:r>
            <a:r>
              <a:rPr lang="ja-JP" altLang="en-US" dirty="0" err="1">
                <a:latin typeface="Meiryo UI" pitchFamily="50" charset="-128"/>
                <a:ea typeface="Meiryo UI" pitchFamily="50" charset="-128"/>
              </a:rPr>
              <a:t>、</a:t>
            </a:r>
            <a:r>
              <a:rPr lang="ja-JP" altLang="en-US" dirty="0">
                <a:latin typeface="Meiryo UI" pitchFamily="50" charset="-128"/>
                <a:ea typeface="Meiryo UI" pitchFamily="50" charset="-128"/>
              </a:rPr>
              <a:t>シミュレーション⇒</a:t>
            </a:r>
            <a:r>
              <a:rPr lang="en-US" altLang="ja-JP" dirty="0">
                <a:latin typeface="Meiryo UI" pitchFamily="50" charset="-128"/>
                <a:ea typeface="Meiryo UI" pitchFamily="50" charset="-128"/>
              </a:rPr>
              <a:t>NGSPICE</a:t>
            </a:r>
          </a:p>
          <a:p>
            <a:r>
              <a:rPr lang="ja-JP" altLang="en-US" dirty="0">
                <a:highlight>
                  <a:srgbClr val="FFFF00"/>
                </a:highlight>
                <a:latin typeface="Meiryo UI" pitchFamily="50" charset="-128"/>
                <a:ea typeface="Meiryo UI" pitchFamily="50" charset="-128"/>
              </a:rPr>
              <a:t>目標仕様：判定速度：</a:t>
            </a:r>
            <a:r>
              <a:rPr lang="en-US" altLang="ja-JP" dirty="0">
                <a:highlight>
                  <a:srgbClr val="FFFF00"/>
                </a:highlight>
                <a:latin typeface="Meiryo UI" pitchFamily="50" charset="-128"/>
                <a:ea typeface="Meiryo UI" pitchFamily="50" charset="-128"/>
              </a:rPr>
              <a:t>10MHz</a:t>
            </a:r>
          </a:p>
          <a:p>
            <a:r>
              <a:rPr lang="en-US" altLang="ja-JP" dirty="0">
                <a:latin typeface="Meiryo UI" pitchFamily="50" charset="-128"/>
                <a:ea typeface="Meiryo UI" pitchFamily="50" charset="-128"/>
              </a:rPr>
              <a:t>SPICE</a:t>
            </a:r>
            <a:r>
              <a:rPr lang="ja-JP" altLang="en-US" dirty="0">
                <a:latin typeface="Meiryo UI" pitchFamily="50" charset="-128"/>
                <a:ea typeface="Meiryo UI" pitchFamily="50" charset="-128"/>
              </a:rPr>
              <a:t>モデル：</a:t>
            </a:r>
            <a:r>
              <a:rPr lang="en-US" altLang="ja-JP" dirty="0">
                <a:latin typeface="Meiryo UI" pitchFamily="50" charset="-128"/>
                <a:ea typeface="Meiryo UI" pitchFamily="50" charset="-128"/>
              </a:rPr>
              <a:t>OSU035 (</a:t>
            </a:r>
            <a:r>
              <a:rPr lang="ja-JP" altLang="en-US" dirty="0">
                <a:latin typeface="Meiryo UI" pitchFamily="50" charset="-128"/>
                <a:ea typeface="Meiryo UI" pitchFamily="50" charset="-128"/>
              </a:rPr>
              <a:t>課題で使用したモデル</a:t>
            </a:r>
            <a:r>
              <a:rPr lang="en-US" altLang="ja-JP" dirty="0">
                <a:latin typeface="Meiryo UI" pitchFamily="50" charset="-128"/>
                <a:ea typeface="Meiryo UI" pitchFamily="50" charset="-128"/>
              </a:rPr>
              <a:t>)</a:t>
            </a:r>
            <a:r>
              <a:rPr lang="ja-JP" altLang="en-US" dirty="0" err="1">
                <a:latin typeface="Meiryo UI" pitchFamily="50" charset="-128"/>
                <a:ea typeface="Meiryo UI" pitchFamily="50" charset="-128"/>
              </a:rPr>
              <a:t>、</a:t>
            </a:r>
            <a:r>
              <a:rPr lang="ja-JP" altLang="en-US" dirty="0">
                <a:latin typeface="Meiryo UI" pitchFamily="50" charset="-128"/>
                <a:ea typeface="Meiryo UI" pitchFamily="50" charset="-128"/>
              </a:rPr>
              <a:t>抵抗とキャパシタは、</a:t>
            </a:r>
            <a:r>
              <a:rPr lang="en-US" altLang="ja-JP" dirty="0">
                <a:latin typeface="Meiryo UI" pitchFamily="50" charset="-128"/>
                <a:ea typeface="Meiryo UI" pitchFamily="50" charset="-128"/>
              </a:rPr>
              <a:t>R,C</a:t>
            </a:r>
            <a:r>
              <a:rPr lang="ja-JP" altLang="en-US" dirty="0">
                <a:latin typeface="Meiryo UI" pitchFamily="50" charset="-128"/>
                <a:ea typeface="Meiryo UI" pitchFamily="50" charset="-128"/>
              </a:rPr>
              <a:t>で</a:t>
            </a:r>
            <a:r>
              <a:rPr lang="en-US" altLang="ja-JP" dirty="0">
                <a:latin typeface="Meiryo UI" pitchFamily="50" charset="-128"/>
                <a:ea typeface="Meiryo UI" pitchFamily="50" charset="-128"/>
              </a:rPr>
              <a:t>OK</a:t>
            </a:r>
          </a:p>
          <a:p>
            <a:r>
              <a:rPr lang="ja-JP" altLang="en-US" dirty="0">
                <a:latin typeface="Meiryo UI" pitchFamily="50" charset="-128"/>
                <a:ea typeface="Meiryo UI" pitchFamily="50" charset="-128"/>
              </a:rPr>
              <a:t>納期：</a:t>
            </a:r>
            <a:r>
              <a:rPr lang="en-US" altLang="ja-JP" dirty="0">
                <a:latin typeface="Meiryo UI" pitchFamily="50" charset="-128"/>
                <a:ea typeface="Meiryo UI" pitchFamily="50" charset="-128"/>
              </a:rPr>
              <a:t>9</a:t>
            </a:r>
            <a:r>
              <a:rPr lang="ja-JP" altLang="en-US" dirty="0">
                <a:latin typeface="Meiryo UI" pitchFamily="50" charset="-128"/>
                <a:ea typeface="Meiryo UI" pitchFamily="50" charset="-128"/>
              </a:rPr>
              <a:t>月</a:t>
            </a:r>
            <a:r>
              <a:rPr lang="en-US" altLang="ja-JP" dirty="0">
                <a:latin typeface="Meiryo UI" pitchFamily="50" charset="-128"/>
                <a:ea typeface="Meiryo UI" pitchFamily="50" charset="-128"/>
              </a:rPr>
              <a:t>2</a:t>
            </a:r>
            <a:r>
              <a:rPr lang="ja-JP" altLang="en-US" dirty="0">
                <a:latin typeface="Meiryo UI" pitchFamily="50" charset="-128"/>
                <a:ea typeface="Meiryo UI" pitchFamily="50" charset="-128"/>
              </a:rPr>
              <a:t>日の</a:t>
            </a:r>
            <a:r>
              <a:rPr lang="en-US" altLang="ja-JP" dirty="0">
                <a:latin typeface="Meiryo UI" pitchFamily="50" charset="-128"/>
                <a:ea typeface="Meiryo UI" pitchFamily="50" charset="-128"/>
              </a:rPr>
              <a:t>WEB</a:t>
            </a:r>
            <a:r>
              <a:rPr lang="ja-JP" altLang="en-US" dirty="0">
                <a:latin typeface="Meiryo UI" pitchFamily="50" charset="-128"/>
                <a:ea typeface="Meiryo UI" pitchFamily="50" charset="-128"/>
              </a:rPr>
              <a:t>会議で説明</a:t>
            </a:r>
            <a:endParaRPr lang="en-US" altLang="ja-JP" dirty="0">
              <a:latin typeface="Meiryo UI" pitchFamily="50" charset="-128"/>
              <a:ea typeface="Meiryo UI" pitchFamily="50" charset="-128"/>
            </a:endParaRPr>
          </a:p>
          <a:p>
            <a:r>
              <a:rPr lang="ja-JP" altLang="en-US" dirty="0">
                <a:latin typeface="Meiryo UI" pitchFamily="50" charset="-128"/>
                <a:ea typeface="Meiryo UI" pitchFamily="50" charset="-128"/>
              </a:rPr>
              <a:t>担当者：長谷川さん、穂刈さん</a:t>
            </a:r>
            <a:endParaRPr lang="en-US" altLang="ja-JP" dirty="0">
              <a:latin typeface="Meiryo UI" pitchFamily="50" charset="-128"/>
              <a:ea typeface="Meiryo UI" pitchFamily="50" charset="-128"/>
            </a:endParaRPr>
          </a:p>
          <a:p>
            <a:r>
              <a:rPr lang="ja-JP" altLang="en-US" dirty="0">
                <a:latin typeface="Meiryo UI" pitchFamily="50" charset="-128"/>
                <a:ea typeface="Meiryo UI" pitchFamily="50" charset="-128"/>
              </a:rPr>
              <a:t>質問事項は、</a:t>
            </a:r>
            <a:r>
              <a:rPr lang="en-US" altLang="ja-JP" dirty="0">
                <a:latin typeface="Meiryo UI" pitchFamily="50" charset="-128"/>
                <a:ea typeface="Meiryo UI" pitchFamily="50" charset="-128"/>
              </a:rPr>
              <a:t>DISCORD</a:t>
            </a:r>
            <a:r>
              <a:rPr lang="ja-JP" altLang="en-US" dirty="0">
                <a:latin typeface="Meiryo UI" pitchFamily="50" charset="-128"/>
                <a:ea typeface="Meiryo UI" pitchFamily="50" charset="-128"/>
              </a:rPr>
              <a:t>でお願いします。</a:t>
            </a:r>
            <a:endParaRPr lang="en-US" altLang="ja-JP" dirty="0">
              <a:latin typeface="Meiryo UI" pitchFamily="50" charset="-128"/>
              <a:ea typeface="Meiryo UI" pitchFamily="50" charset="-128"/>
            </a:endParaRPr>
          </a:p>
          <a:p>
            <a:r>
              <a:rPr lang="ja-JP" altLang="en-US" dirty="0">
                <a:latin typeface="Meiryo UI" pitchFamily="50" charset="-128"/>
                <a:ea typeface="Meiryo UI" pitchFamily="50" charset="-128"/>
              </a:rPr>
              <a:t>不明点は、</a:t>
            </a:r>
            <a:r>
              <a:rPr lang="en-US" altLang="ja-JP" dirty="0" err="1">
                <a:latin typeface="Meiryo UI" pitchFamily="50" charset="-128"/>
                <a:ea typeface="Meiryo UI" pitchFamily="50" charset="-128"/>
              </a:rPr>
              <a:t>ChartGPT</a:t>
            </a:r>
            <a:r>
              <a:rPr lang="ja-JP" altLang="en-US" dirty="0">
                <a:latin typeface="Meiryo UI" pitchFamily="50" charset="-128"/>
                <a:ea typeface="Meiryo UI" pitchFamily="50" charset="-128"/>
              </a:rPr>
              <a:t>に聞いてもよいです。</a:t>
            </a:r>
            <a:endParaRPr lang="en-US" altLang="ja-JP" dirty="0">
              <a:latin typeface="Meiryo UI" pitchFamily="50" charset="-128"/>
              <a:ea typeface="Meiryo UI" pitchFamily="50" charset="-128"/>
            </a:endParaRPr>
          </a:p>
        </p:txBody>
      </p:sp>
      <p:sp>
        <p:nvSpPr>
          <p:cNvPr id="3" name="テキスト ボックス 2"/>
          <p:cNvSpPr txBox="1"/>
          <p:nvPr/>
        </p:nvSpPr>
        <p:spPr>
          <a:xfrm>
            <a:off x="2063553" y="4607836"/>
            <a:ext cx="579005" cy="1477328"/>
          </a:xfrm>
          <a:prstGeom prst="rect">
            <a:avLst/>
          </a:prstGeom>
          <a:noFill/>
        </p:spPr>
        <p:txBody>
          <a:bodyPr wrap="none" rtlCol="0">
            <a:spAutoFit/>
          </a:bodyPr>
          <a:lstStyle/>
          <a:p>
            <a:r>
              <a:rPr lang="en-US" altLang="ja-JP" dirty="0" err="1"/>
              <a:t>inp</a:t>
            </a:r>
            <a:endParaRPr lang="en-US" altLang="ja-JP" dirty="0"/>
          </a:p>
          <a:p>
            <a:r>
              <a:rPr lang="en-US" altLang="ja-JP" dirty="0" err="1"/>
              <a:t>inm</a:t>
            </a:r>
            <a:endParaRPr lang="en-US" altLang="ja-JP" dirty="0"/>
          </a:p>
          <a:p>
            <a:r>
              <a:rPr lang="en-US" altLang="ja-JP" dirty="0" err="1"/>
              <a:t>clk</a:t>
            </a:r>
            <a:endParaRPr lang="en-US" altLang="ja-JP" dirty="0"/>
          </a:p>
          <a:p>
            <a:r>
              <a:rPr lang="en-US" altLang="ja-JP" dirty="0"/>
              <a:t>en</a:t>
            </a:r>
          </a:p>
          <a:p>
            <a:r>
              <a:rPr lang="en-US" altLang="ja-JP" dirty="0"/>
              <a:t>out</a:t>
            </a:r>
            <a:endParaRPr lang="ja-JP" altLang="en-US" dirty="0"/>
          </a:p>
        </p:txBody>
      </p:sp>
      <p:cxnSp>
        <p:nvCxnSpPr>
          <p:cNvPr id="5" name="直線コネクタ 4"/>
          <p:cNvCxnSpPr/>
          <p:nvPr/>
        </p:nvCxnSpPr>
        <p:spPr>
          <a:xfrm flipV="1">
            <a:off x="2607291" y="4645004"/>
            <a:ext cx="1224136"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線コネクタ 5"/>
          <p:cNvCxnSpPr/>
          <p:nvPr/>
        </p:nvCxnSpPr>
        <p:spPr>
          <a:xfrm>
            <a:off x="3831427" y="4645004"/>
            <a:ext cx="1296144"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直線コネクタ 6"/>
          <p:cNvCxnSpPr/>
          <p:nvPr/>
        </p:nvCxnSpPr>
        <p:spPr>
          <a:xfrm flipV="1">
            <a:off x="2607291" y="4789020"/>
            <a:ext cx="5292080"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7"/>
          <p:cNvCxnSpPr/>
          <p:nvPr/>
        </p:nvCxnSpPr>
        <p:spPr>
          <a:xfrm flipV="1">
            <a:off x="2607291" y="4572996"/>
            <a:ext cx="5292080"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flipV="1">
            <a:off x="3903435" y="4933036"/>
            <a:ext cx="1224136"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a:off x="2607291" y="5005044"/>
            <a:ext cx="1296144"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flipV="1">
            <a:off x="2607347" y="5077052"/>
            <a:ext cx="5292024" cy="991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flipV="1">
            <a:off x="2607291" y="4861028"/>
            <a:ext cx="5292080" cy="720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2607291" y="5437092"/>
            <a:ext cx="5760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p:nvPr/>
        </p:nvCxnSpPr>
        <p:spPr>
          <a:xfrm flipV="1">
            <a:off x="3183355" y="5293076"/>
            <a:ext cx="0"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3183355" y="5293076"/>
            <a:ext cx="5760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flipV="1">
            <a:off x="3759419" y="5293076"/>
            <a:ext cx="0"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3759419" y="5437092"/>
            <a:ext cx="5760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flipV="1">
            <a:off x="4335483" y="5293076"/>
            <a:ext cx="0"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4335483" y="5293076"/>
            <a:ext cx="5760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flipV="1">
            <a:off x="4911547" y="5293076"/>
            <a:ext cx="0"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4911547" y="5437092"/>
            <a:ext cx="5760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flipV="1">
            <a:off x="5487611" y="5293076"/>
            <a:ext cx="0"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直線コネクタ 22"/>
          <p:cNvCxnSpPr/>
          <p:nvPr/>
        </p:nvCxnSpPr>
        <p:spPr>
          <a:xfrm>
            <a:off x="5487611" y="5293076"/>
            <a:ext cx="5760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p:cNvCxnSpPr/>
          <p:nvPr/>
        </p:nvCxnSpPr>
        <p:spPr>
          <a:xfrm flipV="1">
            <a:off x="6063675" y="5293076"/>
            <a:ext cx="0"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a:off x="6063675" y="5437092"/>
            <a:ext cx="5760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p:nvPr/>
        </p:nvCxnSpPr>
        <p:spPr>
          <a:xfrm flipV="1">
            <a:off x="6639739" y="5293076"/>
            <a:ext cx="0"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線コネクタ 26"/>
          <p:cNvCxnSpPr/>
          <p:nvPr/>
        </p:nvCxnSpPr>
        <p:spPr>
          <a:xfrm>
            <a:off x="6639739" y="5293076"/>
            <a:ext cx="5760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7215803" y="5293076"/>
            <a:ext cx="0"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7215803" y="5437092"/>
            <a:ext cx="5760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2607291" y="5581108"/>
            <a:ext cx="25922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a:off x="5199579" y="5581108"/>
            <a:ext cx="0"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線コネクタ 31"/>
          <p:cNvCxnSpPr/>
          <p:nvPr/>
        </p:nvCxnSpPr>
        <p:spPr>
          <a:xfrm>
            <a:off x="2642787" y="5818618"/>
            <a:ext cx="7200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線コネクタ 32"/>
          <p:cNvCxnSpPr/>
          <p:nvPr/>
        </p:nvCxnSpPr>
        <p:spPr>
          <a:xfrm flipV="1">
            <a:off x="3362867" y="5818618"/>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p:cNvCxnSpPr/>
          <p:nvPr/>
        </p:nvCxnSpPr>
        <p:spPr>
          <a:xfrm>
            <a:off x="3362867" y="6034642"/>
            <a:ext cx="122413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コネクタ 34"/>
          <p:cNvCxnSpPr/>
          <p:nvPr/>
        </p:nvCxnSpPr>
        <p:spPr>
          <a:xfrm>
            <a:off x="5198867" y="5746610"/>
            <a:ext cx="5040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線コネクタ 35"/>
          <p:cNvCxnSpPr/>
          <p:nvPr/>
        </p:nvCxnSpPr>
        <p:spPr>
          <a:xfrm flipV="1">
            <a:off x="5702867" y="5602594"/>
            <a:ext cx="0"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V="1">
            <a:off x="4587003" y="5818618"/>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p:cNvCxnSpPr/>
          <p:nvPr/>
        </p:nvCxnSpPr>
        <p:spPr>
          <a:xfrm flipV="1">
            <a:off x="4587004" y="5805264"/>
            <a:ext cx="1076949" cy="133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3362867" y="4522474"/>
            <a:ext cx="0" cy="122413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p:cNvCxnSpPr/>
          <p:nvPr/>
        </p:nvCxnSpPr>
        <p:spPr>
          <a:xfrm>
            <a:off x="4587003" y="4306450"/>
            <a:ext cx="0" cy="1440160"/>
          </a:xfrm>
          <a:prstGeom prst="line">
            <a:avLst/>
          </a:prstGeom>
        </p:spPr>
        <p:style>
          <a:lnRef idx="1">
            <a:schemeClr val="accent1"/>
          </a:lnRef>
          <a:fillRef idx="0">
            <a:schemeClr val="accent1"/>
          </a:fillRef>
          <a:effectRef idx="0">
            <a:schemeClr val="accent1"/>
          </a:effectRef>
          <a:fontRef idx="minor">
            <a:schemeClr val="tx1"/>
          </a:fontRef>
        </p:style>
      </p:cxnSp>
      <p:sp>
        <p:nvSpPr>
          <p:cNvPr id="41" name="テキスト ボックス 40"/>
          <p:cNvSpPr txBox="1"/>
          <p:nvPr/>
        </p:nvSpPr>
        <p:spPr>
          <a:xfrm>
            <a:off x="3026884" y="4306451"/>
            <a:ext cx="779381" cy="276999"/>
          </a:xfrm>
          <a:prstGeom prst="rect">
            <a:avLst/>
          </a:prstGeom>
          <a:noFill/>
        </p:spPr>
        <p:txBody>
          <a:bodyPr wrap="none" rtlCol="0">
            <a:spAutoFit/>
          </a:bodyPr>
          <a:lstStyle/>
          <a:p>
            <a:r>
              <a:rPr lang="en-US" altLang="ja-JP" sz="1200" dirty="0" err="1"/>
              <a:t>inp</a:t>
            </a:r>
            <a:r>
              <a:rPr lang="en-US" altLang="ja-JP" sz="1200" dirty="0"/>
              <a:t>&gt;</a:t>
            </a:r>
            <a:r>
              <a:rPr lang="en-US" altLang="ja-JP" sz="1200" dirty="0" err="1"/>
              <a:t>inm</a:t>
            </a:r>
            <a:endParaRPr lang="ja-JP" altLang="en-US" sz="1200" dirty="0"/>
          </a:p>
        </p:txBody>
      </p:sp>
      <p:sp>
        <p:nvSpPr>
          <p:cNvPr id="42" name="テキスト ボックス 41"/>
          <p:cNvSpPr txBox="1"/>
          <p:nvPr/>
        </p:nvSpPr>
        <p:spPr>
          <a:xfrm>
            <a:off x="4875036" y="4306451"/>
            <a:ext cx="779381" cy="276999"/>
          </a:xfrm>
          <a:prstGeom prst="rect">
            <a:avLst/>
          </a:prstGeom>
          <a:noFill/>
        </p:spPr>
        <p:txBody>
          <a:bodyPr wrap="none" rtlCol="0">
            <a:spAutoFit/>
          </a:bodyPr>
          <a:lstStyle/>
          <a:p>
            <a:r>
              <a:rPr lang="en-US" altLang="ja-JP" sz="1200" dirty="0" err="1"/>
              <a:t>inp</a:t>
            </a:r>
            <a:r>
              <a:rPr lang="en-US" altLang="ja-JP" sz="1200" dirty="0"/>
              <a:t>&lt;</a:t>
            </a:r>
            <a:r>
              <a:rPr lang="en-US" altLang="ja-JP" sz="1200" dirty="0" err="1"/>
              <a:t>inm</a:t>
            </a:r>
            <a:endParaRPr lang="ja-JP" altLang="en-US" sz="1200" dirty="0"/>
          </a:p>
        </p:txBody>
      </p:sp>
      <p:cxnSp>
        <p:nvCxnSpPr>
          <p:cNvPr id="43" name="直線コネクタ 42"/>
          <p:cNvCxnSpPr/>
          <p:nvPr/>
        </p:nvCxnSpPr>
        <p:spPr>
          <a:xfrm>
            <a:off x="2642787" y="6034642"/>
            <a:ext cx="7200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テキスト ボックス 43"/>
          <p:cNvSpPr txBox="1"/>
          <p:nvPr/>
        </p:nvSpPr>
        <p:spPr>
          <a:xfrm>
            <a:off x="2714796" y="5829652"/>
            <a:ext cx="492443" cy="276999"/>
          </a:xfrm>
          <a:prstGeom prst="rect">
            <a:avLst/>
          </a:prstGeom>
          <a:noFill/>
        </p:spPr>
        <p:txBody>
          <a:bodyPr wrap="none" rtlCol="0">
            <a:spAutoFit/>
          </a:bodyPr>
          <a:lstStyle/>
          <a:p>
            <a:r>
              <a:rPr lang="ja-JP" altLang="en-US" sz="1200" dirty="0"/>
              <a:t>不定</a:t>
            </a:r>
          </a:p>
        </p:txBody>
      </p:sp>
      <p:cxnSp>
        <p:nvCxnSpPr>
          <p:cNvPr id="45" name="直線コネクタ 44"/>
          <p:cNvCxnSpPr/>
          <p:nvPr/>
        </p:nvCxnSpPr>
        <p:spPr>
          <a:xfrm flipV="1">
            <a:off x="5663952" y="5818618"/>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p:nvPr/>
        </p:nvCxnSpPr>
        <p:spPr>
          <a:xfrm flipV="1">
            <a:off x="5091059" y="4594482"/>
            <a:ext cx="1224136"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p:cNvCxnSpPr/>
          <p:nvPr/>
        </p:nvCxnSpPr>
        <p:spPr>
          <a:xfrm>
            <a:off x="6315195" y="4594482"/>
            <a:ext cx="1296144"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p:cNvCxnSpPr/>
          <p:nvPr/>
        </p:nvCxnSpPr>
        <p:spPr>
          <a:xfrm>
            <a:off x="5091059" y="4954522"/>
            <a:ext cx="1296144" cy="1440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線コネクタ 48"/>
          <p:cNvCxnSpPr/>
          <p:nvPr/>
        </p:nvCxnSpPr>
        <p:spPr>
          <a:xfrm flipV="1">
            <a:off x="6387203" y="4882514"/>
            <a:ext cx="1224136"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a:off x="5883147" y="4306450"/>
            <a:ext cx="0" cy="1944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a:xfrm>
            <a:off x="5702867" y="5602594"/>
            <a:ext cx="20524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p:nvPr/>
        </p:nvCxnSpPr>
        <p:spPr>
          <a:xfrm>
            <a:off x="4587003" y="4522474"/>
            <a:ext cx="1296144"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57" name="直線コネクタ 56"/>
          <p:cNvCxnSpPr/>
          <p:nvPr/>
        </p:nvCxnSpPr>
        <p:spPr>
          <a:xfrm flipV="1">
            <a:off x="5663952" y="6021288"/>
            <a:ext cx="1368152" cy="133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p:cNvCxnSpPr/>
          <p:nvPr/>
        </p:nvCxnSpPr>
        <p:spPr>
          <a:xfrm>
            <a:off x="6963267" y="4306450"/>
            <a:ext cx="0" cy="1944216"/>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a:off x="5955155" y="4522474"/>
            <a:ext cx="1008112" cy="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sp>
        <p:nvSpPr>
          <p:cNvPr id="60" name="テキスト ボックス 59"/>
          <p:cNvSpPr txBox="1"/>
          <p:nvPr/>
        </p:nvSpPr>
        <p:spPr>
          <a:xfrm>
            <a:off x="6096001" y="4221089"/>
            <a:ext cx="779381" cy="276999"/>
          </a:xfrm>
          <a:prstGeom prst="rect">
            <a:avLst/>
          </a:prstGeom>
          <a:noFill/>
        </p:spPr>
        <p:txBody>
          <a:bodyPr wrap="none" rtlCol="0">
            <a:spAutoFit/>
          </a:bodyPr>
          <a:lstStyle/>
          <a:p>
            <a:r>
              <a:rPr lang="en-US" altLang="ja-JP" sz="1200" dirty="0" err="1"/>
              <a:t>inp</a:t>
            </a:r>
            <a:r>
              <a:rPr lang="en-US" altLang="ja-JP" sz="1200" dirty="0"/>
              <a:t>&gt;</a:t>
            </a:r>
            <a:r>
              <a:rPr lang="en-US" altLang="ja-JP" sz="1200" dirty="0" err="1"/>
              <a:t>inm</a:t>
            </a:r>
            <a:endParaRPr lang="ja-JP" altLang="en-US" sz="1200" dirty="0"/>
          </a:p>
        </p:txBody>
      </p:sp>
      <p:cxnSp>
        <p:nvCxnSpPr>
          <p:cNvPr id="61" name="直線コネクタ 60"/>
          <p:cNvCxnSpPr/>
          <p:nvPr/>
        </p:nvCxnSpPr>
        <p:spPr>
          <a:xfrm flipV="1">
            <a:off x="7035275" y="5818618"/>
            <a:ext cx="0" cy="216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線コネクタ 61"/>
          <p:cNvCxnSpPr/>
          <p:nvPr/>
        </p:nvCxnSpPr>
        <p:spPr>
          <a:xfrm>
            <a:off x="7035275" y="5818618"/>
            <a:ext cx="6480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テキスト ボックス 62"/>
          <p:cNvSpPr txBox="1"/>
          <p:nvPr/>
        </p:nvSpPr>
        <p:spPr>
          <a:xfrm>
            <a:off x="7035276" y="4306451"/>
            <a:ext cx="779381" cy="276999"/>
          </a:xfrm>
          <a:prstGeom prst="rect">
            <a:avLst/>
          </a:prstGeom>
          <a:noFill/>
        </p:spPr>
        <p:txBody>
          <a:bodyPr wrap="none" rtlCol="0">
            <a:spAutoFit/>
          </a:bodyPr>
          <a:lstStyle/>
          <a:p>
            <a:r>
              <a:rPr lang="en-US" altLang="ja-JP" sz="1200" dirty="0" err="1"/>
              <a:t>inp</a:t>
            </a:r>
            <a:r>
              <a:rPr lang="en-US" altLang="ja-JP" sz="1200" dirty="0"/>
              <a:t>&lt;</a:t>
            </a:r>
            <a:r>
              <a:rPr lang="en-US" altLang="ja-JP" sz="1200" dirty="0" err="1"/>
              <a:t>inm</a:t>
            </a:r>
            <a:endParaRPr lang="ja-JP" altLang="en-US" sz="1200" dirty="0"/>
          </a:p>
        </p:txBody>
      </p:sp>
      <p:sp>
        <p:nvSpPr>
          <p:cNvPr id="64" name="テキスト ボックス 63"/>
          <p:cNvSpPr txBox="1"/>
          <p:nvPr/>
        </p:nvSpPr>
        <p:spPr>
          <a:xfrm>
            <a:off x="1671187" y="2655299"/>
            <a:ext cx="6912768" cy="1600438"/>
          </a:xfrm>
          <a:prstGeom prst="rect">
            <a:avLst/>
          </a:prstGeom>
          <a:noFill/>
        </p:spPr>
        <p:txBody>
          <a:bodyPr wrap="square" rtlCol="0">
            <a:spAutoFit/>
          </a:bodyPr>
          <a:lstStyle/>
          <a:p>
            <a:r>
              <a:rPr lang="en-US" altLang="ja-JP" sz="1400" dirty="0">
                <a:highlight>
                  <a:srgbClr val="FFFF00"/>
                </a:highlight>
                <a:latin typeface="Meiryo UI" pitchFamily="50" charset="-128"/>
                <a:ea typeface="Meiryo UI" pitchFamily="50" charset="-128"/>
              </a:rPr>
              <a:t>【</a:t>
            </a:r>
            <a:r>
              <a:rPr lang="ja-JP" altLang="en-US" sz="1400" dirty="0">
                <a:highlight>
                  <a:srgbClr val="FFFF00"/>
                </a:highlight>
                <a:latin typeface="Meiryo UI" pitchFamily="50" charset="-128"/>
                <a:ea typeface="Meiryo UI" pitchFamily="50" charset="-128"/>
              </a:rPr>
              <a:t>入力・出力信号情報</a:t>
            </a:r>
            <a:r>
              <a:rPr lang="en-US" altLang="ja-JP" sz="1400" dirty="0">
                <a:highlight>
                  <a:srgbClr val="FFFF00"/>
                </a:highlight>
                <a:latin typeface="Meiryo UI" pitchFamily="50" charset="-128"/>
                <a:ea typeface="Meiryo UI" pitchFamily="50" charset="-128"/>
              </a:rPr>
              <a:t>】</a:t>
            </a:r>
          </a:p>
          <a:p>
            <a:r>
              <a:rPr lang="en-US" altLang="ja-JP" sz="1400" dirty="0">
                <a:latin typeface="Meiryo UI" pitchFamily="50" charset="-128"/>
                <a:ea typeface="Meiryo UI" pitchFamily="50" charset="-128"/>
              </a:rPr>
              <a:t>VDD:3.3V±10%</a:t>
            </a:r>
          </a:p>
          <a:p>
            <a:r>
              <a:rPr lang="en-US" altLang="ja-JP" sz="1400" dirty="0" err="1">
                <a:latin typeface="Meiryo UI" pitchFamily="50" charset="-128"/>
                <a:ea typeface="Meiryo UI" pitchFamily="50" charset="-128"/>
              </a:rPr>
              <a:t>inp</a:t>
            </a:r>
            <a:r>
              <a:rPr lang="en-US" altLang="ja-JP" sz="1400" dirty="0">
                <a:latin typeface="Meiryo UI" pitchFamily="50" charset="-128"/>
                <a:ea typeface="Meiryo UI" pitchFamily="50" charset="-128"/>
              </a:rPr>
              <a:t>/inm:0V</a:t>
            </a:r>
            <a:r>
              <a:rPr lang="ja-JP" altLang="en-US" sz="1400" dirty="0">
                <a:latin typeface="Meiryo UI" pitchFamily="50" charset="-128"/>
                <a:ea typeface="Meiryo UI" pitchFamily="50" charset="-128"/>
              </a:rPr>
              <a:t>～</a:t>
            </a:r>
            <a:r>
              <a:rPr lang="en-US" altLang="ja-JP" sz="1400" dirty="0">
                <a:latin typeface="Meiryo UI" pitchFamily="50" charset="-128"/>
                <a:ea typeface="Meiryo UI" pitchFamily="50" charset="-128"/>
              </a:rPr>
              <a:t>VDD</a:t>
            </a:r>
            <a:r>
              <a:rPr lang="ja-JP" altLang="en-US" sz="1400" dirty="0">
                <a:latin typeface="Meiryo UI" pitchFamily="50" charset="-128"/>
                <a:ea typeface="Meiryo UI" pitchFamily="50" charset="-128"/>
              </a:rPr>
              <a:t>のアナログ値</a:t>
            </a:r>
            <a:endParaRPr lang="en-US" altLang="ja-JP" sz="1400" dirty="0">
              <a:latin typeface="Meiryo UI" pitchFamily="50" charset="-128"/>
              <a:ea typeface="Meiryo UI" pitchFamily="50" charset="-128"/>
            </a:endParaRPr>
          </a:p>
          <a:p>
            <a:r>
              <a:rPr lang="en-US" altLang="ja-JP" sz="1400" dirty="0" err="1">
                <a:latin typeface="Meiryo UI" pitchFamily="50" charset="-128"/>
                <a:ea typeface="Meiryo UI" pitchFamily="50" charset="-128"/>
              </a:rPr>
              <a:t>clk</a:t>
            </a:r>
            <a:r>
              <a:rPr lang="en-US" altLang="ja-JP" sz="1400" dirty="0">
                <a:latin typeface="Meiryo UI" pitchFamily="50" charset="-128"/>
                <a:ea typeface="Meiryo UI" pitchFamily="50" charset="-128"/>
              </a:rPr>
              <a:t>: VIL=VDDx0.2, VIH=VDD*0.8, </a:t>
            </a:r>
            <a:r>
              <a:rPr lang="en-US" altLang="ja-JP" sz="1400" dirty="0" err="1">
                <a:latin typeface="Meiryo UI" pitchFamily="50" charset="-128"/>
                <a:ea typeface="Meiryo UI" pitchFamily="50" charset="-128"/>
              </a:rPr>
              <a:t>trise</a:t>
            </a:r>
            <a:r>
              <a:rPr lang="en-US" altLang="ja-JP" sz="1400" dirty="0">
                <a:latin typeface="Meiryo UI" pitchFamily="50" charset="-128"/>
                <a:ea typeface="Meiryo UI" pitchFamily="50" charset="-128"/>
              </a:rPr>
              <a:t>=</a:t>
            </a:r>
            <a:r>
              <a:rPr lang="en-US" altLang="ja-JP" sz="1400" dirty="0" err="1">
                <a:latin typeface="Meiryo UI" pitchFamily="50" charset="-128"/>
                <a:ea typeface="Meiryo UI" pitchFamily="50" charset="-128"/>
              </a:rPr>
              <a:t>tfall</a:t>
            </a:r>
            <a:r>
              <a:rPr lang="en-US" altLang="ja-JP" sz="1400" dirty="0">
                <a:latin typeface="Meiryo UI" pitchFamily="50" charset="-128"/>
                <a:ea typeface="Meiryo UI" pitchFamily="50" charset="-128"/>
              </a:rPr>
              <a:t>=1ns, </a:t>
            </a:r>
            <a:r>
              <a:rPr lang="en-US" altLang="ja-JP" sz="1400" dirty="0" err="1">
                <a:latin typeface="Meiryo UI" pitchFamily="50" charset="-128"/>
                <a:ea typeface="Meiryo UI" pitchFamily="50" charset="-128"/>
              </a:rPr>
              <a:t>tcycle</a:t>
            </a:r>
            <a:r>
              <a:rPr lang="en-US" altLang="ja-JP" sz="1400" dirty="0">
                <a:latin typeface="Meiryo UI" pitchFamily="50" charset="-128"/>
                <a:ea typeface="Meiryo UI" pitchFamily="50" charset="-128"/>
              </a:rPr>
              <a:t>=100ns</a:t>
            </a:r>
          </a:p>
          <a:p>
            <a:r>
              <a:rPr lang="en-US" altLang="ja-JP" sz="1400" dirty="0" err="1">
                <a:latin typeface="Meiryo UI" pitchFamily="50" charset="-128"/>
                <a:ea typeface="Meiryo UI" pitchFamily="50" charset="-128"/>
              </a:rPr>
              <a:t>en:VIL</a:t>
            </a:r>
            <a:r>
              <a:rPr lang="en-US" altLang="ja-JP" sz="1400" dirty="0">
                <a:latin typeface="Meiryo UI" pitchFamily="50" charset="-128"/>
                <a:ea typeface="Meiryo UI" pitchFamily="50" charset="-128"/>
              </a:rPr>
              <a:t>=VDD*0.2, VIH=VDD*0.8, </a:t>
            </a:r>
            <a:r>
              <a:rPr lang="en-US" altLang="ja-JP" sz="1400" dirty="0" err="1">
                <a:latin typeface="Meiryo UI" pitchFamily="50" charset="-128"/>
                <a:ea typeface="Meiryo UI" pitchFamily="50" charset="-128"/>
              </a:rPr>
              <a:t>trise</a:t>
            </a:r>
            <a:r>
              <a:rPr lang="en-US" altLang="ja-JP" sz="1400" dirty="0">
                <a:latin typeface="Meiryo UI" pitchFamily="50" charset="-128"/>
                <a:ea typeface="Meiryo UI" pitchFamily="50" charset="-128"/>
              </a:rPr>
              <a:t>=</a:t>
            </a:r>
            <a:r>
              <a:rPr lang="en-US" altLang="ja-JP" sz="1400" dirty="0" err="1">
                <a:latin typeface="Meiryo UI" pitchFamily="50" charset="-128"/>
                <a:ea typeface="Meiryo UI" pitchFamily="50" charset="-128"/>
              </a:rPr>
              <a:t>tfall</a:t>
            </a:r>
            <a:r>
              <a:rPr lang="en-US" altLang="ja-JP" sz="1400" dirty="0">
                <a:latin typeface="Meiryo UI" pitchFamily="50" charset="-128"/>
                <a:ea typeface="Meiryo UI" pitchFamily="50" charset="-128"/>
              </a:rPr>
              <a:t>=1ns, 100KHz</a:t>
            </a:r>
          </a:p>
          <a:p>
            <a:r>
              <a:rPr lang="en-US" altLang="ja-JP" sz="1400" dirty="0" err="1">
                <a:latin typeface="Meiryo UI" pitchFamily="50" charset="-128"/>
                <a:ea typeface="Meiryo UI" pitchFamily="50" charset="-128"/>
              </a:rPr>
              <a:t>out:VOL</a:t>
            </a:r>
            <a:r>
              <a:rPr lang="en-US" altLang="ja-JP" sz="1400" dirty="0">
                <a:latin typeface="Meiryo UI" pitchFamily="50" charset="-128"/>
                <a:ea typeface="Meiryo UI" pitchFamily="50" charset="-128"/>
              </a:rPr>
              <a:t>=VDD*0.2, VOH=VDD*0.6, </a:t>
            </a:r>
            <a:r>
              <a:rPr lang="en-US" altLang="ja-JP" sz="1400" dirty="0" err="1">
                <a:latin typeface="Meiryo UI" pitchFamily="50" charset="-128"/>
                <a:ea typeface="Meiryo UI" pitchFamily="50" charset="-128"/>
              </a:rPr>
              <a:t>tplh</a:t>
            </a:r>
            <a:r>
              <a:rPr lang="en-US" altLang="ja-JP" sz="1400" dirty="0">
                <a:latin typeface="Meiryo UI" pitchFamily="50" charset="-128"/>
                <a:ea typeface="Meiryo UI" pitchFamily="50" charset="-128"/>
              </a:rPr>
              <a:t>=10ns, </a:t>
            </a:r>
            <a:r>
              <a:rPr lang="en-US" altLang="ja-JP" sz="1400" dirty="0" err="1">
                <a:latin typeface="Meiryo UI" pitchFamily="50" charset="-128"/>
                <a:ea typeface="Meiryo UI" pitchFamily="50" charset="-128"/>
              </a:rPr>
              <a:t>tphl</a:t>
            </a:r>
            <a:r>
              <a:rPr lang="en-US" altLang="ja-JP" sz="1400" dirty="0">
                <a:latin typeface="Meiryo UI" pitchFamily="50" charset="-128"/>
                <a:ea typeface="Meiryo UI" pitchFamily="50" charset="-128"/>
              </a:rPr>
              <a:t>=10ns</a:t>
            </a:r>
          </a:p>
          <a:p>
            <a:r>
              <a:rPr lang="en-US" altLang="ja-JP" sz="1400" dirty="0">
                <a:latin typeface="Meiryo UI" pitchFamily="50" charset="-128"/>
                <a:ea typeface="Meiryo UI" pitchFamily="50" charset="-128"/>
              </a:rPr>
              <a:t>VSS:0V</a:t>
            </a:r>
          </a:p>
        </p:txBody>
      </p:sp>
      <p:cxnSp>
        <p:nvCxnSpPr>
          <p:cNvPr id="68" name="直線コネクタ 67"/>
          <p:cNvCxnSpPr/>
          <p:nvPr/>
        </p:nvCxnSpPr>
        <p:spPr>
          <a:xfrm>
            <a:off x="4332000" y="5517232"/>
            <a:ext cx="0" cy="756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直線コネクタ 68"/>
          <p:cNvCxnSpPr/>
          <p:nvPr/>
        </p:nvCxnSpPr>
        <p:spPr>
          <a:xfrm>
            <a:off x="4583832" y="5877272"/>
            <a:ext cx="0" cy="432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p:nvPr/>
        </p:nvCxnSpPr>
        <p:spPr>
          <a:xfrm>
            <a:off x="4367808" y="6165304"/>
            <a:ext cx="216024"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p:nvPr/>
        </p:nvCxnSpPr>
        <p:spPr>
          <a:xfrm>
            <a:off x="5447928" y="6165304"/>
            <a:ext cx="216024"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4" name="直線コネクタ 73"/>
          <p:cNvCxnSpPr/>
          <p:nvPr/>
        </p:nvCxnSpPr>
        <p:spPr>
          <a:xfrm>
            <a:off x="5484000" y="5508000"/>
            <a:ext cx="0" cy="756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直線コネクタ 74"/>
          <p:cNvCxnSpPr/>
          <p:nvPr/>
        </p:nvCxnSpPr>
        <p:spPr>
          <a:xfrm>
            <a:off x="5663952" y="5877272"/>
            <a:ext cx="0" cy="4320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テキスト ボックス 75"/>
          <p:cNvSpPr txBox="1"/>
          <p:nvPr/>
        </p:nvSpPr>
        <p:spPr>
          <a:xfrm>
            <a:off x="3791744" y="6021289"/>
            <a:ext cx="504056" cy="276999"/>
          </a:xfrm>
          <a:prstGeom prst="rect">
            <a:avLst/>
          </a:prstGeom>
          <a:noFill/>
        </p:spPr>
        <p:txBody>
          <a:bodyPr wrap="square" rtlCol="0">
            <a:spAutoFit/>
          </a:bodyPr>
          <a:lstStyle/>
          <a:p>
            <a:r>
              <a:rPr lang="en-US" altLang="ja-JP" sz="1200" dirty="0" err="1">
                <a:latin typeface="Meiryo UI" pitchFamily="50" charset="-128"/>
                <a:ea typeface="Meiryo UI" pitchFamily="50" charset="-128"/>
              </a:rPr>
              <a:t>tplh</a:t>
            </a:r>
            <a:endParaRPr lang="ja-JP" altLang="en-US" sz="1200" dirty="0">
              <a:latin typeface="Meiryo UI" pitchFamily="50" charset="-128"/>
              <a:ea typeface="Meiryo UI" pitchFamily="50" charset="-128"/>
            </a:endParaRPr>
          </a:p>
        </p:txBody>
      </p:sp>
      <p:sp>
        <p:nvSpPr>
          <p:cNvPr id="77" name="テキスト ボックス 76"/>
          <p:cNvSpPr txBox="1"/>
          <p:nvPr/>
        </p:nvSpPr>
        <p:spPr>
          <a:xfrm>
            <a:off x="4943872" y="6021289"/>
            <a:ext cx="504056" cy="276999"/>
          </a:xfrm>
          <a:prstGeom prst="rect">
            <a:avLst/>
          </a:prstGeom>
          <a:noFill/>
        </p:spPr>
        <p:txBody>
          <a:bodyPr wrap="square" rtlCol="0">
            <a:spAutoFit/>
          </a:bodyPr>
          <a:lstStyle/>
          <a:p>
            <a:r>
              <a:rPr lang="en-US" altLang="ja-JP" sz="1200" dirty="0" err="1">
                <a:latin typeface="Meiryo UI" pitchFamily="50" charset="-128"/>
                <a:ea typeface="Meiryo UI" pitchFamily="50" charset="-128"/>
              </a:rPr>
              <a:t>tphl</a:t>
            </a:r>
            <a:endParaRPr lang="ja-JP" altLang="en-US" sz="1200" dirty="0">
              <a:latin typeface="Meiryo UI" pitchFamily="50" charset="-128"/>
              <a:ea typeface="Meiryo UI" pitchFamily="50" charset="-128"/>
            </a:endParaRPr>
          </a:p>
        </p:txBody>
      </p:sp>
      <p:cxnSp>
        <p:nvCxnSpPr>
          <p:cNvPr id="79" name="直線コネクタ 78"/>
          <p:cNvCxnSpPr/>
          <p:nvPr/>
        </p:nvCxnSpPr>
        <p:spPr>
          <a:xfrm>
            <a:off x="3215680" y="5517232"/>
            <a:ext cx="0" cy="86409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p:nvPr/>
        </p:nvCxnSpPr>
        <p:spPr>
          <a:xfrm>
            <a:off x="3215680" y="5661248"/>
            <a:ext cx="1152128" cy="0"/>
          </a:xfrm>
          <a:prstGeom prst="straightConnector1">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83" name="テキスト ボックス 82"/>
          <p:cNvSpPr txBox="1"/>
          <p:nvPr/>
        </p:nvSpPr>
        <p:spPr>
          <a:xfrm>
            <a:off x="3431704" y="5589241"/>
            <a:ext cx="648072" cy="276999"/>
          </a:xfrm>
          <a:prstGeom prst="rect">
            <a:avLst/>
          </a:prstGeom>
          <a:noFill/>
        </p:spPr>
        <p:txBody>
          <a:bodyPr wrap="square" rtlCol="0">
            <a:spAutoFit/>
          </a:bodyPr>
          <a:lstStyle/>
          <a:p>
            <a:r>
              <a:rPr lang="en-US" altLang="ja-JP" sz="1200" dirty="0" err="1">
                <a:latin typeface="Meiryo UI" pitchFamily="50" charset="-128"/>
                <a:ea typeface="Meiryo UI" pitchFamily="50" charset="-128"/>
              </a:rPr>
              <a:t>tcycle</a:t>
            </a:r>
            <a:endParaRPr lang="ja-JP" altLang="en-US" sz="1200" dirty="0">
              <a:latin typeface="Meiryo UI" pitchFamily="50" charset="-128"/>
              <a:ea typeface="Meiryo UI" pitchFamily="50" charset="-128"/>
            </a:endParaRPr>
          </a:p>
        </p:txBody>
      </p:sp>
      <p:sp>
        <p:nvSpPr>
          <p:cNvPr id="2" name="正方形/長方形 1">
            <a:extLst>
              <a:ext uri="{FF2B5EF4-FFF2-40B4-BE49-F238E27FC236}">
                <a16:creationId xmlns:a16="http://schemas.microsoft.com/office/drawing/2014/main" id="{39174185-BCB6-B41B-A40C-8D64C6F4C39A}"/>
              </a:ext>
            </a:extLst>
          </p:cNvPr>
          <p:cNvSpPr/>
          <p:nvPr/>
        </p:nvSpPr>
        <p:spPr>
          <a:xfrm>
            <a:off x="7320136" y="2009258"/>
            <a:ext cx="1728192"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コンパレータ</a:t>
            </a:r>
          </a:p>
        </p:txBody>
      </p:sp>
      <p:cxnSp>
        <p:nvCxnSpPr>
          <p:cNvPr id="52" name="直線矢印コネクタ 51">
            <a:extLst>
              <a:ext uri="{FF2B5EF4-FFF2-40B4-BE49-F238E27FC236}">
                <a16:creationId xmlns:a16="http://schemas.microsoft.com/office/drawing/2014/main" id="{A29B2A9B-A71B-B54A-12E6-5D6101702A3F}"/>
              </a:ext>
            </a:extLst>
          </p:cNvPr>
          <p:cNvCxnSpPr/>
          <p:nvPr/>
        </p:nvCxnSpPr>
        <p:spPr>
          <a:xfrm>
            <a:off x="6888088" y="2153274"/>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B3F18F88-3830-5FA6-6420-BC2F4B267487}"/>
              </a:ext>
            </a:extLst>
          </p:cNvPr>
          <p:cNvCxnSpPr/>
          <p:nvPr/>
        </p:nvCxnSpPr>
        <p:spPr>
          <a:xfrm>
            <a:off x="6888088" y="2305674"/>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3E065B6F-7CED-8AB2-F280-9049347FAD6A}"/>
              </a:ext>
            </a:extLst>
          </p:cNvPr>
          <p:cNvCxnSpPr/>
          <p:nvPr/>
        </p:nvCxnSpPr>
        <p:spPr>
          <a:xfrm>
            <a:off x="6888088" y="2458074"/>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4BD17680-BB60-6B3D-0765-8EED2635194B}"/>
              </a:ext>
            </a:extLst>
          </p:cNvPr>
          <p:cNvCxnSpPr/>
          <p:nvPr/>
        </p:nvCxnSpPr>
        <p:spPr>
          <a:xfrm>
            <a:off x="6888088" y="2610474"/>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5" name="テキスト ボックス 64">
            <a:extLst>
              <a:ext uri="{FF2B5EF4-FFF2-40B4-BE49-F238E27FC236}">
                <a16:creationId xmlns:a16="http://schemas.microsoft.com/office/drawing/2014/main" id="{F6A4ED66-13F9-0D21-EB6D-BEEC45CDD44E}"/>
              </a:ext>
            </a:extLst>
          </p:cNvPr>
          <p:cNvSpPr txBox="1"/>
          <p:nvPr/>
        </p:nvSpPr>
        <p:spPr>
          <a:xfrm>
            <a:off x="6600056" y="2021452"/>
            <a:ext cx="432048" cy="707886"/>
          </a:xfrm>
          <a:prstGeom prst="rect">
            <a:avLst/>
          </a:prstGeom>
          <a:noFill/>
        </p:spPr>
        <p:txBody>
          <a:bodyPr wrap="square" rtlCol="0">
            <a:spAutoFit/>
          </a:bodyPr>
          <a:lstStyle/>
          <a:p>
            <a:r>
              <a:rPr lang="en-US" altLang="ja-JP" sz="1000" dirty="0" err="1"/>
              <a:t>inp</a:t>
            </a:r>
            <a:endParaRPr lang="en-US" altLang="ja-JP" sz="1000" dirty="0"/>
          </a:p>
          <a:p>
            <a:r>
              <a:rPr lang="en-US" altLang="ja-JP" sz="1000" dirty="0" err="1"/>
              <a:t>inm</a:t>
            </a:r>
            <a:endParaRPr lang="en-US" altLang="ja-JP" sz="1000" dirty="0"/>
          </a:p>
          <a:p>
            <a:r>
              <a:rPr lang="en-US" altLang="ja-JP" sz="1000" dirty="0" err="1"/>
              <a:t>clk</a:t>
            </a:r>
            <a:endParaRPr lang="en-US" altLang="ja-JP" sz="1000" dirty="0"/>
          </a:p>
          <a:p>
            <a:r>
              <a:rPr lang="en-US" altLang="ja-JP" sz="1000" dirty="0"/>
              <a:t>en</a:t>
            </a:r>
            <a:endParaRPr lang="ja-JP" altLang="en-US" sz="1000" dirty="0"/>
          </a:p>
        </p:txBody>
      </p:sp>
      <p:sp>
        <p:nvSpPr>
          <p:cNvPr id="66" name="テキスト ボックス 65">
            <a:extLst>
              <a:ext uri="{FF2B5EF4-FFF2-40B4-BE49-F238E27FC236}">
                <a16:creationId xmlns:a16="http://schemas.microsoft.com/office/drawing/2014/main" id="{FB1C5695-C18F-F784-7325-44B3BB75E01A}"/>
              </a:ext>
            </a:extLst>
          </p:cNvPr>
          <p:cNvSpPr txBox="1"/>
          <p:nvPr/>
        </p:nvSpPr>
        <p:spPr>
          <a:xfrm>
            <a:off x="7636780" y="1732260"/>
            <a:ext cx="942887" cy="276999"/>
          </a:xfrm>
          <a:prstGeom prst="rect">
            <a:avLst/>
          </a:prstGeom>
          <a:noFill/>
        </p:spPr>
        <p:txBody>
          <a:bodyPr wrap="none" rtlCol="0">
            <a:spAutoFit/>
          </a:bodyPr>
          <a:lstStyle/>
          <a:p>
            <a:r>
              <a:rPr lang="en-US" altLang="ja-JP" sz="1200" dirty="0"/>
              <a:t>VDD(3.3V)</a:t>
            </a:r>
            <a:endParaRPr lang="ja-JP" altLang="en-US" sz="1200" dirty="0"/>
          </a:p>
        </p:txBody>
      </p:sp>
      <p:sp>
        <p:nvSpPr>
          <p:cNvPr id="67" name="テキスト ボックス 66">
            <a:extLst>
              <a:ext uri="{FF2B5EF4-FFF2-40B4-BE49-F238E27FC236}">
                <a16:creationId xmlns:a16="http://schemas.microsoft.com/office/drawing/2014/main" id="{5ECAA40D-0391-F7CE-DF75-2A1028DF962B}"/>
              </a:ext>
            </a:extLst>
          </p:cNvPr>
          <p:cNvSpPr txBox="1"/>
          <p:nvPr/>
        </p:nvSpPr>
        <p:spPr>
          <a:xfrm>
            <a:off x="7680177" y="2729339"/>
            <a:ext cx="779381" cy="276999"/>
          </a:xfrm>
          <a:prstGeom prst="rect">
            <a:avLst/>
          </a:prstGeom>
          <a:noFill/>
        </p:spPr>
        <p:txBody>
          <a:bodyPr wrap="none" rtlCol="0">
            <a:spAutoFit/>
          </a:bodyPr>
          <a:lstStyle/>
          <a:p>
            <a:r>
              <a:rPr lang="en-US" altLang="ja-JP" sz="1200" dirty="0"/>
              <a:t>VSS(0V)</a:t>
            </a:r>
            <a:endParaRPr lang="ja-JP" altLang="en-US" sz="1200" dirty="0"/>
          </a:p>
        </p:txBody>
      </p:sp>
      <p:cxnSp>
        <p:nvCxnSpPr>
          <p:cNvPr id="70" name="直線矢印コネクタ 69">
            <a:extLst>
              <a:ext uri="{FF2B5EF4-FFF2-40B4-BE49-F238E27FC236}">
                <a16:creationId xmlns:a16="http://schemas.microsoft.com/office/drawing/2014/main" id="{8FFB747E-5A61-2D58-4862-229B34A67AC8}"/>
              </a:ext>
            </a:extLst>
          </p:cNvPr>
          <p:cNvCxnSpPr>
            <a:stCxn id="2" idx="3"/>
          </p:cNvCxnSpPr>
          <p:nvPr/>
        </p:nvCxnSpPr>
        <p:spPr>
          <a:xfrm>
            <a:off x="9048328" y="2369298"/>
            <a:ext cx="2160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 name="テキスト ボックス 70">
            <a:extLst>
              <a:ext uri="{FF2B5EF4-FFF2-40B4-BE49-F238E27FC236}">
                <a16:creationId xmlns:a16="http://schemas.microsoft.com/office/drawing/2014/main" id="{23D959D4-70BF-55AA-8F2A-E2143F2B14C1}"/>
              </a:ext>
            </a:extLst>
          </p:cNvPr>
          <p:cNvSpPr txBox="1"/>
          <p:nvPr/>
        </p:nvSpPr>
        <p:spPr>
          <a:xfrm>
            <a:off x="9120336" y="2441307"/>
            <a:ext cx="504056" cy="276999"/>
          </a:xfrm>
          <a:prstGeom prst="rect">
            <a:avLst/>
          </a:prstGeom>
          <a:noFill/>
        </p:spPr>
        <p:txBody>
          <a:bodyPr wrap="square" rtlCol="0">
            <a:spAutoFit/>
          </a:bodyPr>
          <a:lstStyle/>
          <a:p>
            <a:r>
              <a:rPr lang="en-US" altLang="ja-JP" sz="1200" dirty="0"/>
              <a:t>out</a:t>
            </a:r>
            <a:endParaRPr lang="ja-JP" altLang="en-US" sz="1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906BEE-4536-4765-A1DB-75B55482296A}"/>
              </a:ext>
            </a:extLst>
          </p:cNvPr>
          <p:cNvSpPr>
            <a:spLocks noGrp="1"/>
          </p:cNvSpPr>
          <p:nvPr>
            <p:ph type="title"/>
          </p:nvPr>
        </p:nvSpPr>
        <p:spPr/>
        <p:txBody>
          <a:bodyPr/>
          <a:lstStyle/>
          <a:p>
            <a:r>
              <a:rPr kumimoji="1" lang="ja-JP" altLang="en-US" dirty="0"/>
              <a:t>バッファ付き</a:t>
            </a:r>
            <a:r>
              <a:rPr kumimoji="1" lang="en-US" altLang="ja-JP" dirty="0" err="1"/>
              <a:t>SRlatch</a:t>
            </a:r>
            <a:endParaRPr kumimoji="1" lang="ja-JP" altLang="en-US" dirty="0"/>
          </a:p>
        </p:txBody>
      </p:sp>
      <p:sp>
        <p:nvSpPr>
          <p:cNvPr id="3" name="コンテンツ プレースホルダー 2">
            <a:extLst>
              <a:ext uri="{FF2B5EF4-FFF2-40B4-BE49-F238E27FC236}">
                <a16:creationId xmlns:a16="http://schemas.microsoft.com/office/drawing/2014/main" id="{73410FB4-F184-37FF-CF97-D53FD8DB5BFA}"/>
              </a:ext>
            </a:extLst>
          </p:cNvPr>
          <p:cNvSpPr>
            <a:spLocks noGrp="1"/>
          </p:cNvSpPr>
          <p:nvPr>
            <p:ph idx="1"/>
          </p:nvPr>
        </p:nvSpPr>
        <p:spPr>
          <a:xfrm>
            <a:off x="838200" y="1420379"/>
            <a:ext cx="10515600" cy="1426730"/>
          </a:xfrm>
        </p:spPr>
        <p:txBody>
          <a:bodyPr/>
          <a:lstStyle/>
          <a:p>
            <a:r>
              <a:rPr kumimoji="1" lang="en-US" altLang="ja-JP" dirty="0"/>
              <a:t>Set</a:t>
            </a:r>
            <a:r>
              <a:rPr kumimoji="1" lang="ja-JP" altLang="en-US" dirty="0"/>
              <a:t>でそのまま流れてしまうので、それを嫌う場合は</a:t>
            </a:r>
            <a:r>
              <a:rPr kumimoji="1" lang="en-US" altLang="ja-JP" dirty="0"/>
              <a:t>SRFF</a:t>
            </a:r>
            <a:r>
              <a:rPr kumimoji="1" lang="ja-JP" altLang="en-US" dirty="0"/>
              <a:t>にする必要があるが１クロック遅れるためトレードオフ。</a:t>
            </a:r>
            <a:endParaRPr lang="en-US" altLang="ja-JP" dirty="0"/>
          </a:p>
          <a:p>
            <a:r>
              <a:rPr kumimoji="1" lang="en-US" altLang="ja-JP" dirty="0" err="1"/>
              <a:t>nand</a:t>
            </a:r>
            <a:r>
              <a:rPr kumimoji="1" lang="ja-JP" altLang="en-US" dirty="0"/>
              <a:t>で作ったため反転</a:t>
            </a:r>
            <a:r>
              <a:rPr kumimoji="1" lang="en-US" altLang="ja-JP" dirty="0" err="1"/>
              <a:t>SRlatch</a:t>
            </a:r>
            <a:r>
              <a:rPr kumimoji="1" lang="ja-JP" altLang="en-US" dirty="0"/>
              <a:t>になっている</a:t>
            </a:r>
            <a:endParaRPr kumimoji="1" lang="en-US" altLang="ja-JP" dirty="0"/>
          </a:p>
        </p:txBody>
      </p:sp>
      <p:sp>
        <p:nvSpPr>
          <p:cNvPr id="10" name="テキスト ボックス 9">
            <a:extLst>
              <a:ext uri="{FF2B5EF4-FFF2-40B4-BE49-F238E27FC236}">
                <a16:creationId xmlns:a16="http://schemas.microsoft.com/office/drawing/2014/main" id="{3F8F652B-0C48-AD6E-1467-CA09E763343A}"/>
              </a:ext>
            </a:extLst>
          </p:cNvPr>
          <p:cNvSpPr txBox="1"/>
          <p:nvPr/>
        </p:nvSpPr>
        <p:spPr>
          <a:xfrm>
            <a:off x="651444" y="3037521"/>
            <a:ext cx="1415772" cy="584775"/>
          </a:xfrm>
          <a:prstGeom prst="rect">
            <a:avLst/>
          </a:prstGeom>
          <a:noFill/>
        </p:spPr>
        <p:txBody>
          <a:bodyPr wrap="none" rtlCol="0">
            <a:spAutoFit/>
          </a:bodyPr>
          <a:lstStyle/>
          <a:p>
            <a:r>
              <a:rPr lang="ja-JP" altLang="en-US" sz="3200" dirty="0"/>
              <a:t>回路図</a:t>
            </a:r>
            <a:endParaRPr kumimoji="1" lang="ja-JP" altLang="en-US" sz="3200" dirty="0"/>
          </a:p>
        </p:txBody>
      </p:sp>
      <p:pic>
        <p:nvPicPr>
          <p:cNvPr id="12" name="図 11">
            <a:extLst>
              <a:ext uri="{FF2B5EF4-FFF2-40B4-BE49-F238E27FC236}">
                <a16:creationId xmlns:a16="http://schemas.microsoft.com/office/drawing/2014/main" id="{CA7DAFC2-2CFE-5222-568C-1A2DC3C4F148}"/>
              </a:ext>
            </a:extLst>
          </p:cNvPr>
          <p:cNvPicPr>
            <a:picLocks noChangeAspect="1"/>
          </p:cNvPicPr>
          <p:nvPr/>
        </p:nvPicPr>
        <p:blipFill>
          <a:blip r:embed="rId2"/>
          <a:stretch>
            <a:fillRect/>
          </a:stretch>
        </p:blipFill>
        <p:spPr>
          <a:xfrm>
            <a:off x="419100" y="4177147"/>
            <a:ext cx="11353800" cy="1982276"/>
          </a:xfrm>
          <a:prstGeom prst="rect">
            <a:avLst/>
          </a:prstGeom>
        </p:spPr>
      </p:pic>
      <p:sp>
        <p:nvSpPr>
          <p:cNvPr id="13" name="四角形: 角を丸くする 12">
            <a:extLst>
              <a:ext uri="{FF2B5EF4-FFF2-40B4-BE49-F238E27FC236}">
                <a16:creationId xmlns:a16="http://schemas.microsoft.com/office/drawing/2014/main" id="{3EC4BC67-50B3-2FF7-5721-B33799B2BBC2}"/>
              </a:ext>
            </a:extLst>
          </p:cNvPr>
          <p:cNvSpPr/>
          <p:nvPr/>
        </p:nvSpPr>
        <p:spPr>
          <a:xfrm>
            <a:off x="11170227" y="3927764"/>
            <a:ext cx="602673" cy="2389909"/>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25C2A952-EB2A-02E7-4959-41A8440E333E}"/>
              </a:ext>
            </a:extLst>
          </p:cNvPr>
          <p:cNvSpPr txBox="1"/>
          <p:nvPr/>
        </p:nvSpPr>
        <p:spPr>
          <a:xfrm>
            <a:off x="11020157" y="3376502"/>
            <a:ext cx="902811" cy="523220"/>
          </a:xfrm>
          <a:prstGeom prst="rect">
            <a:avLst/>
          </a:prstGeom>
          <a:noFill/>
        </p:spPr>
        <p:txBody>
          <a:bodyPr wrap="none" rtlCol="0">
            <a:spAutoFit/>
          </a:bodyPr>
          <a:lstStyle/>
          <a:p>
            <a:r>
              <a:rPr kumimoji="1" lang="ja-JP" altLang="en-US" sz="2800" dirty="0">
                <a:solidFill>
                  <a:srgbClr val="FF0000"/>
                </a:solidFill>
              </a:rPr>
              <a:t>反転</a:t>
            </a:r>
          </a:p>
        </p:txBody>
      </p:sp>
    </p:spTree>
    <p:extLst>
      <p:ext uri="{BB962C8B-B14F-4D97-AF65-F5344CB8AC3E}">
        <p14:creationId xmlns:p14="http://schemas.microsoft.com/office/powerpoint/2010/main" val="27792219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667423-038A-490D-D882-0C6FA43A0748}"/>
              </a:ext>
            </a:extLst>
          </p:cNvPr>
          <p:cNvSpPr>
            <a:spLocks noGrp="1"/>
          </p:cNvSpPr>
          <p:nvPr>
            <p:ph type="title"/>
          </p:nvPr>
        </p:nvSpPr>
        <p:spPr/>
        <p:txBody>
          <a:bodyPr/>
          <a:lstStyle/>
          <a:p>
            <a:r>
              <a:rPr lang="ja-JP" altLang="en-US" dirty="0"/>
              <a:t>波形</a:t>
            </a:r>
            <a:endParaRPr kumimoji="1" lang="ja-JP" altLang="en-US" dirty="0"/>
          </a:p>
        </p:txBody>
      </p:sp>
      <p:pic>
        <p:nvPicPr>
          <p:cNvPr id="5" name="コンテンツ プレースホルダー 4">
            <a:extLst>
              <a:ext uri="{FF2B5EF4-FFF2-40B4-BE49-F238E27FC236}">
                <a16:creationId xmlns:a16="http://schemas.microsoft.com/office/drawing/2014/main" id="{F81444D3-8439-28AF-50A9-07358A1B8CE4}"/>
              </a:ext>
            </a:extLst>
          </p:cNvPr>
          <p:cNvPicPr>
            <a:picLocks noGrp="1" noChangeAspect="1"/>
          </p:cNvPicPr>
          <p:nvPr>
            <p:ph idx="1"/>
          </p:nvPr>
        </p:nvPicPr>
        <p:blipFill>
          <a:blip r:embed="rId2"/>
          <a:stretch>
            <a:fillRect/>
          </a:stretch>
        </p:blipFill>
        <p:spPr>
          <a:xfrm>
            <a:off x="695374" y="1825623"/>
            <a:ext cx="10801251" cy="4699867"/>
          </a:xfrm>
          <a:prstGeom prst="rect">
            <a:avLst/>
          </a:prstGeom>
        </p:spPr>
      </p:pic>
      <p:sp>
        <p:nvSpPr>
          <p:cNvPr id="6" name="テキスト ボックス 5">
            <a:extLst>
              <a:ext uri="{FF2B5EF4-FFF2-40B4-BE49-F238E27FC236}">
                <a16:creationId xmlns:a16="http://schemas.microsoft.com/office/drawing/2014/main" id="{73034845-843A-2860-9622-5F61E64CCF74}"/>
              </a:ext>
            </a:extLst>
          </p:cNvPr>
          <p:cNvSpPr txBox="1"/>
          <p:nvPr/>
        </p:nvSpPr>
        <p:spPr>
          <a:xfrm>
            <a:off x="1226473" y="2056848"/>
            <a:ext cx="1095172" cy="400110"/>
          </a:xfrm>
          <a:prstGeom prst="rect">
            <a:avLst/>
          </a:prstGeom>
          <a:noFill/>
        </p:spPr>
        <p:txBody>
          <a:bodyPr wrap="none" rtlCol="0">
            <a:spAutoFit/>
          </a:bodyPr>
          <a:lstStyle/>
          <a:p>
            <a:r>
              <a:rPr lang="en-US" altLang="ja-JP" sz="2000" b="1" dirty="0"/>
              <a:t>V(CLK)</a:t>
            </a:r>
            <a:endParaRPr lang="ja-JP" altLang="en-US" sz="2000" b="1" dirty="0"/>
          </a:p>
        </p:txBody>
      </p:sp>
      <p:sp>
        <p:nvSpPr>
          <p:cNvPr id="7" name="テキスト ボックス 6">
            <a:extLst>
              <a:ext uri="{FF2B5EF4-FFF2-40B4-BE49-F238E27FC236}">
                <a16:creationId xmlns:a16="http://schemas.microsoft.com/office/drawing/2014/main" id="{C299C16C-CDD8-EDFB-E964-DB4168035A21}"/>
              </a:ext>
            </a:extLst>
          </p:cNvPr>
          <p:cNvSpPr txBox="1"/>
          <p:nvPr/>
        </p:nvSpPr>
        <p:spPr>
          <a:xfrm>
            <a:off x="1274312" y="3953146"/>
            <a:ext cx="942887" cy="400110"/>
          </a:xfrm>
          <a:prstGeom prst="rect">
            <a:avLst/>
          </a:prstGeom>
          <a:noFill/>
        </p:spPr>
        <p:txBody>
          <a:bodyPr wrap="none" rtlCol="0">
            <a:spAutoFit/>
          </a:bodyPr>
          <a:lstStyle/>
          <a:p>
            <a:r>
              <a:rPr lang="en-US" altLang="ja-JP" sz="2000" b="1" dirty="0"/>
              <a:t>V(PD)</a:t>
            </a:r>
            <a:endParaRPr lang="ja-JP" altLang="en-US" sz="2000" b="1" dirty="0"/>
          </a:p>
        </p:txBody>
      </p:sp>
      <p:sp>
        <p:nvSpPr>
          <p:cNvPr id="8" name="テキスト ボックス 7">
            <a:extLst>
              <a:ext uri="{FF2B5EF4-FFF2-40B4-BE49-F238E27FC236}">
                <a16:creationId xmlns:a16="http://schemas.microsoft.com/office/drawing/2014/main" id="{BD7893DF-FC26-D523-9B19-1EFA84196D3C}"/>
              </a:ext>
            </a:extLst>
          </p:cNvPr>
          <p:cNvSpPr txBox="1"/>
          <p:nvPr/>
        </p:nvSpPr>
        <p:spPr>
          <a:xfrm>
            <a:off x="1210443" y="5305238"/>
            <a:ext cx="909223" cy="400110"/>
          </a:xfrm>
          <a:prstGeom prst="rect">
            <a:avLst/>
          </a:prstGeom>
          <a:noFill/>
        </p:spPr>
        <p:txBody>
          <a:bodyPr wrap="none" rtlCol="0">
            <a:spAutoFit/>
          </a:bodyPr>
          <a:lstStyle/>
          <a:p>
            <a:r>
              <a:rPr lang="en-US" altLang="ja-JP" sz="2000" b="1" dirty="0"/>
              <a:t>V(Q1)</a:t>
            </a:r>
            <a:endParaRPr lang="ja-JP" altLang="en-US" sz="2000" b="1" dirty="0"/>
          </a:p>
        </p:txBody>
      </p:sp>
      <p:sp>
        <p:nvSpPr>
          <p:cNvPr id="9" name="テキスト ボックス 8">
            <a:extLst>
              <a:ext uri="{FF2B5EF4-FFF2-40B4-BE49-F238E27FC236}">
                <a16:creationId xmlns:a16="http://schemas.microsoft.com/office/drawing/2014/main" id="{87AF14AE-6FB0-5ACC-3E14-F378AF2B583B}"/>
              </a:ext>
            </a:extLst>
          </p:cNvPr>
          <p:cNvSpPr txBox="1"/>
          <p:nvPr/>
        </p:nvSpPr>
        <p:spPr>
          <a:xfrm>
            <a:off x="1297805" y="2666974"/>
            <a:ext cx="734496" cy="400110"/>
          </a:xfrm>
          <a:prstGeom prst="rect">
            <a:avLst/>
          </a:prstGeom>
          <a:noFill/>
        </p:spPr>
        <p:txBody>
          <a:bodyPr wrap="none" rtlCol="0">
            <a:spAutoFit/>
          </a:bodyPr>
          <a:lstStyle/>
          <a:p>
            <a:r>
              <a:rPr lang="en-US" altLang="ja-JP" sz="2000" b="1" dirty="0"/>
              <a:t>V(S)</a:t>
            </a:r>
            <a:endParaRPr lang="ja-JP" altLang="en-US" sz="2000" b="1" dirty="0"/>
          </a:p>
        </p:txBody>
      </p:sp>
      <p:sp>
        <p:nvSpPr>
          <p:cNvPr id="10" name="テキスト ボックス 9">
            <a:extLst>
              <a:ext uri="{FF2B5EF4-FFF2-40B4-BE49-F238E27FC236}">
                <a16:creationId xmlns:a16="http://schemas.microsoft.com/office/drawing/2014/main" id="{C9AFC495-EFE7-4CD4-B5E6-2A900F1B1AD5}"/>
              </a:ext>
            </a:extLst>
          </p:cNvPr>
          <p:cNvSpPr txBox="1"/>
          <p:nvPr/>
        </p:nvSpPr>
        <p:spPr>
          <a:xfrm>
            <a:off x="1232885" y="4629192"/>
            <a:ext cx="1082348" cy="400110"/>
          </a:xfrm>
          <a:prstGeom prst="rect">
            <a:avLst/>
          </a:prstGeom>
          <a:noFill/>
        </p:spPr>
        <p:txBody>
          <a:bodyPr wrap="none" rtlCol="0">
            <a:spAutoFit/>
          </a:bodyPr>
          <a:lstStyle/>
          <a:p>
            <a:r>
              <a:rPr lang="en-US" altLang="ja-JP" sz="2000" b="1" dirty="0"/>
              <a:t>V(RST)</a:t>
            </a:r>
            <a:endParaRPr lang="ja-JP" altLang="en-US" sz="2000" b="1" dirty="0"/>
          </a:p>
        </p:txBody>
      </p:sp>
      <p:sp>
        <p:nvSpPr>
          <p:cNvPr id="11" name="テキスト ボックス 10">
            <a:extLst>
              <a:ext uri="{FF2B5EF4-FFF2-40B4-BE49-F238E27FC236}">
                <a16:creationId xmlns:a16="http://schemas.microsoft.com/office/drawing/2014/main" id="{1E1AEC11-355E-B4FD-58C6-64F252098ED2}"/>
              </a:ext>
            </a:extLst>
          </p:cNvPr>
          <p:cNvSpPr txBox="1"/>
          <p:nvPr/>
        </p:nvSpPr>
        <p:spPr>
          <a:xfrm>
            <a:off x="1210442" y="5915364"/>
            <a:ext cx="909223" cy="400110"/>
          </a:xfrm>
          <a:prstGeom prst="rect">
            <a:avLst/>
          </a:prstGeom>
          <a:noFill/>
        </p:spPr>
        <p:txBody>
          <a:bodyPr wrap="none" rtlCol="0">
            <a:spAutoFit/>
          </a:bodyPr>
          <a:lstStyle/>
          <a:p>
            <a:r>
              <a:rPr lang="en-US" altLang="ja-JP" sz="2000" b="1" dirty="0"/>
              <a:t>V(Q2)</a:t>
            </a:r>
            <a:endParaRPr lang="ja-JP" altLang="en-US" sz="2000" b="1" dirty="0"/>
          </a:p>
        </p:txBody>
      </p:sp>
      <p:sp>
        <p:nvSpPr>
          <p:cNvPr id="12" name="テキスト ボックス 11">
            <a:extLst>
              <a:ext uri="{FF2B5EF4-FFF2-40B4-BE49-F238E27FC236}">
                <a16:creationId xmlns:a16="http://schemas.microsoft.com/office/drawing/2014/main" id="{BC3FC5F9-59EC-C729-C24A-F49AC8CAA118}"/>
              </a:ext>
            </a:extLst>
          </p:cNvPr>
          <p:cNvSpPr txBox="1"/>
          <p:nvPr/>
        </p:nvSpPr>
        <p:spPr>
          <a:xfrm>
            <a:off x="1297805" y="3343020"/>
            <a:ext cx="643125" cy="707886"/>
          </a:xfrm>
          <a:prstGeom prst="rect">
            <a:avLst/>
          </a:prstGeom>
          <a:noFill/>
        </p:spPr>
        <p:txBody>
          <a:bodyPr wrap="none" rtlCol="0">
            <a:spAutoFit/>
          </a:bodyPr>
          <a:lstStyle/>
          <a:p>
            <a:r>
              <a:rPr lang="en-US" altLang="ja-JP" sz="2000" b="1" dirty="0"/>
              <a:t>V(R</a:t>
            </a:r>
          </a:p>
          <a:p>
            <a:r>
              <a:rPr lang="en-US" altLang="ja-JP" sz="2000" b="1" dirty="0"/>
              <a:t>)</a:t>
            </a:r>
            <a:endParaRPr lang="ja-JP" altLang="en-US" sz="2000" b="1" dirty="0"/>
          </a:p>
        </p:txBody>
      </p:sp>
    </p:spTree>
    <p:extLst>
      <p:ext uri="{BB962C8B-B14F-4D97-AF65-F5344CB8AC3E}">
        <p14:creationId xmlns:p14="http://schemas.microsoft.com/office/powerpoint/2010/main" val="1817744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524000" y="0"/>
            <a:ext cx="2178802" cy="338554"/>
          </a:xfrm>
          <a:prstGeom prst="rect">
            <a:avLst/>
          </a:prstGeom>
          <a:noFill/>
        </p:spPr>
        <p:txBody>
          <a:bodyPr wrap="none" rtlCol="0">
            <a:spAutoFit/>
          </a:bodyPr>
          <a:lstStyle/>
          <a:p>
            <a:r>
              <a:rPr lang="ja-JP" altLang="en-US" sz="1600" dirty="0">
                <a:latin typeface="Meiryo UI" pitchFamily="50" charset="-128"/>
                <a:ea typeface="Meiryo UI" pitchFamily="50" charset="-128"/>
              </a:rPr>
              <a:t>データシートのフォーマット</a:t>
            </a:r>
          </a:p>
        </p:txBody>
      </p:sp>
      <p:graphicFrame>
        <p:nvGraphicFramePr>
          <p:cNvPr id="5" name="表 4"/>
          <p:cNvGraphicFramePr>
            <a:graphicFrameLocks noGrp="1"/>
          </p:cNvGraphicFramePr>
          <p:nvPr>
            <p:extLst>
              <p:ext uri="{D42A27DB-BD31-4B8C-83A1-F6EECF244321}">
                <p14:modId xmlns:p14="http://schemas.microsoft.com/office/powerpoint/2010/main" val="3383813685"/>
              </p:ext>
            </p:extLst>
          </p:nvPr>
        </p:nvGraphicFramePr>
        <p:xfrm>
          <a:off x="1919536" y="404664"/>
          <a:ext cx="8424936" cy="3568320"/>
        </p:xfrm>
        <a:graphic>
          <a:graphicData uri="http://schemas.openxmlformats.org/drawingml/2006/table">
            <a:tbl>
              <a:tblPr firstRow="1" bandRow="1">
                <a:tableStyleId>{073A0DAA-6AF3-43AB-8588-CEC1D06C72B9}</a:tableStyleId>
              </a:tblPr>
              <a:tblGrid>
                <a:gridCol w="1429230">
                  <a:extLst>
                    <a:ext uri="{9D8B030D-6E8A-4147-A177-3AD203B41FA5}">
                      <a16:colId xmlns:a16="http://schemas.microsoft.com/office/drawing/2014/main" val="20000"/>
                    </a:ext>
                  </a:extLst>
                </a:gridCol>
                <a:gridCol w="659002">
                  <a:extLst>
                    <a:ext uri="{9D8B030D-6E8A-4147-A177-3AD203B41FA5}">
                      <a16:colId xmlns:a16="http://schemas.microsoft.com/office/drawing/2014/main" val="20001"/>
                    </a:ext>
                  </a:extLst>
                </a:gridCol>
                <a:gridCol w="146955">
                  <a:extLst>
                    <a:ext uri="{9D8B030D-6E8A-4147-A177-3AD203B41FA5}">
                      <a16:colId xmlns:a16="http://schemas.microsoft.com/office/drawing/2014/main" val="20002"/>
                    </a:ext>
                  </a:extLst>
                </a:gridCol>
                <a:gridCol w="2661357">
                  <a:extLst>
                    <a:ext uri="{9D8B030D-6E8A-4147-A177-3AD203B41FA5}">
                      <a16:colId xmlns:a16="http://schemas.microsoft.com/office/drawing/2014/main" val="20003"/>
                    </a:ext>
                  </a:extLst>
                </a:gridCol>
                <a:gridCol w="912101">
                  <a:extLst>
                    <a:ext uri="{9D8B030D-6E8A-4147-A177-3AD203B41FA5}">
                      <a16:colId xmlns:a16="http://schemas.microsoft.com/office/drawing/2014/main" val="20004"/>
                    </a:ext>
                  </a:extLst>
                </a:gridCol>
                <a:gridCol w="912101">
                  <a:extLst>
                    <a:ext uri="{9D8B030D-6E8A-4147-A177-3AD203B41FA5}">
                      <a16:colId xmlns:a16="http://schemas.microsoft.com/office/drawing/2014/main" val="20005"/>
                    </a:ext>
                  </a:extLst>
                </a:gridCol>
                <a:gridCol w="912101">
                  <a:extLst>
                    <a:ext uri="{9D8B030D-6E8A-4147-A177-3AD203B41FA5}">
                      <a16:colId xmlns:a16="http://schemas.microsoft.com/office/drawing/2014/main" val="20006"/>
                    </a:ext>
                  </a:extLst>
                </a:gridCol>
                <a:gridCol w="792089">
                  <a:extLst>
                    <a:ext uri="{9D8B030D-6E8A-4147-A177-3AD203B41FA5}">
                      <a16:colId xmlns:a16="http://schemas.microsoft.com/office/drawing/2014/main" val="20007"/>
                    </a:ext>
                  </a:extLst>
                </a:gridCol>
              </a:tblGrid>
              <a:tr h="183317">
                <a:tc gridSpan="8">
                  <a:txBody>
                    <a:bodyPr/>
                    <a:lstStyle/>
                    <a:p>
                      <a:r>
                        <a:rPr kumimoji="1" lang="ja-JP" altLang="en-US" sz="1200" b="0" dirty="0">
                          <a:solidFill>
                            <a:schemeClr val="tx1"/>
                          </a:solidFill>
                          <a:latin typeface="Meiryo UI" pitchFamily="50" charset="-128"/>
                          <a:ea typeface="Meiryo UI" pitchFamily="50" charset="-128"/>
                        </a:rPr>
                        <a:t>クロックドコンパレータ部</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sz="1200" b="1"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endParaRPr kumimoji="1" lang="ja-JP" altLang="en-US" sz="1200" b="1"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endParaRPr kumimoji="1" lang="ja-JP" altLang="en-US" sz="1200" b="1"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sz="1200" b="1"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extLst>
                  <a:ext uri="{0D108BD9-81ED-4DB2-BD59-A6C34878D82A}">
                    <a16:rowId xmlns:a16="http://schemas.microsoft.com/office/drawing/2014/main" val="10000"/>
                  </a:ext>
                </a:extLst>
              </a:tr>
              <a:tr h="183317">
                <a:tc>
                  <a:txBody>
                    <a:bodyPr/>
                    <a:lstStyle/>
                    <a:p>
                      <a:r>
                        <a:rPr kumimoji="1" lang="ja-JP" altLang="en-US" sz="1200" b="0" dirty="0">
                          <a:solidFill>
                            <a:schemeClr val="tx1"/>
                          </a:solidFill>
                          <a:latin typeface="Meiryo UI" pitchFamily="50" charset="-128"/>
                          <a:ea typeface="Meiryo UI" pitchFamily="50" charset="-128"/>
                        </a:rPr>
                        <a:t>項目</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200" b="0" dirty="0">
                          <a:solidFill>
                            <a:schemeClr val="tx1"/>
                          </a:solidFill>
                          <a:latin typeface="Meiryo UI" pitchFamily="50" charset="-128"/>
                          <a:ea typeface="Meiryo UI" pitchFamily="50" charset="-128"/>
                        </a:rPr>
                        <a:t>Symbol</a:t>
                      </a:r>
                      <a:endParaRPr kumimoji="1" lang="ja-JP" altLang="en-US" sz="1200" b="0" dirty="0">
                        <a:solidFill>
                          <a:schemeClr val="tx1"/>
                        </a:solidFill>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r>
                        <a:rPr kumimoji="1" lang="ja-JP" altLang="en-US" sz="1200" b="0" dirty="0">
                          <a:solidFill>
                            <a:schemeClr val="tx1"/>
                          </a:solidFill>
                          <a:latin typeface="Meiryo UI" pitchFamily="50" charset="-128"/>
                          <a:ea typeface="Meiryo UI" pitchFamily="50" charset="-128"/>
                        </a:rPr>
                        <a:t>条件</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sz="1200" b="0" dirty="0">
                        <a:solidFill>
                          <a:schemeClr val="tx1"/>
                        </a:solidFill>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200" b="0" dirty="0">
                          <a:solidFill>
                            <a:schemeClr val="tx1"/>
                          </a:solidFill>
                          <a:latin typeface="Meiryo UI" pitchFamily="50" charset="-128"/>
                          <a:ea typeface="Meiryo UI" pitchFamily="50" charset="-128"/>
                        </a:rPr>
                        <a:t>目標値</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1200" b="0" dirty="0" err="1">
                          <a:solidFill>
                            <a:schemeClr val="tx1"/>
                          </a:solidFill>
                          <a:latin typeface="Meiryo UI" pitchFamily="50" charset="-128"/>
                          <a:ea typeface="Meiryo UI" pitchFamily="50" charset="-128"/>
                        </a:rPr>
                        <a:t>typ</a:t>
                      </a:r>
                      <a:endParaRPr kumimoji="1" lang="ja-JP" altLang="en-US" sz="1200" b="0" dirty="0">
                        <a:solidFill>
                          <a:schemeClr val="tx1"/>
                        </a:solidFill>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1200" b="0" dirty="0">
                          <a:solidFill>
                            <a:schemeClr val="tx1"/>
                          </a:solidFill>
                          <a:latin typeface="Meiryo UI" pitchFamily="50" charset="-128"/>
                          <a:ea typeface="Meiryo UI" pitchFamily="50" charset="-128"/>
                        </a:rPr>
                        <a:t>ワースト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200" b="0" dirty="0">
                          <a:solidFill>
                            <a:schemeClr val="tx1"/>
                          </a:solidFill>
                          <a:latin typeface="Meiryo UI" pitchFamily="50" charset="-128"/>
                          <a:ea typeface="Meiryo UI" pitchFamily="50" charset="-128"/>
                        </a:rPr>
                        <a:t>単位</a:t>
                      </a:r>
                      <a:endParaRPr kumimoji="1" lang="en-US" altLang="ja-JP" sz="1200" b="0" dirty="0">
                        <a:solidFill>
                          <a:schemeClr val="tx1"/>
                        </a:solidFill>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49084">
                <a:tc>
                  <a:txBody>
                    <a:bodyPr/>
                    <a:lstStyle/>
                    <a:p>
                      <a:r>
                        <a:rPr kumimoji="1" lang="ja-JP" altLang="en-US" sz="1200" b="0" dirty="0">
                          <a:solidFill>
                            <a:schemeClr val="tx1"/>
                          </a:solidFill>
                          <a:latin typeface="Meiryo UI" pitchFamily="50" charset="-128"/>
                          <a:ea typeface="Meiryo UI" pitchFamily="50" charset="-128"/>
                        </a:rPr>
                        <a:t>遅延時間</a:t>
                      </a:r>
                      <a:r>
                        <a:rPr kumimoji="1" lang="en-US" altLang="ja-JP" sz="1200" b="0" dirty="0">
                          <a:solidFill>
                            <a:schemeClr val="tx1"/>
                          </a:solidFill>
                          <a:latin typeface="Meiryo UI" pitchFamily="50" charset="-128"/>
                          <a:ea typeface="Meiryo UI" pitchFamily="50" charset="-128"/>
                        </a:rPr>
                        <a:t>1</a:t>
                      </a:r>
                      <a:endParaRPr kumimoji="1" lang="ja-JP" altLang="en-US" sz="1200" b="0" dirty="0">
                        <a:solidFill>
                          <a:schemeClr val="tx1"/>
                        </a:solidFill>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200" b="0" dirty="0" err="1">
                          <a:solidFill>
                            <a:schemeClr val="tx1"/>
                          </a:solidFill>
                          <a:latin typeface="Meiryo UI" pitchFamily="50" charset="-128"/>
                          <a:ea typeface="Meiryo UI" pitchFamily="50" charset="-128"/>
                        </a:rPr>
                        <a:t>tpdlh</a:t>
                      </a:r>
                      <a:endParaRPr kumimoji="1" lang="ja-JP" altLang="en-US" sz="1200" b="0" dirty="0">
                        <a:solidFill>
                          <a:schemeClr val="tx1"/>
                        </a:solidFill>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r>
                        <a:rPr kumimoji="1" lang="en-US" altLang="ja-JP" sz="1200" dirty="0"/>
                        <a:t>INP-INN=10mV</a:t>
                      </a:r>
                      <a:endParaRPr kumimoji="1" lang="ja-JP" altLang="en-US" sz="1200" dirty="0"/>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sz="1200" b="0" dirty="0">
                        <a:solidFill>
                          <a:schemeClr val="tx1"/>
                        </a:solidFill>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200" dirty="0"/>
                        <a:t>5</a:t>
                      </a:r>
                      <a:endParaRPr kumimoji="1" lang="ja-JP" altLang="en-US" sz="1200" dirty="0"/>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1200" b="0" dirty="0">
                        <a:solidFill>
                          <a:schemeClr val="tx1"/>
                        </a:solidFill>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1200" b="0" dirty="0">
                        <a:solidFill>
                          <a:schemeClr val="tx1"/>
                        </a:solidFill>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200" b="0" dirty="0">
                          <a:solidFill>
                            <a:schemeClr val="tx1"/>
                          </a:solidFill>
                          <a:latin typeface="Meiryo UI" pitchFamily="50" charset="-128"/>
                          <a:ea typeface="Meiryo UI" pitchFamily="50" charset="-128"/>
                        </a:rPr>
                        <a:t>ns</a:t>
                      </a:r>
                      <a:endParaRPr kumimoji="1" lang="ja-JP" altLang="en-US" sz="1200" b="0" dirty="0">
                        <a:solidFill>
                          <a:schemeClr val="tx1"/>
                        </a:solidFill>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49084">
                <a:tc>
                  <a:txBody>
                    <a:bodyPr/>
                    <a:lstStyle/>
                    <a:p>
                      <a:r>
                        <a:rPr kumimoji="1" lang="ja-JP" altLang="en-US" sz="1200" b="0" dirty="0">
                          <a:solidFill>
                            <a:schemeClr val="tx1"/>
                          </a:solidFill>
                          <a:latin typeface="Meiryo UI" pitchFamily="50" charset="-128"/>
                          <a:ea typeface="Meiryo UI" pitchFamily="50" charset="-128"/>
                        </a:rPr>
                        <a:t>遅延時間</a:t>
                      </a:r>
                      <a:r>
                        <a:rPr kumimoji="1" lang="en-US" altLang="ja-JP" sz="1200" b="0" dirty="0">
                          <a:solidFill>
                            <a:schemeClr val="tx1"/>
                          </a:solidFill>
                          <a:latin typeface="Meiryo UI" pitchFamily="50" charset="-128"/>
                          <a:ea typeface="Meiryo UI" pitchFamily="50" charset="-128"/>
                        </a:rPr>
                        <a:t>2</a:t>
                      </a:r>
                      <a:endParaRPr kumimoji="1" lang="ja-JP" altLang="en-US" sz="1200" b="0" dirty="0">
                        <a:solidFill>
                          <a:schemeClr val="tx1"/>
                        </a:solidFill>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200" b="0" dirty="0" err="1">
                          <a:solidFill>
                            <a:schemeClr val="tx1"/>
                          </a:solidFill>
                          <a:latin typeface="Meiryo UI" pitchFamily="50" charset="-128"/>
                          <a:ea typeface="Meiryo UI" pitchFamily="50" charset="-128"/>
                        </a:rPr>
                        <a:t>tpdhl</a:t>
                      </a:r>
                      <a:endParaRPr kumimoji="1" lang="ja-JP" altLang="en-US" sz="1200" b="0" dirty="0">
                        <a:solidFill>
                          <a:schemeClr val="tx1"/>
                        </a:solidFill>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r>
                        <a:rPr kumimoji="1" lang="en-US" altLang="ja-JP" sz="1200" dirty="0"/>
                        <a:t>INN-INP=10mV</a:t>
                      </a:r>
                      <a:endParaRPr kumimoji="1" lang="ja-JP" altLang="en-US" sz="1200" dirty="0"/>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sz="1200" b="0" dirty="0">
                        <a:solidFill>
                          <a:schemeClr val="tx1"/>
                        </a:solidFill>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200" dirty="0"/>
                        <a:t>5</a:t>
                      </a:r>
                      <a:endParaRPr kumimoji="1" lang="ja-JP" altLang="en-US" sz="1200" dirty="0"/>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1200" b="0" dirty="0">
                        <a:solidFill>
                          <a:schemeClr val="tx1"/>
                        </a:solidFill>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1200" b="0" dirty="0">
                        <a:solidFill>
                          <a:schemeClr val="tx1"/>
                        </a:solidFill>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200" b="0" dirty="0">
                          <a:solidFill>
                            <a:schemeClr val="tx1"/>
                          </a:solidFill>
                          <a:latin typeface="Meiryo UI" pitchFamily="50" charset="-128"/>
                          <a:ea typeface="Meiryo UI" pitchFamily="50" charset="-128"/>
                        </a:rPr>
                        <a:t>ns</a:t>
                      </a:r>
                      <a:endParaRPr kumimoji="1" lang="ja-JP" altLang="en-US" sz="1200" b="0" dirty="0">
                        <a:solidFill>
                          <a:schemeClr val="tx1"/>
                        </a:solidFill>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249084">
                <a:tc>
                  <a:txBody>
                    <a:bodyPr/>
                    <a:lstStyle/>
                    <a:p>
                      <a:r>
                        <a:rPr kumimoji="1" lang="ja-JP" altLang="en-US" sz="1200" b="0" dirty="0">
                          <a:solidFill>
                            <a:schemeClr val="tx1"/>
                          </a:solidFill>
                          <a:latin typeface="Meiryo UI" pitchFamily="50" charset="-128"/>
                          <a:ea typeface="Meiryo UI" pitchFamily="50" charset="-128"/>
                        </a:rPr>
                        <a:t>オフセット電圧</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200" b="0" dirty="0" err="1">
                          <a:solidFill>
                            <a:schemeClr val="tx1"/>
                          </a:solidFill>
                          <a:latin typeface="Meiryo UI" pitchFamily="50" charset="-128"/>
                          <a:ea typeface="Meiryo UI" pitchFamily="50" charset="-128"/>
                        </a:rPr>
                        <a:t>Voff</a:t>
                      </a:r>
                      <a:endParaRPr kumimoji="1" lang="ja-JP" altLang="en-US" sz="1200" b="0" dirty="0">
                        <a:solidFill>
                          <a:schemeClr val="tx1"/>
                        </a:solidFill>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endParaRPr kumimoji="1" lang="ja-JP" altLang="en-US" sz="1200" dirty="0"/>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sz="1200" b="0" dirty="0">
                        <a:solidFill>
                          <a:schemeClr val="tx1"/>
                        </a:solidFill>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200" dirty="0"/>
                        <a:t>10</a:t>
                      </a:r>
                      <a:endParaRPr kumimoji="1" lang="ja-JP" altLang="en-US" sz="1200" dirty="0"/>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1200" b="0" dirty="0">
                        <a:solidFill>
                          <a:schemeClr val="tx1"/>
                        </a:solidFill>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1200" b="0" dirty="0">
                        <a:solidFill>
                          <a:schemeClr val="tx1"/>
                        </a:solidFill>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200" b="0" dirty="0">
                          <a:solidFill>
                            <a:schemeClr val="tx1"/>
                          </a:solidFill>
                          <a:latin typeface="Meiryo UI" pitchFamily="50" charset="-128"/>
                          <a:ea typeface="Meiryo UI" pitchFamily="50" charset="-128"/>
                        </a:rPr>
                        <a:t>mV</a:t>
                      </a:r>
                      <a:endParaRPr kumimoji="1" lang="ja-JP" altLang="en-US" sz="1200" b="0" dirty="0">
                        <a:solidFill>
                          <a:schemeClr val="tx1"/>
                        </a:solidFill>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49084">
                <a:tc>
                  <a:txBody>
                    <a:bodyPr/>
                    <a:lstStyle/>
                    <a:p>
                      <a:r>
                        <a:rPr kumimoji="1" lang="ja-JP" altLang="en-US" sz="1200" b="0" dirty="0">
                          <a:solidFill>
                            <a:schemeClr val="tx1"/>
                          </a:solidFill>
                          <a:latin typeface="Meiryo UI" pitchFamily="50" charset="-128"/>
                          <a:ea typeface="Meiryo UI" pitchFamily="50" charset="-128"/>
                        </a:rPr>
                        <a:t>消費電流</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200" b="0" dirty="0">
                          <a:solidFill>
                            <a:schemeClr val="tx1"/>
                          </a:solidFill>
                          <a:latin typeface="Meiryo UI" pitchFamily="50" charset="-128"/>
                          <a:ea typeface="Meiryo UI" pitchFamily="50" charset="-128"/>
                        </a:rPr>
                        <a:t>IDD</a:t>
                      </a:r>
                      <a:endParaRPr kumimoji="1" lang="ja-JP" altLang="en-US" sz="1200" b="0" dirty="0">
                        <a:solidFill>
                          <a:schemeClr val="tx1"/>
                        </a:solidFill>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endParaRPr kumimoji="1" lang="ja-JP" altLang="en-US" sz="1200" dirty="0"/>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sz="1200" b="0" dirty="0">
                        <a:solidFill>
                          <a:schemeClr val="tx1"/>
                        </a:solidFill>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200" dirty="0"/>
                        <a:t>1</a:t>
                      </a:r>
                      <a:endParaRPr kumimoji="1" lang="ja-JP" altLang="en-US" sz="1200" dirty="0"/>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1200" b="0" dirty="0">
                        <a:solidFill>
                          <a:schemeClr val="tx1"/>
                        </a:solidFill>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1200" b="0" dirty="0">
                        <a:solidFill>
                          <a:schemeClr val="tx1"/>
                        </a:solidFill>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b="0" dirty="0" err="1">
                          <a:solidFill>
                            <a:schemeClr val="tx1"/>
                          </a:solidFill>
                          <a:latin typeface="Meiryo UI" pitchFamily="50" charset="-128"/>
                          <a:ea typeface="Meiryo UI" pitchFamily="50" charset="-128"/>
                        </a:rPr>
                        <a:t>mA</a:t>
                      </a:r>
                      <a:endParaRPr kumimoji="1" lang="ja-JP" altLang="en-US" sz="1200" b="0" dirty="0">
                        <a:solidFill>
                          <a:schemeClr val="tx1"/>
                        </a:solidFill>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249084">
                <a:tc>
                  <a:txBody>
                    <a:bodyPr/>
                    <a:lstStyle/>
                    <a:p>
                      <a:r>
                        <a:rPr kumimoji="1" lang="ja-JP" altLang="en-US" sz="1200" b="0" dirty="0">
                          <a:solidFill>
                            <a:schemeClr val="tx1"/>
                          </a:solidFill>
                          <a:latin typeface="Meiryo UI" pitchFamily="50" charset="-128"/>
                          <a:ea typeface="Meiryo UI" pitchFamily="50" charset="-128"/>
                        </a:rPr>
                        <a:t>スタンバイ電流</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200" b="0" dirty="0">
                          <a:solidFill>
                            <a:schemeClr val="tx1"/>
                          </a:solidFill>
                          <a:latin typeface="Meiryo UI" pitchFamily="50" charset="-128"/>
                          <a:ea typeface="Meiryo UI" pitchFamily="50" charset="-128"/>
                        </a:rPr>
                        <a:t>IDDS</a:t>
                      </a:r>
                      <a:endParaRPr kumimoji="1" lang="ja-JP" altLang="en-US" sz="1200" b="0" dirty="0">
                        <a:solidFill>
                          <a:schemeClr val="tx1"/>
                        </a:solidFill>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r>
                        <a:rPr kumimoji="1" lang="en-US" altLang="ja-JP" sz="1200" b="0" dirty="0">
                          <a:solidFill>
                            <a:schemeClr val="tx1"/>
                          </a:solidFill>
                          <a:latin typeface="Meiryo UI" pitchFamily="50" charset="-128"/>
                          <a:ea typeface="Meiryo UI" pitchFamily="50" charset="-128"/>
                        </a:rPr>
                        <a:t>PD=VIL</a:t>
                      </a:r>
                      <a:endParaRPr kumimoji="1" lang="ja-JP" altLang="en-US" sz="1200" b="0" dirty="0">
                        <a:solidFill>
                          <a:schemeClr val="tx1"/>
                        </a:solidFill>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sz="1200" b="0" dirty="0">
                        <a:solidFill>
                          <a:schemeClr val="tx1"/>
                        </a:solidFill>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200" dirty="0"/>
                        <a:t>100</a:t>
                      </a:r>
                      <a:endParaRPr kumimoji="1" lang="ja-JP" altLang="en-US" sz="1200" dirty="0"/>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1200" b="0" dirty="0">
                        <a:solidFill>
                          <a:schemeClr val="tx1"/>
                        </a:solidFill>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1200" b="0" dirty="0">
                        <a:solidFill>
                          <a:schemeClr val="tx1"/>
                        </a:solidFill>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200" b="0" dirty="0" err="1">
                          <a:solidFill>
                            <a:schemeClr val="tx1"/>
                          </a:solidFill>
                          <a:latin typeface="Meiryo UI" pitchFamily="50" charset="-128"/>
                          <a:ea typeface="Meiryo UI" pitchFamily="50" charset="-128"/>
                        </a:rPr>
                        <a:t>uA</a:t>
                      </a:r>
                      <a:endParaRPr kumimoji="1" lang="ja-JP" altLang="en-US" sz="1200" b="0" dirty="0">
                        <a:solidFill>
                          <a:schemeClr val="tx1"/>
                        </a:solidFill>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183317">
                <a:tc gridSpan="8">
                  <a:txBody>
                    <a:bodyPr/>
                    <a:lstStyle/>
                    <a:p>
                      <a:r>
                        <a:rPr kumimoji="1" lang="ja-JP" altLang="en-US" sz="1200" b="0" dirty="0">
                          <a:solidFill>
                            <a:schemeClr val="tx1"/>
                          </a:solidFill>
                          <a:latin typeface="Meiryo UI" pitchFamily="50" charset="-128"/>
                          <a:ea typeface="Meiryo UI" pitchFamily="50" charset="-128"/>
                        </a:rPr>
                        <a:t>ラッチ部</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sz="1200" b="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endParaRPr kumimoji="1" lang="ja-JP" altLang="en-US" sz="1200" b="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hMerge="1">
                  <a:txBody>
                    <a:bodyPr/>
                    <a:lstStyle/>
                    <a:p>
                      <a:endParaRPr kumimoji="1" lang="ja-JP" altLang="en-US" sz="1200" b="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sz="1200" b="0" dirty="0">
                        <a:solidFill>
                          <a:schemeClr val="tx1"/>
                        </a:solidFill>
                      </a:endParaRPr>
                    </a:p>
                  </a:txBody>
                  <a:tcPr marL="36000" marR="36000" marT="36000" marB="36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extLst>
                  <a:ext uri="{0D108BD9-81ED-4DB2-BD59-A6C34878D82A}">
                    <a16:rowId xmlns:a16="http://schemas.microsoft.com/office/drawing/2014/main" val="10007"/>
                  </a:ext>
                </a:extLst>
              </a:tr>
              <a:tr h="183317">
                <a:tc>
                  <a:txBody>
                    <a:bodyPr/>
                    <a:lstStyle/>
                    <a:p>
                      <a:r>
                        <a:rPr kumimoji="1" lang="ja-JP" altLang="en-US" sz="1200" b="0" dirty="0">
                          <a:solidFill>
                            <a:schemeClr val="tx1"/>
                          </a:solidFill>
                          <a:latin typeface="Meiryo UI" pitchFamily="50" charset="-128"/>
                          <a:ea typeface="Meiryo UI" pitchFamily="50" charset="-128"/>
                        </a:rPr>
                        <a:t>出力</a:t>
                      </a:r>
                      <a:r>
                        <a:rPr kumimoji="1" lang="en-US" altLang="ja-JP" sz="1200" b="0" dirty="0">
                          <a:solidFill>
                            <a:schemeClr val="tx1"/>
                          </a:solidFill>
                          <a:latin typeface="Meiryo UI" pitchFamily="50" charset="-128"/>
                          <a:ea typeface="Meiryo UI" pitchFamily="50" charset="-128"/>
                        </a:rPr>
                        <a:t>L</a:t>
                      </a:r>
                      <a:r>
                        <a:rPr kumimoji="1" lang="ja-JP" altLang="en-US" sz="1200" b="0" dirty="0">
                          <a:solidFill>
                            <a:schemeClr val="tx1"/>
                          </a:solidFill>
                          <a:latin typeface="Meiryo UI" pitchFamily="50" charset="-128"/>
                          <a:ea typeface="Meiryo UI" pitchFamily="50" charset="-128"/>
                        </a:rPr>
                        <a:t>電圧</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r>
                        <a:rPr kumimoji="1" lang="en-US" altLang="ja-JP" sz="1200" b="0" dirty="0">
                          <a:solidFill>
                            <a:schemeClr val="tx1"/>
                          </a:solidFill>
                          <a:latin typeface="Meiryo UI" pitchFamily="50" charset="-128"/>
                          <a:ea typeface="Meiryo UI" pitchFamily="50" charset="-128"/>
                        </a:rPr>
                        <a:t>VOL</a:t>
                      </a:r>
                      <a:endParaRPr kumimoji="1" lang="ja-JP" altLang="en-US" sz="1200" b="0" dirty="0">
                        <a:solidFill>
                          <a:schemeClr val="tx1"/>
                        </a:solidFill>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a:txBody>
                    <a:bodyPr/>
                    <a:lstStyle/>
                    <a:p>
                      <a:r>
                        <a:rPr kumimoji="1" lang="en-US" altLang="ja-JP" sz="1200" b="0" dirty="0">
                          <a:solidFill>
                            <a:schemeClr val="tx1"/>
                          </a:solidFill>
                          <a:latin typeface="Meiryo UI" pitchFamily="50" charset="-128"/>
                          <a:ea typeface="Meiryo UI" pitchFamily="50" charset="-128"/>
                        </a:rPr>
                        <a:t>IOL=2mA</a:t>
                      </a:r>
                      <a:endParaRPr kumimoji="1" lang="ja-JP" altLang="en-US" sz="1200" b="0" dirty="0">
                        <a:solidFill>
                          <a:schemeClr val="tx1"/>
                        </a:solidFill>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200" dirty="0"/>
                        <a:t>VDD*0.2</a:t>
                      </a:r>
                      <a:endParaRPr kumimoji="1" lang="ja-JP" altLang="en-US" sz="1200" dirty="0"/>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1200" b="0" dirty="0">
                        <a:solidFill>
                          <a:schemeClr val="tx1"/>
                        </a:solidFill>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1200" b="0" dirty="0">
                        <a:solidFill>
                          <a:schemeClr val="tx1"/>
                        </a:solidFill>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200" b="0" dirty="0">
                          <a:solidFill>
                            <a:schemeClr val="tx1"/>
                          </a:solidFill>
                          <a:latin typeface="Meiryo UI" pitchFamily="50" charset="-128"/>
                          <a:ea typeface="Meiryo UI" pitchFamily="50" charset="-128"/>
                        </a:rPr>
                        <a:t>V</a:t>
                      </a:r>
                      <a:endParaRPr kumimoji="1" lang="ja-JP" altLang="en-US" sz="1200" b="0" dirty="0">
                        <a:solidFill>
                          <a:schemeClr val="tx1"/>
                        </a:solidFill>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r h="193513">
                <a:tc>
                  <a:txBody>
                    <a:bodyPr/>
                    <a:lstStyle/>
                    <a:p>
                      <a:r>
                        <a:rPr kumimoji="1" lang="ja-JP" altLang="en-US" sz="1200" b="0" dirty="0">
                          <a:solidFill>
                            <a:schemeClr val="tx1"/>
                          </a:solidFill>
                          <a:latin typeface="Meiryo UI" pitchFamily="50" charset="-128"/>
                          <a:ea typeface="Meiryo UI" pitchFamily="50" charset="-128"/>
                        </a:rPr>
                        <a:t>出力</a:t>
                      </a:r>
                      <a:r>
                        <a:rPr kumimoji="1" lang="en-US" altLang="ja-JP" sz="1200" b="0" dirty="0">
                          <a:solidFill>
                            <a:schemeClr val="tx1"/>
                          </a:solidFill>
                          <a:latin typeface="Meiryo UI" pitchFamily="50" charset="-128"/>
                          <a:ea typeface="Meiryo UI" pitchFamily="50" charset="-128"/>
                        </a:rPr>
                        <a:t>H</a:t>
                      </a:r>
                      <a:r>
                        <a:rPr kumimoji="1" lang="ja-JP" altLang="en-US" sz="1200" b="0" dirty="0">
                          <a:solidFill>
                            <a:schemeClr val="tx1"/>
                          </a:solidFill>
                          <a:latin typeface="Meiryo UI" pitchFamily="50" charset="-128"/>
                          <a:ea typeface="Meiryo UI" pitchFamily="50" charset="-128"/>
                        </a:rPr>
                        <a:t>電圧</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r>
                        <a:rPr kumimoji="1" lang="en-US" altLang="ja-JP" sz="1200" b="0" dirty="0">
                          <a:solidFill>
                            <a:schemeClr val="tx1"/>
                          </a:solidFill>
                          <a:latin typeface="Meiryo UI" pitchFamily="50" charset="-128"/>
                          <a:ea typeface="Meiryo UI" pitchFamily="50" charset="-128"/>
                        </a:rPr>
                        <a:t>VOH</a:t>
                      </a:r>
                      <a:endParaRPr kumimoji="1" lang="ja-JP" altLang="en-US" sz="1200" b="0" dirty="0">
                        <a:solidFill>
                          <a:schemeClr val="tx1"/>
                        </a:solidFill>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a:txBody>
                    <a:bodyPr/>
                    <a:lstStyle/>
                    <a:p>
                      <a:r>
                        <a:rPr kumimoji="1" lang="en-US" altLang="ja-JP" sz="1200" b="0" dirty="0">
                          <a:solidFill>
                            <a:schemeClr val="tx1"/>
                          </a:solidFill>
                          <a:latin typeface="Meiryo UI" pitchFamily="50" charset="-128"/>
                          <a:ea typeface="Meiryo UI" pitchFamily="50" charset="-128"/>
                        </a:rPr>
                        <a:t>IOH=-2mA</a:t>
                      </a:r>
                      <a:endParaRPr kumimoji="1" lang="ja-JP" altLang="en-US" sz="1200" b="0" dirty="0">
                        <a:solidFill>
                          <a:schemeClr val="tx1"/>
                        </a:solidFill>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200" dirty="0"/>
                        <a:t>VDD*0.8</a:t>
                      </a:r>
                      <a:endParaRPr kumimoji="1" lang="ja-JP" altLang="en-US" sz="1200" dirty="0"/>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1200" b="0" dirty="0">
                        <a:solidFill>
                          <a:schemeClr val="tx1"/>
                        </a:solidFill>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1200" b="0" dirty="0">
                        <a:solidFill>
                          <a:schemeClr val="tx1"/>
                        </a:solidFill>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200" dirty="0">
                          <a:latin typeface="Meiryo UI" pitchFamily="50" charset="-128"/>
                          <a:ea typeface="Meiryo UI" pitchFamily="50" charset="-128"/>
                        </a:rPr>
                        <a:t>V</a:t>
                      </a:r>
                      <a:endParaRPr kumimoji="1" lang="ja-JP" altLang="en-US" sz="1200" dirty="0">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9"/>
                  </a:ext>
                </a:extLst>
              </a:tr>
              <a:tr h="193513">
                <a:tc>
                  <a:txBody>
                    <a:bodyPr/>
                    <a:lstStyle/>
                    <a:p>
                      <a:r>
                        <a:rPr kumimoji="1" lang="ja-JP" altLang="en-US" sz="1200" b="0" dirty="0">
                          <a:solidFill>
                            <a:schemeClr val="tx1"/>
                          </a:solidFill>
                          <a:latin typeface="Meiryo UI" pitchFamily="50" charset="-128"/>
                          <a:ea typeface="Meiryo UI" pitchFamily="50" charset="-128"/>
                        </a:rPr>
                        <a:t>出力遅延</a:t>
                      </a:r>
                      <a:r>
                        <a:rPr kumimoji="1" lang="en-US" altLang="ja-JP" sz="1200" b="0" dirty="0">
                          <a:solidFill>
                            <a:schemeClr val="tx1"/>
                          </a:solidFill>
                          <a:latin typeface="Meiryo UI" pitchFamily="50" charset="-128"/>
                          <a:ea typeface="Meiryo UI" pitchFamily="50" charset="-128"/>
                        </a:rPr>
                        <a:t>(H</a:t>
                      </a:r>
                      <a:r>
                        <a:rPr kumimoji="1" lang="ja-JP" altLang="en-US" sz="1200" b="0" dirty="0">
                          <a:solidFill>
                            <a:schemeClr val="tx1"/>
                          </a:solidFill>
                          <a:latin typeface="Meiryo UI" pitchFamily="50" charset="-128"/>
                          <a:ea typeface="Meiryo UI" pitchFamily="50" charset="-128"/>
                        </a:rPr>
                        <a:t>⇒</a:t>
                      </a:r>
                      <a:r>
                        <a:rPr kumimoji="1" lang="en-US" altLang="ja-JP" sz="1200" b="0" dirty="0">
                          <a:solidFill>
                            <a:schemeClr val="tx1"/>
                          </a:solidFill>
                          <a:latin typeface="Meiryo UI" pitchFamily="50" charset="-128"/>
                          <a:ea typeface="Meiryo UI" pitchFamily="50" charset="-128"/>
                        </a:rPr>
                        <a:t>L) </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r>
                        <a:rPr kumimoji="1" lang="en-US" altLang="ja-JP" sz="1200" b="0" dirty="0" err="1">
                          <a:solidFill>
                            <a:schemeClr val="tx1"/>
                          </a:solidFill>
                          <a:latin typeface="Meiryo UI" pitchFamily="50" charset="-128"/>
                          <a:ea typeface="Meiryo UI" pitchFamily="50" charset="-128"/>
                        </a:rPr>
                        <a:t>tphl</a:t>
                      </a:r>
                      <a:endParaRPr kumimoji="1" lang="ja-JP" altLang="en-US" sz="1200" b="0" dirty="0">
                        <a:solidFill>
                          <a:schemeClr val="tx1"/>
                        </a:solidFill>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rowSpan="2">
                  <a:txBody>
                    <a:bodyPr/>
                    <a:lstStyle/>
                    <a:p>
                      <a:r>
                        <a:rPr kumimoji="1" lang="en-US" altLang="ja-JP" sz="1200" b="0" dirty="0">
                          <a:solidFill>
                            <a:schemeClr val="tx1"/>
                          </a:solidFill>
                          <a:latin typeface="Meiryo UI" pitchFamily="50" charset="-128"/>
                          <a:ea typeface="Meiryo UI" pitchFamily="50" charset="-128"/>
                        </a:rPr>
                        <a:t>VCLK=1/2VDD</a:t>
                      </a:r>
                      <a:r>
                        <a:rPr kumimoji="1" lang="ja-JP" altLang="en-US" sz="1200" b="0" dirty="0">
                          <a:solidFill>
                            <a:schemeClr val="tx1"/>
                          </a:solidFill>
                          <a:latin typeface="Meiryo UI" pitchFamily="50" charset="-128"/>
                          <a:ea typeface="Meiryo UI" pitchFamily="50" charset="-128"/>
                        </a:rPr>
                        <a:t>から</a:t>
                      </a:r>
                      <a:r>
                        <a:rPr kumimoji="1" lang="en-US" altLang="ja-JP" sz="1200" b="0" dirty="0">
                          <a:solidFill>
                            <a:schemeClr val="tx1"/>
                          </a:solidFill>
                          <a:latin typeface="Meiryo UI" pitchFamily="50" charset="-128"/>
                          <a:ea typeface="Meiryo UI" pitchFamily="50" charset="-128"/>
                        </a:rPr>
                        <a:t>VOUT=1/2VDD</a:t>
                      </a:r>
                      <a:r>
                        <a:rPr kumimoji="1" lang="ja-JP" altLang="en-US" sz="1200" b="0" dirty="0" err="1">
                          <a:solidFill>
                            <a:schemeClr val="tx1"/>
                          </a:solidFill>
                          <a:latin typeface="Meiryo UI" pitchFamily="50" charset="-128"/>
                          <a:ea typeface="Meiryo UI" pitchFamily="50" charset="-128"/>
                        </a:rPr>
                        <a:t>の遅</a:t>
                      </a:r>
                      <a:r>
                        <a:rPr kumimoji="1" lang="ja-JP" altLang="en-US" sz="1200" b="0" dirty="0">
                          <a:solidFill>
                            <a:schemeClr val="tx1"/>
                          </a:solidFill>
                          <a:latin typeface="Meiryo UI" pitchFamily="50" charset="-128"/>
                          <a:ea typeface="Meiryo UI" pitchFamily="50" charset="-128"/>
                        </a:rPr>
                        <a:t>延時間</a:t>
                      </a:r>
                      <a:endParaRPr kumimoji="1" lang="en-US" altLang="ja-JP" sz="1200" b="0" dirty="0">
                        <a:solidFill>
                          <a:schemeClr val="tx1"/>
                        </a:solidFill>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200" dirty="0"/>
                        <a:t>2</a:t>
                      </a:r>
                      <a:endParaRPr kumimoji="1" lang="ja-JP" altLang="en-US" sz="1200" dirty="0"/>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200" b="0" dirty="0">
                          <a:solidFill>
                            <a:schemeClr val="tx1"/>
                          </a:solidFill>
                          <a:latin typeface="Meiryo UI" pitchFamily="50" charset="-128"/>
                          <a:ea typeface="Meiryo UI" pitchFamily="50" charset="-128"/>
                        </a:rPr>
                        <a:t>3.81</a:t>
                      </a:r>
                      <a:endParaRPr kumimoji="1" lang="ja-JP" altLang="en-US" sz="1200" b="0" dirty="0">
                        <a:solidFill>
                          <a:schemeClr val="tx1"/>
                        </a:solidFill>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1200" b="0" dirty="0">
                        <a:solidFill>
                          <a:schemeClr val="tx1"/>
                        </a:solidFill>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200" dirty="0">
                          <a:latin typeface="Meiryo UI" pitchFamily="50" charset="-128"/>
                          <a:ea typeface="Meiryo UI" pitchFamily="50" charset="-128"/>
                        </a:rPr>
                        <a:t>ns</a:t>
                      </a:r>
                      <a:endParaRPr kumimoji="1" lang="ja-JP" altLang="en-US" sz="1200" dirty="0">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0"/>
                  </a:ext>
                </a:extLst>
              </a:tr>
              <a:tr h="159289">
                <a:tc>
                  <a:txBody>
                    <a:bodyPr/>
                    <a:lstStyle/>
                    <a:p>
                      <a:r>
                        <a:rPr kumimoji="1" lang="ja-JP" altLang="en-US" sz="1200" b="0" dirty="0">
                          <a:solidFill>
                            <a:schemeClr val="tx1"/>
                          </a:solidFill>
                          <a:latin typeface="Meiryo UI" pitchFamily="50" charset="-128"/>
                          <a:ea typeface="Meiryo UI" pitchFamily="50" charset="-128"/>
                        </a:rPr>
                        <a:t>出力遅延</a:t>
                      </a:r>
                      <a:r>
                        <a:rPr kumimoji="1" lang="en-US" altLang="ja-JP" sz="1200" b="0" dirty="0">
                          <a:solidFill>
                            <a:schemeClr val="tx1"/>
                          </a:solidFill>
                          <a:latin typeface="Meiryo UI" pitchFamily="50" charset="-128"/>
                          <a:ea typeface="Meiryo UI" pitchFamily="50" charset="-128"/>
                        </a:rPr>
                        <a:t>(L</a:t>
                      </a:r>
                      <a:r>
                        <a:rPr kumimoji="1" lang="ja-JP" altLang="en-US" sz="1200" b="0" dirty="0">
                          <a:solidFill>
                            <a:schemeClr val="tx1"/>
                          </a:solidFill>
                          <a:latin typeface="Meiryo UI" pitchFamily="50" charset="-128"/>
                          <a:ea typeface="Meiryo UI" pitchFamily="50" charset="-128"/>
                        </a:rPr>
                        <a:t>⇒</a:t>
                      </a:r>
                      <a:r>
                        <a:rPr kumimoji="1" lang="en-US" altLang="ja-JP" sz="1200" b="0" dirty="0">
                          <a:solidFill>
                            <a:schemeClr val="tx1"/>
                          </a:solidFill>
                          <a:latin typeface="Meiryo UI" pitchFamily="50" charset="-128"/>
                          <a:ea typeface="Meiryo UI" pitchFamily="50" charset="-128"/>
                        </a:rPr>
                        <a:t>H)</a:t>
                      </a:r>
                      <a:endParaRPr kumimoji="1" lang="ja-JP" altLang="en-US" sz="1200" b="0" dirty="0">
                        <a:solidFill>
                          <a:schemeClr val="tx1"/>
                        </a:solidFill>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r>
                        <a:rPr kumimoji="1" lang="en-US" altLang="ja-JP" sz="1200" b="0" dirty="0" err="1">
                          <a:solidFill>
                            <a:schemeClr val="tx1"/>
                          </a:solidFill>
                          <a:latin typeface="Meiryo UI" pitchFamily="50" charset="-128"/>
                          <a:ea typeface="Meiryo UI" pitchFamily="50" charset="-128"/>
                        </a:rPr>
                        <a:t>tplh</a:t>
                      </a:r>
                      <a:endParaRPr kumimoji="1" lang="ja-JP" altLang="en-US" sz="1200" b="0" dirty="0">
                        <a:solidFill>
                          <a:schemeClr val="tx1"/>
                        </a:solidFill>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vMerge="1">
                  <a:txBody>
                    <a:bodyPr/>
                    <a:lstStyle/>
                    <a:p>
                      <a:endParaRPr kumimoji="1" lang="ja-JP" altLang="en-US" sz="1200" b="0" dirty="0">
                        <a:solidFill>
                          <a:schemeClr val="tx1"/>
                        </a:solidFill>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200" dirty="0"/>
                        <a:t>2</a:t>
                      </a:r>
                      <a:endParaRPr kumimoji="1" lang="ja-JP" altLang="en-US" sz="1200" dirty="0"/>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200" b="0" dirty="0">
                          <a:solidFill>
                            <a:schemeClr val="tx1"/>
                          </a:solidFill>
                          <a:latin typeface="Meiryo UI" pitchFamily="50" charset="-128"/>
                          <a:ea typeface="Meiryo UI" pitchFamily="50" charset="-128"/>
                        </a:rPr>
                        <a:t>4.62</a:t>
                      </a:r>
                      <a:endParaRPr kumimoji="1" lang="ja-JP" altLang="en-US" sz="1200" b="0" dirty="0">
                        <a:solidFill>
                          <a:schemeClr val="tx1"/>
                        </a:solidFill>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1200" b="0" dirty="0">
                        <a:solidFill>
                          <a:schemeClr val="tx1"/>
                        </a:solidFill>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200" dirty="0">
                          <a:latin typeface="Meiryo UI" pitchFamily="50" charset="-128"/>
                          <a:ea typeface="Meiryo UI" pitchFamily="50" charset="-128"/>
                        </a:rPr>
                        <a:t>ns</a:t>
                      </a:r>
                      <a:endParaRPr kumimoji="1" lang="ja-JP" altLang="en-US" sz="1200" dirty="0">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1"/>
                  </a:ext>
                </a:extLst>
              </a:tr>
              <a:tr h="193513">
                <a:tc>
                  <a:txBody>
                    <a:bodyPr/>
                    <a:lstStyle/>
                    <a:p>
                      <a:r>
                        <a:rPr kumimoji="1" lang="ja-JP" altLang="en-US" sz="1200" b="0" dirty="0">
                          <a:solidFill>
                            <a:schemeClr val="tx1"/>
                          </a:solidFill>
                          <a:latin typeface="Meiryo UI" pitchFamily="50" charset="-128"/>
                          <a:ea typeface="Meiryo UI" pitchFamily="50" charset="-128"/>
                        </a:rPr>
                        <a:t>消費電流</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r>
                        <a:rPr kumimoji="1" lang="en-US" altLang="ja-JP" sz="1200" b="0" dirty="0">
                          <a:solidFill>
                            <a:schemeClr val="tx1"/>
                          </a:solidFill>
                          <a:latin typeface="Meiryo UI" pitchFamily="50" charset="-128"/>
                          <a:ea typeface="Meiryo UI" pitchFamily="50" charset="-128"/>
                        </a:rPr>
                        <a:t>IDD</a:t>
                      </a:r>
                      <a:endParaRPr kumimoji="1" lang="ja-JP" altLang="en-US" sz="1200" b="0" dirty="0">
                        <a:solidFill>
                          <a:schemeClr val="tx1"/>
                        </a:solidFill>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a:txBody>
                    <a:bodyPr/>
                    <a:lstStyle/>
                    <a:p>
                      <a:r>
                        <a:rPr kumimoji="1" lang="en-US" altLang="ja-JP" sz="1200" b="0" dirty="0">
                          <a:solidFill>
                            <a:schemeClr val="tx1"/>
                          </a:solidFill>
                          <a:latin typeface="Meiryo UI" pitchFamily="50" charset="-128"/>
                          <a:ea typeface="Meiryo UI" pitchFamily="50" charset="-128"/>
                        </a:rPr>
                        <a:t>RTS=D=VDD, CLK=1MHz</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200" dirty="0"/>
                        <a:t>1</a:t>
                      </a:r>
                      <a:endParaRPr kumimoji="1" lang="ja-JP" altLang="en-US" sz="1200" dirty="0"/>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200" b="0" dirty="0">
                          <a:solidFill>
                            <a:schemeClr val="tx1"/>
                          </a:solidFill>
                          <a:latin typeface="Meiryo UI" pitchFamily="50" charset="-128"/>
                          <a:ea typeface="Meiryo UI" pitchFamily="50" charset="-128"/>
                        </a:rPr>
                        <a:t>0.002</a:t>
                      </a:r>
                      <a:endParaRPr kumimoji="1" lang="ja-JP" altLang="en-US" sz="1200" b="0" dirty="0">
                        <a:solidFill>
                          <a:schemeClr val="tx1"/>
                        </a:solidFill>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1200" b="0" dirty="0">
                        <a:solidFill>
                          <a:schemeClr val="tx1"/>
                        </a:solidFill>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200" dirty="0" err="1">
                          <a:latin typeface="Meiryo UI" pitchFamily="50" charset="-128"/>
                          <a:ea typeface="Meiryo UI" pitchFamily="50" charset="-128"/>
                        </a:rPr>
                        <a:t>mA</a:t>
                      </a:r>
                      <a:endParaRPr kumimoji="1" lang="ja-JP" altLang="en-US" sz="1200" dirty="0">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2"/>
                  </a:ext>
                </a:extLst>
              </a:tr>
              <a:tr h="193513">
                <a:tc>
                  <a:txBody>
                    <a:bodyPr/>
                    <a:lstStyle/>
                    <a:p>
                      <a:r>
                        <a:rPr kumimoji="1" lang="ja-JP" altLang="en-US" sz="1200" b="0" dirty="0">
                          <a:solidFill>
                            <a:schemeClr val="tx1"/>
                          </a:solidFill>
                          <a:latin typeface="Meiryo UI" pitchFamily="50" charset="-128"/>
                          <a:ea typeface="Meiryo UI" pitchFamily="50" charset="-128"/>
                        </a:rPr>
                        <a:t>スタンバイ電流</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r>
                        <a:rPr kumimoji="1" lang="en-US" altLang="ja-JP" sz="1200" b="0" dirty="0">
                          <a:solidFill>
                            <a:schemeClr val="tx1"/>
                          </a:solidFill>
                          <a:latin typeface="Meiryo UI" pitchFamily="50" charset="-128"/>
                          <a:ea typeface="Meiryo UI" pitchFamily="50" charset="-128"/>
                        </a:rPr>
                        <a:t>IDDS</a:t>
                      </a:r>
                      <a:endParaRPr kumimoji="1" lang="ja-JP" altLang="en-US" sz="1200" b="0" dirty="0">
                        <a:solidFill>
                          <a:schemeClr val="tx1"/>
                        </a:solidFill>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b="0" dirty="0">
                          <a:solidFill>
                            <a:schemeClr val="tx1"/>
                          </a:solidFill>
                          <a:latin typeface="Meiryo UI" pitchFamily="50" charset="-128"/>
                          <a:ea typeface="Meiryo UI" pitchFamily="50" charset="-128"/>
                        </a:rPr>
                        <a:t>PD=</a:t>
                      </a:r>
                      <a:r>
                        <a:rPr kumimoji="1" lang="en-US" altLang="ja-JP" sz="1200" b="0" baseline="0" dirty="0">
                          <a:solidFill>
                            <a:schemeClr val="tx1"/>
                          </a:solidFill>
                          <a:latin typeface="Meiryo UI" pitchFamily="50" charset="-128"/>
                          <a:ea typeface="Meiryo UI" pitchFamily="50" charset="-128"/>
                        </a:rPr>
                        <a:t>CLK=RST=0V</a:t>
                      </a:r>
                      <a:r>
                        <a:rPr kumimoji="1" lang="ja-JP" altLang="en-US" sz="1200" b="0" baseline="0" dirty="0">
                          <a:solidFill>
                            <a:schemeClr val="tx1"/>
                          </a:solidFill>
                          <a:latin typeface="Meiryo UI" pitchFamily="50" charset="-128"/>
                          <a:ea typeface="Meiryo UI" pitchFamily="50" charset="-128"/>
                        </a:rPr>
                        <a:t>の電流</a:t>
                      </a:r>
                      <a:endParaRPr kumimoji="1" lang="ja-JP" altLang="en-US" sz="1200" b="0" dirty="0">
                        <a:solidFill>
                          <a:schemeClr val="tx1"/>
                        </a:solidFill>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200" dirty="0"/>
                        <a:t>100</a:t>
                      </a:r>
                      <a:endParaRPr kumimoji="1" lang="ja-JP" altLang="en-US" sz="1200" dirty="0"/>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200" b="0" dirty="0">
                          <a:solidFill>
                            <a:schemeClr val="tx1"/>
                          </a:solidFill>
                          <a:latin typeface="Meiryo UI" pitchFamily="50" charset="-128"/>
                          <a:ea typeface="Meiryo UI" pitchFamily="50" charset="-128"/>
                        </a:rPr>
                        <a:t>0.0002</a:t>
                      </a:r>
                      <a:endParaRPr kumimoji="1" lang="ja-JP" altLang="en-US" sz="1200" b="0" dirty="0">
                        <a:solidFill>
                          <a:schemeClr val="tx1"/>
                        </a:solidFill>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1200" b="0" dirty="0">
                        <a:solidFill>
                          <a:schemeClr val="tx1"/>
                        </a:solidFill>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1200" dirty="0" err="1">
                          <a:latin typeface="Meiryo UI" pitchFamily="50" charset="-128"/>
                          <a:ea typeface="Meiryo UI" pitchFamily="50" charset="-128"/>
                        </a:rPr>
                        <a:t>uA</a:t>
                      </a:r>
                      <a:endParaRPr kumimoji="1" lang="ja-JP" altLang="en-US" sz="1200" dirty="0">
                        <a:latin typeface="Meiryo UI" pitchFamily="50" charset="-128"/>
                        <a:ea typeface="Meiryo UI"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13"/>
                  </a:ext>
                </a:extLst>
              </a:tr>
            </a:tbl>
          </a:graphicData>
        </a:graphic>
      </p:graphicFrame>
      <p:grpSp>
        <p:nvGrpSpPr>
          <p:cNvPr id="2" name="グループ化 1">
            <a:extLst>
              <a:ext uri="{FF2B5EF4-FFF2-40B4-BE49-F238E27FC236}">
                <a16:creationId xmlns:a16="http://schemas.microsoft.com/office/drawing/2014/main" id="{CB6275A6-5F6E-896D-5854-7F4DFCB14C65}"/>
              </a:ext>
            </a:extLst>
          </p:cNvPr>
          <p:cNvGrpSpPr/>
          <p:nvPr/>
        </p:nvGrpSpPr>
        <p:grpSpPr>
          <a:xfrm>
            <a:off x="1524000" y="4005065"/>
            <a:ext cx="5076056" cy="2602275"/>
            <a:chOff x="0" y="4005064"/>
            <a:chExt cx="5076056" cy="2602275"/>
          </a:xfrm>
        </p:grpSpPr>
        <p:sp>
          <p:nvSpPr>
            <p:cNvPr id="6" name="テキスト ボックス 5"/>
            <p:cNvSpPr txBox="1"/>
            <p:nvPr/>
          </p:nvSpPr>
          <p:spPr>
            <a:xfrm>
              <a:off x="0" y="4005064"/>
              <a:ext cx="955711" cy="338554"/>
            </a:xfrm>
            <a:prstGeom prst="rect">
              <a:avLst/>
            </a:prstGeom>
            <a:noFill/>
          </p:spPr>
          <p:txBody>
            <a:bodyPr wrap="none" rtlCol="0">
              <a:spAutoFit/>
            </a:bodyPr>
            <a:lstStyle/>
            <a:p>
              <a:r>
                <a:rPr lang="ja-JP" altLang="en-US" sz="1600" dirty="0">
                  <a:latin typeface="Meiryo UI" pitchFamily="50" charset="-128"/>
                  <a:ea typeface="Meiryo UI" pitchFamily="50" charset="-128"/>
                </a:rPr>
                <a:t>ブロック図</a:t>
              </a:r>
            </a:p>
          </p:txBody>
        </p:sp>
        <p:sp>
          <p:nvSpPr>
            <p:cNvPr id="12" name="テキスト ボックス 11"/>
            <p:cNvSpPr txBox="1"/>
            <p:nvPr/>
          </p:nvSpPr>
          <p:spPr>
            <a:xfrm>
              <a:off x="1043608" y="4077072"/>
              <a:ext cx="1728192" cy="276999"/>
            </a:xfrm>
            <a:prstGeom prst="rect">
              <a:avLst/>
            </a:prstGeom>
            <a:noFill/>
          </p:spPr>
          <p:txBody>
            <a:bodyPr wrap="square" rtlCol="0">
              <a:spAutoFit/>
            </a:bodyPr>
            <a:lstStyle/>
            <a:p>
              <a:r>
                <a:rPr lang="ja-JP" altLang="en-US" sz="1200" dirty="0">
                  <a:latin typeface="Meiryo UI" pitchFamily="50" charset="-128"/>
                  <a:ea typeface="Meiryo UI" pitchFamily="50" charset="-128"/>
                </a:rPr>
                <a:t>クロックドコンパレータ</a:t>
              </a:r>
            </a:p>
          </p:txBody>
        </p:sp>
        <p:sp>
          <p:nvSpPr>
            <p:cNvPr id="13" name="二等辺三角形 12"/>
            <p:cNvSpPr/>
            <p:nvPr/>
          </p:nvSpPr>
          <p:spPr>
            <a:xfrm>
              <a:off x="1187624" y="4725144"/>
              <a:ext cx="1080120" cy="792088"/>
            </a:xfrm>
            <a:prstGeom prst="triangle">
              <a:avLst/>
            </a:prstGeom>
            <a:noFill/>
            <a:ln>
              <a:solidFill>
                <a:schemeClr val="tx1"/>
              </a:solidFill>
            </a:ln>
            <a:scene3d>
              <a:camera prst="orthographicFront">
                <a:rot lat="0" lon="0" rev="16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endParaRPr lang="ja-JP" altLang="en-US"/>
            </a:p>
          </p:txBody>
        </p:sp>
        <p:sp>
          <p:nvSpPr>
            <p:cNvPr id="15" name="テキスト ボックス 14"/>
            <p:cNvSpPr txBox="1"/>
            <p:nvPr/>
          </p:nvSpPr>
          <p:spPr>
            <a:xfrm>
              <a:off x="539552" y="5877272"/>
              <a:ext cx="504056" cy="257369"/>
            </a:xfrm>
            <a:prstGeom prst="rect">
              <a:avLst/>
            </a:prstGeom>
            <a:noFill/>
          </p:spPr>
          <p:txBody>
            <a:bodyPr wrap="square" lIns="36000" tIns="36000" rIns="36000" bIns="36000" rtlCol="0">
              <a:spAutoFit/>
            </a:bodyPr>
            <a:lstStyle/>
            <a:p>
              <a:pPr algn="r"/>
              <a:r>
                <a:rPr lang="en-US" altLang="ja-JP" sz="1200" dirty="0">
                  <a:latin typeface="Meiryo UI" pitchFamily="50" charset="-128"/>
                  <a:ea typeface="Meiryo UI" pitchFamily="50" charset="-128"/>
                </a:rPr>
                <a:t>PD</a:t>
              </a:r>
              <a:endParaRPr lang="ja-JP" altLang="en-US" sz="1200" dirty="0">
                <a:latin typeface="Meiryo UI" pitchFamily="50" charset="-128"/>
                <a:ea typeface="Meiryo UI" pitchFamily="50" charset="-128"/>
              </a:endParaRPr>
            </a:p>
          </p:txBody>
        </p:sp>
        <p:cxnSp>
          <p:nvCxnSpPr>
            <p:cNvPr id="17" name="図形 16"/>
            <p:cNvCxnSpPr>
              <a:stCxn id="15" idx="3"/>
            </p:cNvCxnSpPr>
            <p:nvPr/>
          </p:nvCxnSpPr>
          <p:spPr>
            <a:xfrm flipV="1">
              <a:off x="1043608" y="5328088"/>
              <a:ext cx="792088" cy="677869"/>
            </a:xfrm>
            <a:prstGeom prst="bentConnector2">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a:off x="2123728" y="5085184"/>
              <a:ext cx="963107" cy="9124"/>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テキスト ボックス 51"/>
            <p:cNvSpPr txBox="1"/>
            <p:nvPr/>
          </p:nvSpPr>
          <p:spPr>
            <a:xfrm>
              <a:off x="395536" y="6165304"/>
              <a:ext cx="504056" cy="442035"/>
            </a:xfrm>
            <a:prstGeom prst="rect">
              <a:avLst/>
            </a:prstGeom>
            <a:noFill/>
          </p:spPr>
          <p:txBody>
            <a:bodyPr wrap="square" lIns="36000" tIns="36000" rIns="36000" bIns="36000" rtlCol="0">
              <a:spAutoFit/>
            </a:bodyPr>
            <a:lstStyle/>
            <a:p>
              <a:pPr algn="r"/>
              <a:r>
                <a:rPr lang="en-US" altLang="ja-JP" sz="1200" dirty="0" err="1">
                  <a:latin typeface="Meiryo UI" pitchFamily="50" charset="-128"/>
                  <a:ea typeface="Meiryo UI" pitchFamily="50" charset="-128"/>
                </a:rPr>
                <a:t>Ibias</a:t>
              </a:r>
              <a:endParaRPr lang="en-US" altLang="ja-JP" sz="1200" dirty="0">
                <a:latin typeface="Meiryo UI" pitchFamily="50" charset="-128"/>
                <a:ea typeface="Meiryo UI" pitchFamily="50" charset="-128"/>
              </a:endParaRPr>
            </a:p>
            <a:p>
              <a:pPr algn="r"/>
              <a:r>
                <a:rPr lang="en-US" altLang="ja-JP" sz="1200" dirty="0" err="1">
                  <a:latin typeface="Meiryo UI" pitchFamily="50" charset="-128"/>
                  <a:ea typeface="Meiryo UI" pitchFamily="50" charset="-128"/>
                </a:rPr>
                <a:t>clk</a:t>
              </a:r>
              <a:endParaRPr lang="ja-JP" altLang="en-US" sz="1200" dirty="0">
                <a:latin typeface="Meiryo UI" pitchFamily="50" charset="-128"/>
                <a:ea typeface="Meiryo UI" pitchFamily="50" charset="-128"/>
              </a:endParaRPr>
            </a:p>
          </p:txBody>
        </p:sp>
        <p:cxnSp>
          <p:nvCxnSpPr>
            <p:cNvPr id="55" name="直線コネクタ 54"/>
            <p:cNvCxnSpPr/>
            <p:nvPr/>
          </p:nvCxnSpPr>
          <p:spPr>
            <a:xfrm flipH="1">
              <a:off x="1043608" y="6309320"/>
              <a:ext cx="50405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flipV="1">
              <a:off x="1547664" y="5517232"/>
              <a:ext cx="0" cy="79208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1" name="直線コネクタ 60"/>
            <p:cNvCxnSpPr/>
            <p:nvPr/>
          </p:nvCxnSpPr>
          <p:spPr>
            <a:xfrm flipH="1">
              <a:off x="1835696" y="6021288"/>
              <a:ext cx="136815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p:nvPr/>
          </p:nvCxnSpPr>
          <p:spPr>
            <a:xfrm flipV="1">
              <a:off x="3203848" y="5661248"/>
              <a:ext cx="0" cy="36004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テキスト ボックス 64"/>
            <p:cNvSpPr txBox="1"/>
            <p:nvPr/>
          </p:nvSpPr>
          <p:spPr>
            <a:xfrm>
              <a:off x="4139952" y="4941168"/>
              <a:ext cx="936104" cy="442035"/>
            </a:xfrm>
            <a:prstGeom prst="rect">
              <a:avLst/>
            </a:prstGeom>
            <a:noFill/>
          </p:spPr>
          <p:txBody>
            <a:bodyPr wrap="square" lIns="36000" tIns="36000" rIns="36000" bIns="36000" rtlCol="0">
              <a:spAutoFit/>
            </a:bodyPr>
            <a:lstStyle/>
            <a:p>
              <a:r>
                <a:rPr lang="en-US" altLang="ja-JP" sz="1200" dirty="0">
                  <a:latin typeface="Meiryo UI" pitchFamily="50" charset="-128"/>
                  <a:ea typeface="Meiryo UI" pitchFamily="50" charset="-128"/>
                </a:rPr>
                <a:t>VOUT</a:t>
              </a:r>
            </a:p>
            <a:p>
              <a:r>
                <a:rPr lang="en-US" altLang="ja-JP" sz="1200" dirty="0">
                  <a:latin typeface="Meiryo UI" pitchFamily="50" charset="-128"/>
                  <a:ea typeface="Meiryo UI" pitchFamily="50" charset="-128"/>
                </a:rPr>
                <a:t>XVOUT</a:t>
              </a:r>
              <a:endParaRPr lang="ja-JP" altLang="en-US" sz="1200" dirty="0">
                <a:latin typeface="Meiryo UI" pitchFamily="50" charset="-128"/>
                <a:ea typeface="Meiryo UI" pitchFamily="50" charset="-128"/>
              </a:endParaRPr>
            </a:p>
          </p:txBody>
        </p:sp>
        <p:sp>
          <p:nvSpPr>
            <p:cNvPr id="66" name="テキスト ボックス 65"/>
            <p:cNvSpPr txBox="1"/>
            <p:nvPr/>
          </p:nvSpPr>
          <p:spPr>
            <a:xfrm>
              <a:off x="2123728" y="4725144"/>
              <a:ext cx="936104" cy="257369"/>
            </a:xfrm>
            <a:prstGeom prst="rect">
              <a:avLst/>
            </a:prstGeom>
            <a:noFill/>
          </p:spPr>
          <p:txBody>
            <a:bodyPr wrap="square" lIns="36000" tIns="36000" rIns="36000" bIns="36000" rtlCol="0">
              <a:spAutoFit/>
            </a:bodyPr>
            <a:lstStyle/>
            <a:p>
              <a:r>
                <a:rPr lang="en-US" altLang="ja-JP" sz="1200" dirty="0">
                  <a:latin typeface="Meiryo UI" pitchFamily="50" charset="-128"/>
                  <a:ea typeface="Meiryo UI" pitchFamily="50" charset="-128"/>
                </a:rPr>
                <a:t>DACO</a:t>
              </a:r>
              <a:endParaRPr lang="ja-JP" altLang="en-US" sz="1200" dirty="0">
                <a:latin typeface="Meiryo UI" pitchFamily="50" charset="-128"/>
                <a:ea typeface="Meiryo UI" pitchFamily="50" charset="-128"/>
              </a:endParaRPr>
            </a:p>
          </p:txBody>
        </p:sp>
        <p:sp>
          <p:nvSpPr>
            <p:cNvPr id="67" name="テキスト ボックス 66"/>
            <p:cNvSpPr txBox="1"/>
            <p:nvPr/>
          </p:nvSpPr>
          <p:spPr>
            <a:xfrm>
              <a:off x="3347864" y="4077072"/>
              <a:ext cx="864096" cy="276999"/>
            </a:xfrm>
            <a:prstGeom prst="rect">
              <a:avLst/>
            </a:prstGeom>
            <a:noFill/>
          </p:spPr>
          <p:txBody>
            <a:bodyPr wrap="square" rtlCol="0">
              <a:spAutoFit/>
            </a:bodyPr>
            <a:lstStyle/>
            <a:p>
              <a:r>
                <a:rPr lang="ja-JP" altLang="en-US" sz="1200" dirty="0">
                  <a:latin typeface="Meiryo UI" pitchFamily="50" charset="-128"/>
                  <a:ea typeface="Meiryo UI" pitchFamily="50" charset="-128"/>
                </a:rPr>
                <a:t>ラッチ</a:t>
              </a:r>
            </a:p>
          </p:txBody>
        </p:sp>
        <p:sp>
          <p:nvSpPr>
            <p:cNvPr id="23" name="正方形/長方形 22"/>
            <p:cNvSpPr/>
            <p:nvPr/>
          </p:nvSpPr>
          <p:spPr>
            <a:xfrm>
              <a:off x="3059832" y="4797152"/>
              <a:ext cx="792088" cy="8640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cxnSp>
          <p:nvCxnSpPr>
            <p:cNvPr id="26" name="直線コネクタ 25"/>
            <p:cNvCxnSpPr/>
            <p:nvPr/>
          </p:nvCxnSpPr>
          <p:spPr>
            <a:xfrm flipH="1">
              <a:off x="1043608" y="6525344"/>
              <a:ext cx="165618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a:off x="2699792" y="5445224"/>
              <a:ext cx="360040"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直線コネクタ 38"/>
            <p:cNvCxnSpPr/>
            <p:nvPr/>
          </p:nvCxnSpPr>
          <p:spPr>
            <a:xfrm>
              <a:off x="2699792" y="5445224"/>
              <a:ext cx="0" cy="10801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テキスト ボックス 41"/>
            <p:cNvSpPr txBox="1"/>
            <p:nvPr/>
          </p:nvSpPr>
          <p:spPr>
            <a:xfrm>
              <a:off x="3109790" y="4797152"/>
              <a:ext cx="814138" cy="1200329"/>
            </a:xfrm>
            <a:prstGeom prst="rect">
              <a:avLst/>
            </a:prstGeom>
            <a:noFill/>
          </p:spPr>
          <p:txBody>
            <a:bodyPr wrap="square" rtlCol="0">
              <a:spAutoFit/>
            </a:bodyPr>
            <a:lstStyle/>
            <a:p>
              <a:r>
                <a:rPr lang="en-US" altLang="ja-JP" sz="1200" dirty="0"/>
                <a:t>    RST</a:t>
              </a:r>
            </a:p>
            <a:p>
              <a:r>
                <a:rPr lang="en-US" altLang="ja-JP" sz="1200" dirty="0"/>
                <a:t>D           Q  </a:t>
              </a:r>
            </a:p>
            <a:p>
              <a:r>
                <a:rPr lang="en-US" altLang="ja-JP" sz="1200" dirty="0"/>
                <a:t>CLK      XQ</a:t>
              </a:r>
            </a:p>
            <a:p>
              <a:r>
                <a:rPr lang="en-US" altLang="ja-JP" sz="1200" dirty="0"/>
                <a:t>PD</a:t>
              </a:r>
              <a:endParaRPr lang="ja-JP" altLang="en-US" sz="1200" dirty="0"/>
            </a:p>
          </p:txBody>
        </p:sp>
        <p:sp>
          <p:nvSpPr>
            <p:cNvPr id="47" name="テキスト ボックス 46"/>
            <p:cNvSpPr txBox="1"/>
            <p:nvPr/>
          </p:nvSpPr>
          <p:spPr>
            <a:xfrm>
              <a:off x="611560" y="4365104"/>
              <a:ext cx="504056" cy="996033"/>
            </a:xfrm>
            <a:prstGeom prst="rect">
              <a:avLst/>
            </a:prstGeom>
            <a:noFill/>
          </p:spPr>
          <p:txBody>
            <a:bodyPr wrap="square" lIns="36000" tIns="36000" rIns="36000" bIns="36000" rtlCol="0">
              <a:spAutoFit/>
            </a:bodyPr>
            <a:lstStyle/>
            <a:p>
              <a:pPr algn="r"/>
              <a:r>
                <a:rPr lang="en-US" altLang="ja-JP" sz="1200" dirty="0">
                  <a:latin typeface="Meiryo UI" pitchFamily="50" charset="-128"/>
                  <a:ea typeface="Meiryo UI" pitchFamily="50" charset="-128"/>
                </a:rPr>
                <a:t>RST</a:t>
              </a:r>
            </a:p>
            <a:p>
              <a:pPr algn="r"/>
              <a:endParaRPr lang="en-US" altLang="ja-JP" sz="1200" dirty="0">
                <a:latin typeface="Meiryo UI" pitchFamily="50" charset="-128"/>
                <a:ea typeface="Meiryo UI" pitchFamily="50" charset="-128"/>
              </a:endParaRPr>
            </a:p>
            <a:p>
              <a:pPr algn="r"/>
              <a:r>
                <a:rPr lang="en-US" altLang="ja-JP" sz="1200" dirty="0">
                  <a:latin typeface="Meiryo UI" pitchFamily="50" charset="-128"/>
                  <a:ea typeface="Meiryo UI" pitchFamily="50" charset="-128"/>
                </a:rPr>
                <a:t>INP</a:t>
              </a:r>
            </a:p>
            <a:p>
              <a:pPr algn="r"/>
              <a:endParaRPr lang="en-US" altLang="ja-JP" sz="1200" dirty="0">
                <a:latin typeface="Meiryo UI" pitchFamily="50" charset="-128"/>
                <a:ea typeface="Meiryo UI" pitchFamily="50" charset="-128"/>
              </a:endParaRPr>
            </a:p>
            <a:p>
              <a:pPr algn="r"/>
              <a:r>
                <a:rPr lang="en-US" altLang="ja-JP" sz="1200" dirty="0">
                  <a:latin typeface="Meiryo UI" pitchFamily="50" charset="-128"/>
                  <a:ea typeface="Meiryo UI" pitchFamily="50" charset="-128"/>
                </a:rPr>
                <a:t>INN</a:t>
              </a:r>
              <a:endParaRPr lang="ja-JP" altLang="en-US" sz="1200" dirty="0">
                <a:latin typeface="Meiryo UI" pitchFamily="50" charset="-128"/>
                <a:ea typeface="Meiryo UI" pitchFamily="50" charset="-128"/>
              </a:endParaRPr>
            </a:p>
          </p:txBody>
        </p:sp>
        <p:cxnSp>
          <p:nvCxnSpPr>
            <p:cNvPr id="49" name="直線コネクタ 48"/>
            <p:cNvCxnSpPr/>
            <p:nvPr/>
          </p:nvCxnSpPr>
          <p:spPr>
            <a:xfrm flipH="1">
              <a:off x="1115616" y="4509120"/>
              <a:ext cx="237626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p:nvPr/>
          </p:nvCxnSpPr>
          <p:spPr>
            <a:xfrm>
              <a:off x="3491880" y="4509120"/>
              <a:ext cx="0" cy="28803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p:nvPr/>
          </p:nvCxnSpPr>
          <p:spPr>
            <a:xfrm>
              <a:off x="3851920" y="5085184"/>
              <a:ext cx="288032"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a:off x="3851920" y="5301208"/>
              <a:ext cx="288032"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a:off x="1043608" y="4869160"/>
              <a:ext cx="288032"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p:nvPr/>
          </p:nvCxnSpPr>
          <p:spPr>
            <a:xfrm>
              <a:off x="1043608" y="5229200"/>
              <a:ext cx="288032"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V="1">
              <a:off x="1691680" y="5445224"/>
              <a:ext cx="0" cy="108012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32" name="スライド番号プレースホルダ 31"/>
          <p:cNvSpPr>
            <a:spLocks noGrp="1"/>
          </p:cNvSpPr>
          <p:nvPr>
            <p:ph type="sldNum" sz="quarter" idx="12"/>
          </p:nvPr>
        </p:nvSpPr>
        <p:spPr/>
        <p:txBody>
          <a:bodyPr/>
          <a:lstStyle/>
          <a:p>
            <a:fld id="{97239D7E-0E06-4B1F-8112-F8D22E8141D5}" type="slidenum">
              <a:rPr kumimoji="1" lang="ja-JP" altLang="en-US" smtClean="0"/>
              <a:pPr/>
              <a:t>3</a:t>
            </a:fld>
            <a:endParaRPr kumimoji="1" lang="ja-JP"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9685ED-7FFE-5728-40A6-44D3751C5BD4}"/>
              </a:ext>
            </a:extLst>
          </p:cNvPr>
          <p:cNvSpPr>
            <a:spLocks noGrp="1"/>
          </p:cNvSpPr>
          <p:nvPr>
            <p:ph type="title"/>
          </p:nvPr>
        </p:nvSpPr>
        <p:spPr/>
        <p:txBody>
          <a:bodyPr/>
          <a:lstStyle/>
          <a:p>
            <a:r>
              <a:rPr kumimoji="1" lang="ja-JP" altLang="en-US" dirty="0"/>
              <a:t>回路図</a:t>
            </a:r>
          </a:p>
        </p:txBody>
      </p:sp>
      <p:sp>
        <p:nvSpPr>
          <p:cNvPr id="14" name="テキスト ボックス 13">
            <a:extLst>
              <a:ext uri="{FF2B5EF4-FFF2-40B4-BE49-F238E27FC236}">
                <a16:creationId xmlns:a16="http://schemas.microsoft.com/office/drawing/2014/main" id="{24D8F697-F320-E91B-BE81-9818301774B2}"/>
              </a:ext>
            </a:extLst>
          </p:cNvPr>
          <p:cNvSpPr txBox="1"/>
          <p:nvPr/>
        </p:nvSpPr>
        <p:spPr>
          <a:xfrm>
            <a:off x="5105985" y="1950611"/>
            <a:ext cx="1980029" cy="523220"/>
          </a:xfrm>
          <a:prstGeom prst="rect">
            <a:avLst/>
          </a:prstGeom>
          <a:noFill/>
        </p:spPr>
        <p:txBody>
          <a:bodyPr wrap="none" rtlCol="0">
            <a:spAutoFit/>
          </a:bodyPr>
          <a:lstStyle/>
          <a:p>
            <a:r>
              <a:rPr kumimoji="1" lang="ja-JP" altLang="en-US" sz="2800" b="1" dirty="0"/>
              <a:t>ラッチ回路</a:t>
            </a:r>
          </a:p>
        </p:txBody>
      </p:sp>
      <p:pic>
        <p:nvPicPr>
          <p:cNvPr id="8" name="図 7">
            <a:extLst>
              <a:ext uri="{FF2B5EF4-FFF2-40B4-BE49-F238E27FC236}">
                <a16:creationId xmlns:a16="http://schemas.microsoft.com/office/drawing/2014/main" id="{6644E21D-889B-99AD-B49F-5DF12748F776}"/>
              </a:ext>
            </a:extLst>
          </p:cNvPr>
          <p:cNvPicPr>
            <a:picLocks noChangeAspect="1"/>
          </p:cNvPicPr>
          <p:nvPr/>
        </p:nvPicPr>
        <p:blipFill>
          <a:blip r:embed="rId2"/>
          <a:stretch>
            <a:fillRect/>
          </a:stretch>
        </p:blipFill>
        <p:spPr>
          <a:xfrm>
            <a:off x="227826" y="2771594"/>
            <a:ext cx="11736346" cy="2642069"/>
          </a:xfrm>
          <a:prstGeom prst="rect">
            <a:avLst/>
          </a:prstGeom>
        </p:spPr>
      </p:pic>
    </p:spTree>
    <p:extLst>
      <p:ext uri="{BB962C8B-B14F-4D97-AF65-F5344CB8AC3E}">
        <p14:creationId xmlns:p14="http://schemas.microsoft.com/office/powerpoint/2010/main" val="1998798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0BA790-F6D4-E335-E159-5FB0D480D12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8F6C502-106E-7275-039C-343B366D0D1A}"/>
              </a:ext>
            </a:extLst>
          </p:cNvPr>
          <p:cNvSpPr>
            <a:spLocks noGrp="1"/>
          </p:cNvSpPr>
          <p:nvPr>
            <p:ph type="title"/>
          </p:nvPr>
        </p:nvSpPr>
        <p:spPr/>
        <p:txBody>
          <a:bodyPr/>
          <a:lstStyle/>
          <a:p>
            <a:r>
              <a:rPr kumimoji="1" lang="ja-JP" altLang="en-US" dirty="0"/>
              <a:t>回路図</a:t>
            </a:r>
            <a:r>
              <a:rPr lang="ja-JP" altLang="en-US" dirty="0"/>
              <a:t>　出力</a:t>
            </a:r>
            <a:r>
              <a:rPr lang="en-US" altLang="ja-JP" dirty="0"/>
              <a:t>L</a:t>
            </a:r>
            <a:r>
              <a:rPr lang="ja-JP" altLang="en-US" dirty="0"/>
              <a:t>電圧、出力</a:t>
            </a:r>
            <a:r>
              <a:rPr lang="en-US" altLang="ja-JP" dirty="0"/>
              <a:t>H</a:t>
            </a:r>
            <a:r>
              <a:rPr lang="ja-JP" altLang="en-US" dirty="0"/>
              <a:t>電圧測定</a:t>
            </a:r>
            <a:endParaRPr kumimoji="1" lang="ja-JP" altLang="en-US" dirty="0"/>
          </a:p>
        </p:txBody>
      </p:sp>
      <p:sp>
        <p:nvSpPr>
          <p:cNvPr id="14" name="テキスト ボックス 13">
            <a:extLst>
              <a:ext uri="{FF2B5EF4-FFF2-40B4-BE49-F238E27FC236}">
                <a16:creationId xmlns:a16="http://schemas.microsoft.com/office/drawing/2014/main" id="{93C894D8-B44C-451B-AACD-6477D0AC1865}"/>
              </a:ext>
            </a:extLst>
          </p:cNvPr>
          <p:cNvSpPr txBox="1"/>
          <p:nvPr/>
        </p:nvSpPr>
        <p:spPr>
          <a:xfrm>
            <a:off x="5105984" y="2210384"/>
            <a:ext cx="1980029" cy="523220"/>
          </a:xfrm>
          <a:prstGeom prst="rect">
            <a:avLst/>
          </a:prstGeom>
          <a:noFill/>
        </p:spPr>
        <p:txBody>
          <a:bodyPr wrap="none" rtlCol="0">
            <a:spAutoFit/>
          </a:bodyPr>
          <a:lstStyle/>
          <a:p>
            <a:r>
              <a:rPr kumimoji="1" lang="ja-JP" altLang="en-US" sz="2800" b="1" dirty="0"/>
              <a:t>ラッチ回路</a:t>
            </a:r>
          </a:p>
        </p:txBody>
      </p:sp>
      <p:pic>
        <p:nvPicPr>
          <p:cNvPr id="6" name="図 5">
            <a:extLst>
              <a:ext uri="{FF2B5EF4-FFF2-40B4-BE49-F238E27FC236}">
                <a16:creationId xmlns:a16="http://schemas.microsoft.com/office/drawing/2014/main" id="{D098608E-39D1-E24D-CE00-A87D527AF809}"/>
              </a:ext>
            </a:extLst>
          </p:cNvPr>
          <p:cNvPicPr>
            <a:picLocks noChangeAspect="1"/>
          </p:cNvPicPr>
          <p:nvPr/>
        </p:nvPicPr>
        <p:blipFill>
          <a:blip r:embed="rId2"/>
          <a:stretch>
            <a:fillRect/>
          </a:stretch>
        </p:blipFill>
        <p:spPr>
          <a:xfrm>
            <a:off x="113240" y="2973545"/>
            <a:ext cx="11965519" cy="2817866"/>
          </a:xfrm>
          <a:prstGeom prst="rect">
            <a:avLst/>
          </a:prstGeom>
        </p:spPr>
      </p:pic>
      <p:sp>
        <p:nvSpPr>
          <p:cNvPr id="3" name="正方形/長方形 2">
            <a:extLst>
              <a:ext uri="{FF2B5EF4-FFF2-40B4-BE49-F238E27FC236}">
                <a16:creationId xmlns:a16="http://schemas.microsoft.com/office/drawing/2014/main" id="{9306B0E5-8F8D-4ACF-A078-1A914C67F250}"/>
              </a:ext>
            </a:extLst>
          </p:cNvPr>
          <p:cNvSpPr/>
          <p:nvPr/>
        </p:nvSpPr>
        <p:spPr>
          <a:xfrm>
            <a:off x="11461172" y="3862933"/>
            <a:ext cx="519545" cy="51954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EEF958BB-91DD-9855-481B-F82A165194C0}"/>
              </a:ext>
            </a:extLst>
          </p:cNvPr>
          <p:cNvSpPr txBox="1"/>
          <p:nvPr/>
        </p:nvSpPr>
        <p:spPr>
          <a:xfrm>
            <a:off x="7938653" y="2401738"/>
            <a:ext cx="3948545" cy="646331"/>
          </a:xfrm>
          <a:prstGeom prst="rect">
            <a:avLst/>
          </a:prstGeom>
          <a:noFill/>
        </p:spPr>
        <p:txBody>
          <a:bodyPr wrap="square" rtlCol="0">
            <a:spAutoFit/>
          </a:bodyPr>
          <a:lstStyle/>
          <a:p>
            <a:r>
              <a:rPr kumimoji="1" lang="en-US" altLang="ja-JP" dirty="0"/>
              <a:t>IOL=2mA,IOH=-2mA</a:t>
            </a:r>
            <a:r>
              <a:rPr kumimoji="1" lang="ja-JP" altLang="en-US" dirty="0"/>
              <a:t>から</a:t>
            </a:r>
            <a:endParaRPr kumimoji="1" lang="en-US" altLang="ja-JP" dirty="0"/>
          </a:p>
          <a:p>
            <a:r>
              <a:rPr lang="ja-JP" altLang="en-US" dirty="0"/>
              <a:t>抵抗を電流</a:t>
            </a:r>
            <a:r>
              <a:rPr lang="en-US" altLang="ja-JP" dirty="0"/>
              <a:t>2mA</a:t>
            </a:r>
            <a:r>
              <a:rPr lang="ja-JP" altLang="en-US" dirty="0"/>
              <a:t>になるように配置</a:t>
            </a:r>
            <a:endParaRPr kumimoji="1" lang="ja-JP" altLang="en-US" dirty="0"/>
          </a:p>
        </p:txBody>
      </p:sp>
      <p:sp>
        <p:nvSpPr>
          <p:cNvPr id="7" name="正方形/長方形 6">
            <a:extLst>
              <a:ext uri="{FF2B5EF4-FFF2-40B4-BE49-F238E27FC236}">
                <a16:creationId xmlns:a16="http://schemas.microsoft.com/office/drawing/2014/main" id="{E42C4330-4902-F6D9-B816-8D6018B03017}"/>
              </a:ext>
            </a:extLst>
          </p:cNvPr>
          <p:cNvSpPr/>
          <p:nvPr/>
        </p:nvSpPr>
        <p:spPr>
          <a:xfrm>
            <a:off x="7942117" y="2334029"/>
            <a:ext cx="3612574" cy="81441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直線コネクタ 11">
            <a:extLst>
              <a:ext uri="{FF2B5EF4-FFF2-40B4-BE49-F238E27FC236}">
                <a16:creationId xmlns:a16="http://schemas.microsoft.com/office/drawing/2014/main" id="{787FB1E3-56E3-65CB-A9A5-68BFC545262D}"/>
              </a:ext>
            </a:extLst>
          </p:cNvPr>
          <p:cNvCxnSpPr>
            <a:endCxn id="3" idx="0"/>
          </p:cNvCxnSpPr>
          <p:nvPr/>
        </p:nvCxnSpPr>
        <p:spPr>
          <a:xfrm>
            <a:off x="11554691" y="2733604"/>
            <a:ext cx="166254" cy="1129329"/>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4173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E6D770-85C0-AE49-C325-016D4E7CB901}"/>
              </a:ext>
            </a:extLst>
          </p:cNvPr>
          <p:cNvSpPr>
            <a:spLocks noGrp="1"/>
          </p:cNvSpPr>
          <p:nvPr>
            <p:ph type="title"/>
          </p:nvPr>
        </p:nvSpPr>
        <p:spPr/>
        <p:txBody>
          <a:bodyPr/>
          <a:lstStyle/>
          <a:p>
            <a:r>
              <a:rPr lang="ja-JP" altLang="en-US" dirty="0"/>
              <a:t>回路図　出力</a:t>
            </a:r>
            <a:r>
              <a:rPr lang="en-US" altLang="ja-JP" dirty="0"/>
              <a:t>L</a:t>
            </a:r>
            <a:r>
              <a:rPr lang="ja-JP" altLang="en-US" dirty="0"/>
              <a:t>電圧、出力</a:t>
            </a:r>
            <a:r>
              <a:rPr lang="en-US" altLang="ja-JP" dirty="0"/>
              <a:t>H</a:t>
            </a:r>
            <a:r>
              <a:rPr lang="ja-JP" altLang="en-US" dirty="0"/>
              <a:t>電圧測定</a:t>
            </a:r>
            <a:endParaRPr kumimoji="1" lang="ja-JP" altLang="en-US" dirty="0"/>
          </a:p>
        </p:txBody>
      </p:sp>
      <p:pic>
        <p:nvPicPr>
          <p:cNvPr id="5" name="図 4">
            <a:extLst>
              <a:ext uri="{FF2B5EF4-FFF2-40B4-BE49-F238E27FC236}">
                <a16:creationId xmlns:a16="http://schemas.microsoft.com/office/drawing/2014/main" id="{6479565D-E820-78FA-A4C7-18D10168B085}"/>
              </a:ext>
            </a:extLst>
          </p:cNvPr>
          <p:cNvPicPr>
            <a:picLocks noChangeAspect="1"/>
          </p:cNvPicPr>
          <p:nvPr/>
        </p:nvPicPr>
        <p:blipFill>
          <a:blip r:embed="rId3"/>
          <a:stretch>
            <a:fillRect/>
          </a:stretch>
        </p:blipFill>
        <p:spPr>
          <a:xfrm>
            <a:off x="317500" y="1239909"/>
            <a:ext cx="7808191" cy="3426001"/>
          </a:xfrm>
          <a:prstGeom prst="rect">
            <a:avLst/>
          </a:prstGeom>
        </p:spPr>
      </p:pic>
      <p:sp>
        <p:nvSpPr>
          <p:cNvPr id="6" name="テキスト ボックス 5">
            <a:extLst>
              <a:ext uri="{FF2B5EF4-FFF2-40B4-BE49-F238E27FC236}">
                <a16:creationId xmlns:a16="http://schemas.microsoft.com/office/drawing/2014/main" id="{077B0E30-6BE1-4C76-DA41-92E7CC1D9A21}"/>
              </a:ext>
            </a:extLst>
          </p:cNvPr>
          <p:cNvSpPr txBox="1"/>
          <p:nvPr/>
        </p:nvSpPr>
        <p:spPr>
          <a:xfrm>
            <a:off x="317500" y="3760667"/>
            <a:ext cx="1127232" cy="400110"/>
          </a:xfrm>
          <a:prstGeom prst="rect">
            <a:avLst/>
          </a:prstGeom>
          <a:noFill/>
        </p:spPr>
        <p:txBody>
          <a:bodyPr wrap="none" rtlCol="0">
            <a:spAutoFit/>
          </a:bodyPr>
          <a:lstStyle/>
          <a:p>
            <a:r>
              <a:rPr lang="en-US" altLang="ja-JP" sz="2000" b="1" dirty="0"/>
              <a:t>V(OUT)</a:t>
            </a:r>
            <a:endParaRPr lang="ja-JP" altLang="en-US" sz="2000" b="1" dirty="0"/>
          </a:p>
        </p:txBody>
      </p:sp>
      <p:sp>
        <p:nvSpPr>
          <p:cNvPr id="7" name="テキスト ボックス 6">
            <a:extLst>
              <a:ext uri="{FF2B5EF4-FFF2-40B4-BE49-F238E27FC236}">
                <a16:creationId xmlns:a16="http://schemas.microsoft.com/office/drawing/2014/main" id="{A120CBB5-0D42-5026-6C0A-0305679B1293}"/>
              </a:ext>
            </a:extLst>
          </p:cNvPr>
          <p:cNvSpPr txBox="1"/>
          <p:nvPr/>
        </p:nvSpPr>
        <p:spPr>
          <a:xfrm>
            <a:off x="349560" y="2648945"/>
            <a:ext cx="1095172" cy="400110"/>
          </a:xfrm>
          <a:prstGeom prst="rect">
            <a:avLst/>
          </a:prstGeom>
          <a:noFill/>
        </p:spPr>
        <p:txBody>
          <a:bodyPr wrap="none" rtlCol="0">
            <a:spAutoFit/>
          </a:bodyPr>
          <a:lstStyle/>
          <a:p>
            <a:r>
              <a:rPr lang="en-US" altLang="ja-JP" sz="2000" b="1" dirty="0"/>
              <a:t>V(CLK)</a:t>
            </a:r>
            <a:endParaRPr lang="ja-JP" altLang="en-US" sz="2000" b="1" dirty="0"/>
          </a:p>
        </p:txBody>
      </p:sp>
      <p:sp>
        <p:nvSpPr>
          <p:cNvPr id="8" name="テキスト ボックス 7">
            <a:extLst>
              <a:ext uri="{FF2B5EF4-FFF2-40B4-BE49-F238E27FC236}">
                <a16:creationId xmlns:a16="http://schemas.microsoft.com/office/drawing/2014/main" id="{050725EA-C538-5243-D340-C7C8354C4E91}"/>
              </a:ext>
            </a:extLst>
          </p:cNvPr>
          <p:cNvSpPr txBox="1"/>
          <p:nvPr/>
        </p:nvSpPr>
        <p:spPr>
          <a:xfrm>
            <a:off x="498639" y="1537223"/>
            <a:ext cx="764953" cy="400110"/>
          </a:xfrm>
          <a:prstGeom prst="rect">
            <a:avLst/>
          </a:prstGeom>
          <a:noFill/>
        </p:spPr>
        <p:txBody>
          <a:bodyPr wrap="none" rtlCol="0">
            <a:spAutoFit/>
          </a:bodyPr>
          <a:lstStyle/>
          <a:p>
            <a:r>
              <a:rPr lang="en-US" altLang="ja-JP" sz="2000" b="1" dirty="0"/>
              <a:t>V(D)</a:t>
            </a:r>
            <a:endParaRPr lang="ja-JP" altLang="en-US" sz="2000" b="1" dirty="0"/>
          </a:p>
        </p:txBody>
      </p:sp>
      <p:sp>
        <p:nvSpPr>
          <p:cNvPr id="10" name="テキスト ボックス 9">
            <a:extLst>
              <a:ext uri="{FF2B5EF4-FFF2-40B4-BE49-F238E27FC236}">
                <a16:creationId xmlns:a16="http://schemas.microsoft.com/office/drawing/2014/main" id="{E8EF77A6-3BF8-8AAF-8CD1-F46A87F6DDEB}"/>
              </a:ext>
            </a:extLst>
          </p:cNvPr>
          <p:cNvSpPr txBox="1"/>
          <p:nvPr/>
        </p:nvSpPr>
        <p:spPr>
          <a:xfrm>
            <a:off x="349560" y="4872389"/>
            <a:ext cx="7627052" cy="923330"/>
          </a:xfrm>
          <a:prstGeom prst="rect">
            <a:avLst/>
          </a:prstGeom>
          <a:noFill/>
        </p:spPr>
        <p:txBody>
          <a:bodyPr wrap="square" rtlCol="0">
            <a:spAutoFit/>
          </a:bodyPr>
          <a:lstStyle/>
          <a:p>
            <a:r>
              <a:rPr kumimoji="1" lang="ja-JP" altLang="en-US" dirty="0"/>
              <a:t>出力</a:t>
            </a:r>
            <a:r>
              <a:rPr kumimoji="1" lang="en-US" altLang="ja-JP" dirty="0"/>
              <a:t>L</a:t>
            </a:r>
            <a:r>
              <a:rPr kumimoji="1" lang="ja-JP" altLang="en-US" dirty="0"/>
              <a:t>電圧　</a:t>
            </a:r>
            <a:r>
              <a:rPr kumimoji="1" lang="en-US" altLang="ja-JP" dirty="0"/>
              <a:t>-13.06m~</a:t>
            </a:r>
          </a:p>
          <a:p>
            <a:endParaRPr lang="en-US" altLang="ja-JP" dirty="0"/>
          </a:p>
          <a:p>
            <a:r>
              <a:rPr lang="ja-JP" altLang="en-US" dirty="0"/>
              <a:t>出力</a:t>
            </a:r>
            <a:r>
              <a:rPr lang="en-US" altLang="ja-JP" dirty="0"/>
              <a:t>H</a:t>
            </a:r>
            <a:r>
              <a:rPr lang="ja-JP" altLang="en-US" dirty="0"/>
              <a:t>電圧　</a:t>
            </a:r>
            <a:r>
              <a:rPr lang="en-US" altLang="ja-JP" dirty="0"/>
              <a:t>3.330v</a:t>
            </a:r>
          </a:p>
        </p:txBody>
      </p:sp>
      <p:sp>
        <p:nvSpPr>
          <p:cNvPr id="11" name="テキスト ボックス 10">
            <a:extLst>
              <a:ext uri="{FF2B5EF4-FFF2-40B4-BE49-F238E27FC236}">
                <a16:creationId xmlns:a16="http://schemas.microsoft.com/office/drawing/2014/main" id="{23DEF0C1-7FFC-0E02-BD7A-57F3500E74E8}"/>
              </a:ext>
            </a:extLst>
          </p:cNvPr>
          <p:cNvSpPr txBox="1"/>
          <p:nvPr/>
        </p:nvSpPr>
        <p:spPr>
          <a:xfrm>
            <a:off x="349560" y="6002198"/>
            <a:ext cx="7627052" cy="646331"/>
          </a:xfrm>
          <a:prstGeom prst="rect">
            <a:avLst/>
          </a:prstGeom>
          <a:noFill/>
        </p:spPr>
        <p:txBody>
          <a:bodyPr wrap="square" rtlCol="0">
            <a:spAutoFit/>
          </a:bodyPr>
          <a:lstStyle/>
          <a:p>
            <a:r>
              <a:rPr lang="ja-JP" altLang="en-US" dirty="0"/>
              <a:t>正しい測定方法がちゃんとわかっていないです。自分なりに調べてやってみましたがあっているかわかりません。</a:t>
            </a:r>
            <a:endParaRPr lang="en-US" altLang="ja-JP" dirty="0"/>
          </a:p>
        </p:txBody>
      </p:sp>
    </p:spTree>
    <p:extLst>
      <p:ext uri="{BB962C8B-B14F-4D97-AF65-F5344CB8AC3E}">
        <p14:creationId xmlns:p14="http://schemas.microsoft.com/office/powerpoint/2010/main" val="2740630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9A21AD7C-D7B0-2E73-6CC4-DC8B738CD2D8}"/>
              </a:ext>
            </a:extLst>
          </p:cNvPr>
          <p:cNvPicPr>
            <a:picLocks noChangeAspect="1"/>
          </p:cNvPicPr>
          <p:nvPr/>
        </p:nvPicPr>
        <p:blipFill>
          <a:blip r:embed="rId2"/>
          <a:stretch>
            <a:fillRect/>
          </a:stretch>
        </p:blipFill>
        <p:spPr>
          <a:xfrm>
            <a:off x="615595" y="1733088"/>
            <a:ext cx="10851772" cy="4823638"/>
          </a:xfrm>
          <a:prstGeom prst="rect">
            <a:avLst/>
          </a:prstGeom>
        </p:spPr>
      </p:pic>
      <p:sp>
        <p:nvSpPr>
          <p:cNvPr id="2" name="タイトル 1">
            <a:extLst>
              <a:ext uri="{FF2B5EF4-FFF2-40B4-BE49-F238E27FC236}">
                <a16:creationId xmlns:a16="http://schemas.microsoft.com/office/drawing/2014/main" id="{FEE4FB35-3736-A971-DB62-47CDD004ABAD}"/>
              </a:ext>
            </a:extLst>
          </p:cNvPr>
          <p:cNvSpPr>
            <a:spLocks noGrp="1"/>
          </p:cNvSpPr>
          <p:nvPr>
            <p:ph type="title"/>
          </p:nvPr>
        </p:nvSpPr>
        <p:spPr/>
        <p:txBody>
          <a:bodyPr/>
          <a:lstStyle/>
          <a:p>
            <a:r>
              <a:rPr kumimoji="1" lang="ja-JP" altLang="en-US" dirty="0"/>
              <a:t>波形</a:t>
            </a:r>
          </a:p>
        </p:txBody>
      </p:sp>
      <p:sp>
        <p:nvSpPr>
          <p:cNvPr id="10" name="テキスト ボックス 9">
            <a:extLst>
              <a:ext uri="{FF2B5EF4-FFF2-40B4-BE49-F238E27FC236}">
                <a16:creationId xmlns:a16="http://schemas.microsoft.com/office/drawing/2014/main" id="{5C5A8C8C-C1B2-DFB8-1B55-35531C0B6C84}"/>
              </a:ext>
            </a:extLst>
          </p:cNvPr>
          <p:cNvSpPr txBox="1"/>
          <p:nvPr/>
        </p:nvSpPr>
        <p:spPr>
          <a:xfrm>
            <a:off x="927613" y="4913154"/>
            <a:ext cx="1095172" cy="400110"/>
          </a:xfrm>
          <a:prstGeom prst="rect">
            <a:avLst/>
          </a:prstGeom>
          <a:noFill/>
        </p:spPr>
        <p:txBody>
          <a:bodyPr wrap="none" rtlCol="0">
            <a:spAutoFit/>
          </a:bodyPr>
          <a:lstStyle/>
          <a:p>
            <a:r>
              <a:rPr lang="en-US" altLang="ja-JP" sz="2000" b="1" dirty="0"/>
              <a:t>V(CLK)</a:t>
            </a:r>
            <a:endParaRPr lang="ja-JP" altLang="en-US" sz="2000" b="1" dirty="0"/>
          </a:p>
        </p:txBody>
      </p:sp>
      <p:sp>
        <p:nvSpPr>
          <p:cNvPr id="11" name="テキスト ボックス 10">
            <a:extLst>
              <a:ext uri="{FF2B5EF4-FFF2-40B4-BE49-F238E27FC236}">
                <a16:creationId xmlns:a16="http://schemas.microsoft.com/office/drawing/2014/main" id="{CCDFFFBF-AAB2-78C5-5D4F-67A706759508}"/>
              </a:ext>
            </a:extLst>
          </p:cNvPr>
          <p:cNvSpPr txBox="1"/>
          <p:nvPr/>
        </p:nvSpPr>
        <p:spPr>
          <a:xfrm>
            <a:off x="927613" y="3944852"/>
            <a:ext cx="942887" cy="400110"/>
          </a:xfrm>
          <a:prstGeom prst="rect">
            <a:avLst/>
          </a:prstGeom>
          <a:noFill/>
        </p:spPr>
        <p:txBody>
          <a:bodyPr wrap="none" rtlCol="0">
            <a:spAutoFit/>
          </a:bodyPr>
          <a:lstStyle/>
          <a:p>
            <a:r>
              <a:rPr lang="en-US" altLang="ja-JP" sz="2000" b="1" dirty="0"/>
              <a:t>V(PD)</a:t>
            </a:r>
            <a:endParaRPr lang="ja-JP" altLang="en-US" sz="2000" b="1" dirty="0"/>
          </a:p>
        </p:txBody>
      </p:sp>
      <p:sp>
        <p:nvSpPr>
          <p:cNvPr id="12" name="テキスト ボックス 11">
            <a:extLst>
              <a:ext uri="{FF2B5EF4-FFF2-40B4-BE49-F238E27FC236}">
                <a16:creationId xmlns:a16="http://schemas.microsoft.com/office/drawing/2014/main" id="{FEDD3DA6-B795-002D-3617-C001CE98F8DB}"/>
              </a:ext>
            </a:extLst>
          </p:cNvPr>
          <p:cNvSpPr txBox="1"/>
          <p:nvPr/>
        </p:nvSpPr>
        <p:spPr>
          <a:xfrm>
            <a:off x="911583" y="5734940"/>
            <a:ext cx="1127232" cy="400110"/>
          </a:xfrm>
          <a:prstGeom prst="rect">
            <a:avLst/>
          </a:prstGeom>
          <a:noFill/>
        </p:spPr>
        <p:txBody>
          <a:bodyPr wrap="none" rtlCol="0">
            <a:spAutoFit/>
          </a:bodyPr>
          <a:lstStyle/>
          <a:p>
            <a:r>
              <a:rPr lang="en-US" altLang="ja-JP" sz="2000" b="1" dirty="0"/>
              <a:t>V(OUT)</a:t>
            </a:r>
            <a:endParaRPr lang="ja-JP" altLang="en-US" sz="2000" b="1" dirty="0"/>
          </a:p>
        </p:txBody>
      </p:sp>
      <p:sp>
        <p:nvSpPr>
          <p:cNvPr id="13" name="テキスト ボックス 12">
            <a:extLst>
              <a:ext uri="{FF2B5EF4-FFF2-40B4-BE49-F238E27FC236}">
                <a16:creationId xmlns:a16="http://schemas.microsoft.com/office/drawing/2014/main" id="{B3938B30-A142-9A17-2B86-0EC168673647}"/>
              </a:ext>
            </a:extLst>
          </p:cNvPr>
          <p:cNvSpPr txBox="1"/>
          <p:nvPr/>
        </p:nvSpPr>
        <p:spPr>
          <a:xfrm>
            <a:off x="1011260" y="2101559"/>
            <a:ext cx="764953" cy="400110"/>
          </a:xfrm>
          <a:prstGeom prst="rect">
            <a:avLst/>
          </a:prstGeom>
          <a:noFill/>
        </p:spPr>
        <p:txBody>
          <a:bodyPr wrap="none" rtlCol="0">
            <a:spAutoFit/>
          </a:bodyPr>
          <a:lstStyle/>
          <a:p>
            <a:r>
              <a:rPr lang="en-US" altLang="ja-JP" sz="2000" b="1" dirty="0"/>
              <a:t>V(D)</a:t>
            </a:r>
            <a:endParaRPr lang="ja-JP" altLang="en-US" sz="2000" b="1" dirty="0"/>
          </a:p>
        </p:txBody>
      </p:sp>
      <p:sp>
        <p:nvSpPr>
          <p:cNvPr id="14" name="テキスト ボックス 13">
            <a:extLst>
              <a:ext uri="{FF2B5EF4-FFF2-40B4-BE49-F238E27FC236}">
                <a16:creationId xmlns:a16="http://schemas.microsoft.com/office/drawing/2014/main" id="{54619BF6-A2F3-5FBD-610B-F7DBF59BFE33}"/>
              </a:ext>
            </a:extLst>
          </p:cNvPr>
          <p:cNvSpPr txBox="1"/>
          <p:nvPr/>
        </p:nvSpPr>
        <p:spPr>
          <a:xfrm>
            <a:off x="914278" y="3009904"/>
            <a:ext cx="1082348" cy="400110"/>
          </a:xfrm>
          <a:prstGeom prst="rect">
            <a:avLst/>
          </a:prstGeom>
          <a:noFill/>
        </p:spPr>
        <p:txBody>
          <a:bodyPr wrap="none" rtlCol="0">
            <a:spAutoFit/>
          </a:bodyPr>
          <a:lstStyle/>
          <a:p>
            <a:r>
              <a:rPr lang="en-US" altLang="ja-JP" sz="2000" b="1" dirty="0"/>
              <a:t>V(RST)</a:t>
            </a:r>
            <a:endParaRPr lang="ja-JP" altLang="en-US" sz="2000" b="1" dirty="0"/>
          </a:p>
        </p:txBody>
      </p:sp>
    </p:spTree>
    <p:extLst>
      <p:ext uri="{BB962C8B-B14F-4D97-AF65-F5344CB8AC3E}">
        <p14:creationId xmlns:p14="http://schemas.microsoft.com/office/powerpoint/2010/main" val="2653522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a:extLst>
              <a:ext uri="{FF2B5EF4-FFF2-40B4-BE49-F238E27FC236}">
                <a16:creationId xmlns:a16="http://schemas.microsoft.com/office/drawing/2014/main" id="{30076B7A-15E6-3A99-F940-FEFAC3B6EE40}"/>
              </a:ext>
            </a:extLst>
          </p:cNvPr>
          <p:cNvPicPr>
            <a:picLocks noChangeAspect="1"/>
          </p:cNvPicPr>
          <p:nvPr/>
        </p:nvPicPr>
        <p:blipFill>
          <a:blip r:embed="rId3"/>
          <a:stretch>
            <a:fillRect/>
          </a:stretch>
        </p:blipFill>
        <p:spPr>
          <a:xfrm>
            <a:off x="119177" y="3893258"/>
            <a:ext cx="6422156" cy="2854663"/>
          </a:xfrm>
          <a:prstGeom prst="rect">
            <a:avLst/>
          </a:prstGeom>
        </p:spPr>
      </p:pic>
      <p:sp>
        <p:nvSpPr>
          <p:cNvPr id="2" name="タイトル 1">
            <a:extLst>
              <a:ext uri="{FF2B5EF4-FFF2-40B4-BE49-F238E27FC236}">
                <a16:creationId xmlns:a16="http://schemas.microsoft.com/office/drawing/2014/main" id="{D67E3C19-5E0C-E745-8362-B79C090FC2B3}"/>
              </a:ext>
            </a:extLst>
          </p:cNvPr>
          <p:cNvSpPr>
            <a:spLocks noGrp="1"/>
          </p:cNvSpPr>
          <p:nvPr>
            <p:ph type="title"/>
          </p:nvPr>
        </p:nvSpPr>
        <p:spPr/>
        <p:txBody>
          <a:bodyPr/>
          <a:lstStyle/>
          <a:p>
            <a:r>
              <a:rPr kumimoji="1" lang="en-US" altLang="ja-JP" dirty="0"/>
              <a:t>OUT</a:t>
            </a:r>
            <a:r>
              <a:rPr kumimoji="1" lang="ja-JP" altLang="en-US" dirty="0"/>
              <a:t>の遅延時間（</a:t>
            </a:r>
            <a:r>
              <a:rPr lang="en-US" altLang="ja-JP" dirty="0" err="1"/>
              <a:t>tphl</a:t>
            </a:r>
            <a:r>
              <a:rPr lang="en-US" altLang="ja-JP" dirty="0"/>
              <a:t>, </a:t>
            </a:r>
            <a:r>
              <a:rPr lang="en-US" altLang="ja-JP" dirty="0" err="1"/>
              <a:t>tplh</a:t>
            </a:r>
            <a:r>
              <a:rPr kumimoji="1" lang="ja-JP" altLang="en-US" dirty="0"/>
              <a:t>）</a:t>
            </a:r>
          </a:p>
        </p:txBody>
      </p:sp>
      <p:cxnSp>
        <p:nvCxnSpPr>
          <p:cNvPr id="7" name="直線コネクタ 6">
            <a:extLst>
              <a:ext uri="{FF2B5EF4-FFF2-40B4-BE49-F238E27FC236}">
                <a16:creationId xmlns:a16="http://schemas.microsoft.com/office/drawing/2014/main" id="{A8081738-B0A0-1C0F-80C1-8E617ACF3797}"/>
              </a:ext>
            </a:extLst>
          </p:cNvPr>
          <p:cNvCxnSpPr>
            <a:cxnSpLocks/>
          </p:cNvCxnSpPr>
          <p:nvPr/>
        </p:nvCxnSpPr>
        <p:spPr>
          <a:xfrm flipV="1">
            <a:off x="2289043" y="5320589"/>
            <a:ext cx="0" cy="1427332"/>
          </a:xfrm>
          <a:prstGeom prst="line">
            <a:avLst/>
          </a:prstGeom>
          <a:ln w="9525">
            <a:solidFill>
              <a:srgbClr val="FFFF00"/>
            </a:solidFill>
            <a:prstDash val="sysDash"/>
          </a:ln>
        </p:spPr>
        <p:style>
          <a:lnRef idx="2">
            <a:schemeClr val="accent1"/>
          </a:lnRef>
          <a:fillRef idx="0">
            <a:schemeClr val="accent1"/>
          </a:fillRef>
          <a:effectRef idx="1">
            <a:schemeClr val="accent1"/>
          </a:effectRef>
          <a:fontRef idx="minor">
            <a:schemeClr val="tx1"/>
          </a:fontRef>
        </p:style>
      </p:cxnSp>
      <p:cxnSp>
        <p:nvCxnSpPr>
          <p:cNvPr id="9" name="直線コネクタ 8">
            <a:extLst>
              <a:ext uri="{FF2B5EF4-FFF2-40B4-BE49-F238E27FC236}">
                <a16:creationId xmlns:a16="http://schemas.microsoft.com/office/drawing/2014/main" id="{D902C92B-E7AB-AB9D-3703-08F612BF5E4D}"/>
              </a:ext>
            </a:extLst>
          </p:cNvPr>
          <p:cNvCxnSpPr>
            <a:cxnSpLocks/>
          </p:cNvCxnSpPr>
          <p:nvPr/>
        </p:nvCxnSpPr>
        <p:spPr>
          <a:xfrm>
            <a:off x="2885544" y="6215322"/>
            <a:ext cx="0" cy="409783"/>
          </a:xfrm>
          <a:prstGeom prst="line">
            <a:avLst/>
          </a:prstGeom>
          <a:ln w="9525">
            <a:solidFill>
              <a:srgbClr val="FFFF00"/>
            </a:solidFill>
            <a:prstDash val="sysDash"/>
          </a:ln>
        </p:spPr>
        <p:style>
          <a:lnRef idx="2">
            <a:schemeClr val="accent1"/>
          </a:lnRef>
          <a:fillRef idx="0">
            <a:schemeClr val="accent1"/>
          </a:fillRef>
          <a:effectRef idx="1">
            <a:schemeClr val="accent1"/>
          </a:effectRef>
          <a:fontRef idx="minor">
            <a:schemeClr val="tx1"/>
          </a:fontRef>
        </p:style>
      </p:cxnSp>
      <p:cxnSp>
        <p:nvCxnSpPr>
          <p:cNvPr id="12" name="直線コネクタ 11">
            <a:extLst>
              <a:ext uri="{FF2B5EF4-FFF2-40B4-BE49-F238E27FC236}">
                <a16:creationId xmlns:a16="http://schemas.microsoft.com/office/drawing/2014/main" id="{CB374809-AA70-07A5-5F8F-F8AD16184E23}"/>
              </a:ext>
            </a:extLst>
          </p:cNvPr>
          <p:cNvCxnSpPr>
            <a:cxnSpLocks/>
          </p:cNvCxnSpPr>
          <p:nvPr/>
        </p:nvCxnSpPr>
        <p:spPr>
          <a:xfrm flipV="1">
            <a:off x="2843047" y="5304581"/>
            <a:ext cx="0" cy="1271215"/>
          </a:xfrm>
          <a:prstGeom prst="line">
            <a:avLst/>
          </a:prstGeom>
          <a:ln w="9525">
            <a:solidFill>
              <a:srgbClr val="FFFF00"/>
            </a:solidFill>
            <a:prstDash val="sysDash"/>
          </a:ln>
        </p:spPr>
        <p:style>
          <a:lnRef idx="2">
            <a:schemeClr val="accent1"/>
          </a:lnRef>
          <a:fillRef idx="0">
            <a:schemeClr val="accent1"/>
          </a:fillRef>
          <a:effectRef idx="1">
            <a:schemeClr val="accent1"/>
          </a:effectRef>
          <a:fontRef idx="minor">
            <a:schemeClr val="tx1"/>
          </a:fontRef>
        </p:style>
      </p:cxnSp>
      <p:cxnSp>
        <p:nvCxnSpPr>
          <p:cNvPr id="14" name="直線コネクタ 13">
            <a:extLst>
              <a:ext uri="{FF2B5EF4-FFF2-40B4-BE49-F238E27FC236}">
                <a16:creationId xmlns:a16="http://schemas.microsoft.com/office/drawing/2014/main" id="{24825249-99EF-2959-84D2-DE5C242D43C8}"/>
              </a:ext>
            </a:extLst>
          </p:cNvPr>
          <p:cNvCxnSpPr>
            <a:cxnSpLocks/>
          </p:cNvCxnSpPr>
          <p:nvPr/>
        </p:nvCxnSpPr>
        <p:spPr>
          <a:xfrm>
            <a:off x="2320503" y="6151193"/>
            <a:ext cx="0" cy="436136"/>
          </a:xfrm>
          <a:prstGeom prst="line">
            <a:avLst/>
          </a:prstGeom>
          <a:ln w="9525">
            <a:solidFill>
              <a:srgbClr val="FFFF00"/>
            </a:solidFill>
            <a:prstDash val="sysDash"/>
          </a:ln>
        </p:spPr>
        <p:style>
          <a:lnRef idx="2">
            <a:schemeClr val="accent1"/>
          </a:lnRef>
          <a:fillRef idx="0">
            <a:schemeClr val="accent1"/>
          </a:fillRef>
          <a:effectRef idx="1">
            <a:schemeClr val="accent1"/>
          </a:effectRef>
          <a:fontRef idx="minor">
            <a:schemeClr val="tx1"/>
          </a:fontRef>
        </p:style>
      </p:cxnSp>
      <p:sp>
        <p:nvSpPr>
          <p:cNvPr id="26" name="テキスト ボックス 25">
            <a:extLst>
              <a:ext uri="{FF2B5EF4-FFF2-40B4-BE49-F238E27FC236}">
                <a16:creationId xmlns:a16="http://schemas.microsoft.com/office/drawing/2014/main" id="{C9CD6EFA-7EB0-19E6-026C-7EB43BD11906}"/>
              </a:ext>
            </a:extLst>
          </p:cNvPr>
          <p:cNvSpPr txBox="1"/>
          <p:nvPr/>
        </p:nvSpPr>
        <p:spPr>
          <a:xfrm>
            <a:off x="2098211" y="5024918"/>
            <a:ext cx="381664" cy="301986"/>
          </a:xfrm>
          <a:prstGeom prst="rect">
            <a:avLst/>
          </a:prstGeom>
          <a:noFill/>
          <a:ln>
            <a:noFill/>
          </a:ln>
        </p:spPr>
        <p:txBody>
          <a:bodyPr wrap="none" rtlCol="0">
            <a:spAutoFit/>
          </a:bodyPr>
          <a:lstStyle/>
          <a:p>
            <a:r>
              <a:rPr kumimoji="1" lang="ja-JP" altLang="en-US" dirty="0">
                <a:solidFill>
                  <a:srgbClr val="FFFF00"/>
                </a:solidFill>
              </a:rPr>
              <a:t>①</a:t>
            </a:r>
          </a:p>
        </p:txBody>
      </p:sp>
      <p:sp>
        <p:nvSpPr>
          <p:cNvPr id="27" name="テキスト ボックス 26">
            <a:extLst>
              <a:ext uri="{FF2B5EF4-FFF2-40B4-BE49-F238E27FC236}">
                <a16:creationId xmlns:a16="http://schemas.microsoft.com/office/drawing/2014/main" id="{D8C89975-55E6-5B12-EF9C-114C245E34D1}"/>
              </a:ext>
            </a:extLst>
          </p:cNvPr>
          <p:cNvSpPr txBox="1"/>
          <p:nvPr/>
        </p:nvSpPr>
        <p:spPr>
          <a:xfrm>
            <a:off x="2638963" y="5024918"/>
            <a:ext cx="381664" cy="301986"/>
          </a:xfrm>
          <a:prstGeom prst="rect">
            <a:avLst/>
          </a:prstGeom>
          <a:noFill/>
          <a:ln>
            <a:noFill/>
          </a:ln>
        </p:spPr>
        <p:txBody>
          <a:bodyPr wrap="none" rtlCol="0">
            <a:spAutoFit/>
          </a:bodyPr>
          <a:lstStyle/>
          <a:p>
            <a:r>
              <a:rPr kumimoji="1" lang="ja-JP" altLang="en-US" dirty="0">
                <a:solidFill>
                  <a:srgbClr val="FFFF00"/>
                </a:solidFill>
              </a:rPr>
              <a:t>②</a:t>
            </a:r>
          </a:p>
        </p:txBody>
      </p:sp>
      <p:sp>
        <p:nvSpPr>
          <p:cNvPr id="43" name="テキスト ボックス 42">
            <a:extLst>
              <a:ext uri="{FF2B5EF4-FFF2-40B4-BE49-F238E27FC236}">
                <a16:creationId xmlns:a16="http://schemas.microsoft.com/office/drawing/2014/main" id="{26D04D71-07EB-D40F-DF54-C595796D773F}"/>
              </a:ext>
            </a:extLst>
          </p:cNvPr>
          <p:cNvSpPr txBox="1"/>
          <p:nvPr/>
        </p:nvSpPr>
        <p:spPr>
          <a:xfrm>
            <a:off x="23022" y="5619310"/>
            <a:ext cx="1125578" cy="400110"/>
          </a:xfrm>
          <a:prstGeom prst="rect">
            <a:avLst/>
          </a:prstGeom>
          <a:noFill/>
        </p:spPr>
        <p:txBody>
          <a:bodyPr wrap="square" rtlCol="0">
            <a:spAutoFit/>
          </a:bodyPr>
          <a:lstStyle/>
          <a:p>
            <a:r>
              <a:rPr lang="en-US" altLang="ja-JP" sz="2000" b="1" dirty="0"/>
              <a:t>V(CLK)</a:t>
            </a:r>
            <a:endParaRPr lang="ja-JP" altLang="en-US" sz="2000" b="1" dirty="0"/>
          </a:p>
        </p:txBody>
      </p:sp>
      <p:sp>
        <p:nvSpPr>
          <p:cNvPr id="47" name="テキスト ボックス 46">
            <a:extLst>
              <a:ext uri="{FF2B5EF4-FFF2-40B4-BE49-F238E27FC236}">
                <a16:creationId xmlns:a16="http://schemas.microsoft.com/office/drawing/2014/main" id="{79296ABE-ABE4-3AAD-CE27-B16B22FCFDF0}"/>
              </a:ext>
            </a:extLst>
          </p:cNvPr>
          <p:cNvSpPr txBox="1"/>
          <p:nvPr/>
        </p:nvSpPr>
        <p:spPr>
          <a:xfrm>
            <a:off x="119177" y="4004698"/>
            <a:ext cx="764953" cy="400110"/>
          </a:xfrm>
          <a:prstGeom prst="rect">
            <a:avLst/>
          </a:prstGeom>
          <a:noFill/>
        </p:spPr>
        <p:txBody>
          <a:bodyPr wrap="none" rtlCol="0">
            <a:spAutoFit/>
          </a:bodyPr>
          <a:lstStyle/>
          <a:p>
            <a:r>
              <a:rPr lang="en-US" altLang="ja-JP" sz="2000" b="1" dirty="0"/>
              <a:t>V(D)</a:t>
            </a:r>
            <a:endParaRPr lang="ja-JP" altLang="en-US" sz="2000" b="1" dirty="0"/>
          </a:p>
        </p:txBody>
      </p:sp>
      <p:sp>
        <p:nvSpPr>
          <p:cNvPr id="48" name="テキスト ボックス 47">
            <a:extLst>
              <a:ext uri="{FF2B5EF4-FFF2-40B4-BE49-F238E27FC236}">
                <a16:creationId xmlns:a16="http://schemas.microsoft.com/office/drawing/2014/main" id="{FB238844-4938-3450-ACFD-0AD20AF3B18E}"/>
              </a:ext>
            </a:extLst>
          </p:cNvPr>
          <p:cNvSpPr txBox="1"/>
          <p:nvPr/>
        </p:nvSpPr>
        <p:spPr>
          <a:xfrm>
            <a:off x="23022" y="6187219"/>
            <a:ext cx="1127232" cy="400110"/>
          </a:xfrm>
          <a:prstGeom prst="rect">
            <a:avLst/>
          </a:prstGeom>
          <a:noFill/>
        </p:spPr>
        <p:txBody>
          <a:bodyPr wrap="none" rtlCol="0">
            <a:spAutoFit/>
          </a:bodyPr>
          <a:lstStyle/>
          <a:p>
            <a:r>
              <a:rPr lang="en-US" altLang="ja-JP" sz="2000" b="1" dirty="0"/>
              <a:t>V(OUT)</a:t>
            </a:r>
            <a:endParaRPr lang="ja-JP" altLang="en-US" sz="2000" b="1" dirty="0"/>
          </a:p>
        </p:txBody>
      </p:sp>
      <p:sp>
        <p:nvSpPr>
          <p:cNvPr id="49" name="コンテンツ プレースホルダー 2">
            <a:extLst>
              <a:ext uri="{FF2B5EF4-FFF2-40B4-BE49-F238E27FC236}">
                <a16:creationId xmlns:a16="http://schemas.microsoft.com/office/drawing/2014/main" id="{8A812435-9426-6352-CAB2-42758873E40F}"/>
              </a:ext>
            </a:extLst>
          </p:cNvPr>
          <p:cNvSpPr>
            <a:spLocks noGrp="1"/>
          </p:cNvSpPr>
          <p:nvPr>
            <p:ph idx="1"/>
          </p:nvPr>
        </p:nvSpPr>
        <p:spPr>
          <a:xfrm>
            <a:off x="0" y="1094135"/>
            <a:ext cx="10515600" cy="4351338"/>
          </a:xfrm>
        </p:spPr>
        <p:txBody>
          <a:bodyPr>
            <a:normAutofit/>
          </a:bodyPr>
          <a:lstStyle/>
          <a:p>
            <a:pPr marL="514350" indent="-514350">
              <a:buFont typeface="+mj-ea"/>
              <a:buAutoNum type="circleNumDbPlain"/>
            </a:pPr>
            <a:r>
              <a:rPr lang="en-US" altLang="ja-JP" sz="2000" dirty="0"/>
              <a:t>CLK RISE, OUT RISE</a:t>
            </a:r>
          </a:p>
          <a:p>
            <a:pPr marL="514350" indent="-514350">
              <a:buFont typeface="+mj-ea"/>
              <a:buAutoNum type="circleNumDbPlain"/>
            </a:pPr>
            <a:r>
              <a:rPr kumimoji="1" lang="en-US" altLang="ja-JP" sz="2000" dirty="0"/>
              <a:t>CLK RISE, OUT FALL</a:t>
            </a:r>
            <a:endParaRPr kumimoji="1" lang="ja-JP" altLang="en-US" sz="2000" dirty="0"/>
          </a:p>
        </p:txBody>
      </p:sp>
      <p:sp>
        <p:nvSpPr>
          <p:cNvPr id="54" name="テキスト ボックス 53">
            <a:extLst>
              <a:ext uri="{FF2B5EF4-FFF2-40B4-BE49-F238E27FC236}">
                <a16:creationId xmlns:a16="http://schemas.microsoft.com/office/drawing/2014/main" id="{20DF6F16-32EC-7CA9-FDCB-00F75D7B89A1}"/>
              </a:ext>
            </a:extLst>
          </p:cNvPr>
          <p:cNvSpPr txBox="1"/>
          <p:nvPr/>
        </p:nvSpPr>
        <p:spPr>
          <a:xfrm>
            <a:off x="3555206" y="891157"/>
            <a:ext cx="8297464" cy="923330"/>
          </a:xfrm>
          <a:prstGeom prst="rect">
            <a:avLst/>
          </a:prstGeom>
          <a:noFill/>
        </p:spPr>
        <p:txBody>
          <a:bodyPr wrap="none" rtlCol="0">
            <a:spAutoFit/>
          </a:bodyPr>
          <a:lstStyle/>
          <a:p>
            <a:r>
              <a:rPr lang="en-US" altLang="ja-JP" dirty="0"/>
              <a:t>【</a:t>
            </a:r>
            <a:r>
              <a:rPr lang="ja-JP" altLang="en-US" dirty="0"/>
              <a:t>コマンド</a:t>
            </a:r>
            <a:r>
              <a:rPr lang="en-US" altLang="ja-JP" dirty="0"/>
              <a:t>】</a:t>
            </a:r>
          </a:p>
          <a:p>
            <a:r>
              <a:rPr lang="en-US" altLang="ja-JP" dirty="0" err="1"/>
              <a:t>meas</a:t>
            </a:r>
            <a:r>
              <a:rPr lang="en-US" altLang="ja-JP" dirty="0"/>
              <a:t> TRAN </a:t>
            </a:r>
            <a:r>
              <a:rPr lang="en-US" altLang="ja-JP" dirty="0" err="1"/>
              <a:t>tplh</a:t>
            </a:r>
            <a:r>
              <a:rPr lang="en-US" altLang="ja-JP" dirty="0"/>
              <a:t> TRIG CLK VAL=1.65 RISE=3 TARG OUT VAL=1.65 RISE=1</a:t>
            </a:r>
          </a:p>
          <a:p>
            <a:r>
              <a:rPr lang="en-US" altLang="ja-JP" dirty="0" err="1"/>
              <a:t>meas</a:t>
            </a:r>
            <a:r>
              <a:rPr lang="en-US" altLang="ja-JP" dirty="0"/>
              <a:t> TRAN </a:t>
            </a:r>
            <a:r>
              <a:rPr lang="en-US" altLang="ja-JP" dirty="0" err="1"/>
              <a:t>tphl</a:t>
            </a:r>
            <a:r>
              <a:rPr lang="en-US" altLang="ja-JP" dirty="0"/>
              <a:t> TRIG CLK VAL=1.65 RISE=4 TARG OUT VAL=1.65 FALL=1</a:t>
            </a:r>
            <a:endParaRPr kumimoji="1" lang="ja-JP" altLang="en-US" dirty="0"/>
          </a:p>
        </p:txBody>
      </p:sp>
      <p:sp>
        <p:nvSpPr>
          <p:cNvPr id="56" name="テキスト ボックス 55">
            <a:extLst>
              <a:ext uri="{FF2B5EF4-FFF2-40B4-BE49-F238E27FC236}">
                <a16:creationId xmlns:a16="http://schemas.microsoft.com/office/drawing/2014/main" id="{45D84065-752D-B440-F5F5-3038E6BAF1B3}"/>
              </a:ext>
            </a:extLst>
          </p:cNvPr>
          <p:cNvSpPr txBox="1"/>
          <p:nvPr/>
        </p:nvSpPr>
        <p:spPr>
          <a:xfrm>
            <a:off x="3555206" y="2120295"/>
            <a:ext cx="184731" cy="646331"/>
          </a:xfrm>
          <a:prstGeom prst="rect">
            <a:avLst/>
          </a:prstGeom>
          <a:noFill/>
        </p:spPr>
        <p:txBody>
          <a:bodyPr wrap="none" rtlCol="0">
            <a:spAutoFit/>
          </a:bodyPr>
          <a:lstStyle/>
          <a:p>
            <a:endParaRPr lang="en-US" altLang="ja-JP" dirty="0"/>
          </a:p>
          <a:p>
            <a:endParaRPr lang="en-US" altLang="ja-JP" dirty="0"/>
          </a:p>
        </p:txBody>
      </p:sp>
      <p:sp>
        <p:nvSpPr>
          <p:cNvPr id="61" name="テキスト ボックス 60">
            <a:extLst>
              <a:ext uri="{FF2B5EF4-FFF2-40B4-BE49-F238E27FC236}">
                <a16:creationId xmlns:a16="http://schemas.microsoft.com/office/drawing/2014/main" id="{8868C0FA-3540-5F73-302B-E59B4A721F9C}"/>
              </a:ext>
            </a:extLst>
          </p:cNvPr>
          <p:cNvSpPr txBox="1"/>
          <p:nvPr/>
        </p:nvSpPr>
        <p:spPr>
          <a:xfrm>
            <a:off x="3330255" y="2234747"/>
            <a:ext cx="6218766" cy="369332"/>
          </a:xfrm>
          <a:prstGeom prst="rect">
            <a:avLst/>
          </a:prstGeom>
          <a:noFill/>
        </p:spPr>
        <p:txBody>
          <a:bodyPr wrap="square">
            <a:spAutoFit/>
          </a:bodyPr>
          <a:lstStyle/>
          <a:p>
            <a:r>
              <a:rPr lang="en-US" altLang="ja-JP" dirty="0"/>
              <a:t>【</a:t>
            </a:r>
            <a:r>
              <a:rPr lang="ja-JP" altLang="en-US" dirty="0"/>
              <a:t>結果</a:t>
            </a:r>
            <a:r>
              <a:rPr lang="en-US" altLang="ja-JP" dirty="0"/>
              <a:t>】</a:t>
            </a:r>
          </a:p>
        </p:txBody>
      </p:sp>
      <p:sp>
        <p:nvSpPr>
          <p:cNvPr id="65" name="テキスト ボックス 64">
            <a:extLst>
              <a:ext uri="{FF2B5EF4-FFF2-40B4-BE49-F238E27FC236}">
                <a16:creationId xmlns:a16="http://schemas.microsoft.com/office/drawing/2014/main" id="{96C3632E-8842-D3CD-7C3F-FF8EABD3A3FE}"/>
              </a:ext>
            </a:extLst>
          </p:cNvPr>
          <p:cNvSpPr txBox="1"/>
          <p:nvPr/>
        </p:nvSpPr>
        <p:spPr>
          <a:xfrm>
            <a:off x="7526339" y="3429803"/>
            <a:ext cx="2303989" cy="646331"/>
          </a:xfrm>
          <a:prstGeom prst="rect">
            <a:avLst/>
          </a:prstGeom>
          <a:noFill/>
        </p:spPr>
        <p:txBody>
          <a:bodyPr wrap="square">
            <a:spAutoFit/>
          </a:bodyPr>
          <a:lstStyle/>
          <a:p>
            <a:pPr marL="514350" indent="-514350">
              <a:buFont typeface="+mj-ea"/>
              <a:buAutoNum type="circleNumDbPlain"/>
            </a:pPr>
            <a:r>
              <a:rPr lang="ja-JP" altLang="en-US" b="1" dirty="0">
                <a:solidFill>
                  <a:srgbClr val="FF0000"/>
                </a:solidFill>
              </a:rPr>
              <a:t>約 </a:t>
            </a:r>
            <a:r>
              <a:rPr lang="en-US" altLang="ja-JP" b="1" dirty="0">
                <a:solidFill>
                  <a:srgbClr val="FF0000"/>
                </a:solidFill>
              </a:rPr>
              <a:t>3.81ns</a:t>
            </a:r>
            <a:endParaRPr lang="en-US" altLang="ja-JP" sz="1800" b="1" dirty="0">
              <a:solidFill>
                <a:srgbClr val="FF0000"/>
              </a:solidFill>
            </a:endParaRPr>
          </a:p>
          <a:p>
            <a:pPr marL="514350" indent="-514350">
              <a:buFont typeface="+mj-ea"/>
              <a:buAutoNum type="circleNumDbPlain"/>
            </a:pPr>
            <a:r>
              <a:rPr kumimoji="1" lang="ja-JP" altLang="en-US" sz="1800" b="1" dirty="0">
                <a:solidFill>
                  <a:srgbClr val="FF0000"/>
                </a:solidFill>
              </a:rPr>
              <a:t>約 </a:t>
            </a:r>
            <a:r>
              <a:rPr kumimoji="1" lang="en-US" altLang="ja-JP" sz="1800" b="1" dirty="0">
                <a:solidFill>
                  <a:srgbClr val="FF0000"/>
                </a:solidFill>
              </a:rPr>
              <a:t>4.62</a:t>
            </a:r>
            <a:r>
              <a:rPr lang="en-US" altLang="ja-JP" b="1" dirty="0">
                <a:solidFill>
                  <a:srgbClr val="FF0000"/>
                </a:solidFill>
              </a:rPr>
              <a:t>ns</a:t>
            </a:r>
            <a:endParaRPr kumimoji="1" lang="ja-JP" altLang="en-US" sz="1800" b="1" dirty="0">
              <a:solidFill>
                <a:srgbClr val="FF0000"/>
              </a:solidFill>
            </a:endParaRPr>
          </a:p>
        </p:txBody>
      </p:sp>
      <p:pic>
        <p:nvPicPr>
          <p:cNvPr id="15" name="図 14">
            <a:extLst>
              <a:ext uri="{FF2B5EF4-FFF2-40B4-BE49-F238E27FC236}">
                <a16:creationId xmlns:a16="http://schemas.microsoft.com/office/drawing/2014/main" id="{F8DF251A-2F58-3FF9-E8EB-41E46B9E226F}"/>
              </a:ext>
            </a:extLst>
          </p:cNvPr>
          <p:cNvPicPr>
            <a:picLocks noChangeAspect="1"/>
          </p:cNvPicPr>
          <p:nvPr/>
        </p:nvPicPr>
        <p:blipFill>
          <a:blip r:embed="rId4"/>
          <a:stretch>
            <a:fillRect/>
          </a:stretch>
        </p:blipFill>
        <p:spPr>
          <a:xfrm>
            <a:off x="3739937" y="2776612"/>
            <a:ext cx="8125168" cy="466346"/>
          </a:xfrm>
          <a:prstGeom prst="rect">
            <a:avLst/>
          </a:prstGeom>
        </p:spPr>
      </p:pic>
      <p:sp>
        <p:nvSpPr>
          <p:cNvPr id="16" name="テキスト ボックス 15">
            <a:extLst>
              <a:ext uri="{FF2B5EF4-FFF2-40B4-BE49-F238E27FC236}">
                <a16:creationId xmlns:a16="http://schemas.microsoft.com/office/drawing/2014/main" id="{F26B5E49-04B1-1618-3A75-21DD48929287}"/>
              </a:ext>
            </a:extLst>
          </p:cNvPr>
          <p:cNvSpPr txBox="1"/>
          <p:nvPr/>
        </p:nvSpPr>
        <p:spPr>
          <a:xfrm>
            <a:off x="6991668" y="4312227"/>
            <a:ext cx="4662721" cy="1477328"/>
          </a:xfrm>
          <a:prstGeom prst="rect">
            <a:avLst/>
          </a:prstGeom>
          <a:noFill/>
        </p:spPr>
        <p:txBody>
          <a:bodyPr wrap="square" rtlCol="0">
            <a:spAutoFit/>
          </a:bodyPr>
          <a:lstStyle/>
          <a:p>
            <a:r>
              <a:rPr lang="ja-JP" altLang="en-US" dirty="0"/>
              <a:t>遅延時間は要求を満たしていない。</a:t>
            </a:r>
            <a:endParaRPr lang="en-US" altLang="ja-JP" dirty="0"/>
          </a:p>
          <a:p>
            <a:r>
              <a:rPr lang="ja-JP" altLang="en-US" dirty="0"/>
              <a:t>前回の</a:t>
            </a:r>
            <a:r>
              <a:rPr lang="en-US" altLang="ja-JP" dirty="0"/>
              <a:t>RST</a:t>
            </a:r>
            <a:r>
              <a:rPr lang="ja-JP" altLang="en-US" dirty="0"/>
              <a:t>信号なしのクロックド</a:t>
            </a:r>
            <a:r>
              <a:rPr lang="en-US" altLang="ja-JP" dirty="0"/>
              <a:t>CMOS</a:t>
            </a:r>
            <a:r>
              <a:rPr lang="ja-JP" altLang="en-US" dirty="0"/>
              <a:t>インバーターを使った</a:t>
            </a:r>
            <a:r>
              <a:rPr lang="en-US" altLang="ja-JP" dirty="0" err="1"/>
              <a:t>Dlatch</a:t>
            </a:r>
            <a:r>
              <a:rPr lang="ja-JP" altLang="en-US" dirty="0"/>
              <a:t>でも満たせていなかったため段数が増えたことによる問題ではないと考えられる。</a:t>
            </a:r>
            <a:endParaRPr kumimoji="1" lang="ja-JP" altLang="en-US" dirty="0"/>
          </a:p>
        </p:txBody>
      </p:sp>
      <p:pic>
        <p:nvPicPr>
          <p:cNvPr id="17" name="図 16">
            <a:extLst>
              <a:ext uri="{FF2B5EF4-FFF2-40B4-BE49-F238E27FC236}">
                <a16:creationId xmlns:a16="http://schemas.microsoft.com/office/drawing/2014/main" id="{21ACABE3-E07E-6F49-9565-DF14E5A3BD80}"/>
              </a:ext>
            </a:extLst>
          </p:cNvPr>
          <p:cNvPicPr>
            <a:picLocks noChangeAspect="1"/>
          </p:cNvPicPr>
          <p:nvPr/>
        </p:nvPicPr>
        <p:blipFill>
          <a:blip r:embed="rId5"/>
          <a:srcRect l="925" t="25080" r="6502" b="25166"/>
          <a:stretch>
            <a:fillRect/>
          </a:stretch>
        </p:blipFill>
        <p:spPr>
          <a:xfrm>
            <a:off x="7017593" y="6064615"/>
            <a:ext cx="4662720" cy="399731"/>
          </a:xfrm>
          <a:prstGeom prst="rect">
            <a:avLst/>
          </a:prstGeom>
        </p:spPr>
      </p:pic>
    </p:spTree>
    <p:extLst>
      <p:ext uri="{BB962C8B-B14F-4D97-AF65-F5344CB8AC3E}">
        <p14:creationId xmlns:p14="http://schemas.microsoft.com/office/powerpoint/2010/main" val="822977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B968BE-1B2C-8550-412C-D6105C591E2B}"/>
              </a:ext>
            </a:extLst>
          </p:cNvPr>
          <p:cNvSpPr>
            <a:spLocks noGrp="1"/>
          </p:cNvSpPr>
          <p:nvPr>
            <p:ph type="title"/>
          </p:nvPr>
        </p:nvSpPr>
        <p:spPr/>
        <p:txBody>
          <a:bodyPr/>
          <a:lstStyle/>
          <a:p>
            <a:r>
              <a:rPr lang="ja-JP" altLang="en-US" dirty="0"/>
              <a:t>平均消費電流</a:t>
            </a:r>
            <a:endParaRPr kumimoji="1" lang="ja-JP" altLang="en-US" dirty="0"/>
          </a:p>
        </p:txBody>
      </p:sp>
      <p:sp>
        <p:nvSpPr>
          <p:cNvPr id="3" name="コンテンツ プレースホルダー 2">
            <a:extLst>
              <a:ext uri="{FF2B5EF4-FFF2-40B4-BE49-F238E27FC236}">
                <a16:creationId xmlns:a16="http://schemas.microsoft.com/office/drawing/2014/main" id="{23E78AE6-BFBF-8325-7F25-E401FAFA73AC}"/>
              </a:ext>
            </a:extLst>
          </p:cNvPr>
          <p:cNvSpPr>
            <a:spLocks noGrp="1"/>
          </p:cNvSpPr>
          <p:nvPr>
            <p:ph idx="1"/>
          </p:nvPr>
        </p:nvSpPr>
        <p:spPr/>
        <p:txBody>
          <a:bodyPr/>
          <a:lstStyle/>
          <a:p>
            <a:r>
              <a:rPr lang="en-US" altLang="ja-JP" dirty="0" err="1"/>
              <a:t>meas</a:t>
            </a:r>
            <a:r>
              <a:rPr lang="en-US" altLang="ja-JP" dirty="0"/>
              <a:t> TRAN </a:t>
            </a:r>
            <a:r>
              <a:rPr lang="en-US" altLang="ja-JP" dirty="0" err="1"/>
              <a:t>Iavg</a:t>
            </a:r>
            <a:r>
              <a:rPr lang="en-US" altLang="ja-JP" dirty="0"/>
              <a:t> AVG I(VVDD)</a:t>
            </a:r>
          </a:p>
          <a:p>
            <a:r>
              <a:rPr lang="en-US" altLang="ja-JP" dirty="0"/>
              <a:t>RST=D=VDD CLK=10MHz</a:t>
            </a:r>
          </a:p>
          <a:p>
            <a:endParaRPr lang="en-US" altLang="ja-JP" dirty="0"/>
          </a:p>
          <a:p>
            <a:r>
              <a:rPr lang="en-US" altLang="ja-JP" dirty="0"/>
              <a:t>RST=D=VDD CLK=1MHz</a:t>
            </a:r>
          </a:p>
          <a:p>
            <a:endParaRPr lang="en-US" altLang="ja-JP" dirty="0"/>
          </a:p>
          <a:p>
            <a:r>
              <a:rPr lang="en-US" altLang="ja-JP" dirty="0"/>
              <a:t>RST=D=CLK=0V</a:t>
            </a:r>
          </a:p>
          <a:p>
            <a:endParaRPr lang="en-US" altLang="ja-JP" dirty="0"/>
          </a:p>
          <a:p>
            <a:endParaRPr lang="en-US" altLang="ja-JP" dirty="0"/>
          </a:p>
          <a:p>
            <a:pPr marL="0" indent="0">
              <a:buNone/>
            </a:pPr>
            <a:endParaRPr kumimoji="1" lang="ja-JP" altLang="en-US" dirty="0"/>
          </a:p>
        </p:txBody>
      </p:sp>
      <p:sp>
        <p:nvSpPr>
          <p:cNvPr id="8" name="テキスト ボックス 7">
            <a:extLst>
              <a:ext uri="{FF2B5EF4-FFF2-40B4-BE49-F238E27FC236}">
                <a16:creationId xmlns:a16="http://schemas.microsoft.com/office/drawing/2014/main" id="{A47D2EDE-DF38-985E-20C1-D7EFE6975E07}"/>
              </a:ext>
            </a:extLst>
          </p:cNvPr>
          <p:cNvSpPr txBox="1"/>
          <p:nvPr/>
        </p:nvSpPr>
        <p:spPr>
          <a:xfrm>
            <a:off x="9611524" y="2217528"/>
            <a:ext cx="2547492" cy="584775"/>
          </a:xfrm>
          <a:prstGeom prst="rect">
            <a:avLst/>
          </a:prstGeom>
          <a:noFill/>
        </p:spPr>
        <p:txBody>
          <a:bodyPr wrap="none" rtlCol="0">
            <a:spAutoFit/>
          </a:bodyPr>
          <a:lstStyle/>
          <a:p>
            <a:r>
              <a:rPr lang="ja-JP" altLang="en-US" sz="3200" dirty="0"/>
              <a:t>約</a:t>
            </a:r>
            <a:r>
              <a:rPr lang="en-US" altLang="ja-JP" sz="3200" dirty="0"/>
              <a:t>0.006</a:t>
            </a:r>
            <a:r>
              <a:rPr kumimoji="1" lang="en-US" altLang="ja-JP" sz="3200" dirty="0"/>
              <a:t>[</a:t>
            </a:r>
            <a:r>
              <a:rPr lang="en-US" altLang="ja-JP" sz="3200" dirty="0"/>
              <a:t>m</a:t>
            </a:r>
            <a:r>
              <a:rPr kumimoji="1" lang="en-US" altLang="ja-JP" sz="3200" dirty="0"/>
              <a:t>A]</a:t>
            </a:r>
            <a:endParaRPr kumimoji="1" lang="ja-JP" altLang="en-US" sz="3200" dirty="0"/>
          </a:p>
        </p:txBody>
      </p:sp>
      <p:sp>
        <p:nvSpPr>
          <p:cNvPr id="10" name="テキスト ボックス 9">
            <a:extLst>
              <a:ext uri="{FF2B5EF4-FFF2-40B4-BE49-F238E27FC236}">
                <a16:creationId xmlns:a16="http://schemas.microsoft.com/office/drawing/2014/main" id="{5518A0AB-1CD3-A11B-236F-ED4BAA90F9F9}"/>
              </a:ext>
            </a:extLst>
          </p:cNvPr>
          <p:cNvSpPr txBox="1"/>
          <p:nvPr/>
        </p:nvSpPr>
        <p:spPr>
          <a:xfrm>
            <a:off x="9730073" y="3245690"/>
            <a:ext cx="2547492" cy="584775"/>
          </a:xfrm>
          <a:prstGeom prst="rect">
            <a:avLst/>
          </a:prstGeom>
          <a:noFill/>
        </p:spPr>
        <p:txBody>
          <a:bodyPr wrap="none" rtlCol="0">
            <a:spAutoFit/>
          </a:bodyPr>
          <a:lstStyle/>
          <a:p>
            <a:r>
              <a:rPr lang="ja-JP" altLang="en-US" sz="3200" dirty="0"/>
              <a:t>約</a:t>
            </a:r>
            <a:r>
              <a:rPr lang="en-US" altLang="ja-JP" sz="3200" dirty="0"/>
              <a:t>0.002</a:t>
            </a:r>
            <a:r>
              <a:rPr kumimoji="1" lang="en-US" altLang="ja-JP" sz="3200" dirty="0"/>
              <a:t>[</a:t>
            </a:r>
            <a:r>
              <a:rPr lang="en-US" altLang="ja-JP" sz="3200" dirty="0"/>
              <a:t>m</a:t>
            </a:r>
            <a:r>
              <a:rPr kumimoji="1" lang="en-US" altLang="ja-JP" sz="3200" dirty="0"/>
              <a:t>A]</a:t>
            </a:r>
            <a:endParaRPr kumimoji="1" lang="ja-JP" altLang="en-US" sz="3200" dirty="0"/>
          </a:p>
        </p:txBody>
      </p:sp>
      <p:sp>
        <p:nvSpPr>
          <p:cNvPr id="13" name="テキスト ボックス 12">
            <a:extLst>
              <a:ext uri="{FF2B5EF4-FFF2-40B4-BE49-F238E27FC236}">
                <a16:creationId xmlns:a16="http://schemas.microsoft.com/office/drawing/2014/main" id="{46452E22-D25B-7140-8A5B-2299D03B56F9}"/>
              </a:ext>
            </a:extLst>
          </p:cNvPr>
          <p:cNvSpPr txBox="1"/>
          <p:nvPr/>
        </p:nvSpPr>
        <p:spPr>
          <a:xfrm>
            <a:off x="9388633" y="4424973"/>
            <a:ext cx="2661306" cy="584775"/>
          </a:xfrm>
          <a:prstGeom prst="rect">
            <a:avLst/>
          </a:prstGeom>
          <a:noFill/>
        </p:spPr>
        <p:txBody>
          <a:bodyPr wrap="none" rtlCol="0">
            <a:spAutoFit/>
          </a:bodyPr>
          <a:lstStyle/>
          <a:p>
            <a:r>
              <a:rPr lang="ja-JP" altLang="en-US" sz="3200" dirty="0"/>
              <a:t>約</a:t>
            </a:r>
            <a:r>
              <a:rPr lang="en-US" altLang="ja-JP" sz="3200" dirty="0"/>
              <a:t>0.0002</a:t>
            </a:r>
            <a:r>
              <a:rPr kumimoji="1" lang="en-US" altLang="ja-JP" sz="3200" dirty="0"/>
              <a:t>[</a:t>
            </a:r>
            <a:r>
              <a:rPr kumimoji="1" lang="en-US" altLang="ja-JP" sz="3200" dirty="0" err="1"/>
              <a:t>uA</a:t>
            </a:r>
            <a:r>
              <a:rPr kumimoji="1" lang="en-US" altLang="ja-JP" sz="3200" dirty="0"/>
              <a:t>]</a:t>
            </a:r>
            <a:endParaRPr kumimoji="1" lang="ja-JP" altLang="en-US" sz="3200" dirty="0"/>
          </a:p>
        </p:txBody>
      </p:sp>
      <p:pic>
        <p:nvPicPr>
          <p:cNvPr id="15" name="図 14">
            <a:extLst>
              <a:ext uri="{FF2B5EF4-FFF2-40B4-BE49-F238E27FC236}">
                <a16:creationId xmlns:a16="http://schemas.microsoft.com/office/drawing/2014/main" id="{A3B38E55-29FC-3E3C-6A2C-9B9213B1E545}"/>
              </a:ext>
            </a:extLst>
          </p:cNvPr>
          <p:cNvPicPr>
            <a:picLocks noChangeAspect="1"/>
          </p:cNvPicPr>
          <p:nvPr/>
        </p:nvPicPr>
        <p:blipFill>
          <a:blip r:embed="rId2"/>
          <a:stretch>
            <a:fillRect/>
          </a:stretch>
        </p:blipFill>
        <p:spPr>
          <a:xfrm>
            <a:off x="1038390" y="5164192"/>
            <a:ext cx="10618824" cy="357938"/>
          </a:xfrm>
          <a:prstGeom prst="rect">
            <a:avLst/>
          </a:prstGeom>
        </p:spPr>
      </p:pic>
      <p:pic>
        <p:nvPicPr>
          <p:cNvPr id="17" name="図 16">
            <a:extLst>
              <a:ext uri="{FF2B5EF4-FFF2-40B4-BE49-F238E27FC236}">
                <a16:creationId xmlns:a16="http://schemas.microsoft.com/office/drawing/2014/main" id="{4B5ADAAC-983C-0392-94BB-8006B33EC30C}"/>
              </a:ext>
            </a:extLst>
          </p:cNvPr>
          <p:cNvPicPr>
            <a:picLocks noChangeAspect="1"/>
          </p:cNvPicPr>
          <p:nvPr/>
        </p:nvPicPr>
        <p:blipFill>
          <a:blip r:embed="rId3"/>
          <a:stretch>
            <a:fillRect/>
          </a:stretch>
        </p:blipFill>
        <p:spPr>
          <a:xfrm>
            <a:off x="1048175" y="3825507"/>
            <a:ext cx="10594965" cy="357938"/>
          </a:xfrm>
          <a:prstGeom prst="rect">
            <a:avLst/>
          </a:prstGeom>
        </p:spPr>
      </p:pic>
      <p:pic>
        <p:nvPicPr>
          <p:cNvPr id="19" name="図 18">
            <a:extLst>
              <a:ext uri="{FF2B5EF4-FFF2-40B4-BE49-F238E27FC236}">
                <a16:creationId xmlns:a16="http://schemas.microsoft.com/office/drawing/2014/main" id="{7DB6AB90-945D-4DFD-95A4-0689B6952A7D}"/>
              </a:ext>
            </a:extLst>
          </p:cNvPr>
          <p:cNvPicPr>
            <a:picLocks noChangeAspect="1"/>
          </p:cNvPicPr>
          <p:nvPr/>
        </p:nvPicPr>
        <p:blipFill>
          <a:blip r:embed="rId4"/>
          <a:stretch>
            <a:fillRect/>
          </a:stretch>
        </p:blipFill>
        <p:spPr>
          <a:xfrm>
            <a:off x="1048175" y="2825193"/>
            <a:ext cx="10714273" cy="357938"/>
          </a:xfrm>
          <a:prstGeom prst="rect">
            <a:avLst/>
          </a:prstGeom>
        </p:spPr>
      </p:pic>
    </p:spTree>
    <p:extLst>
      <p:ext uri="{BB962C8B-B14F-4D97-AF65-F5344CB8AC3E}">
        <p14:creationId xmlns:p14="http://schemas.microsoft.com/office/powerpoint/2010/main" val="150565715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3066</TotalTime>
  <Words>1206</Words>
  <Application>Microsoft Office PowerPoint</Application>
  <PresentationFormat>ワイド画面</PresentationFormat>
  <Paragraphs>248</Paragraphs>
  <Slides>21</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21</vt:i4>
      </vt:variant>
    </vt:vector>
  </HeadingPairs>
  <TitlesOfParts>
    <vt:vector size="26" baseType="lpstr">
      <vt:lpstr>Meiryo UI</vt:lpstr>
      <vt:lpstr>游ゴシック</vt:lpstr>
      <vt:lpstr>游ゴシック Light</vt:lpstr>
      <vt:lpstr>Arial</vt:lpstr>
      <vt:lpstr>Office テーマ</vt:lpstr>
      <vt:lpstr>LR課題 ９月 クロックドコンパレータ＆ラッチ</vt:lpstr>
      <vt:lpstr>PowerPoint プレゼンテーション</vt:lpstr>
      <vt:lpstr>PowerPoint プレゼンテーション</vt:lpstr>
      <vt:lpstr>回路図</vt:lpstr>
      <vt:lpstr>回路図　出力L電圧、出力H電圧測定</vt:lpstr>
      <vt:lpstr>回路図　出力L電圧、出力H電圧測定</vt:lpstr>
      <vt:lpstr>波形</vt:lpstr>
      <vt:lpstr>OUTの遅延時間（tphl, tplh）</vt:lpstr>
      <vt:lpstr>平均消費電流</vt:lpstr>
      <vt:lpstr>平均消費電流　抵抗あり</vt:lpstr>
      <vt:lpstr>できていないこと</vt:lpstr>
      <vt:lpstr>フィードバック</vt:lpstr>
      <vt:lpstr>PowerPoint プレゼンテーション</vt:lpstr>
      <vt:lpstr>PD＝LOWのときOUT＝LOW</vt:lpstr>
      <vt:lpstr>出力L電圧、出力H電圧</vt:lpstr>
      <vt:lpstr>出力H電圧　m=4 IOH=-2mA</vt:lpstr>
      <vt:lpstr>出力L電圧　m=4 IOL=2mA</vt:lpstr>
      <vt:lpstr>プロセスの最小遅延時間測定</vt:lpstr>
      <vt:lpstr>プロセスの最小遅延時間測定</vt:lpstr>
      <vt:lpstr>バッファ付きSRlatch</vt:lpstr>
      <vt:lpstr>波形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成晃 穂刈</dc:creator>
  <cp:lastModifiedBy>TATSUYA HASEGAWA</cp:lastModifiedBy>
  <cp:revision>5</cp:revision>
  <dcterms:created xsi:type="dcterms:W3CDTF">2025-08-30T05:51:06Z</dcterms:created>
  <dcterms:modified xsi:type="dcterms:W3CDTF">2025-10-07T03:01:59Z</dcterms:modified>
</cp:coreProperties>
</file>