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3" r:id="rId4"/>
    <p:sldId id="260" r:id="rId5"/>
    <p:sldId id="261" r:id="rId6"/>
    <p:sldId id="266" r:id="rId7"/>
    <p:sldId id="264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76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A3103-11F1-4DD4-AB34-3246D7F20DB4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927E5-28F7-4834-8B84-75A75BE12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82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927E5-28F7-4834-8B84-75A75BE12E0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23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8D00C8-D856-0C7C-452B-B2E3E440F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73A367-06D1-D6D4-E2E9-C55345303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D68828-8547-5627-20F9-13F3A82A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5C03-8A44-40AC-8677-8696CC2BF1FA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169F63-DB85-AF31-7D7D-7ED3DD18C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F9FE98-2BC1-9A4E-4B9E-CCD84614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E4DE-A209-4514-84AE-57C50950A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65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AC26E-0752-DBE9-D3F3-316A8082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00A691-87B7-E665-9EBE-65DF367D2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3377FE-BB4D-2BA9-9245-AD9A2328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5C03-8A44-40AC-8677-8696CC2BF1FA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64BF35-DE05-8323-A2A8-307B2E05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8DB2A7-CB68-B369-4536-5F356BA2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E4DE-A209-4514-84AE-57C50950A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17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D3BD71-9993-04CC-EC1A-801B46F71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3049AB-14DB-D4DD-10D2-6C5FEC942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A9545E-ED09-516C-D901-5F181098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5C03-8A44-40AC-8677-8696CC2BF1FA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9F6F26-720E-9236-B48B-ECDD2993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7F00A7-8306-211A-C2BA-88961F39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E4DE-A209-4514-84AE-57C50950A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17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22CED-895C-A3B7-343B-45A7E23D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1825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511B8B-3667-D7D8-DE39-6E02B1A1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805EBA-41FE-59DE-5552-6D337F04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5C03-8A44-40AC-8677-8696CC2BF1FA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945BE-9FB9-64BD-2FCC-C8523F9C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2C4617-5FC3-383F-719D-D738D8B7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E4DE-A209-4514-84AE-57C50950A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36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F449D1-EB16-9AB4-8BC9-C9225C16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91F9D2-78CC-2B1E-EAE5-8EE1E0C0F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95334D-5D56-B48E-57BA-EA79BAEF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5C03-8A44-40AC-8677-8696CC2BF1FA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CBE6A-7581-A4CF-6EDD-108AB76B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929B45-ED35-A7E8-9B10-9B24DF31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E4DE-A209-4514-84AE-57C50950A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59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066BCE-CE02-1169-8026-8BB64E4A7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8CAF3C-25BD-A18C-EC23-228772967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F25679-ADD7-4808-957B-FBC4BA5D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5C03-8A44-40AC-8677-8696CC2BF1FA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B9B502-2892-2D09-CDD5-351B11BC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C8CD8D-BEB9-2E94-5AE8-E3E4350B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E4DE-A209-4514-84AE-57C50950A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D19AB44A-BCF7-A3A4-E370-CFD9A189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1825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124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F17E83-286C-9A72-DE78-47A1B818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C74BCA-99C0-36EA-AE01-2FAE21C1B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9746359-2D59-3D18-7BBC-46E6E12AD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F8FEB3-AF5B-C488-9B58-AD3AC1288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B75A383-29CA-7292-9C81-6F6F5F94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5C03-8A44-40AC-8677-8696CC2BF1FA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C91178-C1B5-3BBE-715F-6CBC90C7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EDD8E3B-2C52-6D68-3F0D-F01635A6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E4DE-A209-4514-84AE-57C50950A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57E996E7-F57C-EEED-135D-423924D8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1825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4395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98F40-01E6-895F-832C-65566992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5B5A1F-2A65-8816-2F0D-1675D92B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5C03-8A44-40AC-8677-8696CC2BF1FA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C2DB3A7-72D0-BE87-76DC-E31EC418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98EE16-D525-9CFD-9811-7C3FFBDD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E4DE-A209-4514-84AE-57C50950A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94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16CF3D-75AE-ABA3-1508-343E1D92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5C03-8A44-40AC-8677-8696CC2BF1FA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998E6B-58F9-EA2F-EAE6-83B7440F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85B380-784B-702B-2E6C-81B43BA6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E4DE-A209-4514-84AE-57C50950A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13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A7D181-5BDE-C7AD-690E-C3EB8C4D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D2B425-5E94-E532-9BEB-533EEDBF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C40AC6-296D-CC47-3A29-383530D10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A90295-DDA9-34F2-2D78-2F822DD4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5C03-8A44-40AC-8677-8696CC2BF1FA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7D0DE1-D657-E0AE-317D-1344E72B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C7C976-5422-6998-BC6E-77E64F04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E4DE-A209-4514-84AE-57C50950A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19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49177-FF50-8FF7-CE27-C0F6EB84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485E56-B851-62F8-2E9F-8B143A31F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503929-0128-6FE2-6E8C-AB8BE2ACD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16F73B-3235-61F8-0BA3-C19583A8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5C03-8A44-40AC-8677-8696CC2BF1FA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D51785-DCE6-5C4E-62E0-396FAA04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D3442A-D5EE-172C-41DC-184C8F88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E4DE-A209-4514-84AE-57C50950A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59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ACD8B9-2187-2391-F860-915F9845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012EF1-1C6F-8080-F0F7-09B8FC339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A770F6-6D43-A43C-3717-FB225EF4A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185C03-8A44-40AC-8677-8696CC2BF1FA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30573A-D024-3AA0-FE9D-D0F09E096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62197C-A4A3-FFF4-0D17-F401B11ED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A7E4DE-A209-4514-84AE-57C50950A2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72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4CCCB-8A62-88EB-5CC6-B9848A5F2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" y="868362"/>
            <a:ext cx="1114044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LR</a:t>
            </a:r>
            <a:r>
              <a:rPr kumimoji="1" lang="ja-JP" altLang="en-US" dirty="0"/>
              <a:t>課題</a:t>
            </a:r>
            <a:r>
              <a:rPr kumimoji="1" lang="en-US" altLang="ja-JP" dirty="0"/>
              <a:t>2</a:t>
            </a:r>
            <a:br>
              <a:rPr kumimoji="1" lang="en-US" altLang="ja-JP" dirty="0"/>
            </a:br>
            <a:r>
              <a:rPr kumimoji="1" lang="ja-JP" altLang="en-US" dirty="0"/>
              <a:t>クロックドコンパレータ＆ラッチ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816C09-B232-5126-6928-668737D79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穗刈成晃、長谷川達也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14849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24001" y="1"/>
            <a:ext cx="77652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アルバイト内容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２．クロックドコンパレータ＆ラッチ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TOOL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：回路設計⇒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Xschem</a:t>
            </a:r>
            <a:r>
              <a:rPr lang="ja-JP" altLang="en-US" dirty="0" err="1">
                <a:latin typeface="Meiryo UI" pitchFamily="50" charset="-128"/>
                <a:ea typeface="Meiryo UI" pitchFamily="50" charset="-128"/>
              </a:rPr>
              <a:t>、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シミュレーション⇒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NGSPICE</a:t>
            </a:r>
          </a:p>
          <a:p>
            <a:r>
              <a:rPr lang="ja-JP" altLang="en-US" dirty="0">
                <a:highlight>
                  <a:srgbClr val="FFFF00"/>
                </a:highlight>
                <a:latin typeface="Meiryo UI" pitchFamily="50" charset="-128"/>
                <a:ea typeface="Meiryo UI" pitchFamily="50" charset="-128"/>
              </a:rPr>
              <a:t>目標仕様：判定速度：</a:t>
            </a:r>
            <a:r>
              <a:rPr lang="en-US" altLang="ja-JP" dirty="0">
                <a:highlight>
                  <a:srgbClr val="FFFF00"/>
                </a:highlight>
                <a:latin typeface="Meiryo UI" pitchFamily="50" charset="-128"/>
                <a:ea typeface="Meiryo UI" pitchFamily="50" charset="-128"/>
              </a:rPr>
              <a:t>10MHz</a:t>
            </a:r>
          </a:p>
          <a:p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SPICE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モデル：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OSU035 (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課題で使用したモデル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)</a:t>
            </a:r>
            <a:r>
              <a:rPr lang="ja-JP" altLang="en-US" dirty="0" err="1">
                <a:latin typeface="Meiryo UI" pitchFamily="50" charset="-128"/>
                <a:ea typeface="Meiryo UI" pitchFamily="50" charset="-128"/>
              </a:rPr>
              <a:t>、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抵抗とキャパシタは、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R,C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で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OK</a:t>
            </a:r>
          </a:p>
          <a:p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納期：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9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月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2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日の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WEB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会議で説明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担当者：長谷川さん、穂刈さん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質問事項は、</a:t>
            </a:r>
            <a:r>
              <a:rPr lang="en-US" altLang="ja-JP" dirty="0">
                <a:latin typeface="Meiryo UI" pitchFamily="50" charset="-128"/>
                <a:ea typeface="Meiryo UI" pitchFamily="50" charset="-128"/>
              </a:rPr>
              <a:t>DISCORD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でお願いします。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不明点は、</a:t>
            </a:r>
            <a:r>
              <a:rPr lang="en-US" altLang="ja-JP" dirty="0" err="1">
                <a:latin typeface="Meiryo UI" pitchFamily="50" charset="-128"/>
                <a:ea typeface="Meiryo UI" pitchFamily="50" charset="-128"/>
              </a:rPr>
              <a:t>ChartGPT</a:t>
            </a:r>
            <a:r>
              <a:rPr lang="ja-JP" altLang="en-US" dirty="0">
                <a:latin typeface="Meiryo UI" pitchFamily="50" charset="-128"/>
                <a:ea typeface="Meiryo UI" pitchFamily="50" charset="-128"/>
              </a:rPr>
              <a:t>に聞いてもよいです。</a:t>
            </a:r>
            <a:endParaRPr lang="en-US" altLang="ja-JP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63553" y="4607836"/>
            <a:ext cx="579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inp</a:t>
            </a:r>
            <a:endParaRPr lang="en-US" altLang="ja-JP" dirty="0"/>
          </a:p>
          <a:p>
            <a:r>
              <a:rPr lang="en-US" altLang="ja-JP" dirty="0" err="1"/>
              <a:t>inm</a:t>
            </a:r>
            <a:endParaRPr lang="en-US" altLang="ja-JP" dirty="0"/>
          </a:p>
          <a:p>
            <a:r>
              <a:rPr lang="en-US" altLang="ja-JP" dirty="0" err="1"/>
              <a:t>clk</a:t>
            </a:r>
            <a:endParaRPr lang="en-US" altLang="ja-JP" dirty="0"/>
          </a:p>
          <a:p>
            <a:r>
              <a:rPr lang="en-US" altLang="ja-JP" dirty="0"/>
              <a:t>en</a:t>
            </a:r>
          </a:p>
          <a:p>
            <a:r>
              <a:rPr lang="en-US" altLang="ja-JP" dirty="0"/>
              <a:t>out</a:t>
            </a:r>
            <a:endParaRPr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2607291" y="4645004"/>
            <a:ext cx="1224136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3831427" y="4645004"/>
            <a:ext cx="129614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607291" y="4789020"/>
            <a:ext cx="529208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2607291" y="4572996"/>
            <a:ext cx="529208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3903435" y="4933036"/>
            <a:ext cx="1224136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2607291" y="5005044"/>
            <a:ext cx="129614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2607347" y="5077052"/>
            <a:ext cx="5292024" cy="99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V="1">
            <a:off x="2607291" y="4861028"/>
            <a:ext cx="529208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607291" y="5437092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3183355" y="529307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3183355" y="5293076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3759419" y="529307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3759419" y="5437092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4335483" y="529307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4335483" y="5293076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4911547" y="529307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911547" y="5437092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5487611" y="529307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5487611" y="5293076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6063675" y="529307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6063675" y="5437092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V="1">
            <a:off x="6639739" y="529307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6639739" y="5293076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7215803" y="529307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7215803" y="5437092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2607291" y="5581108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5199579" y="558110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642787" y="581861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3362867" y="581861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3362867" y="6034642"/>
            <a:ext cx="1224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5198867" y="5746610"/>
            <a:ext cx="504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V="1">
            <a:off x="5702867" y="560259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4587003" y="581861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V="1">
            <a:off x="4587004" y="5805264"/>
            <a:ext cx="1076949" cy="13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3362867" y="4522474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4587003" y="4306450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3026884" y="430645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inp</a:t>
            </a:r>
            <a:r>
              <a:rPr lang="en-US" altLang="ja-JP" sz="1200" dirty="0"/>
              <a:t>&gt;</a:t>
            </a:r>
            <a:r>
              <a:rPr lang="en-US" altLang="ja-JP" sz="1200" dirty="0" err="1"/>
              <a:t>inm</a:t>
            </a:r>
            <a:endParaRPr lang="ja-JP" altLang="en-US" sz="12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75036" y="430645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inp</a:t>
            </a:r>
            <a:r>
              <a:rPr lang="en-US" altLang="ja-JP" sz="1200" dirty="0"/>
              <a:t>&lt;</a:t>
            </a:r>
            <a:r>
              <a:rPr lang="en-US" altLang="ja-JP" sz="1200" dirty="0" err="1"/>
              <a:t>inm</a:t>
            </a:r>
            <a:endParaRPr lang="ja-JP" altLang="en-US" sz="1200" dirty="0"/>
          </a:p>
        </p:txBody>
      </p:sp>
      <p:cxnSp>
        <p:nvCxnSpPr>
          <p:cNvPr id="43" name="直線コネクタ 42"/>
          <p:cNvCxnSpPr/>
          <p:nvPr/>
        </p:nvCxnSpPr>
        <p:spPr>
          <a:xfrm>
            <a:off x="2642787" y="6034642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2714796" y="58296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不定</a:t>
            </a:r>
          </a:p>
        </p:txBody>
      </p:sp>
      <p:cxnSp>
        <p:nvCxnSpPr>
          <p:cNvPr id="45" name="直線コネクタ 44"/>
          <p:cNvCxnSpPr/>
          <p:nvPr/>
        </p:nvCxnSpPr>
        <p:spPr>
          <a:xfrm flipV="1">
            <a:off x="5663952" y="581861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5091059" y="4594482"/>
            <a:ext cx="1224136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6315195" y="4594482"/>
            <a:ext cx="129614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5091059" y="4954522"/>
            <a:ext cx="129614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387203" y="4882514"/>
            <a:ext cx="1224136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5883147" y="4306450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5702867" y="5602594"/>
            <a:ext cx="2052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4587003" y="4522474"/>
            <a:ext cx="12961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V="1">
            <a:off x="5663952" y="6021288"/>
            <a:ext cx="1368152" cy="13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6963267" y="4306450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5955155" y="4522474"/>
            <a:ext cx="10081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6096001" y="4221089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inp</a:t>
            </a:r>
            <a:r>
              <a:rPr lang="en-US" altLang="ja-JP" sz="1200" dirty="0"/>
              <a:t>&gt;</a:t>
            </a:r>
            <a:r>
              <a:rPr lang="en-US" altLang="ja-JP" sz="1200" dirty="0" err="1"/>
              <a:t>inm</a:t>
            </a:r>
            <a:endParaRPr lang="ja-JP" altLang="en-US" sz="1200" dirty="0"/>
          </a:p>
        </p:txBody>
      </p:sp>
      <p:cxnSp>
        <p:nvCxnSpPr>
          <p:cNvPr id="61" name="直線コネクタ 60"/>
          <p:cNvCxnSpPr/>
          <p:nvPr/>
        </p:nvCxnSpPr>
        <p:spPr>
          <a:xfrm flipV="1">
            <a:off x="7035275" y="581861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7035275" y="5818618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7035276" y="430645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inp</a:t>
            </a:r>
            <a:r>
              <a:rPr lang="en-US" altLang="ja-JP" sz="1200" dirty="0"/>
              <a:t>&lt;</a:t>
            </a:r>
            <a:r>
              <a:rPr lang="en-US" altLang="ja-JP" sz="1200" dirty="0" err="1"/>
              <a:t>inm</a:t>
            </a:r>
            <a:endParaRPr lang="ja-JP" altLang="en-US" sz="12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671187" y="2655299"/>
            <a:ext cx="69127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highlight>
                  <a:srgbClr val="FFFF00"/>
                </a:highlight>
                <a:latin typeface="Meiryo UI" pitchFamily="50" charset="-128"/>
                <a:ea typeface="Meiryo UI" pitchFamily="50" charset="-128"/>
              </a:rPr>
              <a:t>【</a:t>
            </a:r>
            <a:r>
              <a:rPr lang="ja-JP" altLang="en-US" sz="1400" dirty="0">
                <a:highlight>
                  <a:srgbClr val="FFFF00"/>
                </a:highlight>
                <a:latin typeface="Meiryo UI" pitchFamily="50" charset="-128"/>
                <a:ea typeface="Meiryo UI" pitchFamily="50" charset="-128"/>
              </a:rPr>
              <a:t>入力・出力信号情報</a:t>
            </a:r>
            <a:r>
              <a:rPr lang="en-US" altLang="ja-JP" sz="1400" dirty="0">
                <a:highlight>
                  <a:srgbClr val="FFFF00"/>
                </a:highlight>
                <a:latin typeface="Meiryo UI" pitchFamily="50" charset="-128"/>
                <a:ea typeface="Meiryo UI" pitchFamily="50" charset="-128"/>
              </a:rPr>
              <a:t>】</a:t>
            </a: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VDD:3.3V±10%</a:t>
            </a:r>
          </a:p>
          <a:p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inp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/inm:0V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～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VDD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のアナログ値</a:t>
            </a:r>
            <a:endParaRPr lang="en-US" altLang="ja-JP" sz="1400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clk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: VIL=VDDx0.2, VIH=VDD*0.8, 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trise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tfall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=1ns, 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tcycle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=100ns</a:t>
            </a:r>
          </a:p>
          <a:p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en:VIL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=VDD*0.2, VIH=VDD*0.8, 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trise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tfall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=1ns, 100KHz</a:t>
            </a:r>
          </a:p>
          <a:p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out:VOL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=VDD*0.2, VOH=VDD*0.6, 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tplh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=10ns, 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tphl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=10ns</a:t>
            </a: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VSS:0V</a:t>
            </a:r>
          </a:p>
        </p:txBody>
      </p:sp>
      <p:cxnSp>
        <p:nvCxnSpPr>
          <p:cNvPr id="68" name="直線コネクタ 67"/>
          <p:cNvCxnSpPr/>
          <p:nvPr/>
        </p:nvCxnSpPr>
        <p:spPr>
          <a:xfrm>
            <a:off x="4332000" y="5517232"/>
            <a:ext cx="0" cy="75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4583832" y="587727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4367808" y="616530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5447928" y="616530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5484000" y="5508000"/>
            <a:ext cx="0" cy="75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5663952" y="587727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3791744" y="602128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latin typeface="Meiryo UI" pitchFamily="50" charset="-128"/>
                <a:ea typeface="Meiryo UI" pitchFamily="50" charset="-128"/>
              </a:rPr>
              <a:t>tplh</a:t>
            </a:r>
            <a:endParaRPr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943872" y="602128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latin typeface="Meiryo UI" pitchFamily="50" charset="-128"/>
                <a:ea typeface="Meiryo UI" pitchFamily="50" charset="-128"/>
              </a:rPr>
              <a:t>tphl</a:t>
            </a:r>
            <a:endParaRPr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79" name="直線コネクタ 78"/>
          <p:cNvCxnSpPr/>
          <p:nvPr/>
        </p:nvCxnSpPr>
        <p:spPr>
          <a:xfrm>
            <a:off x="3215680" y="5517232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>
            <a:off x="3215680" y="5661248"/>
            <a:ext cx="115212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3431704" y="558924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latin typeface="Meiryo UI" pitchFamily="50" charset="-128"/>
                <a:ea typeface="Meiryo UI" pitchFamily="50" charset="-128"/>
              </a:rPr>
              <a:t>tcycle</a:t>
            </a:r>
            <a:endParaRPr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9174185-BCB6-B41B-A40C-8D64C6F4C39A}"/>
              </a:ext>
            </a:extLst>
          </p:cNvPr>
          <p:cNvSpPr/>
          <p:nvPr/>
        </p:nvSpPr>
        <p:spPr>
          <a:xfrm>
            <a:off x="7320136" y="200925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コンパレータ</a:t>
            </a: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29B2A9B-A71B-B54A-12E6-5D6101702A3F}"/>
              </a:ext>
            </a:extLst>
          </p:cNvPr>
          <p:cNvCxnSpPr/>
          <p:nvPr/>
        </p:nvCxnSpPr>
        <p:spPr>
          <a:xfrm>
            <a:off x="6888088" y="215327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3F18F88-3830-5FA6-6420-BC2F4B267487}"/>
              </a:ext>
            </a:extLst>
          </p:cNvPr>
          <p:cNvCxnSpPr/>
          <p:nvPr/>
        </p:nvCxnSpPr>
        <p:spPr>
          <a:xfrm>
            <a:off x="6888088" y="230567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3E065B6F-7CED-8AB2-F280-9049347FAD6A}"/>
              </a:ext>
            </a:extLst>
          </p:cNvPr>
          <p:cNvCxnSpPr/>
          <p:nvPr/>
        </p:nvCxnSpPr>
        <p:spPr>
          <a:xfrm>
            <a:off x="6888088" y="245807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4BD17680-BB60-6B3D-0765-8EED2635194B}"/>
              </a:ext>
            </a:extLst>
          </p:cNvPr>
          <p:cNvCxnSpPr/>
          <p:nvPr/>
        </p:nvCxnSpPr>
        <p:spPr>
          <a:xfrm>
            <a:off x="6888088" y="261047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6A4ED66-13F9-0D21-EB6D-BEEC45CDD44E}"/>
              </a:ext>
            </a:extLst>
          </p:cNvPr>
          <p:cNvSpPr txBox="1"/>
          <p:nvPr/>
        </p:nvSpPr>
        <p:spPr>
          <a:xfrm>
            <a:off x="6600056" y="2021452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err="1"/>
              <a:t>inp</a:t>
            </a:r>
            <a:endParaRPr lang="en-US" altLang="ja-JP" sz="1000" dirty="0"/>
          </a:p>
          <a:p>
            <a:r>
              <a:rPr lang="en-US" altLang="ja-JP" sz="1000" dirty="0" err="1"/>
              <a:t>inm</a:t>
            </a:r>
            <a:endParaRPr lang="en-US" altLang="ja-JP" sz="1000" dirty="0"/>
          </a:p>
          <a:p>
            <a:r>
              <a:rPr lang="en-US" altLang="ja-JP" sz="1000" dirty="0" err="1"/>
              <a:t>clk</a:t>
            </a:r>
            <a:endParaRPr lang="en-US" altLang="ja-JP" sz="1000" dirty="0"/>
          </a:p>
          <a:p>
            <a:r>
              <a:rPr lang="en-US" altLang="ja-JP" sz="1000" dirty="0"/>
              <a:t>en</a:t>
            </a:r>
            <a:endParaRPr lang="ja-JP" altLang="en-US" sz="10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B1C5695-C18F-F784-7325-44B3BB75E01A}"/>
              </a:ext>
            </a:extLst>
          </p:cNvPr>
          <p:cNvSpPr txBox="1"/>
          <p:nvPr/>
        </p:nvSpPr>
        <p:spPr>
          <a:xfrm>
            <a:off x="7636780" y="1732260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VDD(3.3V)</a:t>
            </a:r>
            <a:endParaRPr lang="ja-JP" altLang="en-US" sz="1200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ECAA40D-0391-F7CE-DF75-2A1028DF962B}"/>
              </a:ext>
            </a:extLst>
          </p:cNvPr>
          <p:cNvSpPr txBox="1"/>
          <p:nvPr/>
        </p:nvSpPr>
        <p:spPr>
          <a:xfrm>
            <a:off x="7680177" y="2729339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VSS(0V)</a:t>
            </a:r>
            <a:endParaRPr lang="ja-JP" altLang="en-US" sz="1200" dirty="0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8FFB747E-5A61-2D58-4862-229B34A67AC8}"/>
              </a:ext>
            </a:extLst>
          </p:cNvPr>
          <p:cNvCxnSpPr>
            <a:stCxn id="2" idx="3"/>
          </p:cNvCxnSpPr>
          <p:nvPr/>
        </p:nvCxnSpPr>
        <p:spPr>
          <a:xfrm>
            <a:off x="9048328" y="236929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3D959D4-70BF-55AA-8F2A-E2143F2B14C1}"/>
              </a:ext>
            </a:extLst>
          </p:cNvPr>
          <p:cNvSpPr txBox="1"/>
          <p:nvPr/>
        </p:nvSpPr>
        <p:spPr>
          <a:xfrm>
            <a:off x="9120336" y="244130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out</a:t>
            </a:r>
            <a:endParaRPr lang="ja-JP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685ED-7FFE-5728-40A6-44D3751C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回路図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E5C38FE-8AF3-296E-3BE1-2859099E4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37" y="2317968"/>
            <a:ext cx="10610526" cy="360000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0263A9-26F9-FBE1-CE90-0E41FA558598}"/>
              </a:ext>
            </a:extLst>
          </p:cNvPr>
          <p:cNvSpPr/>
          <p:nvPr/>
        </p:nvSpPr>
        <p:spPr>
          <a:xfrm>
            <a:off x="790737" y="2317968"/>
            <a:ext cx="3971762" cy="360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5FFCA62-27A9-2290-7889-0EF9F5F4C69E}"/>
              </a:ext>
            </a:extLst>
          </p:cNvPr>
          <p:cNvSpPr/>
          <p:nvPr/>
        </p:nvSpPr>
        <p:spPr>
          <a:xfrm>
            <a:off x="5123180" y="2317968"/>
            <a:ext cx="5407659" cy="360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5F5963A-D2BB-0AFD-E65D-2ED0326EE6EB}"/>
              </a:ext>
            </a:extLst>
          </p:cNvPr>
          <p:cNvSpPr txBox="1"/>
          <p:nvPr/>
        </p:nvSpPr>
        <p:spPr>
          <a:xfrm>
            <a:off x="1607067" y="179474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コンパレータ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4D8F697-F320-E91B-BE81-9818301774B2}"/>
              </a:ext>
            </a:extLst>
          </p:cNvPr>
          <p:cNvSpPr txBox="1"/>
          <p:nvPr/>
        </p:nvSpPr>
        <p:spPr>
          <a:xfrm>
            <a:off x="7196067" y="179474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ラッチ</a:t>
            </a:r>
          </a:p>
        </p:txBody>
      </p:sp>
    </p:spTree>
    <p:extLst>
      <p:ext uri="{BB962C8B-B14F-4D97-AF65-F5344CB8AC3E}">
        <p14:creationId xmlns:p14="http://schemas.microsoft.com/office/powerpoint/2010/main" val="199879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4FB35-3736-A971-DB62-47CDD004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波形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5DE15818-849B-E0D5-3916-B8A8F8B6C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048"/>
          <a:stretch>
            <a:fillRect/>
          </a:stretch>
        </p:blipFill>
        <p:spPr>
          <a:xfrm>
            <a:off x="610558" y="1714499"/>
            <a:ext cx="10970883" cy="489322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5A8C8C-C1B2-DFB8-1B55-35531C0B6C84}"/>
              </a:ext>
            </a:extLst>
          </p:cNvPr>
          <p:cNvSpPr txBox="1"/>
          <p:nvPr/>
        </p:nvSpPr>
        <p:spPr>
          <a:xfrm>
            <a:off x="927613" y="3918249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V(CLK)</a:t>
            </a:r>
            <a:endParaRPr lang="ja-JP" altLang="en-US" sz="20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DFFFBF-AAB2-78C5-5D4F-67A706759508}"/>
              </a:ext>
            </a:extLst>
          </p:cNvPr>
          <p:cNvSpPr txBox="1"/>
          <p:nvPr/>
        </p:nvSpPr>
        <p:spPr>
          <a:xfrm>
            <a:off x="1008565" y="4826594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V(EN)</a:t>
            </a:r>
            <a:endParaRPr lang="ja-JP" altLang="en-US" sz="20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EDD3DA6-B795-002D-3617-C001CE98F8DB}"/>
              </a:ext>
            </a:extLst>
          </p:cNvPr>
          <p:cNvSpPr txBox="1"/>
          <p:nvPr/>
        </p:nvSpPr>
        <p:spPr>
          <a:xfrm>
            <a:off x="911583" y="573494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V(OUT)</a:t>
            </a:r>
            <a:endParaRPr lang="ja-JP" altLang="en-US" sz="20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938B30-A142-9A17-2B86-0EC168673647}"/>
              </a:ext>
            </a:extLst>
          </p:cNvPr>
          <p:cNvSpPr txBox="1"/>
          <p:nvPr/>
        </p:nvSpPr>
        <p:spPr>
          <a:xfrm>
            <a:off x="1011260" y="2101559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V(INP)</a:t>
            </a:r>
            <a:endParaRPr lang="ja-JP" altLang="en-US" sz="20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4619BF6-A2F3-5FBD-610B-F7DBF59BFE33}"/>
              </a:ext>
            </a:extLst>
          </p:cNvPr>
          <p:cNvSpPr txBox="1"/>
          <p:nvPr/>
        </p:nvSpPr>
        <p:spPr>
          <a:xfrm>
            <a:off x="914278" y="3009904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V(INM)</a:t>
            </a:r>
            <a:endParaRPr lang="ja-JP" altLang="en-US" sz="2000" b="1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C1137DC-EB66-CD8F-B93B-4199604427E3}"/>
              </a:ext>
            </a:extLst>
          </p:cNvPr>
          <p:cNvCxnSpPr>
            <a:cxnSpLocks/>
          </p:cNvCxnSpPr>
          <p:nvPr/>
        </p:nvCxnSpPr>
        <p:spPr>
          <a:xfrm>
            <a:off x="3015940" y="1652470"/>
            <a:ext cx="154800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A3CE21A-FDF6-FE40-4D5F-5B293D2361B2}"/>
              </a:ext>
            </a:extLst>
          </p:cNvPr>
          <p:cNvCxnSpPr>
            <a:cxnSpLocks/>
          </p:cNvCxnSpPr>
          <p:nvPr/>
        </p:nvCxnSpPr>
        <p:spPr>
          <a:xfrm>
            <a:off x="4583230" y="1652470"/>
            <a:ext cx="154800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10DC1FC3-59FB-0D8F-6E37-2441DD6C41E5}"/>
              </a:ext>
            </a:extLst>
          </p:cNvPr>
          <p:cNvCxnSpPr>
            <a:cxnSpLocks/>
          </p:cNvCxnSpPr>
          <p:nvPr/>
        </p:nvCxnSpPr>
        <p:spPr>
          <a:xfrm>
            <a:off x="6150520" y="1652470"/>
            <a:ext cx="154800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AC7C2824-9CC4-D66E-C487-257054B1D223}"/>
              </a:ext>
            </a:extLst>
          </p:cNvPr>
          <p:cNvCxnSpPr>
            <a:cxnSpLocks/>
          </p:cNvCxnSpPr>
          <p:nvPr/>
        </p:nvCxnSpPr>
        <p:spPr>
          <a:xfrm>
            <a:off x="7717810" y="1652470"/>
            <a:ext cx="154800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6B211ED1-0879-82DA-3E59-697EFF7CB1EB}"/>
              </a:ext>
            </a:extLst>
          </p:cNvPr>
          <p:cNvCxnSpPr>
            <a:cxnSpLocks/>
          </p:cNvCxnSpPr>
          <p:nvPr/>
        </p:nvCxnSpPr>
        <p:spPr>
          <a:xfrm>
            <a:off x="9285100" y="1652470"/>
            <a:ext cx="154800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2B95500-E1A4-E471-B6D1-A2FC53CF0BDC}"/>
              </a:ext>
            </a:extLst>
          </p:cNvPr>
          <p:cNvCxnSpPr>
            <a:cxnSpLocks/>
          </p:cNvCxnSpPr>
          <p:nvPr/>
        </p:nvCxnSpPr>
        <p:spPr>
          <a:xfrm>
            <a:off x="3015940" y="940197"/>
            <a:ext cx="0" cy="54000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72BD2ED9-A76F-3391-655F-270F43BAE678}"/>
              </a:ext>
            </a:extLst>
          </p:cNvPr>
          <p:cNvCxnSpPr>
            <a:cxnSpLocks/>
          </p:cNvCxnSpPr>
          <p:nvPr/>
        </p:nvCxnSpPr>
        <p:spPr>
          <a:xfrm>
            <a:off x="4563940" y="940197"/>
            <a:ext cx="0" cy="54000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7349A845-0F0D-FACC-DE3F-70C85688134C}"/>
              </a:ext>
            </a:extLst>
          </p:cNvPr>
          <p:cNvCxnSpPr>
            <a:cxnSpLocks/>
          </p:cNvCxnSpPr>
          <p:nvPr/>
        </p:nvCxnSpPr>
        <p:spPr>
          <a:xfrm>
            <a:off x="6150520" y="940197"/>
            <a:ext cx="0" cy="54000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2F08E8D-28DC-99CE-280F-A57990D28669}"/>
              </a:ext>
            </a:extLst>
          </p:cNvPr>
          <p:cNvCxnSpPr>
            <a:cxnSpLocks/>
          </p:cNvCxnSpPr>
          <p:nvPr/>
        </p:nvCxnSpPr>
        <p:spPr>
          <a:xfrm>
            <a:off x="7717810" y="940197"/>
            <a:ext cx="0" cy="54000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BFC16AF1-AD4B-D47B-DC2F-BDAC417378C1}"/>
              </a:ext>
            </a:extLst>
          </p:cNvPr>
          <p:cNvCxnSpPr>
            <a:cxnSpLocks/>
          </p:cNvCxnSpPr>
          <p:nvPr/>
        </p:nvCxnSpPr>
        <p:spPr>
          <a:xfrm>
            <a:off x="9285100" y="940197"/>
            <a:ext cx="0" cy="54000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8EA2D80D-A535-027C-92B1-D7FA4E32AD1E}"/>
              </a:ext>
            </a:extLst>
          </p:cNvPr>
          <p:cNvCxnSpPr>
            <a:cxnSpLocks/>
          </p:cNvCxnSpPr>
          <p:nvPr/>
        </p:nvCxnSpPr>
        <p:spPr>
          <a:xfrm>
            <a:off x="10833100" y="940197"/>
            <a:ext cx="0" cy="54000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691564C-512D-EB92-69BB-BCD728BBC4DE}"/>
              </a:ext>
            </a:extLst>
          </p:cNvPr>
          <p:cNvSpPr txBox="1"/>
          <p:nvPr/>
        </p:nvSpPr>
        <p:spPr>
          <a:xfrm>
            <a:off x="3128595" y="1075324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INP&gt;INM</a:t>
            </a:r>
            <a:endParaRPr lang="ja-JP" altLang="en-US" sz="2000" b="1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1BD85ED-8A0B-1AF8-7023-9C45AC174B6D}"/>
              </a:ext>
            </a:extLst>
          </p:cNvPr>
          <p:cNvSpPr txBox="1"/>
          <p:nvPr/>
        </p:nvSpPr>
        <p:spPr>
          <a:xfrm>
            <a:off x="4686240" y="1075324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INM&gt;INP</a:t>
            </a:r>
            <a:endParaRPr lang="ja-JP" altLang="en-US" sz="20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6A82ACD-DE5D-0F4F-5F5D-CF9D8752D7A1}"/>
              </a:ext>
            </a:extLst>
          </p:cNvPr>
          <p:cNvSpPr txBox="1"/>
          <p:nvPr/>
        </p:nvSpPr>
        <p:spPr>
          <a:xfrm>
            <a:off x="6243885" y="1075324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INP&gt;INM</a:t>
            </a:r>
            <a:endParaRPr lang="ja-JP" altLang="en-US" sz="2000" b="1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013B875-910B-AFC7-A5A0-629784DF2AFE}"/>
              </a:ext>
            </a:extLst>
          </p:cNvPr>
          <p:cNvSpPr txBox="1"/>
          <p:nvPr/>
        </p:nvSpPr>
        <p:spPr>
          <a:xfrm>
            <a:off x="7801530" y="1075324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INM&gt;INP</a:t>
            </a:r>
            <a:endParaRPr lang="ja-JP" altLang="en-US" sz="2000" b="1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1DF3A5E-6730-EA26-6BE3-B229334EA2B1}"/>
              </a:ext>
            </a:extLst>
          </p:cNvPr>
          <p:cNvSpPr txBox="1"/>
          <p:nvPr/>
        </p:nvSpPr>
        <p:spPr>
          <a:xfrm>
            <a:off x="9359175" y="1075324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INP&gt;INM</a:t>
            </a:r>
            <a:endParaRPr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5352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E3C19-5E0C-E745-8362-B79C090F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</a:t>
            </a:r>
            <a:r>
              <a:rPr kumimoji="1" lang="ja-JP" altLang="en-US" dirty="0"/>
              <a:t>の遅延時間（</a:t>
            </a:r>
            <a:r>
              <a:rPr lang="en-US" altLang="ja-JP" dirty="0" err="1"/>
              <a:t>tphl</a:t>
            </a:r>
            <a:r>
              <a:rPr lang="en-US" altLang="ja-JP" dirty="0"/>
              <a:t>, </a:t>
            </a:r>
            <a:r>
              <a:rPr lang="en-US" altLang="ja-JP" dirty="0" err="1"/>
              <a:t>tplh</a:t>
            </a:r>
            <a:r>
              <a:rPr kumimoji="1" lang="ja-JP" altLang="en-US" dirty="0"/>
              <a:t>）</a:t>
            </a: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AD8A99EF-8627-15FE-9D00-FA83828B2AC2}"/>
              </a:ext>
            </a:extLst>
          </p:cNvPr>
          <p:cNvGrpSpPr/>
          <p:nvPr/>
        </p:nvGrpSpPr>
        <p:grpSpPr>
          <a:xfrm>
            <a:off x="209482" y="3598812"/>
            <a:ext cx="6631585" cy="3022294"/>
            <a:chOff x="209482" y="2924804"/>
            <a:chExt cx="7219458" cy="3696302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DE73431-E869-B702-71F2-F3E261660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482" y="2924804"/>
              <a:ext cx="7219458" cy="3696302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A8081738-B0A0-1C0F-80C1-8E617ACF3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9685" y="3901453"/>
              <a:ext cx="0" cy="2631748"/>
            </a:xfrm>
            <a:prstGeom prst="line">
              <a:avLst/>
            </a:prstGeom>
            <a:ln w="9525">
              <a:solidFill>
                <a:srgbClr val="FFFF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902C92B-E7AB-AB9D-3703-08F612BF5E4D}"/>
                </a:ext>
              </a:extLst>
            </p:cNvPr>
            <p:cNvCxnSpPr>
              <a:cxnSpLocks/>
            </p:cNvCxnSpPr>
            <p:nvPr/>
          </p:nvCxnSpPr>
          <p:spPr>
            <a:xfrm>
              <a:off x="2626360" y="6058702"/>
              <a:ext cx="0" cy="501169"/>
            </a:xfrm>
            <a:prstGeom prst="line">
              <a:avLst/>
            </a:prstGeom>
            <a:ln w="9525">
              <a:solidFill>
                <a:srgbClr val="FFFF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CB374809-AA70-07A5-5F8F-F8AD16184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2480" y="4981665"/>
              <a:ext cx="0" cy="1554711"/>
            </a:xfrm>
            <a:prstGeom prst="line">
              <a:avLst/>
            </a:prstGeom>
            <a:ln w="9525">
              <a:solidFill>
                <a:srgbClr val="FFFF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24825249-99EF-2959-84D2-DE5C242D43C8}"/>
                </a:ext>
              </a:extLst>
            </p:cNvPr>
            <p:cNvCxnSpPr>
              <a:cxnSpLocks/>
            </p:cNvCxnSpPr>
            <p:nvPr/>
          </p:nvCxnSpPr>
          <p:spPr>
            <a:xfrm>
              <a:off x="3388360" y="6016946"/>
              <a:ext cx="0" cy="533400"/>
            </a:xfrm>
            <a:prstGeom prst="line">
              <a:avLst/>
            </a:prstGeom>
            <a:ln w="9525">
              <a:solidFill>
                <a:srgbClr val="FFFF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C00004C-D647-8512-7E88-AC5BBD369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1180" y="3904628"/>
              <a:ext cx="0" cy="2645718"/>
            </a:xfrm>
            <a:prstGeom prst="line">
              <a:avLst/>
            </a:prstGeom>
            <a:ln w="9525">
              <a:solidFill>
                <a:srgbClr val="FFFF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296DDA27-84F6-D2A1-201B-B1D6C323DFA3}"/>
                </a:ext>
              </a:extLst>
            </p:cNvPr>
            <p:cNvCxnSpPr>
              <a:cxnSpLocks/>
            </p:cNvCxnSpPr>
            <p:nvPr/>
          </p:nvCxnSpPr>
          <p:spPr>
            <a:xfrm>
              <a:off x="5677853" y="6002976"/>
              <a:ext cx="0" cy="533400"/>
            </a:xfrm>
            <a:prstGeom prst="line">
              <a:avLst/>
            </a:prstGeom>
            <a:ln w="9525">
              <a:solidFill>
                <a:srgbClr val="FFFF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C9CD6EFA-7EB0-19E6-026C-7EB43BD11906}"/>
                </a:ext>
              </a:extLst>
            </p:cNvPr>
            <p:cNvSpPr txBox="1"/>
            <p:nvPr/>
          </p:nvSpPr>
          <p:spPr>
            <a:xfrm>
              <a:off x="2615565" y="5874036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FF00"/>
                  </a:solidFill>
                </a:rPr>
                <a:t>①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8C89975-55E6-5B12-EF9C-114C245E34D1}"/>
                </a:ext>
              </a:extLst>
            </p:cNvPr>
            <p:cNvSpPr txBox="1"/>
            <p:nvPr/>
          </p:nvSpPr>
          <p:spPr>
            <a:xfrm>
              <a:off x="3399155" y="5874036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FF00"/>
                  </a:solidFill>
                </a:rPr>
                <a:t>②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571C66A-6787-B087-E00C-B440848BBA8D}"/>
                </a:ext>
              </a:extLst>
            </p:cNvPr>
            <p:cNvSpPr txBox="1"/>
            <p:nvPr/>
          </p:nvSpPr>
          <p:spPr>
            <a:xfrm>
              <a:off x="5641974" y="5874036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FF00"/>
                  </a:solidFill>
                </a:rPr>
                <a:t>③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349FCB64-DD05-6221-0D4B-8C61F988F9F9}"/>
              </a:ext>
            </a:extLst>
          </p:cNvPr>
          <p:cNvGrpSpPr/>
          <p:nvPr/>
        </p:nvGrpSpPr>
        <p:grpSpPr>
          <a:xfrm>
            <a:off x="7622837" y="4397371"/>
            <a:ext cx="4150064" cy="2246889"/>
            <a:chOff x="7638424" y="4139802"/>
            <a:chExt cx="4414787" cy="248130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1BDEB7B-4367-9B3E-6CF4-25AAC722B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38424" y="4139802"/>
              <a:ext cx="4414787" cy="2481304"/>
            </a:xfrm>
            <a:prstGeom prst="rect">
              <a:avLst/>
            </a:prstGeom>
          </p:spPr>
        </p:pic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1284CD85-5ED8-66B9-C660-44634800DF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7097" y="4960725"/>
              <a:ext cx="0" cy="1396378"/>
            </a:xfrm>
            <a:prstGeom prst="line">
              <a:avLst/>
            </a:prstGeom>
            <a:ln w="9525">
              <a:solidFill>
                <a:srgbClr val="FFFF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49D7ECF-FB51-AA4D-3919-B9FF141526F2}"/>
                </a:ext>
              </a:extLst>
            </p:cNvPr>
            <p:cNvCxnSpPr>
              <a:cxnSpLocks/>
            </p:cNvCxnSpPr>
            <p:nvPr/>
          </p:nvCxnSpPr>
          <p:spPr>
            <a:xfrm>
              <a:off x="9013022" y="5855934"/>
              <a:ext cx="0" cy="501169"/>
            </a:xfrm>
            <a:prstGeom prst="line">
              <a:avLst/>
            </a:prstGeom>
            <a:ln w="9525">
              <a:solidFill>
                <a:srgbClr val="FFFF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52FACF15-32E9-D697-C9E4-2EB955876127}"/>
                </a:ext>
              </a:extLst>
            </p:cNvPr>
            <p:cNvSpPr txBox="1"/>
            <p:nvPr/>
          </p:nvSpPr>
          <p:spPr>
            <a:xfrm>
              <a:off x="8597097" y="5474248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FF00"/>
                  </a:solidFill>
                </a:rPr>
                <a:t>①</a:t>
              </a: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C290A2AC-74D4-B3E9-6CB9-CB5E52FFD9A3}"/>
                </a:ext>
              </a:extLst>
            </p:cNvPr>
            <p:cNvCxnSpPr/>
            <p:nvPr/>
          </p:nvCxnSpPr>
          <p:spPr>
            <a:xfrm>
              <a:off x="8597097" y="6106518"/>
              <a:ext cx="415925" cy="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D04D71-07EB-D40F-DF54-C595796D773F}"/>
              </a:ext>
            </a:extLst>
          </p:cNvPr>
          <p:cNvSpPr txBox="1"/>
          <p:nvPr/>
        </p:nvSpPr>
        <p:spPr>
          <a:xfrm>
            <a:off x="165613" y="4291758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V(CLK)</a:t>
            </a:r>
            <a:endParaRPr lang="ja-JP" altLang="en-US" sz="2000" b="1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9296ABE-ABE4-3AAD-CE27-B16B22FCFDF0}"/>
              </a:ext>
            </a:extLst>
          </p:cNvPr>
          <p:cNvSpPr txBox="1"/>
          <p:nvPr/>
        </p:nvSpPr>
        <p:spPr>
          <a:xfrm>
            <a:off x="246565" y="5155589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V(EN)</a:t>
            </a:r>
            <a:endParaRPr lang="ja-JP" altLang="en-US" sz="2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B238844-4938-3450-ACFD-0AD20AF3B18E}"/>
              </a:ext>
            </a:extLst>
          </p:cNvPr>
          <p:cNvSpPr txBox="1"/>
          <p:nvPr/>
        </p:nvSpPr>
        <p:spPr>
          <a:xfrm>
            <a:off x="149583" y="601942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V(OUT)</a:t>
            </a:r>
            <a:endParaRPr lang="ja-JP" altLang="en-US" sz="2000" b="1" dirty="0"/>
          </a:p>
        </p:txBody>
      </p:sp>
      <p:sp>
        <p:nvSpPr>
          <p:cNvPr id="49" name="コンテンツ プレースホルダー 2">
            <a:extLst>
              <a:ext uri="{FF2B5EF4-FFF2-40B4-BE49-F238E27FC236}">
                <a16:creationId xmlns:a16="http://schemas.microsoft.com/office/drawing/2014/main" id="{8A812435-9426-6352-CAB2-42758873E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413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ja-JP" sz="2000" dirty="0"/>
              <a:t>CLK RISE, OUT RISE</a:t>
            </a:r>
          </a:p>
          <a:p>
            <a:pPr marL="514350" indent="-514350">
              <a:buFont typeface="+mj-ea"/>
              <a:buAutoNum type="circleNumDbPlain"/>
            </a:pPr>
            <a:r>
              <a:rPr kumimoji="1" lang="en-US" altLang="ja-JP" sz="2000" dirty="0"/>
              <a:t>EN </a:t>
            </a:r>
            <a:r>
              <a:rPr lang="en-US" altLang="ja-JP" sz="2000" dirty="0"/>
              <a:t>FALL , OUT FALL</a:t>
            </a:r>
          </a:p>
          <a:p>
            <a:pPr marL="514350" indent="-514350">
              <a:buFont typeface="+mj-ea"/>
              <a:buAutoNum type="circleNumDbPlain"/>
            </a:pPr>
            <a:r>
              <a:rPr kumimoji="1" lang="en-US" altLang="ja-JP" sz="2000" dirty="0"/>
              <a:t>CLK RISE, OUT FALL</a:t>
            </a:r>
            <a:endParaRPr kumimoji="1" lang="ja-JP" altLang="en-US" sz="20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0DF6F16-32EC-7CA9-FDCB-00F75D7B89A1}"/>
              </a:ext>
            </a:extLst>
          </p:cNvPr>
          <p:cNvSpPr txBox="1"/>
          <p:nvPr/>
        </p:nvSpPr>
        <p:spPr>
          <a:xfrm>
            <a:off x="3555206" y="891157"/>
            <a:ext cx="8478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コマンド</a:t>
            </a:r>
            <a:r>
              <a:rPr lang="en-US" altLang="ja-JP" dirty="0"/>
              <a:t>】</a:t>
            </a:r>
          </a:p>
          <a:p>
            <a:r>
              <a:rPr lang="en-US" altLang="ja-JP" dirty="0" err="1"/>
              <a:t>meas</a:t>
            </a:r>
            <a:r>
              <a:rPr lang="en-US" altLang="ja-JP" dirty="0"/>
              <a:t> TRAN </a:t>
            </a:r>
            <a:r>
              <a:rPr lang="en-US" altLang="ja-JP" dirty="0" err="1"/>
              <a:t>tplh</a:t>
            </a:r>
            <a:r>
              <a:rPr lang="en-US" altLang="ja-JP" dirty="0"/>
              <a:t> TRIG CLK VAL=1.65 RISE=2 TARG OUT VAL=1.65 RISE=1</a:t>
            </a:r>
          </a:p>
          <a:p>
            <a:r>
              <a:rPr lang="en-US" altLang="ja-JP" dirty="0" err="1"/>
              <a:t>meas</a:t>
            </a:r>
            <a:r>
              <a:rPr lang="en-US" altLang="ja-JP" dirty="0"/>
              <a:t> TRAN </a:t>
            </a:r>
            <a:r>
              <a:rPr lang="en-US" altLang="ja-JP" dirty="0" err="1"/>
              <a:t>tphlen</a:t>
            </a:r>
            <a:r>
              <a:rPr lang="en-US" altLang="ja-JP" dirty="0"/>
              <a:t> TRIG EN VAL=1.75 FALL=1 TARG OUT VAL=1.75 FALL=1</a:t>
            </a:r>
          </a:p>
          <a:p>
            <a:r>
              <a:rPr lang="en-US" altLang="ja-JP" dirty="0" err="1"/>
              <a:t>meas</a:t>
            </a:r>
            <a:r>
              <a:rPr lang="en-US" altLang="ja-JP" dirty="0"/>
              <a:t> TRAN </a:t>
            </a:r>
            <a:r>
              <a:rPr lang="en-US" altLang="ja-JP" dirty="0" err="1"/>
              <a:t>tphl</a:t>
            </a:r>
            <a:r>
              <a:rPr lang="en-US" altLang="ja-JP" dirty="0"/>
              <a:t> TRIG CLK VAL=1.65 RISE=5 TARG OUT VAL=1.65 FALL=2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5D84065-752D-B440-F5F5-3038E6BAF1B3}"/>
              </a:ext>
            </a:extLst>
          </p:cNvPr>
          <p:cNvSpPr txBox="1"/>
          <p:nvPr/>
        </p:nvSpPr>
        <p:spPr>
          <a:xfrm>
            <a:off x="3555206" y="212029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868C0FA-3540-5F73-302B-E59B4A721F9C}"/>
              </a:ext>
            </a:extLst>
          </p:cNvPr>
          <p:cNvSpPr txBox="1"/>
          <p:nvPr/>
        </p:nvSpPr>
        <p:spPr>
          <a:xfrm>
            <a:off x="3555206" y="2234273"/>
            <a:ext cx="6218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結果</a:t>
            </a:r>
            <a:r>
              <a:rPr lang="en-US" altLang="ja-JP" dirty="0"/>
              <a:t>】</a:t>
            </a: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F12FFD50-AB95-0280-BD3A-A592355517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25" t="25080" r="6502" b="25166"/>
          <a:stretch>
            <a:fillRect/>
          </a:stretch>
        </p:blipFill>
        <p:spPr>
          <a:xfrm>
            <a:off x="3647571" y="2548977"/>
            <a:ext cx="8478603" cy="726864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6C3632E-8842-D3CD-7C3F-FF8EABD3A3FE}"/>
              </a:ext>
            </a:extLst>
          </p:cNvPr>
          <p:cNvSpPr txBox="1"/>
          <p:nvPr/>
        </p:nvSpPr>
        <p:spPr>
          <a:xfrm>
            <a:off x="7526339" y="3429803"/>
            <a:ext cx="23039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ja-JP" altLang="en-US" b="1" dirty="0">
                <a:solidFill>
                  <a:srgbClr val="FF0000"/>
                </a:solidFill>
              </a:rPr>
              <a:t>約 </a:t>
            </a:r>
            <a:r>
              <a:rPr lang="en-US" altLang="ja-JP" b="1" dirty="0">
                <a:solidFill>
                  <a:srgbClr val="FF0000"/>
                </a:solidFill>
              </a:rPr>
              <a:t>5.57ns</a:t>
            </a:r>
            <a:endParaRPr lang="en-US" altLang="ja-JP" sz="1800" b="1" dirty="0">
              <a:solidFill>
                <a:srgbClr val="FF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z="1800" b="1" dirty="0">
                <a:solidFill>
                  <a:srgbClr val="FF0000"/>
                </a:solidFill>
              </a:rPr>
              <a:t>約 </a:t>
            </a:r>
            <a:r>
              <a:rPr kumimoji="1" lang="en-US" altLang="ja-JP" sz="1800" b="1" dirty="0">
                <a:solidFill>
                  <a:srgbClr val="FF0000"/>
                </a:solidFill>
              </a:rPr>
              <a:t>4.17ns</a:t>
            </a:r>
            <a:endParaRPr lang="en-US" altLang="ja-JP" sz="1800" b="1" dirty="0">
              <a:solidFill>
                <a:srgbClr val="FF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z="1800" b="1" dirty="0">
                <a:solidFill>
                  <a:srgbClr val="FF0000"/>
                </a:solidFill>
              </a:rPr>
              <a:t>約 </a:t>
            </a:r>
            <a:r>
              <a:rPr lang="en-US" altLang="ja-JP" b="1" dirty="0">
                <a:solidFill>
                  <a:srgbClr val="FF0000"/>
                </a:solidFill>
              </a:rPr>
              <a:t>3.59ns</a:t>
            </a:r>
            <a:endParaRPr kumimoji="1" lang="ja-JP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7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968BE-1B2C-8550-412C-D6105C59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平均消費電流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E78AE6-BFBF-8325-7F25-E401FAFA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meas</a:t>
            </a:r>
            <a:r>
              <a:rPr lang="en-US" altLang="ja-JP" dirty="0"/>
              <a:t> TRAN </a:t>
            </a:r>
            <a:r>
              <a:rPr lang="en-US" altLang="ja-JP" dirty="0" err="1"/>
              <a:t>Iavg</a:t>
            </a:r>
            <a:r>
              <a:rPr lang="en-US" altLang="ja-JP" dirty="0"/>
              <a:t> AVG I(VVDD)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1EDFC69-B007-4433-E3E6-B89A326B3C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6" t="76269" r="7046" b="9561"/>
          <a:stretch>
            <a:fillRect/>
          </a:stretch>
        </p:blipFill>
        <p:spPr>
          <a:xfrm>
            <a:off x="1181100" y="2316480"/>
            <a:ext cx="10877872" cy="26837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7D2EDE-DF38-985E-20C1-D7EFE6975E07}"/>
              </a:ext>
            </a:extLst>
          </p:cNvPr>
          <p:cNvSpPr txBox="1"/>
          <p:nvPr/>
        </p:nvSpPr>
        <p:spPr>
          <a:xfrm>
            <a:off x="8181473" y="2943756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約</a:t>
            </a:r>
            <a:r>
              <a:rPr kumimoji="1" lang="en-US" altLang="ja-JP" sz="3200" dirty="0"/>
              <a:t>33.6[</a:t>
            </a:r>
            <a:r>
              <a:rPr kumimoji="1" lang="en-US" altLang="ja-JP" sz="3200" dirty="0" err="1"/>
              <a:t>uA</a:t>
            </a:r>
            <a:r>
              <a:rPr kumimoji="1" lang="en-US" altLang="ja-JP" sz="3200" dirty="0"/>
              <a:t>]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565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64E20-8E84-60DA-18E1-492DC325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回路図（前の状態を保存する</a:t>
            </a:r>
            <a:r>
              <a:rPr kumimoji="1" lang="en-US" altLang="ja-JP" dirty="0"/>
              <a:t>ver.</a:t>
            </a:r>
            <a:r>
              <a:rPr kumimoji="1" lang="ja-JP" altLang="en-US" dirty="0"/>
              <a:t>）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13B4211-D156-789E-4569-BB3FD9063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39" y="1629000"/>
            <a:ext cx="1039052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8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ECA7AB-30A1-9DCF-B10E-49F6B211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波形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8737EE1-2747-96AE-3439-B847D33D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54" y="1555094"/>
            <a:ext cx="9258892" cy="48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4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516</Words>
  <Application>Microsoft Office PowerPoint</Application>
  <PresentationFormat>ワイド画面</PresentationFormat>
  <Paragraphs>78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Meiryo UI</vt:lpstr>
      <vt:lpstr>游ゴシック</vt:lpstr>
      <vt:lpstr>游ゴシック Light</vt:lpstr>
      <vt:lpstr>Arial</vt:lpstr>
      <vt:lpstr>Office テーマ</vt:lpstr>
      <vt:lpstr>LR課題2 クロックドコンパレータ＆ラッチ</vt:lpstr>
      <vt:lpstr>PowerPoint プレゼンテーション</vt:lpstr>
      <vt:lpstr>回路図</vt:lpstr>
      <vt:lpstr>波形</vt:lpstr>
      <vt:lpstr>OUTの遅延時間（tphl, tplh）</vt:lpstr>
      <vt:lpstr>平均消費電流</vt:lpstr>
      <vt:lpstr>回路図（前の状態を保存するver.）</vt:lpstr>
      <vt:lpstr>波形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成晃 穂刈</dc:creator>
  <cp:lastModifiedBy>成晃 穂刈</cp:lastModifiedBy>
  <cp:revision>1</cp:revision>
  <dcterms:created xsi:type="dcterms:W3CDTF">2025-08-30T05:51:06Z</dcterms:created>
  <dcterms:modified xsi:type="dcterms:W3CDTF">2025-08-30T09:30:38Z</dcterms:modified>
</cp:coreProperties>
</file>