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0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44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4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8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8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79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3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1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6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150.statcan.gc.ca/t1/tbl1/en/tv.action?pid=1710000901" TargetMode="External"/><Relationship Id="rId3" Type="http://schemas.openxmlformats.org/officeDocument/2006/relationships/hyperlink" Target="https://github.com/owid/covid-19-data/tree/master/public/data" TargetMode="External"/><Relationship Id="rId7" Type="http://schemas.openxmlformats.org/officeDocument/2006/relationships/hyperlink" Target="https://www.abs.gov.au/ausstats/abs@.nsf/mediareleasesbyCatalogue/CA1999BAEAA1A86ACA25765100098A47" TargetMode="External"/><Relationship Id="rId2" Type="http://schemas.openxmlformats.org/officeDocument/2006/relationships/hyperlink" Target="https://population.un.org/wpp/Download/Standard/CS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noaa/gsod" TargetMode="External"/><Relationship Id="rId5" Type="http://schemas.openxmlformats.org/officeDocument/2006/relationships/hyperlink" Target="https://www.kaggle.com/c/covid19-global-forecasting-week-4" TargetMode="External"/><Relationship Id="rId10" Type="http://schemas.openxmlformats.org/officeDocument/2006/relationships/hyperlink" Target="https://www.census.gov/data/tables/time-series/demo/popest/2010s-state-total.html" TargetMode="External"/><Relationship Id="rId4" Type="http://schemas.openxmlformats.org/officeDocument/2006/relationships/hyperlink" Target="https://www.kaggle.com/davidbnn92/weather-data-for-covid19-data-analysis" TargetMode="External"/><Relationship Id="rId9" Type="http://schemas.openxmlformats.org/officeDocument/2006/relationships/hyperlink" Target="http://data.stats.gov.cn/english/easyquery.htm?cn=E010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07F08C-08EA-408F-863B-F2269BF3E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599" b="2174"/>
          <a:stretch/>
        </p:blipFill>
        <p:spPr>
          <a:xfrm>
            <a:off x="13875" y="1386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CAB12-921C-4F44-BE73-A845AE7BA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E41D1-B0D5-6E48-BDC9-FA98615C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Denis </a:t>
            </a:r>
            <a:r>
              <a:rPr lang="en-US" dirty="0" err="1"/>
              <a:t>doci</a:t>
            </a:r>
            <a:r>
              <a:rPr lang="en-US" dirty="0"/>
              <a:t>, </a:t>
            </a:r>
            <a:r>
              <a:rPr lang="en-US" dirty="0" err="1"/>
              <a:t>steven</a:t>
            </a:r>
            <a:r>
              <a:rPr lang="en-US" dirty="0"/>
              <a:t> Aiello, Todd </a:t>
            </a:r>
            <a:r>
              <a:rPr lang="en-US" dirty="0" err="1"/>
              <a:t>orrender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7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ADFE-1AA5-F546-A5CE-8A54A0F6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</a:t>
            </a:r>
            <a:r>
              <a:rPr lang="en-US" dirty="0" err="1"/>
              <a:t>eda</a:t>
            </a:r>
            <a:r>
              <a:rPr lang="en-US" dirty="0"/>
              <a:t> finding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44F2-B28D-4A45-AE24-7731B514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742708" cy="3649133"/>
          </a:xfrm>
        </p:spPr>
        <p:txBody>
          <a:bodyPr/>
          <a:lstStyle/>
          <a:p>
            <a:r>
              <a:rPr lang="en-US" dirty="0"/>
              <a:t>Something we would expect in this analysis is a high correlation between population density and cases/deaths</a:t>
            </a:r>
          </a:p>
          <a:p>
            <a:endParaRPr lang="en-US" dirty="0"/>
          </a:p>
          <a:p>
            <a:r>
              <a:rPr lang="en-US" dirty="0"/>
              <a:t>In our analysis we don’t see this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483BF-8BD6-8D47-AD04-0FA9E408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44" y="2142067"/>
            <a:ext cx="5316472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8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3673-71B4-1F44-8160-391D56C8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Swedish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2ED6-F9CF-874C-BDDA-60714D58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that Sweden has handled the COVID pandemic has been significantly different from most countries.</a:t>
            </a:r>
          </a:p>
          <a:p>
            <a:r>
              <a:rPr lang="en-US" dirty="0"/>
              <a:t>They have not shut down their economy or enforced any lockdown strategies.</a:t>
            </a:r>
          </a:p>
          <a:p>
            <a:r>
              <a:rPr lang="en-US" dirty="0"/>
              <a:t>We took a deeper dive and did a comparative statistical test to see if Sweden is faring markedly different from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60898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BA88-B6B1-7E4F-95D2-CE0DE82A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Swedish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FE79-2BE4-C34A-B708-8EA6444B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Sweden is among the nations with a more developed healthcare system, it is not meaningful to compare it to less medically-advanced countries.</a:t>
            </a:r>
          </a:p>
          <a:p>
            <a:r>
              <a:rPr lang="en-US" dirty="0"/>
              <a:t>Instead, we took a subset of the highly developed countries (based on Gini coefficient).</a:t>
            </a:r>
          </a:p>
          <a:p>
            <a:r>
              <a:rPr lang="en-US" dirty="0"/>
              <a:t>We split data into two groups: “Swedish” and “not Swedish,” and ran an ANOVA. From our results, we can say with confidence that the two groups are not the same. (ANOVA F-statistic 11.3 , p-value 0.00077) </a:t>
            </a:r>
          </a:p>
          <a:p>
            <a:r>
              <a:rPr lang="en-US" dirty="0"/>
              <a:t>ANOVA  assumptions not necessarily met, but somewhat robust to departures given a large sample size. </a:t>
            </a:r>
          </a:p>
        </p:txBody>
      </p:sp>
    </p:spTree>
    <p:extLst>
      <p:ext uri="{BB962C8B-B14F-4D97-AF65-F5344CB8AC3E}">
        <p14:creationId xmlns:p14="http://schemas.microsoft.com/office/powerpoint/2010/main" val="215998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2B02-3821-1C47-B78D-E959B627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Sweden visual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3BE3-7BE5-D24F-951E-9F0A369C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It is clear that Sweden is performing poorly compared to other developed nations in regard to Deaths per Capita.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F98C7-6C8C-DA4A-A64A-8D39C7D1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044951"/>
            <a:ext cx="6095593" cy="26058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9C3BB-6190-EC47-96BD-4383C3CD06A5}"/>
              </a:ext>
            </a:extLst>
          </p:cNvPr>
          <p:cNvSpPr txBox="1"/>
          <p:nvPr/>
        </p:nvSpPr>
        <p:spPr>
          <a:xfrm>
            <a:off x="5289751" y="1534736"/>
            <a:ext cx="57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Deaths per population (Sweden vs Developed countries)</a:t>
            </a:r>
          </a:p>
        </p:txBody>
      </p:sp>
    </p:spTree>
    <p:extLst>
      <p:ext uri="{BB962C8B-B14F-4D97-AF65-F5344CB8AC3E}">
        <p14:creationId xmlns:p14="http://schemas.microsoft.com/office/powerpoint/2010/main" val="17019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12A2-E6EA-4741-80FE-D25F73D6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WEATHER HAVE AN AFFECT ON COVID DEATHS?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D05E-3739-344D-BDEA-555477F7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merged our weather data to our standardized dataset. </a:t>
            </a:r>
          </a:p>
          <a:p>
            <a:endParaRPr lang="en-US" dirty="0"/>
          </a:p>
          <a:p>
            <a:r>
              <a:rPr lang="en-US" dirty="0"/>
              <a:t>We then standardized all of our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Finally, we ran a random forest on our data to predict Deaths per Capita, and Total Cases per Capita to investigate feature importance. </a:t>
            </a:r>
          </a:p>
        </p:txBody>
      </p:sp>
    </p:spTree>
    <p:extLst>
      <p:ext uri="{BB962C8B-B14F-4D97-AF65-F5344CB8AC3E}">
        <p14:creationId xmlns:p14="http://schemas.microsoft.com/office/powerpoint/2010/main" val="308276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92F5-1D60-1D4F-8402-4DEF4009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E26E-00C3-CE40-A11E-61C42154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850466" cy="3649133"/>
          </a:xfrm>
        </p:spPr>
        <p:txBody>
          <a:bodyPr/>
          <a:lstStyle/>
          <a:p>
            <a:r>
              <a:rPr lang="en-US" dirty="0"/>
              <a:t>As expected, the most important feature was time (the death count rises as time progresses).</a:t>
            </a:r>
          </a:p>
          <a:p>
            <a:endParaRPr lang="en-US" dirty="0"/>
          </a:p>
          <a:p>
            <a:r>
              <a:rPr lang="en-US" dirty="0"/>
              <a:t>However, another important feature in analyses of both Cases and Deaths was how hot the environment is.</a:t>
            </a:r>
          </a:p>
          <a:p>
            <a:endParaRPr lang="en-US" dirty="0"/>
          </a:p>
          <a:p>
            <a:r>
              <a:rPr lang="en-US" dirty="0"/>
              <a:t>It does seem weather has a mild effect.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2BE01-8723-5641-807A-DC0B0076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899" y="131234"/>
            <a:ext cx="48133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A45B0-9E5A-B642-BA1B-8B788B67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899" y="3166534"/>
            <a:ext cx="4673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3FA-114B-1F48-8937-38F31F40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5B51-6C59-4346-A9A5-C6E2D184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031673"/>
          </a:xfrm>
        </p:spPr>
        <p:txBody>
          <a:bodyPr/>
          <a:lstStyle/>
          <a:p>
            <a:r>
              <a:rPr lang="en-US" dirty="0"/>
              <a:t>With our scaled and cleaned weather data, we attempted to create a predictive model to see if we can accurately predict deaths per capita based on weather, time, and population.</a:t>
            </a:r>
          </a:p>
          <a:p>
            <a:endParaRPr lang="en-US" dirty="0"/>
          </a:p>
          <a:p>
            <a:r>
              <a:rPr lang="en-US" dirty="0"/>
              <a:t>Split the data 80-20 training testing and tested with 5-fold cross validation.</a:t>
            </a:r>
          </a:p>
          <a:p>
            <a:endParaRPr lang="en-US" dirty="0"/>
          </a:p>
          <a:p>
            <a:r>
              <a:rPr lang="en-US" dirty="0"/>
              <a:t>We ran three models:</a:t>
            </a:r>
          </a:p>
          <a:p>
            <a:pPr lvl="1"/>
            <a:r>
              <a:rPr lang="en-US" dirty="0"/>
              <a:t>Simple linear regression</a:t>
            </a:r>
          </a:p>
          <a:p>
            <a:pPr lvl="1"/>
            <a:r>
              <a:rPr lang="en-US" dirty="0"/>
              <a:t>Multi-level perceptron regressor</a:t>
            </a:r>
          </a:p>
          <a:p>
            <a:pPr lvl="1"/>
            <a:r>
              <a:rPr lang="en-US" dirty="0"/>
              <a:t>Model using </a:t>
            </a:r>
            <a:r>
              <a:rPr lang="en-US" dirty="0" err="1"/>
              <a:t>Tensorflow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4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40E0-92EB-4148-B090-3C3656B4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927511-7891-CE4D-BADB-C23A45F70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24804"/>
              </p:ext>
            </p:extLst>
          </p:nvPr>
        </p:nvGraphicFramePr>
        <p:xfrm>
          <a:off x="685801" y="24733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4764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3945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10185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601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MLP-Regressor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Tensorflow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9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0.010126698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0.0098778891209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0.0013097703126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20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04F52F-D231-E345-9CAE-0BDAC1409ADD}"/>
              </a:ext>
            </a:extLst>
          </p:cNvPr>
          <p:cNvSpPr txBox="1"/>
          <p:nvPr/>
        </p:nvSpPr>
        <p:spPr>
          <a:xfrm>
            <a:off x="817418" y="4682836"/>
            <a:ext cx="799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are relatively accurate but </a:t>
            </a:r>
            <a:r>
              <a:rPr lang="en-US" dirty="0" err="1"/>
              <a:t>Tensorflow</a:t>
            </a:r>
            <a:r>
              <a:rPr lang="en-US" dirty="0"/>
              <a:t> performed best.</a:t>
            </a:r>
          </a:p>
        </p:txBody>
      </p:sp>
    </p:spTree>
    <p:extLst>
      <p:ext uri="{BB962C8B-B14F-4D97-AF65-F5344CB8AC3E}">
        <p14:creationId xmlns:p14="http://schemas.microsoft.com/office/powerpoint/2010/main" val="168557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E065-39CB-0645-9C8D-68E51BA4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84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E87-FD28-FE48-8451-EE82849E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D9D6-3625-DE4A-AE82-D6B9F3D0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https://population.un.org/wpp/Download/Standard/CSV/</a:t>
            </a:r>
            <a:endParaRPr lang="en-US" dirty="0"/>
          </a:p>
          <a:p>
            <a:r>
              <a:rPr lang="en-US" dirty="0">
                <a:hlinkClick r:id="rId3"/>
              </a:rPr>
              <a:t>https://github.com/owid/covid-19-data/tree/master/public/data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https://www.kaggle.com/davidbnn92/weather-data-for-covid19-data-analysis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https://www.kaggle.com/c/covid19-global-forecasting-week-4</a:t>
            </a:r>
            <a:endParaRPr lang="en-US" dirty="0"/>
          </a:p>
          <a:p>
            <a:r>
              <a:rPr lang="en-US" dirty="0">
                <a:hlinkClick r:id="rId6"/>
              </a:rPr>
              <a:t>https://www.kaggle.com/noaa/gsod</a:t>
            </a:r>
            <a:endParaRPr lang="en-US" dirty="0"/>
          </a:p>
          <a:p>
            <a:r>
              <a:rPr lang="en-US" i="1" dirty="0">
                <a:hlinkClick r:id="rId7"/>
              </a:rPr>
              <a:t>https://www.abs.gov.au/ausstats/abs@.nsf/mediareleasesbyCatalogue/CA1999BAEAA1A86ACA25765100098A47</a:t>
            </a:r>
            <a:endParaRPr lang="en-US" i="1" dirty="0"/>
          </a:p>
          <a:p>
            <a:r>
              <a:rPr lang="en-US" i="1" dirty="0">
                <a:hlinkClick r:id="rId8"/>
              </a:rPr>
              <a:t>https://www150.statcan.gc.ca/t1/tbl1/en/tv.action?pid=1710000901</a:t>
            </a:r>
            <a:endParaRPr lang="en-US" i="1" dirty="0"/>
          </a:p>
          <a:p>
            <a:r>
              <a:rPr lang="en-US" i="1" dirty="0">
                <a:hlinkClick r:id="rId9"/>
              </a:rPr>
              <a:t>http://data.stats.gov.cn/english/easyquery.htm?cn=E0103</a:t>
            </a:r>
            <a:endParaRPr lang="en-US" i="1" dirty="0"/>
          </a:p>
          <a:p>
            <a:r>
              <a:rPr lang="en-US" i="1" dirty="0">
                <a:hlinkClick r:id="rId10"/>
              </a:rPr>
              <a:t>https://www.census.gov/data/tables/time-series/demo/popest/2010s-state-total.html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8C81-72A3-5347-B3F2-57A0543E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CB5D-B6AC-AD4C-9245-149A2382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51677"/>
            <a:ext cx="4772024" cy="4718897"/>
          </a:xfrm>
        </p:spPr>
        <p:txBody>
          <a:bodyPr anchor="ctr">
            <a:normAutofit/>
          </a:bodyPr>
          <a:lstStyle/>
          <a:p>
            <a:r>
              <a:rPr lang="en-US" dirty="0"/>
              <a:t>COVID-19 has become perhaps the largest public health crisis of the last century</a:t>
            </a:r>
          </a:p>
          <a:p>
            <a:r>
              <a:rPr lang="en-US" dirty="0"/>
              <a:t>The impacts of the virus have decimated the well-being of the world’s population and stricken the global economy. The extent of these damages are still unknown</a:t>
            </a:r>
          </a:p>
          <a:p>
            <a:r>
              <a:rPr lang="en-US" dirty="0"/>
              <a:t>Amidst the panic and misinformation, there is a dire need for greater understanding of the consequences of the virus through data-driven approaches </a:t>
            </a:r>
          </a:p>
          <a:p>
            <a:r>
              <a:rPr lang="en-US" dirty="0"/>
              <a:t>In this presentation, we try to disseminate conclusions about the impacts of the virus to offer clarity in these uncertain times</a:t>
            </a:r>
          </a:p>
        </p:txBody>
      </p:sp>
    </p:spTree>
    <p:extLst>
      <p:ext uri="{BB962C8B-B14F-4D97-AF65-F5344CB8AC3E}">
        <p14:creationId xmlns:p14="http://schemas.microsoft.com/office/powerpoint/2010/main" val="180514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5F41-0AEF-5E41-AB31-B0DEF84E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56C7-E4A2-9C44-9D77-920293CF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the USA dealing with the virus compared to other countries 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Sweden's approach to not lockdown effective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weather influence deaths/cases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we build a predictive model?</a:t>
            </a:r>
          </a:p>
        </p:txBody>
      </p:sp>
    </p:spTree>
    <p:extLst>
      <p:ext uri="{BB962C8B-B14F-4D97-AF65-F5344CB8AC3E}">
        <p14:creationId xmlns:p14="http://schemas.microsoft.com/office/powerpoint/2010/main" val="192403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ED2F-5BEC-D445-8972-6F8B01F9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BB57-5599-6F4E-A1A6-713D697C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analysis we will be relying on three major data sources: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Population data - Provided from the UN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Testing data and Cases/Deaths data - Provided from </a:t>
            </a:r>
            <a:r>
              <a:rPr lang="en-US" dirty="0" err="1"/>
              <a:t>ourworldindata.org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COVID cases and weather data - Provided from Kaggle and NOAA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19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6234-D9CB-584B-BA28-213BCB12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5" y="357716"/>
            <a:ext cx="10131425" cy="145626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5F1D-9AB6-EA4C-B9D3-3492FA32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3050"/>
            <a:ext cx="6605236" cy="4112683"/>
          </a:xfrm>
        </p:spPr>
        <p:txBody>
          <a:bodyPr/>
          <a:lstStyle/>
          <a:p>
            <a:r>
              <a:rPr lang="en-US" dirty="0"/>
              <a:t>One of the biggest early hurdles was that the data coming from different sources could not be easily joined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countries had different naming conventions between datasets, and there were large chunks of mismatching time frames.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Further, many countries had not reported some of their data (or seemed to have misreported it, such as China). </a:t>
            </a:r>
          </a:p>
          <a:p>
            <a:endParaRPr lang="en-US" dirty="0"/>
          </a:p>
          <a:p>
            <a:r>
              <a:rPr lang="en-US" dirty="0"/>
              <a:t>Some solutions: remove outliers and impute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6A8F3-EDDB-B24B-BAFC-E1FF2A97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37" y="1813983"/>
            <a:ext cx="4900963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20A9-7E4F-8B40-B21D-5A968B5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Creation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388-B26A-EB41-AF64-32FB0140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Even after the data had been successfully merged and cleaned, the datasets were still not comparable. </a:t>
            </a:r>
          </a:p>
          <a:p>
            <a:endParaRPr lang="en-US" dirty="0"/>
          </a:p>
          <a:p>
            <a:r>
              <a:rPr lang="en-US" dirty="0"/>
              <a:t>This is consistent with media reporting – we often see comparisons of numbers from countries with vastly different population sizes and volume of testing.</a:t>
            </a:r>
          </a:p>
          <a:p>
            <a:endParaRPr lang="en-US" dirty="0"/>
          </a:p>
          <a:p>
            <a:r>
              <a:rPr lang="en-US" dirty="0"/>
              <a:t>In order to draw meaningful conclusions, we had to standardize the deaths, confirmed cases, and number of tests performed</a:t>
            </a:r>
          </a:p>
        </p:txBody>
      </p:sp>
    </p:spTree>
    <p:extLst>
      <p:ext uri="{BB962C8B-B14F-4D97-AF65-F5344CB8AC3E}">
        <p14:creationId xmlns:p14="http://schemas.microsoft.com/office/powerpoint/2010/main" val="9334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8DBD-1245-FB4A-BDF1-45FA5D7F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-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D2764-D240-5043-A170-1B05381F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19" y="609600"/>
            <a:ext cx="6711347" cy="298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E005F4-CA43-B64C-937E-D5C0C749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19" y="4044949"/>
            <a:ext cx="6711347" cy="2620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40C636-066D-7B44-B8AF-F1715A91DFC9}"/>
              </a:ext>
            </a:extLst>
          </p:cNvPr>
          <p:cNvSpPr txBox="1"/>
          <p:nvPr/>
        </p:nvSpPr>
        <p:spPr>
          <a:xfrm>
            <a:off x="737685" y="2065866"/>
            <a:ext cx="3805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deaths from the USA was shown to be significantly higher than other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partially explained by the fact that the USA is also testing significantly more people, relative to other countries, and is also the 3</a:t>
            </a:r>
            <a:r>
              <a:rPr lang="en-US" baseline="30000" dirty="0"/>
              <a:t>rd</a:t>
            </a:r>
            <a:r>
              <a:rPr lang="en-US" dirty="0"/>
              <a:t> most populous country.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7E3C4-66E0-DB4A-B542-FC197F3EFB69}"/>
              </a:ext>
            </a:extLst>
          </p:cNvPr>
          <p:cNvSpPr txBox="1"/>
          <p:nvPr/>
        </p:nvSpPr>
        <p:spPr>
          <a:xfrm>
            <a:off x="6096000" y="240268"/>
            <a:ext cx="261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Deaths by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04D35-9312-A047-91E9-556E36740DB2}"/>
              </a:ext>
            </a:extLst>
          </p:cNvPr>
          <p:cNvSpPr txBox="1"/>
          <p:nvPr/>
        </p:nvSpPr>
        <p:spPr>
          <a:xfrm>
            <a:off x="5799823" y="3675617"/>
            <a:ext cx="261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by Date</a:t>
            </a:r>
          </a:p>
        </p:txBody>
      </p:sp>
    </p:spTree>
    <p:extLst>
      <p:ext uri="{BB962C8B-B14F-4D97-AF65-F5344CB8AC3E}">
        <p14:creationId xmlns:p14="http://schemas.microsoft.com/office/powerpoint/2010/main" val="269304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70E7-B43E-5C47-992C-279D4DB5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– STANDARDIZED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61BB-19E1-2F44-A2D6-077F5DFB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65867"/>
            <a:ext cx="4242858" cy="3725333"/>
          </a:xfrm>
        </p:spPr>
        <p:txBody>
          <a:bodyPr/>
          <a:lstStyle/>
          <a:p>
            <a:r>
              <a:rPr lang="en-US" dirty="0"/>
              <a:t>By controlling for population, we see a drastic difference.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FE75B-224A-5F4A-998C-BF2B9E0F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32" y="476250"/>
            <a:ext cx="5888567" cy="2504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57097-6195-014F-89C3-C047094C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632" y="3556000"/>
            <a:ext cx="5883345" cy="2377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DABBC-E969-1047-8DFA-828BBC980F32}"/>
              </a:ext>
            </a:extLst>
          </p:cNvPr>
          <p:cNvSpPr txBox="1"/>
          <p:nvPr/>
        </p:nvSpPr>
        <p:spPr>
          <a:xfrm>
            <a:off x="5751513" y="106918"/>
            <a:ext cx="26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cases per population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556E0-B74A-254B-B647-79369D9E42E7}"/>
              </a:ext>
            </a:extLst>
          </p:cNvPr>
          <p:cNvSpPr txBox="1"/>
          <p:nvPr/>
        </p:nvSpPr>
        <p:spPr>
          <a:xfrm>
            <a:off x="5617632" y="3171335"/>
            <a:ext cx="257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tests per population</a:t>
            </a:r>
          </a:p>
        </p:txBody>
      </p:sp>
    </p:spTree>
    <p:extLst>
      <p:ext uri="{BB962C8B-B14F-4D97-AF65-F5344CB8AC3E}">
        <p14:creationId xmlns:p14="http://schemas.microsoft.com/office/powerpoint/2010/main" val="155410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CFB6-EB2C-9F40-802B-92582F95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163163" cy="1456267"/>
          </a:xfrm>
        </p:spPr>
        <p:txBody>
          <a:bodyPr/>
          <a:lstStyle/>
          <a:p>
            <a:r>
              <a:rPr lang="en-US" dirty="0" err="1"/>
              <a:t>Usa</a:t>
            </a:r>
            <a:r>
              <a:rPr lang="en-US" dirty="0"/>
              <a:t> –Standardized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3D3D-E7CC-3D45-8178-787372BE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75164"/>
            <a:ext cx="5163163" cy="3616036"/>
          </a:xfrm>
        </p:spPr>
        <p:txBody>
          <a:bodyPr/>
          <a:lstStyle/>
          <a:p>
            <a:r>
              <a:rPr lang="en-US" dirty="0"/>
              <a:t>The deaths count looks drastically different when standardizing for population.</a:t>
            </a:r>
          </a:p>
          <a:p>
            <a:endParaRPr lang="en-US" dirty="0"/>
          </a:p>
          <a:p>
            <a:r>
              <a:rPr lang="en-US" dirty="0"/>
              <a:t>The most important metric is perhaps the deaths per people tested. Here we see a much more diverse mix.</a:t>
            </a:r>
          </a:p>
          <a:p>
            <a:endParaRPr lang="en-US" dirty="0"/>
          </a:p>
          <a:p>
            <a:r>
              <a:rPr lang="en-US" dirty="0"/>
              <a:t>This is expected as there are a lot of cofounding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CBCBB-B487-EA41-8D3D-E17E0A38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64" y="609600"/>
            <a:ext cx="6034708" cy="2475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AF000-25D0-A34B-AE42-6FE0DD00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64" y="3681462"/>
            <a:ext cx="6045308" cy="2496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80DA4-B2BD-E34E-B0D2-F554E07E7AD0}"/>
              </a:ext>
            </a:extLst>
          </p:cNvPr>
          <p:cNvSpPr txBox="1"/>
          <p:nvPr/>
        </p:nvSpPr>
        <p:spPr>
          <a:xfrm>
            <a:off x="5843664" y="240268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Deaths per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B343C-3AC1-4D44-81D8-266D26FDAE06}"/>
              </a:ext>
            </a:extLst>
          </p:cNvPr>
          <p:cNvSpPr txBox="1"/>
          <p:nvPr/>
        </p:nvSpPr>
        <p:spPr>
          <a:xfrm>
            <a:off x="5843664" y="3312130"/>
            <a:ext cx="16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Deaths per test</a:t>
            </a:r>
          </a:p>
        </p:txBody>
      </p:sp>
    </p:spTree>
    <p:extLst>
      <p:ext uri="{BB962C8B-B14F-4D97-AF65-F5344CB8AC3E}">
        <p14:creationId xmlns:p14="http://schemas.microsoft.com/office/powerpoint/2010/main" val="3880333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FF37F7062F942A43B0237490F5633" ma:contentTypeVersion="11" ma:contentTypeDescription="Create a new document." ma:contentTypeScope="" ma:versionID="ac5c9a86f70c3da636787f563b3cc784">
  <xsd:schema xmlns:xsd="http://www.w3.org/2001/XMLSchema" xmlns:xs="http://www.w3.org/2001/XMLSchema" xmlns:p="http://schemas.microsoft.com/office/2006/metadata/properties" xmlns:ns3="47f19ca7-a629-42ea-a5e1-a34bdddf6c5c" xmlns:ns4="55f43390-36b7-4283-b8f9-4754251ee5a1" targetNamespace="http://schemas.microsoft.com/office/2006/metadata/properties" ma:root="true" ma:fieldsID="abb702896167d8e715ffb997f9dc4055" ns3:_="" ns4:_="">
    <xsd:import namespace="47f19ca7-a629-42ea-a5e1-a34bdddf6c5c"/>
    <xsd:import namespace="55f43390-36b7-4283-b8f9-4754251ee5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19ca7-a629-42ea-a5e1-a34bdddf6c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f43390-36b7-4283-b8f9-4754251ee5a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262440-33AC-4AB4-901F-53D37919D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f19ca7-a629-42ea-a5e1-a34bdddf6c5c"/>
    <ds:schemaRef ds:uri="55f43390-36b7-4283-b8f9-4754251ee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F33776-2F5D-457B-85BB-29D0DD2250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94E59C-34AE-4CFB-B17B-543D2D5F349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1017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Covid-19 analysis</vt:lpstr>
      <vt:lpstr>Background</vt:lpstr>
      <vt:lpstr>Main questions </vt:lpstr>
      <vt:lpstr>Data sources</vt:lpstr>
      <vt:lpstr>Data cleaning</vt:lpstr>
      <vt:lpstr>Variable Creation </vt:lpstr>
      <vt:lpstr>USA - Analysis</vt:lpstr>
      <vt:lpstr>USA – STANDARDIZED </vt:lpstr>
      <vt:lpstr>Usa –Standardized Cont.</vt:lpstr>
      <vt:lpstr>Interesting eda finding </vt:lpstr>
      <vt:lpstr>The Swedish approach </vt:lpstr>
      <vt:lpstr>Swedish results</vt:lpstr>
      <vt:lpstr>Sweden visual analysis</vt:lpstr>
      <vt:lpstr>Does WEATHER HAVE AN AFFECT ON COVID DEATHS?</vt:lpstr>
      <vt:lpstr>Results</vt:lpstr>
      <vt:lpstr>Predictive modeling</vt:lpstr>
      <vt:lpstr>Results</vt:lpstr>
      <vt:lpstr>QUESTIONS?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</dc:title>
  <dc:creator>Doci, Denis</dc:creator>
  <cp:lastModifiedBy>Aiello, Steven W</cp:lastModifiedBy>
  <cp:revision>10</cp:revision>
  <dcterms:created xsi:type="dcterms:W3CDTF">2020-05-14T01:46:11Z</dcterms:created>
  <dcterms:modified xsi:type="dcterms:W3CDTF">2020-05-14T18:37:20Z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0x01010024AFF37F7062F942A43B0237490F5633</vt:lpwstr>
  </property>
</Properties>
</file>