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4"/>
  </p:notesMasterIdLst>
  <p:sldIdLst>
    <p:sldId id="256" r:id="rId2"/>
    <p:sldId id="259" r:id="rId3"/>
    <p:sldId id="265" r:id="rId4"/>
    <p:sldId id="263" r:id="rId5"/>
    <p:sldId id="257" r:id="rId6"/>
    <p:sldId id="260" r:id="rId7"/>
    <p:sldId id="258" r:id="rId8"/>
    <p:sldId id="261" r:id="rId9"/>
    <p:sldId id="262" r:id="rId10"/>
    <p:sldId id="266" r:id="rId11"/>
    <p:sldId id="267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FAE5"/>
    <a:srgbClr val="FF00FF"/>
    <a:srgbClr val="0000FE"/>
    <a:srgbClr val="0000FF"/>
    <a:srgbClr val="FE0000"/>
    <a:srgbClr val="FF0000"/>
    <a:srgbClr val="00FE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1451"/>
    <p:restoredTop sz="94631"/>
  </p:normalViewPr>
  <p:slideViewPr>
    <p:cSldViewPr snapToGrid="0" snapToObjects="1">
      <p:cViewPr varScale="1">
        <p:scale>
          <a:sx n="86" d="100"/>
          <a:sy n="86" d="100"/>
        </p:scale>
        <p:origin x="248" y="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802A40-7C21-F942-8653-C2194C12E3D8}" type="datetimeFigureOut">
              <a:rPr lang="en-US" smtClean="0"/>
              <a:t>3/29/18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C0FBBC-95C4-4E4D-954B-418FEE861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43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86E7910F-3943-7D40-915C-A295276C9DFD}" type="datetime1">
              <a:rPr lang="en-GB" smtClean="0"/>
              <a:t>29/03/2018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6CFB9-DDDE-CA40-8EDA-4F2FCEFDF60B}" type="datetime1">
              <a:rPr lang="en-GB" smtClean="0"/>
              <a:t>29/03/2018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B39AF-B7BC-1643-A489-1576635FCAE0}" type="datetime1">
              <a:rPr lang="en-GB" smtClean="0"/>
              <a:t>29/03/2018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835CB-C976-C246-9208-E48792322CC0}" type="datetime1">
              <a:rPr lang="en-GB" smtClean="0"/>
              <a:t>29/03/2018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AB050-6DF7-E840-8452-D7DC0CFB2A9A}" type="datetime1">
              <a:rPr lang="en-GB" smtClean="0"/>
              <a:t>29/03/2018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D80C4-22B4-DB48-B491-3F3CB7EF3BCA}" type="datetime1">
              <a:rPr lang="en-GB" smtClean="0"/>
              <a:t>29/03/2018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A9D41-C468-4749-A818-268C04CE0FC0}" type="datetime1">
              <a:rPr lang="en-GB" smtClean="0"/>
              <a:t>29/03/2018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15665-3782-0445-AE96-9A3127954B04}" type="datetime1">
              <a:rPr lang="en-GB" smtClean="0"/>
              <a:t>29/03/2018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26E2D-46E4-154A-A098-A7B1A5F853D4}" type="datetime1">
              <a:rPr lang="en-GB" smtClean="0"/>
              <a:t>29/03/2018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1AC8C-1FD3-E94E-B603-E87B455A19A6}" type="datetime1">
              <a:rPr lang="en-GB" smtClean="0"/>
              <a:t>29/03/2018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AC69F-01BE-3341-A835-055998B1C7B8}" type="datetime1">
              <a:rPr lang="en-GB" smtClean="0"/>
              <a:t>29/03/2018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9416B-685F-AF47-9274-EB47410CDBC6}" type="datetime1">
              <a:rPr lang="en-GB" smtClean="0"/>
              <a:t>29/03/2018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CDC08-C1DB-8545-BAE6-529E24CF8925}" type="datetime1">
              <a:rPr lang="en-GB" smtClean="0"/>
              <a:t>29/03/2018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6BA6D-183D-294A-86CD-5BDCC5DA65D3}" type="datetime1">
              <a:rPr lang="en-GB" smtClean="0"/>
              <a:t>29/03/2018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EEC03-456A-E04A-9BD8-79892E3FF11E}" type="datetime1">
              <a:rPr lang="en-GB" smtClean="0"/>
              <a:t>29/03/2018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09FB1-1CDB-4E4C-B9F3-B01C507F6B83}" type="datetime1">
              <a:rPr lang="en-GB" smtClean="0"/>
              <a:t>29/03/2018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5E29B-7ECA-F941-90B5-CE1A4EBDA50B}" type="datetime1">
              <a:rPr lang="en-GB" smtClean="0"/>
              <a:t>29/03/2018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8E6024-C5A8-EF4D-AFB6-F101F820D4A4}" type="datetime1">
              <a:rPr lang="en-GB" smtClean="0"/>
              <a:t>29/03/2018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reangel.com/papers/steganografia.pdf" TargetMode="External"/><Relationship Id="rId2" Type="http://schemas.openxmlformats.org/officeDocument/2006/relationships/hyperlink" Target="https://arxiv.org/pdf/1202.5289.pdf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6FC8239-C793-7448-BA8D-AE0755035D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4272" y="1781298"/>
            <a:ext cx="4505629" cy="28644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394986C-55A2-044F-ACF0-E79E2AA99A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2824" y="851430"/>
            <a:ext cx="8791575" cy="813315"/>
          </a:xfrm>
        </p:spPr>
        <p:txBody>
          <a:bodyPr/>
          <a:lstStyle/>
          <a:p>
            <a:r>
              <a:rPr lang="en-US" dirty="0"/>
              <a:t>steganography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1FAA23-A534-2C40-BD1A-2F2836671C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77745" y="5700157"/>
            <a:ext cx="3036126" cy="916882"/>
          </a:xfrm>
        </p:spPr>
        <p:txBody>
          <a:bodyPr>
            <a:normAutofit lnSpcReduction="10000"/>
          </a:bodyPr>
          <a:lstStyle/>
          <a:p>
            <a:r>
              <a:rPr lang="en-US" cap="none" dirty="0"/>
              <a:t>By Mark Torrens</a:t>
            </a:r>
          </a:p>
          <a:p>
            <a:r>
              <a:rPr lang="en-GB" cap="none" dirty="0"/>
              <a:t>https://</a:t>
            </a:r>
            <a:r>
              <a:rPr lang="en-GB" cap="none" dirty="0" err="1"/>
              <a:t>goo.gl</a:t>
            </a:r>
            <a:r>
              <a:rPr lang="en-GB" cap="none" dirty="0"/>
              <a:t>/e7HLiK</a:t>
            </a:r>
            <a:endParaRPr lang="en-US" cap="none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2790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6DB78-189F-9547-B399-C7704091A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40266"/>
          </a:xfrm>
        </p:spPr>
        <p:txBody>
          <a:bodyPr/>
          <a:lstStyle/>
          <a:p>
            <a:r>
              <a:rPr lang="en-US" cap="none" dirty="0"/>
              <a:t>Implementation Pseudocode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6CCC6-DA11-8947-8853-7DBE67F409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31917"/>
            <a:ext cx="4261861" cy="42592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Create the </a:t>
            </a:r>
            <a:r>
              <a:rPr lang="en-US" dirty="0" err="1">
                <a:solidFill>
                  <a:schemeClr val="bg1"/>
                </a:solidFill>
              </a:rPr>
              <a:t>Stego</a:t>
            </a:r>
            <a:r>
              <a:rPr lang="en-US" dirty="0">
                <a:solidFill>
                  <a:schemeClr val="bg1"/>
                </a:solidFill>
              </a:rPr>
              <a:t> Image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Read the secret file.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Read the cover image.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Write the size of the secret file to the cover image.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Using LSB, write the secret file to the cover image.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Write the </a:t>
            </a:r>
            <a:r>
              <a:rPr lang="en-US" dirty="0" err="1"/>
              <a:t>stego</a:t>
            </a:r>
            <a:r>
              <a:rPr lang="en-US" dirty="0"/>
              <a:t> image.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62CB99F-8F1C-074D-B993-8C1EDA13C422}"/>
              </a:ext>
            </a:extLst>
          </p:cNvPr>
          <p:cNvSpPr txBox="1">
            <a:spLocks/>
          </p:cNvSpPr>
          <p:nvPr/>
        </p:nvSpPr>
        <p:spPr>
          <a:xfrm>
            <a:off x="6340824" y="1531917"/>
            <a:ext cx="4261861" cy="42592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Extract the secret file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Read the </a:t>
            </a:r>
            <a:r>
              <a:rPr lang="en-US" dirty="0" err="1"/>
              <a:t>stego</a:t>
            </a:r>
            <a:r>
              <a:rPr lang="en-US" dirty="0"/>
              <a:t> file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Read the secret file header.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Read the LSBs.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Write the secret file.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47A41B-9F8F-BA46-8E9C-5E6F2C904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8D2C7D-D4EC-A747-A11C-EB76C9D61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633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CF00D-6839-8248-8E31-61B97D841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64017"/>
          </a:xfrm>
        </p:spPr>
        <p:txBody>
          <a:bodyPr/>
          <a:lstStyle/>
          <a:p>
            <a:r>
              <a:rPr lang="en-US" cap="none" dirty="0">
                <a:solidFill>
                  <a:schemeClr val="bg1"/>
                </a:solidFill>
              </a:rPr>
              <a:t>Utility functions provided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40788-5192-3146-9D73-4D740953E7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401288"/>
            <a:ext cx="9905999" cy="438991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GB" b="1" dirty="0" err="1">
                <a:solidFill>
                  <a:srgbClr val="0070C0"/>
                </a:solidFill>
              </a:rPr>
              <a:t>def</a:t>
            </a:r>
            <a:r>
              <a:rPr lang="en-GB" b="1" dirty="0">
                <a:solidFill>
                  <a:schemeClr val="bg1"/>
                </a:solidFill>
              </a:rPr>
              <a:t> </a:t>
            </a:r>
            <a:r>
              <a:rPr lang="en-GB" b="1" dirty="0" err="1">
                <a:solidFill>
                  <a:srgbClr val="00B050"/>
                </a:solidFill>
              </a:rPr>
              <a:t>get_pixel_coordinates</a:t>
            </a:r>
            <a:r>
              <a:rPr lang="en-GB" b="1" dirty="0">
                <a:solidFill>
                  <a:schemeClr val="bg1"/>
                </a:solidFill>
              </a:rPr>
              <a:t>(index, cols)</a:t>
            </a:r>
            <a:r>
              <a:rPr lang="en-GB" dirty="0">
                <a:solidFill>
                  <a:schemeClr val="bg1"/>
                </a:solidFill>
              </a:rPr>
              <a:t> - Given an index, return the x, y coordinates of an image</a:t>
            </a:r>
          </a:p>
          <a:p>
            <a:pPr marL="0" indent="0">
              <a:buNone/>
            </a:pPr>
            <a:endParaRPr lang="en-GB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GB" b="1" dirty="0" err="1">
                <a:solidFill>
                  <a:srgbClr val="0070C0"/>
                </a:solidFill>
              </a:rPr>
              <a:t>def</a:t>
            </a:r>
            <a:r>
              <a:rPr lang="en-GB" b="1" dirty="0">
                <a:solidFill>
                  <a:schemeClr val="bg1"/>
                </a:solidFill>
              </a:rPr>
              <a:t> </a:t>
            </a:r>
            <a:r>
              <a:rPr lang="en-GB" b="1" dirty="0" err="1">
                <a:solidFill>
                  <a:srgbClr val="00B050"/>
                </a:solidFill>
              </a:rPr>
              <a:t>set_lsb</a:t>
            </a:r>
            <a:r>
              <a:rPr lang="en-GB" b="1" dirty="0">
                <a:solidFill>
                  <a:schemeClr val="bg1"/>
                </a:solidFill>
              </a:rPr>
              <a:t>(byte, bit)</a:t>
            </a:r>
            <a:r>
              <a:rPr lang="en-GB" dirty="0">
                <a:solidFill>
                  <a:schemeClr val="bg1"/>
                </a:solidFill>
              </a:rPr>
              <a:t> – Set the LSB of a byte</a:t>
            </a:r>
          </a:p>
          <a:p>
            <a:pPr marL="0" indent="0">
              <a:buNone/>
            </a:pPr>
            <a:r>
              <a:rPr lang="en-GB" b="1" dirty="0" err="1">
                <a:solidFill>
                  <a:srgbClr val="0070C0"/>
                </a:solidFill>
              </a:rPr>
              <a:t>def</a:t>
            </a:r>
            <a:r>
              <a:rPr lang="en-GB" b="1" dirty="0">
                <a:solidFill>
                  <a:schemeClr val="bg1"/>
                </a:solidFill>
              </a:rPr>
              <a:t> </a:t>
            </a:r>
            <a:r>
              <a:rPr lang="en-GB" b="1" dirty="0" err="1">
                <a:solidFill>
                  <a:srgbClr val="00B050"/>
                </a:solidFill>
              </a:rPr>
              <a:t>set_bit</a:t>
            </a:r>
            <a:r>
              <a:rPr lang="en-GB" b="1" dirty="0">
                <a:solidFill>
                  <a:schemeClr val="bg1"/>
                </a:solidFill>
              </a:rPr>
              <a:t>(byte, value, position)</a:t>
            </a:r>
            <a:r>
              <a:rPr lang="en-GB" dirty="0">
                <a:solidFill>
                  <a:schemeClr val="bg1"/>
                </a:solidFill>
              </a:rPr>
              <a:t> – Set a bit position of a byte</a:t>
            </a:r>
          </a:p>
          <a:p>
            <a:pPr marL="0" indent="0">
              <a:buNone/>
            </a:pPr>
            <a:endParaRPr lang="en-GB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GB" b="1" dirty="0" err="1">
                <a:solidFill>
                  <a:srgbClr val="0070C0"/>
                </a:solidFill>
              </a:rPr>
              <a:t>def</a:t>
            </a:r>
            <a:r>
              <a:rPr lang="en-GB" b="1" dirty="0">
                <a:solidFill>
                  <a:schemeClr val="bg1"/>
                </a:solidFill>
              </a:rPr>
              <a:t> </a:t>
            </a:r>
            <a:r>
              <a:rPr lang="en-GB" b="1" dirty="0" err="1">
                <a:solidFill>
                  <a:srgbClr val="00B050"/>
                </a:solidFill>
              </a:rPr>
              <a:t>bit_from_byte</a:t>
            </a:r>
            <a:r>
              <a:rPr lang="en-GB" b="1" dirty="0">
                <a:solidFill>
                  <a:schemeClr val="bg1"/>
                </a:solidFill>
              </a:rPr>
              <a:t>(byte, position)</a:t>
            </a:r>
            <a:r>
              <a:rPr lang="en-GB" dirty="0">
                <a:solidFill>
                  <a:schemeClr val="bg1"/>
                </a:solidFill>
              </a:rPr>
              <a:t> – Get a bit value from a byte</a:t>
            </a:r>
          </a:p>
          <a:p>
            <a:pPr marL="0" indent="0">
              <a:buNone/>
            </a:pPr>
            <a:r>
              <a:rPr lang="en-GB" b="1" dirty="0" err="1">
                <a:solidFill>
                  <a:srgbClr val="0070C0"/>
                </a:solidFill>
              </a:rPr>
              <a:t>def</a:t>
            </a:r>
            <a:r>
              <a:rPr lang="en-GB" b="1" dirty="0">
                <a:solidFill>
                  <a:schemeClr val="bg1"/>
                </a:solidFill>
              </a:rPr>
              <a:t> </a:t>
            </a:r>
            <a:r>
              <a:rPr lang="en-GB" b="1" dirty="0" err="1">
                <a:solidFill>
                  <a:srgbClr val="00B050"/>
                </a:solidFill>
              </a:rPr>
              <a:t>get_bit_from_byte_array</a:t>
            </a:r>
            <a:r>
              <a:rPr lang="en-GB" b="1" dirty="0">
                <a:solidFill>
                  <a:schemeClr val="bg1"/>
                </a:solidFill>
              </a:rPr>
              <a:t>(</a:t>
            </a:r>
            <a:r>
              <a:rPr lang="en-GB" b="1" dirty="0" err="1">
                <a:solidFill>
                  <a:schemeClr val="bg1"/>
                </a:solidFill>
              </a:rPr>
              <a:t>secret_data</a:t>
            </a:r>
            <a:r>
              <a:rPr lang="en-GB" b="1" dirty="0">
                <a:solidFill>
                  <a:schemeClr val="bg1"/>
                </a:solidFill>
              </a:rPr>
              <a:t>, position)</a:t>
            </a:r>
            <a:r>
              <a:rPr lang="en-GB" dirty="0">
                <a:solidFill>
                  <a:schemeClr val="bg1"/>
                </a:solidFill>
              </a:rPr>
              <a:t> – Get a bit from a byte array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9D9B96-6C7B-DE45-AB5A-E951D1828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176363-1DAE-E54E-B28A-6A9256DA6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4708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ACBFC-6E6D-C64E-A436-A90FDA851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2183678" cy="616516"/>
          </a:xfrm>
        </p:spPr>
        <p:txBody>
          <a:bodyPr/>
          <a:lstStyle/>
          <a:p>
            <a:r>
              <a:rPr lang="en-US" cap="none" dirty="0"/>
              <a:t>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573B4-A4C7-3F44-AEBF-1504079622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Hide the poem </a:t>
            </a:r>
            <a:r>
              <a:rPr lang="en-GB" dirty="0"/>
              <a:t>Death of a Naturalist, by Seamus Heaney in the image </a:t>
            </a:r>
            <a:r>
              <a:rPr lang="en-GB" dirty="0" err="1"/>
              <a:t>mandril.jpg</a:t>
            </a:r>
            <a:endParaRPr lang="en-GB" dirty="0"/>
          </a:p>
          <a:p>
            <a:r>
              <a:rPr lang="en-GB" dirty="0"/>
              <a:t>Death of a Naturalist 1,494 bytes, </a:t>
            </a:r>
            <a:r>
              <a:rPr lang="en-GB" dirty="0" err="1"/>
              <a:t>mandril.jpg</a:t>
            </a:r>
            <a:r>
              <a:rPr lang="en-GB" dirty="0"/>
              <a:t> 60,149 bytes</a:t>
            </a:r>
            <a:endParaRPr lang="en-US" dirty="0"/>
          </a:p>
          <a:p>
            <a:r>
              <a:rPr lang="en-US" dirty="0"/>
              <a:t>How much of the book </a:t>
            </a:r>
            <a:r>
              <a:rPr lang="en-GB" dirty="0"/>
              <a:t>Frankenstein, by Mary Shelley 450,755 bytes can you hide in cover image?  Use more parts of the pixel or compression.  Does the </a:t>
            </a:r>
            <a:r>
              <a:rPr lang="en-GB" dirty="0" err="1"/>
              <a:t>stego</a:t>
            </a:r>
            <a:r>
              <a:rPr lang="en-GB" dirty="0"/>
              <a:t> image look suspect?</a:t>
            </a:r>
          </a:p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4417DC-CC1E-ED43-9730-22ECC32EE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2EB552-3E2A-D246-9919-F907FBC73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327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7404A-23E3-5441-B2E1-B6A778742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35269"/>
          </a:xfrm>
        </p:spPr>
        <p:txBody>
          <a:bodyPr/>
          <a:lstStyle/>
          <a:p>
            <a:r>
              <a:rPr lang="en-US" cap="none" dirty="0"/>
              <a:t>Steganography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AD72A-3C84-D745-AE91-2E61B3E61B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  <a:p>
            <a:r>
              <a:rPr lang="en-US" dirty="0"/>
              <a:t>How to do it</a:t>
            </a:r>
          </a:p>
          <a:p>
            <a:r>
              <a:rPr lang="en-US" dirty="0"/>
              <a:t>Implementation Strategy</a:t>
            </a:r>
          </a:p>
          <a:p>
            <a:r>
              <a:rPr lang="en-US" dirty="0"/>
              <a:t>Have a go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698E39-D973-8F4D-86B9-5F795F3B4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12A98F-59A1-4845-8A56-8B30DBA90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069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C6FA6-74AE-E145-82CA-C45527DFE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52142"/>
          </a:xfrm>
        </p:spPr>
        <p:txBody>
          <a:bodyPr/>
          <a:lstStyle/>
          <a:p>
            <a:r>
              <a:rPr lang="en-US" cap="none" dirty="0"/>
              <a:t>Steganography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D80D8-AE27-D54C-9937-BC7D76B095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2880653"/>
          </a:xfrm>
        </p:spPr>
        <p:txBody>
          <a:bodyPr/>
          <a:lstStyle/>
          <a:p>
            <a:r>
              <a:rPr lang="en-US" dirty="0"/>
              <a:t>Steganography means hiding data.  </a:t>
            </a:r>
          </a:p>
          <a:p>
            <a:r>
              <a:rPr lang="en-US" dirty="0"/>
              <a:t>Not the same as cryptography, but cryptography is often involved.</a:t>
            </a:r>
          </a:p>
          <a:p>
            <a:r>
              <a:rPr lang="en-US" dirty="0"/>
              <a:t>Data can be hidden in images, videos, network protocols and anything else that’s digital.</a:t>
            </a:r>
          </a:p>
          <a:p>
            <a:r>
              <a:rPr lang="en-US" dirty="0"/>
              <a:t>We will be talking about steganography in images.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75FADB-93A6-814F-85B5-8C7B205FF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A8AA31-D4F4-074B-A6C6-2FC4C9971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106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F3215-4384-3B45-A3BD-7FB2346AC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28391"/>
          </a:xfrm>
        </p:spPr>
        <p:txBody>
          <a:bodyPr/>
          <a:lstStyle/>
          <a:p>
            <a:r>
              <a:rPr lang="en-US" cap="none" dirty="0"/>
              <a:t>Uses in the wild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61E85-17A9-494C-A2A6-8205F38EC1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5865030" cy="2607521"/>
          </a:xfrm>
        </p:spPr>
        <p:txBody>
          <a:bodyPr>
            <a:normAutofit/>
          </a:bodyPr>
          <a:lstStyle/>
          <a:p>
            <a:r>
              <a:rPr lang="en-US" dirty="0"/>
              <a:t>Data exfiltration and transport</a:t>
            </a:r>
          </a:p>
          <a:p>
            <a:r>
              <a:rPr lang="en-US" dirty="0"/>
              <a:t>Hiding malware payloads</a:t>
            </a:r>
          </a:p>
          <a:p>
            <a:r>
              <a:rPr lang="en-US" dirty="0"/>
              <a:t>Hiding botnet commands</a:t>
            </a:r>
          </a:p>
          <a:p>
            <a:r>
              <a:rPr lang="en-US" dirty="0"/>
              <a:t>Difficult to detect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BD1FDC-1E6C-3646-B7CB-1077E4520835}"/>
              </a:ext>
            </a:extLst>
          </p:cNvPr>
          <p:cNvSpPr txBox="1"/>
          <p:nvPr/>
        </p:nvSpPr>
        <p:spPr>
          <a:xfrm>
            <a:off x="1141412" y="5533901"/>
            <a:ext cx="48812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  <a:hlinkClick r:id="rId2"/>
              </a:rPr>
              <a:t>Trends in steganography</a:t>
            </a:r>
            <a:r>
              <a:rPr lang="en-GB" dirty="0"/>
              <a:t>, 2014 </a:t>
            </a:r>
          </a:p>
          <a:p>
            <a:r>
              <a:rPr lang="en-GB" dirty="0">
                <a:hlinkClick r:id="rId3"/>
              </a:rPr>
              <a:t>Exploring steganography: Seeing the unseen</a:t>
            </a:r>
            <a:r>
              <a:rPr lang="en-GB" dirty="0"/>
              <a:t>, 1998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8EA4CC-2895-7A46-A8F0-CC247DADA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AFC7E8-4D85-9A4A-A7AF-CD74BA5FE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870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02B04-F7F2-3A48-95C9-04FB39E5B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40266"/>
          </a:xfrm>
        </p:spPr>
        <p:txBody>
          <a:bodyPr/>
          <a:lstStyle/>
          <a:p>
            <a:r>
              <a:rPr lang="en-US" cap="none" dirty="0"/>
              <a:t>Steganography in images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FB130E-9611-234A-BB82-731501E04F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0400" y="1871133"/>
            <a:ext cx="1947333" cy="2921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8B4870C-C5E9-F94F-8174-77D2F86281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9466" y="1871133"/>
            <a:ext cx="1947333" cy="2921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F60902F-5870-A246-99E9-E3A6C4F3CF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540" y="1871133"/>
            <a:ext cx="2025120" cy="275282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B4309C6-62AF-6845-9977-A5CED46A2454}"/>
              </a:ext>
            </a:extLst>
          </p:cNvPr>
          <p:cNvSpPr txBox="1"/>
          <p:nvPr/>
        </p:nvSpPr>
        <p:spPr>
          <a:xfrm>
            <a:off x="1141413" y="4792133"/>
            <a:ext cx="17267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Data to hide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2DEED33-91C9-D440-93A8-0582EABB0693}"/>
              </a:ext>
            </a:extLst>
          </p:cNvPr>
          <p:cNvSpPr txBox="1"/>
          <p:nvPr/>
        </p:nvSpPr>
        <p:spPr>
          <a:xfrm>
            <a:off x="4470400" y="4854788"/>
            <a:ext cx="17545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Cover Image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48BF06-1713-E74D-9CBD-5310C855C01A}"/>
              </a:ext>
            </a:extLst>
          </p:cNvPr>
          <p:cNvSpPr txBox="1"/>
          <p:nvPr/>
        </p:nvSpPr>
        <p:spPr>
          <a:xfrm>
            <a:off x="8009466" y="4854788"/>
            <a:ext cx="17446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Stego</a:t>
            </a:r>
            <a:r>
              <a:rPr lang="en-US" sz="2400" dirty="0"/>
              <a:t> Image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6D9C94-F53B-2B42-B233-0E9334AD9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A21A22-0F95-CB47-8319-99937027E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8999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46120-3913-6F48-973B-67BB10928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38500"/>
          </a:xfrm>
        </p:spPr>
        <p:txBody>
          <a:bodyPr/>
          <a:lstStyle/>
          <a:p>
            <a:r>
              <a:rPr lang="en-US" cap="none" dirty="0"/>
              <a:t>Pixels made of </a:t>
            </a:r>
            <a:r>
              <a:rPr lang="en-US" cap="none" dirty="0">
                <a:solidFill>
                  <a:srgbClr val="FF0000"/>
                </a:solidFill>
              </a:rPr>
              <a:t>red</a:t>
            </a:r>
            <a:r>
              <a:rPr lang="en-US" cap="none" dirty="0"/>
              <a:t>, </a:t>
            </a:r>
            <a:r>
              <a:rPr lang="en-US" cap="none" dirty="0">
                <a:solidFill>
                  <a:srgbClr val="00B050"/>
                </a:solidFill>
              </a:rPr>
              <a:t>green</a:t>
            </a:r>
            <a:r>
              <a:rPr lang="en-US" cap="none" dirty="0"/>
              <a:t> &amp; </a:t>
            </a:r>
            <a:r>
              <a:rPr lang="en-US" cap="none" dirty="0">
                <a:solidFill>
                  <a:srgbClr val="0070C0"/>
                </a:solidFill>
              </a:rPr>
              <a:t>blue</a:t>
            </a:r>
            <a:r>
              <a:rPr lang="en-US" cap="none" dirty="0"/>
              <a:t> </a:t>
            </a:r>
            <a:r>
              <a:rPr lang="en-US" cap="none" dirty="0" err="1"/>
              <a:t>colour</a:t>
            </a:r>
            <a:r>
              <a:rPr lang="en-US" cap="none" dirty="0"/>
              <a:t> values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F4A90BD-7035-0444-8845-F8FEC8951D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3" y="1972807"/>
            <a:ext cx="4737100" cy="1447800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CEB1A91-A348-5648-ADCC-B70CB0F099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3936396"/>
            <a:ext cx="6530047" cy="694981"/>
          </a:xfrm>
        </p:spPr>
        <p:txBody>
          <a:bodyPr/>
          <a:lstStyle/>
          <a:p>
            <a:r>
              <a:rPr lang="en-US" dirty="0"/>
              <a:t>Each R, G, B part is a byte ranging from 0 - 255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6ABDEC-9C5F-B548-8FDF-B8499451E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76A45-EAF1-2C46-B218-7D113EC4A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54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DBDCD-DB96-2945-A2E1-02173207E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64017"/>
          </a:xfrm>
        </p:spPr>
        <p:txBody>
          <a:bodyPr/>
          <a:lstStyle/>
          <a:p>
            <a:r>
              <a:rPr lang="en-US" cap="none" dirty="0"/>
              <a:t>Least significant bit (LSB)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072C951-A914-2E47-94FE-21D240D4FB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5775115"/>
              </p:ext>
            </p:extLst>
          </p:nvPr>
        </p:nvGraphicFramePr>
        <p:xfrm>
          <a:off x="1141413" y="1883332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67142253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1117985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8807358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11352182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6118114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2047847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68531392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125423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Bit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Bit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Bit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Bit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Bit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Bit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Bit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Bit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6968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6354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4148078"/>
                  </a:ext>
                </a:extLst>
              </a:tr>
            </a:tbl>
          </a:graphicData>
        </a:graphic>
      </p:graphicFrame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5F10F65-6AEC-444D-8C91-760644313E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3253839"/>
            <a:ext cx="8128001" cy="1781299"/>
          </a:xfrm>
        </p:spPr>
        <p:txBody>
          <a:bodyPr/>
          <a:lstStyle/>
          <a:p>
            <a:r>
              <a:rPr lang="en-US" dirty="0"/>
              <a:t>These 8 bits (a byte) represent 65 ASCII A</a:t>
            </a:r>
          </a:p>
          <a:p>
            <a:r>
              <a:rPr lang="en-US" dirty="0"/>
              <a:t>LSB – Bit 1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13A2F1-87AB-D24A-BC6C-55E02C252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34B3C2-A865-4547-ABC4-B8778C4D4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706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6B80F-AFF0-2649-A343-C93F55B47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3394961" cy="699643"/>
          </a:xfrm>
        </p:spPr>
        <p:txBody>
          <a:bodyPr/>
          <a:lstStyle/>
          <a:p>
            <a:r>
              <a:rPr lang="en-US" cap="none" dirty="0"/>
              <a:t>Altering the LSB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99A1D3F3-1F0B-CE4A-99EA-D0C8444793FA}"/>
              </a:ext>
            </a:extLst>
          </p:cNvPr>
          <p:cNvSpPr/>
          <p:nvPr/>
        </p:nvSpPr>
        <p:spPr>
          <a:xfrm>
            <a:off x="4452064" y="2673108"/>
            <a:ext cx="1080655" cy="1080655"/>
          </a:xfrm>
          <a:prstGeom prst="roundRect">
            <a:avLst/>
          </a:prstGeom>
          <a:solidFill>
            <a:srgbClr val="00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DCB10C9F-610D-434A-9D4D-6C2C02C1FE48}"/>
              </a:ext>
            </a:extLst>
          </p:cNvPr>
          <p:cNvSpPr/>
          <p:nvPr/>
        </p:nvSpPr>
        <p:spPr>
          <a:xfrm>
            <a:off x="6128464" y="2673108"/>
            <a:ext cx="1080655" cy="1080655"/>
          </a:xfrm>
          <a:prstGeom prst="roundRect">
            <a:avLst/>
          </a:prstGeom>
          <a:solidFill>
            <a:srgbClr val="00FE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A34625-08C9-E045-BE4F-E4DD62E49410}"/>
              </a:ext>
            </a:extLst>
          </p:cNvPr>
          <p:cNvSpPr txBox="1"/>
          <p:nvPr/>
        </p:nvSpPr>
        <p:spPr>
          <a:xfrm>
            <a:off x="4137028" y="3809928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RGB( 0, 255, 0 )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AE30B0-06CC-C54E-BFB5-BB5BCB7D60FA}"/>
              </a:ext>
            </a:extLst>
          </p:cNvPr>
          <p:cNvSpPr txBox="1"/>
          <p:nvPr/>
        </p:nvSpPr>
        <p:spPr>
          <a:xfrm>
            <a:off x="5813428" y="3809928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RGB( 0, 254, 0 )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03B59BEF-DB25-A04A-B2DF-BB2B7F23C68D}"/>
              </a:ext>
            </a:extLst>
          </p:cNvPr>
          <p:cNvSpPr/>
          <p:nvPr/>
        </p:nvSpPr>
        <p:spPr>
          <a:xfrm>
            <a:off x="931800" y="2673108"/>
            <a:ext cx="1080655" cy="108065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3313E353-93C7-BE44-93C0-0ECB54BD0F7E}"/>
              </a:ext>
            </a:extLst>
          </p:cNvPr>
          <p:cNvSpPr/>
          <p:nvPr/>
        </p:nvSpPr>
        <p:spPr>
          <a:xfrm>
            <a:off x="2608200" y="2673108"/>
            <a:ext cx="1080655" cy="1080655"/>
          </a:xfrm>
          <a:prstGeom prst="roundRect">
            <a:avLst/>
          </a:prstGeom>
          <a:solidFill>
            <a:srgbClr val="FE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30FF892-322A-DF4A-B190-CBA80EF22F8A}"/>
              </a:ext>
            </a:extLst>
          </p:cNvPr>
          <p:cNvSpPr txBox="1"/>
          <p:nvPr/>
        </p:nvSpPr>
        <p:spPr>
          <a:xfrm>
            <a:off x="616764" y="3809928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RGB( 255, 0, 0 )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D9137A5-0659-D74F-93BE-D0A1F6874BB9}"/>
              </a:ext>
            </a:extLst>
          </p:cNvPr>
          <p:cNvSpPr txBox="1"/>
          <p:nvPr/>
        </p:nvSpPr>
        <p:spPr>
          <a:xfrm>
            <a:off x="2293164" y="3809928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RGB( 254, 0, 0 )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DEB1757D-7B41-214E-9729-46BC6DFD0790}"/>
              </a:ext>
            </a:extLst>
          </p:cNvPr>
          <p:cNvSpPr/>
          <p:nvPr/>
        </p:nvSpPr>
        <p:spPr>
          <a:xfrm>
            <a:off x="7975322" y="2673108"/>
            <a:ext cx="1080655" cy="1080655"/>
          </a:xfrm>
          <a:prstGeom prst="round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8B01D1B6-68C4-7440-8702-AD178559A462}"/>
              </a:ext>
            </a:extLst>
          </p:cNvPr>
          <p:cNvSpPr/>
          <p:nvPr/>
        </p:nvSpPr>
        <p:spPr>
          <a:xfrm>
            <a:off x="9651722" y="2673108"/>
            <a:ext cx="1080655" cy="1080655"/>
          </a:xfrm>
          <a:prstGeom prst="roundRect">
            <a:avLst/>
          </a:prstGeom>
          <a:solidFill>
            <a:srgbClr val="0000F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DD6ED9B-0A32-F144-8D0F-B8B2A56B1A93}"/>
              </a:ext>
            </a:extLst>
          </p:cNvPr>
          <p:cNvSpPr txBox="1"/>
          <p:nvPr/>
        </p:nvSpPr>
        <p:spPr>
          <a:xfrm>
            <a:off x="7660286" y="3809928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RGB( 0, 0, 255 )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E72199D-F410-0F40-989A-49A4F3393A2B}"/>
              </a:ext>
            </a:extLst>
          </p:cNvPr>
          <p:cNvSpPr txBox="1"/>
          <p:nvPr/>
        </p:nvSpPr>
        <p:spPr>
          <a:xfrm>
            <a:off x="9336686" y="3809928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RGB( 0, 0, 254 )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78CC43-8B97-A34D-89E0-070CDD279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4EFE36-79B0-8A41-B57F-65F7E3B35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3432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17A83-6CC4-684A-87B6-3E39097EA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6758" y="618518"/>
            <a:ext cx="3244320" cy="736149"/>
          </a:xfrm>
        </p:spPr>
        <p:txBody>
          <a:bodyPr>
            <a:normAutofit fontScale="90000"/>
          </a:bodyPr>
          <a:lstStyle/>
          <a:p>
            <a:r>
              <a:rPr lang="en-US" cap="none" dirty="0"/>
              <a:t>Hiding one </a:t>
            </a:r>
            <a:br>
              <a:rPr lang="en-US" cap="none" dirty="0"/>
            </a:br>
            <a:r>
              <a:rPr lang="en-US" cap="none" dirty="0"/>
              <a:t>byte in 8 pixels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46DF788-ACC8-654C-AB4E-5A8820EAF4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2496153"/>
              </p:ext>
            </p:extLst>
          </p:nvPr>
        </p:nvGraphicFramePr>
        <p:xfrm>
          <a:off x="5290078" y="618518"/>
          <a:ext cx="1608667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8667">
                  <a:extLst>
                    <a:ext uri="{9D8B030D-6E8A-4147-A177-3AD203B41FA5}">
                      <a16:colId xmlns:a16="http://schemas.microsoft.com/office/drawing/2014/main" val="445289289"/>
                    </a:ext>
                  </a:extLst>
                </a:gridCol>
              </a:tblGrid>
              <a:tr h="26659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0238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 </a:t>
                      </a: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1 0 0 0 0 0 1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7338390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12828D2-8CEF-6640-BC07-1C8AAABB81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9499552"/>
              </p:ext>
            </p:extLst>
          </p:nvPr>
        </p:nvGraphicFramePr>
        <p:xfrm>
          <a:off x="1706758" y="1792288"/>
          <a:ext cx="3583320" cy="4041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4440">
                  <a:extLst>
                    <a:ext uri="{9D8B030D-6E8A-4147-A177-3AD203B41FA5}">
                      <a16:colId xmlns:a16="http://schemas.microsoft.com/office/drawing/2014/main" val="3362155145"/>
                    </a:ext>
                  </a:extLst>
                </a:gridCol>
                <a:gridCol w="1194440">
                  <a:extLst>
                    <a:ext uri="{9D8B030D-6E8A-4147-A177-3AD203B41FA5}">
                      <a16:colId xmlns:a16="http://schemas.microsoft.com/office/drawing/2014/main" val="1321972559"/>
                    </a:ext>
                  </a:extLst>
                </a:gridCol>
                <a:gridCol w="1194440">
                  <a:extLst>
                    <a:ext uri="{9D8B030D-6E8A-4147-A177-3AD203B41FA5}">
                      <a16:colId xmlns:a16="http://schemas.microsoft.com/office/drawing/2014/main" val="2424465576"/>
                    </a:ext>
                  </a:extLst>
                </a:gridCol>
              </a:tblGrid>
              <a:tr h="321605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FF0000"/>
                          </a:solidFill>
                        </a:rPr>
                        <a:t>RED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B050"/>
                          </a:solidFill>
                        </a:rPr>
                        <a:t>GREEN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BLUE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2600983"/>
                  </a:ext>
                </a:extLst>
              </a:tr>
              <a:tr h="459436">
                <a:tc>
                  <a:txBody>
                    <a:bodyPr/>
                    <a:lstStyle/>
                    <a:p>
                      <a:r>
                        <a:rPr lang="en-US" b="0" dirty="0"/>
                        <a:t>11111111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00000000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11111111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9320502"/>
                  </a:ext>
                </a:extLst>
              </a:tr>
              <a:tr h="459436">
                <a:tc>
                  <a:txBody>
                    <a:bodyPr/>
                    <a:lstStyle/>
                    <a:p>
                      <a:r>
                        <a:rPr lang="en-US" b="0" dirty="0"/>
                        <a:t>11111111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00000000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11111111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7698432"/>
                  </a:ext>
                </a:extLst>
              </a:tr>
              <a:tr h="459436">
                <a:tc>
                  <a:txBody>
                    <a:bodyPr/>
                    <a:lstStyle/>
                    <a:p>
                      <a:r>
                        <a:rPr lang="en-US" b="0" dirty="0"/>
                        <a:t>11111111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00000000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11111111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3787656"/>
                  </a:ext>
                </a:extLst>
              </a:tr>
              <a:tr h="459436">
                <a:tc>
                  <a:txBody>
                    <a:bodyPr/>
                    <a:lstStyle/>
                    <a:p>
                      <a:r>
                        <a:rPr lang="en-US" b="0" dirty="0"/>
                        <a:t>11111111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00000000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11111111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939278"/>
                  </a:ext>
                </a:extLst>
              </a:tr>
              <a:tr h="459436">
                <a:tc>
                  <a:txBody>
                    <a:bodyPr/>
                    <a:lstStyle/>
                    <a:p>
                      <a:r>
                        <a:rPr lang="en-US" b="0" dirty="0"/>
                        <a:t>11111111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00000000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11111111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5379200"/>
                  </a:ext>
                </a:extLst>
              </a:tr>
              <a:tr h="459436">
                <a:tc>
                  <a:txBody>
                    <a:bodyPr/>
                    <a:lstStyle/>
                    <a:p>
                      <a:r>
                        <a:rPr lang="en-US" b="0" dirty="0"/>
                        <a:t>11111111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00000000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11111111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2246615"/>
                  </a:ext>
                </a:extLst>
              </a:tr>
              <a:tr h="459436">
                <a:tc>
                  <a:txBody>
                    <a:bodyPr/>
                    <a:lstStyle/>
                    <a:p>
                      <a:r>
                        <a:rPr lang="en-US" b="0" dirty="0"/>
                        <a:t>11111111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00000000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11111111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4921299"/>
                  </a:ext>
                </a:extLst>
              </a:tr>
              <a:tr h="459436">
                <a:tc>
                  <a:txBody>
                    <a:bodyPr/>
                    <a:lstStyle/>
                    <a:p>
                      <a:r>
                        <a:rPr lang="en-US" b="0" dirty="0"/>
                        <a:t>11111111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00000000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11111111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070819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A78BCF23-F78D-4D49-A066-D985FF1BEF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8337988"/>
              </p:ext>
            </p:extLst>
          </p:nvPr>
        </p:nvGraphicFramePr>
        <p:xfrm>
          <a:off x="6898745" y="1792288"/>
          <a:ext cx="3836988" cy="4041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8996">
                  <a:extLst>
                    <a:ext uri="{9D8B030D-6E8A-4147-A177-3AD203B41FA5}">
                      <a16:colId xmlns:a16="http://schemas.microsoft.com/office/drawing/2014/main" val="3362155145"/>
                    </a:ext>
                  </a:extLst>
                </a:gridCol>
                <a:gridCol w="1278996">
                  <a:extLst>
                    <a:ext uri="{9D8B030D-6E8A-4147-A177-3AD203B41FA5}">
                      <a16:colId xmlns:a16="http://schemas.microsoft.com/office/drawing/2014/main" val="1321972559"/>
                    </a:ext>
                  </a:extLst>
                </a:gridCol>
                <a:gridCol w="1278996">
                  <a:extLst>
                    <a:ext uri="{9D8B030D-6E8A-4147-A177-3AD203B41FA5}">
                      <a16:colId xmlns:a16="http://schemas.microsoft.com/office/drawing/2014/main" val="2424465576"/>
                    </a:ext>
                  </a:extLst>
                </a:gridCol>
              </a:tblGrid>
              <a:tr h="321605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FF0000"/>
                          </a:solidFill>
                        </a:rPr>
                        <a:t>RED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B050"/>
                          </a:solidFill>
                        </a:rPr>
                        <a:t>GREEN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BLUE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2600983"/>
                  </a:ext>
                </a:extLst>
              </a:tr>
              <a:tr h="459436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11111111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0000000 </a:t>
                      </a: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11111111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9320502"/>
                  </a:ext>
                </a:extLst>
              </a:tr>
              <a:tr h="459436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11111111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0000000 </a:t>
                      </a: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11111111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7698432"/>
                  </a:ext>
                </a:extLst>
              </a:tr>
              <a:tr h="459436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11111111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0000000 </a:t>
                      </a: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11111111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3787656"/>
                  </a:ext>
                </a:extLst>
              </a:tr>
              <a:tr h="459436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11111111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0000000 </a:t>
                      </a:r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11111111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939278"/>
                  </a:ext>
                </a:extLst>
              </a:tr>
              <a:tr h="459436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11111111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0000000 </a:t>
                      </a:r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11111111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5379200"/>
                  </a:ext>
                </a:extLst>
              </a:tr>
              <a:tr h="459436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11111111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0000000 </a:t>
                      </a:r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11111111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2246615"/>
                  </a:ext>
                </a:extLst>
              </a:tr>
              <a:tr h="459436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11111111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0000000 </a:t>
                      </a: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11111111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4921299"/>
                  </a:ext>
                </a:extLst>
              </a:tr>
              <a:tr h="459436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11111111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0000000 </a:t>
                      </a:r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11111111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070819"/>
                  </a:ext>
                </a:extLst>
              </a:tr>
            </a:tbl>
          </a:graphicData>
        </a:graphic>
      </p:graphicFrame>
      <p:sp>
        <p:nvSpPr>
          <p:cNvPr id="3" name="Frame 2">
            <a:extLst>
              <a:ext uri="{FF2B5EF4-FFF2-40B4-BE49-F238E27FC236}">
                <a16:creationId xmlns:a16="http://schemas.microsoft.com/office/drawing/2014/main" id="{D86A4EC2-E178-174C-BEEC-F5E1844F99F8}"/>
              </a:ext>
            </a:extLst>
          </p:cNvPr>
          <p:cNvSpPr/>
          <p:nvPr/>
        </p:nvSpPr>
        <p:spPr>
          <a:xfrm>
            <a:off x="9059334" y="1792288"/>
            <a:ext cx="423334" cy="4041248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E2456F-68BA-F14F-881C-F9B908720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F13C7A-3477-1E45-8926-24C65836A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0401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828</TotalTime>
  <Words>559</Words>
  <Application>Microsoft Macintosh PowerPoint</Application>
  <PresentationFormat>Widescreen</PresentationFormat>
  <Paragraphs>152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Trebuchet MS</vt:lpstr>
      <vt:lpstr>Tw Cen MT</vt:lpstr>
      <vt:lpstr>Circuit</vt:lpstr>
      <vt:lpstr>steganography</vt:lpstr>
      <vt:lpstr>Steganography</vt:lpstr>
      <vt:lpstr>Steganography</vt:lpstr>
      <vt:lpstr>Uses in the wild</vt:lpstr>
      <vt:lpstr>Steganography in images</vt:lpstr>
      <vt:lpstr>Pixels made of red, green &amp; blue colour values </vt:lpstr>
      <vt:lpstr>Least significant bit (LSB)</vt:lpstr>
      <vt:lpstr>Altering the LSB</vt:lpstr>
      <vt:lpstr>Hiding one  byte in 8 pixels</vt:lpstr>
      <vt:lpstr>Implementation Pseudocode</vt:lpstr>
      <vt:lpstr>Utility functions provided</vt:lpstr>
      <vt:lpstr>Challenge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Torrens</dc:creator>
  <cp:lastModifiedBy>Mark Torrens</cp:lastModifiedBy>
  <cp:revision>31</cp:revision>
  <dcterms:created xsi:type="dcterms:W3CDTF">2018-03-27T21:23:44Z</dcterms:created>
  <dcterms:modified xsi:type="dcterms:W3CDTF">2018-03-29T08:32:50Z</dcterms:modified>
</cp:coreProperties>
</file>