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3" r:id="rId5"/>
    <p:sldId id="257" r:id="rId6"/>
    <p:sldId id="260" r:id="rId7"/>
    <p:sldId id="258" r:id="rId8"/>
    <p:sldId id="261" r:id="rId9"/>
    <p:sldId id="262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AE5"/>
    <a:srgbClr val="FF00FF"/>
    <a:srgbClr val="0000FE"/>
    <a:srgbClr val="0000FF"/>
    <a:srgbClr val="FE0000"/>
    <a:srgbClr val="FF0000"/>
    <a:srgbClr val="00F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ngel.com/papers/steganografia.pdf" TargetMode="External"/><Relationship Id="rId2" Type="http://schemas.openxmlformats.org/officeDocument/2006/relationships/hyperlink" Target="https://arxiv.org/pdf/1202.5289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FC8239-C793-7448-BA8D-AE075503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72" y="1781298"/>
            <a:ext cx="4505629" cy="2864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4986C-55A2-044F-ACF0-E79E2AA9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824" y="851430"/>
            <a:ext cx="8791575" cy="813315"/>
          </a:xfrm>
        </p:spPr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FAA23-A534-2C40-BD1A-2F283667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7745" y="6047023"/>
            <a:ext cx="3036126" cy="570015"/>
          </a:xfrm>
        </p:spPr>
        <p:txBody>
          <a:bodyPr/>
          <a:lstStyle/>
          <a:p>
            <a:r>
              <a:rPr lang="en-US" cap="none" dirty="0"/>
              <a:t>By Mark Torrens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B78-189F-9547-B399-C7704091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Implementation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CC6-DA11-8947-8853-7DBE67F4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1917"/>
            <a:ext cx="4261861" cy="425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the </a:t>
            </a:r>
            <a:r>
              <a:rPr lang="en-US" dirty="0" err="1">
                <a:solidFill>
                  <a:schemeClr val="bg1"/>
                </a:solidFill>
              </a:rPr>
              <a:t>Stego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size of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LSB, write the secret file to the cover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stego</a:t>
            </a:r>
            <a:r>
              <a:rPr lang="en-US" dirty="0"/>
              <a:t> image.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CB99F-8F1C-074D-B993-8C1EDA13C422}"/>
              </a:ext>
            </a:extLst>
          </p:cNvPr>
          <p:cNvSpPr txBox="1">
            <a:spLocks/>
          </p:cNvSpPr>
          <p:nvPr/>
        </p:nvSpPr>
        <p:spPr>
          <a:xfrm>
            <a:off x="6340824" y="1531917"/>
            <a:ext cx="4261861" cy="42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Extract the secret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stego</a:t>
            </a:r>
            <a:r>
              <a:rPr lang="en-US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secret file header.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LSBs.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the secret file.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F00D-6839-8248-8E31-61B97D84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Utility functions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0788-5192-3146-9D73-4D740953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1288"/>
            <a:ext cx="9905999" cy="4389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get_pixel_coordinates</a:t>
            </a:r>
            <a:r>
              <a:rPr lang="en-GB" b="1" dirty="0">
                <a:solidFill>
                  <a:schemeClr val="bg1"/>
                </a:solidFill>
              </a:rPr>
              <a:t>(index, cols)</a:t>
            </a:r>
            <a:r>
              <a:rPr lang="en-GB" dirty="0">
                <a:solidFill>
                  <a:schemeClr val="bg1"/>
                </a:solidFill>
              </a:rPr>
              <a:t> - Given an index, return the x, y coordinates in an image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set_lsb</a:t>
            </a:r>
            <a:r>
              <a:rPr lang="en-GB" b="1" dirty="0">
                <a:solidFill>
                  <a:schemeClr val="bg1"/>
                </a:solidFill>
              </a:rPr>
              <a:t>(byte, bit)</a:t>
            </a:r>
            <a:r>
              <a:rPr lang="en-GB" dirty="0">
                <a:solidFill>
                  <a:schemeClr val="bg1"/>
                </a:solidFill>
              </a:rPr>
              <a:t> – Set the LSB of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set_bit</a:t>
            </a:r>
            <a:r>
              <a:rPr lang="en-GB" b="1" dirty="0">
                <a:solidFill>
                  <a:schemeClr val="bg1"/>
                </a:solidFill>
              </a:rPr>
              <a:t>(byte, value, position)</a:t>
            </a:r>
            <a:r>
              <a:rPr lang="en-GB" dirty="0">
                <a:solidFill>
                  <a:schemeClr val="bg1"/>
                </a:solidFill>
              </a:rPr>
              <a:t> – Set a bit position of a byte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bit_from_byte</a:t>
            </a:r>
            <a:r>
              <a:rPr lang="en-GB" b="1" dirty="0">
                <a:solidFill>
                  <a:schemeClr val="bg1"/>
                </a:solidFill>
              </a:rPr>
              <a:t>(byte, position)</a:t>
            </a:r>
            <a:r>
              <a:rPr lang="en-GB" dirty="0">
                <a:solidFill>
                  <a:schemeClr val="bg1"/>
                </a:solidFill>
              </a:rPr>
              <a:t> – Get a bit value from a byte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rgbClr val="00B050"/>
                </a:solidFill>
              </a:rPr>
              <a:t>get_bit_from_byte_array</a:t>
            </a:r>
            <a:r>
              <a:rPr lang="en-GB" b="1" dirty="0">
                <a:solidFill>
                  <a:schemeClr val="bg1"/>
                </a:solidFill>
              </a:rPr>
              <a:t>(</a:t>
            </a:r>
            <a:r>
              <a:rPr lang="en-GB" b="1" dirty="0" err="1">
                <a:solidFill>
                  <a:schemeClr val="bg1"/>
                </a:solidFill>
              </a:rPr>
              <a:t>secret_data</a:t>
            </a:r>
            <a:r>
              <a:rPr lang="en-GB" b="1" dirty="0">
                <a:solidFill>
                  <a:schemeClr val="bg1"/>
                </a:solidFill>
              </a:rPr>
              <a:t>, position)</a:t>
            </a:r>
            <a:r>
              <a:rPr lang="en-GB" dirty="0">
                <a:solidFill>
                  <a:schemeClr val="bg1"/>
                </a:solidFill>
              </a:rPr>
              <a:t> – Get a bit from a byte array</a:t>
            </a:r>
          </a:p>
        </p:txBody>
      </p:sp>
    </p:spTree>
    <p:extLst>
      <p:ext uri="{BB962C8B-B14F-4D97-AF65-F5344CB8AC3E}">
        <p14:creationId xmlns:p14="http://schemas.microsoft.com/office/powerpoint/2010/main" val="25794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CBFC-6E6D-C64E-A436-A90FDA85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83678" cy="616516"/>
          </a:xfrm>
        </p:spPr>
        <p:txBody>
          <a:bodyPr/>
          <a:lstStyle/>
          <a:p>
            <a:r>
              <a:rPr lang="en-US" cap="none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73B4-A4C7-3F44-AEBF-15040796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the poem </a:t>
            </a:r>
            <a:r>
              <a:rPr lang="en-GB" dirty="0"/>
              <a:t>Death of a Naturalist, by Seamus Heaney in the image </a:t>
            </a:r>
            <a:r>
              <a:rPr lang="en-GB" dirty="0" err="1"/>
              <a:t>mandril.jpg</a:t>
            </a:r>
            <a:endParaRPr lang="en-GB" dirty="0"/>
          </a:p>
          <a:p>
            <a:r>
              <a:rPr lang="en-GB" dirty="0"/>
              <a:t>Death of a Naturalist 1,494 bytes, </a:t>
            </a:r>
            <a:r>
              <a:rPr lang="en-GB" dirty="0" err="1"/>
              <a:t>mandril.jpg</a:t>
            </a:r>
            <a:r>
              <a:rPr lang="en-GB" dirty="0"/>
              <a:t> 60,149 bytes</a:t>
            </a:r>
            <a:endParaRPr lang="en-US" dirty="0"/>
          </a:p>
          <a:p>
            <a:r>
              <a:rPr lang="en-US" dirty="0"/>
              <a:t>How much of the book </a:t>
            </a:r>
            <a:r>
              <a:rPr lang="en-GB" dirty="0"/>
              <a:t>Frankenstein, by Mary Shelley 450,755 bytes can you hide in cover image?  Use more parts of the pixel or compression.  Does the </a:t>
            </a:r>
            <a:r>
              <a:rPr lang="en-GB" dirty="0" err="1"/>
              <a:t>stego</a:t>
            </a:r>
            <a:r>
              <a:rPr lang="en-GB" dirty="0"/>
              <a:t> image look suspect?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3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404A-23E3-5441-B2E1-B6A77874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5269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D72A-3C84-D745-AE91-2E61B3E6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How to do it</a:t>
            </a:r>
          </a:p>
          <a:p>
            <a:r>
              <a:rPr lang="en-US" dirty="0"/>
              <a:t>Implementation Strategy</a:t>
            </a:r>
          </a:p>
          <a:p>
            <a:r>
              <a:rPr lang="en-US" dirty="0"/>
              <a:t>Have a go</a:t>
            </a:r>
          </a:p>
        </p:txBody>
      </p:sp>
    </p:spTree>
    <p:extLst>
      <p:ext uri="{BB962C8B-B14F-4D97-AF65-F5344CB8AC3E}">
        <p14:creationId xmlns:p14="http://schemas.microsoft.com/office/powerpoint/2010/main" val="42190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6FA6-74AE-E145-82CA-C45527DF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142"/>
          </a:xfrm>
        </p:spPr>
        <p:txBody>
          <a:bodyPr/>
          <a:lstStyle/>
          <a:p>
            <a:r>
              <a:rPr lang="en-US" cap="none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80D8-AE27-D54C-9937-BC7D76B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80653"/>
          </a:xfrm>
        </p:spPr>
        <p:txBody>
          <a:bodyPr/>
          <a:lstStyle/>
          <a:p>
            <a:r>
              <a:rPr lang="en-US" dirty="0"/>
              <a:t>Steganography means data hiding.  </a:t>
            </a:r>
          </a:p>
          <a:p>
            <a:r>
              <a:rPr lang="en-US" dirty="0"/>
              <a:t>Not the same as cryptography, but cryptography is often involved.</a:t>
            </a:r>
          </a:p>
          <a:p>
            <a:r>
              <a:rPr lang="en-US" dirty="0"/>
              <a:t>Data can be hidden in images, videos, network protocols and anything else that’s digital.</a:t>
            </a:r>
          </a:p>
          <a:p>
            <a:r>
              <a:rPr lang="en-US" dirty="0"/>
              <a:t>We will be talking about steganography in images.</a:t>
            </a:r>
          </a:p>
        </p:txBody>
      </p:sp>
    </p:spTree>
    <p:extLst>
      <p:ext uri="{BB962C8B-B14F-4D97-AF65-F5344CB8AC3E}">
        <p14:creationId xmlns:p14="http://schemas.microsoft.com/office/powerpoint/2010/main" val="132010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3215-4384-3B45-A3BD-7FB2346A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8391"/>
          </a:xfrm>
        </p:spPr>
        <p:txBody>
          <a:bodyPr/>
          <a:lstStyle/>
          <a:p>
            <a:r>
              <a:rPr lang="en-US" cap="none" dirty="0"/>
              <a:t>Uses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1E85-17A9-494C-A2A6-8205F38E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65030" cy="2607521"/>
          </a:xfrm>
        </p:spPr>
        <p:txBody>
          <a:bodyPr>
            <a:normAutofit/>
          </a:bodyPr>
          <a:lstStyle/>
          <a:p>
            <a:r>
              <a:rPr lang="en-US" dirty="0"/>
              <a:t>Data exfiltration and transport</a:t>
            </a:r>
          </a:p>
          <a:p>
            <a:r>
              <a:rPr lang="en-US" dirty="0"/>
              <a:t>Hiding malware payloads</a:t>
            </a:r>
          </a:p>
          <a:p>
            <a:r>
              <a:rPr lang="en-US" dirty="0"/>
              <a:t>Hiding botnet commands</a:t>
            </a:r>
          </a:p>
          <a:p>
            <a:r>
              <a:rPr lang="en-US" dirty="0"/>
              <a:t>Difficult to detect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1FDC-1E6C-3646-B7CB-1077E4520835}"/>
              </a:ext>
            </a:extLst>
          </p:cNvPr>
          <p:cNvSpPr txBox="1"/>
          <p:nvPr/>
        </p:nvSpPr>
        <p:spPr>
          <a:xfrm>
            <a:off x="1141412" y="5533901"/>
            <a:ext cx="4881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/>
              </a:rPr>
              <a:t>Trends in steganography</a:t>
            </a:r>
            <a:r>
              <a:rPr lang="en-GB" dirty="0"/>
              <a:t>, 2014 </a:t>
            </a:r>
          </a:p>
          <a:p>
            <a:r>
              <a:rPr lang="en-GB" dirty="0">
                <a:hlinkClick r:id="rId3"/>
              </a:rPr>
              <a:t>Exploring steganography: Seeing the unseen</a:t>
            </a:r>
            <a:r>
              <a:rPr lang="en-GB" dirty="0"/>
              <a:t>, 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2B04-F7F2-3A48-95C9-04FB39E5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266"/>
          </a:xfrm>
        </p:spPr>
        <p:txBody>
          <a:bodyPr/>
          <a:lstStyle/>
          <a:p>
            <a:r>
              <a:rPr lang="en-US" cap="none" dirty="0"/>
              <a:t>Steganography in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130E-9611-234A-BB82-731501E0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71133"/>
            <a:ext cx="1947333" cy="292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4870C-C5E9-F94F-8174-77D2F862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66" y="1871133"/>
            <a:ext cx="1947333" cy="292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0902F-5870-A246-99E9-E3A6C4F3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40" y="1871133"/>
            <a:ext cx="2025120" cy="275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309C6-62AF-6845-9977-A5CED46A2454}"/>
              </a:ext>
            </a:extLst>
          </p:cNvPr>
          <p:cNvSpPr txBox="1"/>
          <p:nvPr/>
        </p:nvSpPr>
        <p:spPr>
          <a:xfrm>
            <a:off x="1141413" y="479213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to hide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EED33-91C9-D440-93A8-0582EABB0693}"/>
              </a:ext>
            </a:extLst>
          </p:cNvPr>
          <p:cNvSpPr txBox="1"/>
          <p:nvPr/>
        </p:nvSpPr>
        <p:spPr>
          <a:xfrm>
            <a:off x="4470400" y="4854788"/>
            <a:ext cx="17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Cover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8BF06-1713-E74D-9CBD-5310C855C01A}"/>
              </a:ext>
            </a:extLst>
          </p:cNvPr>
          <p:cNvSpPr txBox="1"/>
          <p:nvPr/>
        </p:nvSpPr>
        <p:spPr>
          <a:xfrm>
            <a:off x="8009466" y="4854788"/>
            <a:ext cx="174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Stego</a:t>
            </a:r>
            <a:r>
              <a:rPr lang="en-US" sz="2400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33989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6120-3913-6F48-973B-67BB1092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500"/>
          </a:xfrm>
        </p:spPr>
        <p:txBody>
          <a:bodyPr/>
          <a:lstStyle/>
          <a:p>
            <a:r>
              <a:rPr lang="en-US" cap="none" dirty="0"/>
              <a:t>Pixels made of </a:t>
            </a:r>
            <a:r>
              <a:rPr lang="en-US" cap="none" dirty="0">
                <a:solidFill>
                  <a:srgbClr val="FF0000"/>
                </a:solidFill>
              </a:rPr>
              <a:t>red</a:t>
            </a:r>
            <a:r>
              <a:rPr lang="en-US" cap="none" dirty="0"/>
              <a:t>, </a:t>
            </a:r>
            <a:r>
              <a:rPr lang="en-US" cap="none" dirty="0">
                <a:solidFill>
                  <a:srgbClr val="00B050"/>
                </a:solidFill>
              </a:rPr>
              <a:t>green</a:t>
            </a:r>
            <a:r>
              <a:rPr lang="en-US" cap="none" dirty="0"/>
              <a:t> &amp; </a:t>
            </a:r>
            <a:r>
              <a:rPr lang="en-US" cap="none" dirty="0">
                <a:solidFill>
                  <a:srgbClr val="0070C0"/>
                </a:solidFill>
              </a:rPr>
              <a:t>blue</a:t>
            </a:r>
            <a:r>
              <a:rPr lang="en-US" cap="none" dirty="0"/>
              <a:t> </a:t>
            </a:r>
            <a:r>
              <a:rPr lang="en-US" cap="none" dirty="0" err="1"/>
              <a:t>colour</a:t>
            </a:r>
            <a:r>
              <a:rPr lang="en-US" cap="none" dirty="0"/>
              <a:t>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A90BD-7035-0444-8845-F8FEC895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72807"/>
            <a:ext cx="4737100" cy="1447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EB1A91-A348-5648-ADCC-B70CB0F0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36396"/>
            <a:ext cx="6530047" cy="694981"/>
          </a:xfrm>
        </p:spPr>
        <p:txBody>
          <a:bodyPr/>
          <a:lstStyle/>
          <a:p>
            <a:r>
              <a:rPr lang="en-US" dirty="0"/>
              <a:t>Each R, G, B part is a byte ranging from 0 - 255</a:t>
            </a:r>
          </a:p>
        </p:txBody>
      </p:sp>
    </p:spTree>
    <p:extLst>
      <p:ext uri="{BB962C8B-B14F-4D97-AF65-F5344CB8AC3E}">
        <p14:creationId xmlns:p14="http://schemas.microsoft.com/office/powerpoint/2010/main" val="138775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BDCD-DB96-2945-A2E1-02173207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4017"/>
          </a:xfrm>
        </p:spPr>
        <p:txBody>
          <a:bodyPr/>
          <a:lstStyle/>
          <a:p>
            <a:r>
              <a:rPr lang="en-US" cap="none" dirty="0"/>
              <a:t>Least significant bit (LSB)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72C951-A914-2E47-94FE-21D240D4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75115"/>
              </p:ext>
            </p:extLst>
          </p:nvPr>
        </p:nvGraphicFramePr>
        <p:xfrm>
          <a:off x="1141413" y="18833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7142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798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8073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521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11811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784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313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1254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9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5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807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F10F65-6AEC-444D-8C91-76064431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53839"/>
            <a:ext cx="8128001" cy="1781299"/>
          </a:xfrm>
        </p:spPr>
        <p:txBody>
          <a:bodyPr/>
          <a:lstStyle/>
          <a:p>
            <a:r>
              <a:rPr lang="en-US" dirty="0"/>
              <a:t>These 8 bits (a byte) represent 65 ASCII A</a:t>
            </a:r>
          </a:p>
          <a:p>
            <a:r>
              <a:rPr lang="en-US" dirty="0"/>
              <a:t>LSB – Bit 1</a:t>
            </a:r>
          </a:p>
        </p:txBody>
      </p:sp>
    </p:spTree>
    <p:extLst>
      <p:ext uri="{BB962C8B-B14F-4D97-AF65-F5344CB8AC3E}">
        <p14:creationId xmlns:p14="http://schemas.microsoft.com/office/powerpoint/2010/main" val="118670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80F-AFF0-2649-A343-C93F55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394961" cy="699643"/>
          </a:xfrm>
        </p:spPr>
        <p:txBody>
          <a:bodyPr/>
          <a:lstStyle/>
          <a:p>
            <a:r>
              <a:rPr lang="en-US" cap="none" dirty="0"/>
              <a:t>Altering the LSB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A1D3F3-1F0B-CE4A-99EA-D0C8444793FA}"/>
              </a:ext>
            </a:extLst>
          </p:cNvPr>
          <p:cNvSpPr/>
          <p:nvPr/>
        </p:nvSpPr>
        <p:spPr>
          <a:xfrm>
            <a:off x="4452064" y="2673108"/>
            <a:ext cx="1080655" cy="1080655"/>
          </a:xfrm>
          <a:prstGeom prst="round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B10C9F-610D-434A-9D4D-6C2C02C1FE48}"/>
              </a:ext>
            </a:extLst>
          </p:cNvPr>
          <p:cNvSpPr/>
          <p:nvPr/>
        </p:nvSpPr>
        <p:spPr>
          <a:xfrm>
            <a:off x="6128464" y="2673108"/>
            <a:ext cx="1080655" cy="1080655"/>
          </a:xfrm>
          <a:prstGeom prst="roundRect">
            <a:avLst/>
          </a:prstGeom>
          <a:solidFill>
            <a:srgbClr val="00F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34625-08C9-E045-BE4F-E4DD62E49410}"/>
              </a:ext>
            </a:extLst>
          </p:cNvPr>
          <p:cNvSpPr txBox="1"/>
          <p:nvPr/>
        </p:nvSpPr>
        <p:spPr>
          <a:xfrm>
            <a:off x="4137028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255,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E30B0-06CC-C54E-BFB5-BB5BCB7D60FA}"/>
              </a:ext>
            </a:extLst>
          </p:cNvPr>
          <p:cNvSpPr txBox="1"/>
          <p:nvPr/>
        </p:nvSpPr>
        <p:spPr>
          <a:xfrm>
            <a:off x="5813428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254, 0 )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B59BEF-DB25-A04A-B2DF-BB2B7F23C68D}"/>
              </a:ext>
            </a:extLst>
          </p:cNvPr>
          <p:cNvSpPr/>
          <p:nvPr/>
        </p:nvSpPr>
        <p:spPr>
          <a:xfrm>
            <a:off x="931800" y="2673108"/>
            <a:ext cx="1080655" cy="1080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13E353-93C7-BE44-93C0-0ECB54BD0F7E}"/>
              </a:ext>
            </a:extLst>
          </p:cNvPr>
          <p:cNvSpPr/>
          <p:nvPr/>
        </p:nvSpPr>
        <p:spPr>
          <a:xfrm>
            <a:off x="2608200" y="2673108"/>
            <a:ext cx="1080655" cy="1080655"/>
          </a:xfrm>
          <a:prstGeom prst="round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FF892-322A-DF4A-B190-CBA80EF22F8A}"/>
              </a:ext>
            </a:extLst>
          </p:cNvPr>
          <p:cNvSpPr txBox="1"/>
          <p:nvPr/>
        </p:nvSpPr>
        <p:spPr>
          <a:xfrm>
            <a:off x="616764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RGB( 255, 0, 0 )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137A5-0659-D74F-93BE-D0A1F6874BB9}"/>
              </a:ext>
            </a:extLst>
          </p:cNvPr>
          <p:cNvSpPr txBox="1"/>
          <p:nvPr/>
        </p:nvSpPr>
        <p:spPr>
          <a:xfrm>
            <a:off x="2293164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RGB( 254, 0, 0 )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B1757D-7B41-214E-9729-46BC6DFD0790}"/>
              </a:ext>
            </a:extLst>
          </p:cNvPr>
          <p:cNvSpPr/>
          <p:nvPr/>
        </p:nvSpPr>
        <p:spPr>
          <a:xfrm>
            <a:off x="7975322" y="2673108"/>
            <a:ext cx="1080655" cy="1080655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01D1B6-68C4-7440-8702-AD178559A462}"/>
              </a:ext>
            </a:extLst>
          </p:cNvPr>
          <p:cNvSpPr/>
          <p:nvPr/>
        </p:nvSpPr>
        <p:spPr>
          <a:xfrm>
            <a:off x="9651722" y="2673108"/>
            <a:ext cx="1080655" cy="1080655"/>
          </a:xfrm>
          <a:prstGeom prst="roundRect">
            <a:avLst/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6ED9B-0A32-F144-8D0F-B8B2A56B1A93}"/>
              </a:ext>
            </a:extLst>
          </p:cNvPr>
          <p:cNvSpPr txBox="1"/>
          <p:nvPr/>
        </p:nvSpPr>
        <p:spPr>
          <a:xfrm>
            <a:off x="7660286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255 )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2199D-F410-0F40-989A-49A4F3393A2B}"/>
              </a:ext>
            </a:extLst>
          </p:cNvPr>
          <p:cNvSpPr txBox="1"/>
          <p:nvPr/>
        </p:nvSpPr>
        <p:spPr>
          <a:xfrm>
            <a:off x="9336686" y="38099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RGB( 0, 0, 254 )</a:t>
            </a:r>
          </a:p>
        </p:txBody>
      </p:sp>
    </p:spTree>
    <p:extLst>
      <p:ext uri="{BB962C8B-B14F-4D97-AF65-F5344CB8AC3E}">
        <p14:creationId xmlns:p14="http://schemas.microsoft.com/office/powerpoint/2010/main" val="46334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A83-6CC4-684A-87B6-3E3909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758" y="618518"/>
            <a:ext cx="3244320" cy="736149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Hiding one </a:t>
            </a:r>
            <a:br>
              <a:rPr lang="en-US" cap="none" dirty="0"/>
            </a:br>
            <a:r>
              <a:rPr lang="en-US" cap="none" dirty="0"/>
              <a:t>byte in 8 pixels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6DF788-ACC8-654C-AB4E-5A8820EAF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96153"/>
              </p:ext>
            </p:extLst>
          </p:nvPr>
        </p:nvGraphicFramePr>
        <p:xfrm>
          <a:off x="5290078" y="618518"/>
          <a:ext cx="16086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445289289"/>
                    </a:ext>
                  </a:extLst>
                </a:gridCol>
              </a:tblGrid>
              <a:tr h="266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1 0 0 0 0 0 1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383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28D2-8CEF-6640-BC07-1C8AAABB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99552"/>
              </p:ext>
            </p:extLst>
          </p:nvPr>
        </p:nvGraphicFramePr>
        <p:xfrm>
          <a:off x="1706758" y="1792288"/>
          <a:ext cx="3583320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0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194440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00000000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8BCF23-F78D-4D49-A066-D985FF1BE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37988"/>
              </p:ext>
            </p:extLst>
          </p:nvPr>
        </p:nvGraphicFramePr>
        <p:xfrm>
          <a:off x="6898745" y="1792288"/>
          <a:ext cx="3836988" cy="40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996">
                  <a:extLst>
                    <a:ext uri="{9D8B030D-6E8A-4147-A177-3AD203B41FA5}">
                      <a16:colId xmlns:a16="http://schemas.microsoft.com/office/drawing/2014/main" val="3362155145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1321972559"/>
                    </a:ext>
                  </a:extLst>
                </a:gridCol>
                <a:gridCol w="1278996">
                  <a:extLst>
                    <a:ext uri="{9D8B030D-6E8A-4147-A177-3AD203B41FA5}">
                      <a16:colId xmlns:a16="http://schemas.microsoft.com/office/drawing/2014/main" val="2424465576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600983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2050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98432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7656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9278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9200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46615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21299"/>
                  </a:ext>
                </a:extLst>
              </a:tr>
              <a:tr h="45943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0000000 </a:t>
                      </a: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11111111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0819"/>
                  </a:ext>
                </a:extLst>
              </a:tr>
            </a:tbl>
          </a:graphicData>
        </a:graphic>
      </p:graphicFrame>
      <p:sp>
        <p:nvSpPr>
          <p:cNvPr id="3" name="Frame 2">
            <a:extLst>
              <a:ext uri="{FF2B5EF4-FFF2-40B4-BE49-F238E27FC236}">
                <a16:creationId xmlns:a16="http://schemas.microsoft.com/office/drawing/2014/main" id="{D86A4EC2-E178-174C-BEEC-F5E1844F99F8}"/>
              </a:ext>
            </a:extLst>
          </p:cNvPr>
          <p:cNvSpPr/>
          <p:nvPr/>
        </p:nvSpPr>
        <p:spPr>
          <a:xfrm>
            <a:off x="9059334" y="1792288"/>
            <a:ext cx="423334" cy="40412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4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292</TotalTime>
  <Words>540</Words>
  <Application>Microsoft Macintosh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steganography</vt:lpstr>
      <vt:lpstr>Steganography</vt:lpstr>
      <vt:lpstr>Steganography</vt:lpstr>
      <vt:lpstr>Uses in the wild</vt:lpstr>
      <vt:lpstr>Steganography in images</vt:lpstr>
      <vt:lpstr>Pixels made of red, green &amp; blue colour values </vt:lpstr>
      <vt:lpstr>Least significant bit (LSB)</vt:lpstr>
      <vt:lpstr>Altering the LSB</vt:lpstr>
      <vt:lpstr>Hiding one  byte in 8 pixels</vt:lpstr>
      <vt:lpstr>Implementation Pseudocode</vt:lpstr>
      <vt:lpstr>Utility functions provided</vt:lpstr>
      <vt:lpstr>Challenge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Torrens</dc:creator>
  <cp:lastModifiedBy>Mark Torrens</cp:lastModifiedBy>
  <cp:revision>28</cp:revision>
  <dcterms:created xsi:type="dcterms:W3CDTF">2018-03-27T21:23:44Z</dcterms:created>
  <dcterms:modified xsi:type="dcterms:W3CDTF">2018-03-28T21:34:58Z</dcterms:modified>
</cp:coreProperties>
</file>