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3" r:id="rId4"/>
    <p:sldId id="265" r:id="rId5"/>
    <p:sldId id="263" r:id="rId6"/>
    <p:sldId id="257" r:id="rId7"/>
    <p:sldId id="260" r:id="rId8"/>
    <p:sldId id="258" r:id="rId9"/>
    <p:sldId id="268" r:id="rId10"/>
    <p:sldId id="262" r:id="rId11"/>
    <p:sldId id="270" r:id="rId12"/>
    <p:sldId id="269" r:id="rId13"/>
    <p:sldId id="266" r:id="rId14"/>
    <p:sldId id="267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000"/>
    <a:srgbClr val="F00000"/>
    <a:srgbClr val="E9FAE5"/>
    <a:srgbClr val="FF00FF"/>
    <a:srgbClr val="0000FE"/>
    <a:srgbClr val="0000FF"/>
    <a:srgbClr val="FE0000"/>
    <a:srgbClr val="FF0000"/>
    <a:srgbClr val="00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0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2A40-7C21-F942-8653-C2194C12E3D8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0FBBC-95C4-4E4D-954B-418FEE86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6287FE-E6DB-6640-B2B1-BFB57AADA521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46F2-FD5C-F141-BAFB-10CBF39FB898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F30-D115-CC46-9737-1135F6292321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C959-642D-E34E-9D46-58394362E00A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7D32-2840-2146-B40C-F512D97EA0E9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05D-5917-484A-9732-5B2D4D4A1CE6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34D-9DD0-8E40-A99A-935B1F878F10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EEE5-F88A-A145-98C1-E080E6FF3829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B9F5-8892-B240-8F68-0E1DF5139BA9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4071-2D55-834B-ABA2-DBA3F1BC9487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8CE-D72A-7144-B575-004E99DE10CD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B55-F057-C14C-9D59-3FD572266CF0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BBEE-E0FF-5F46-90AA-365964775437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4C7E-6951-C942-B89F-1978CD77B240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332-5D25-0D44-ACA5-4595425E575C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CEB-6545-EE4E-95E9-9E4FB7B57DB2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05A-655C-694B-A88B-680700DC2E78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ED8E-737B-E442-9A16-1F9BE8B41904}" type="datetime1">
              <a:rPr lang="en-GB" smtClean="0"/>
              <a:t>01/05/2018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ngel.com/papers/steganografia.pdf" TargetMode="External"/><Relationship Id="rId2" Type="http://schemas.openxmlformats.org/officeDocument/2006/relationships/hyperlink" Target="https://arxiv.org/pdf/1202.528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C8239-C793-7448-BA8D-AE075503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2" y="1781298"/>
            <a:ext cx="4505629" cy="286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4986C-55A2-044F-ACF0-E79E2AA9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824" y="851430"/>
            <a:ext cx="8791575" cy="813315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AA23-A534-2C40-BD1A-2F283667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5700157"/>
            <a:ext cx="3036126" cy="916882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By Mark Torrens</a:t>
            </a:r>
          </a:p>
          <a:p>
            <a:r>
              <a:rPr lang="en-GB" cap="none" dirty="0"/>
              <a:t>Reviewed By: James Taylor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447069"/>
            <a:ext cx="7985882" cy="593062"/>
          </a:xfrm>
        </p:spPr>
        <p:txBody>
          <a:bodyPr>
            <a:normAutofit/>
          </a:bodyPr>
          <a:lstStyle/>
          <a:p>
            <a:r>
              <a:rPr lang="en-US" cap="none" dirty="0"/>
              <a:t>Hiding one picture in another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51061"/>
              </p:ext>
            </p:extLst>
          </p:nvPr>
        </p:nvGraphicFramePr>
        <p:xfrm>
          <a:off x="1706758" y="1857051"/>
          <a:ext cx="358332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1706758" y="2186701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C638C2-6F04-EC42-998C-F42B2485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41675"/>
              </p:ext>
            </p:extLst>
          </p:nvPr>
        </p:nvGraphicFramePr>
        <p:xfrm>
          <a:off x="1706758" y="4242531"/>
          <a:ext cx="358332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D1D17-6365-5148-9CFA-86E69F591740}"/>
              </a:ext>
            </a:extLst>
          </p:cNvPr>
          <p:cNvSpPr txBox="1"/>
          <p:nvPr/>
        </p:nvSpPr>
        <p:spPr>
          <a:xfrm>
            <a:off x="1706758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Image – 1 pixel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68B4-321A-3E40-9583-39B5E6726889}"/>
              </a:ext>
            </a:extLst>
          </p:cNvPr>
          <p:cNvSpPr txBox="1"/>
          <p:nvPr/>
        </p:nvSpPr>
        <p:spPr>
          <a:xfrm>
            <a:off x="1706758" y="381154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Image – 1 pixel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2C8CA-F361-3149-90BF-12C70BC3B485}"/>
              </a:ext>
            </a:extLst>
          </p:cNvPr>
          <p:cNvSpPr txBox="1"/>
          <p:nvPr/>
        </p:nvSpPr>
        <p:spPr>
          <a:xfrm>
            <a:off x="6109320" y="2677771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</a:t>
            </a:r>
            <a:r>
              <a:rPr lang="en-US" dirty="0"/>
              <a:t> Image – 1 pixel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C7EA2-5474-8B45-AFAB-930F933C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57076"/>
              </p:ext>
            </p:extLst>
          </p:nvPr>
        </p:nvGraphicFramePr>
        <p:xfrm>
          <a:off x="6109320" y="3062402"/>
          <a:ext cx="4697730" cy="8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91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1111  0000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F7FF53A7-BC4F-A74C-8EFF-BB53A61F622C}"/>
              </a:ext>
            </a:extLst>
          </p:cNvPr>
          <p:cNvSpPr/>
          <p:nvPr/>
        </p:nvSpPr>
        <p:spPr>
          <a:xfrm>
            <a:off x="2880747" y="2189226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F6D127E6-D450-B349-A5B7-F6AD58364495}"/>
              </a:ext>
            </a:extLst>
          </p:cNvPr>
          <p:cNvSpPr/>
          <p:nvPr/>
        </p:nvSpPr>
        <p:spPr>
          <a:xfrm>
            <a:off x="4085412" y="2186701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3BE5811F-2462-D44D-89DD-46977B388647}"/>
              </a:ext>
            </a:extLst>
          </p:cNvPr>
          <p:cNvSpPr/>
          <p:nvPr/>
        </p:nvSpPr>
        <p:spPr>
          <a:xfrm>
            <a:off x="6209591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E9CF580-098D-3E4D-A1EE-1D402AB8539B}"/>
              </a:ext>
            </a:extLst>
          </p:cNvPr>
          <p:cNvSpPr/>
          <p:nvPr/>
        </p:nvSpPr>
        <p:spPr>
          <a:xfrm>
            <a:off x="7775306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813C7007-B42E-8142-9245-6CF65F7E8AE3}"/>
              </a:ext>
            </a:extLst>
          </p:cNvPr>
          <p:cNvSpPr/>
          <p:nvPr/>
        </p:nvSpPr>
        <p:spPr>
          <a:xfrm>
            <a:off x="9363014" y="3409319"/>
            <a:ext cx="659252" cy="4910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E34031C-F643-AA45-BA47-056A2CA2A40B}"/>
              </a:ext>
            </a:extLst>
          </p:cNvPr>
          <p:cNvSpPr/>
          <p:nvPr/>
        </p:nvSpPr>
        <p:spPr>
          <a:xfrm>
            <a:off x="1706758" y="4576657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5A2A3DE-DD33-1449-B2AE-099B7244BB11}"/>
              </a:ext>
            </a:extLst>
          </p:cNvPr>
          <p:cNvSpPr/>
          <p:nvPr/>
        </p:nvSpPr>
        <p:spPr>
          <a:xfrm>
            <a:off x="2880747" y="4583865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445B4911-6598-7A49-879B-03BB085BCB62}"/>
              </a:ext>
            </a:extLst>
          </p:cNvPr>
          <p:cNvSpPr/>
          <p:nvPr/>
        </p:nvSpPr>
        <p:spPr>
          <a:xfrm>
            <a:off x="4087256" y="4583865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B9BFCB35-030D-A44A-BDC0-AFD9C6B3C65D}"/>
              </a:ext>
            </a:extLst>
          </p:cNvPr>
          <p:cNvSpPr/>
          <p:nvPr/>
        </p:nvSpPr>
        <p:spPr>
          <a:xfrm>
            <a:off x="6868843" y="3409319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DA5818B6-E7C3-7540-8D9B-09C7FFD3CD15}"/>
              </a:ext>
            </a:extLst>
          </p:cNvPr>
          <p:cNvSpPr/>
          <p:nvPr/>
        </p:nvSpPr>
        <p:spPr>
          <a:xfrm>
            <a:off x="8434558" y="3409319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4F95F8A-E402-8046-B176-C3A6967ACC74}"/>
              </a:ext>
            </a:extLst>
          </p:cNvPr>
          <p:cNvSpPr/>
          <p:nvPr/>
        </p:nvSpPr>
        <p:spPr>
          <a:xfrm>
            <a:off x="10022266" y="3402924"/>
            <a:ext cx="659252" cy="49107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657D054-DD72-794E-9DF2-63A3843824B5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rot="16200000" flipH="1">
            <a:off x="3634446" y="1079708"/>
            <a:ext cx="977083" cy="417320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1F78B58-D5C8-F843-B77B-9359D1A88299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5400000" flipH="1" flipV="1">
            <a:off x="4033757" y="1903015"/>
            <a:ext cx="1167338" cy="5162085"/>
          </a:xfrm>
          <a:prstGeom prst="curvedConnector3">
            <a:avLst>
              <a:gd name="adj1" fmla="val -79638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4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447069"/>
            <a:ext cx="7985882" cy="593062"/>
          </a:xfrm>
        </p:spPr>
        <p:txBody>
          <a:bodyPr>
            <a:normAutofit/>
          </a:bodyPr>
          <a:lstStyle/>
          <a:p>
            <a:r>
              <a:rPr lang="en-US" cap="none" dirty="0"/>
              <a:t>Hiding one picture in another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D1D17-6365-5148-9CFA-86E69F591740}"/>
              </a:ext>
            </a:extLst>
          </p:cNvPr>
          <p:cNvSpPr txBox="1"/>
          <p:nvPr/>
        </p:nvSpPr>
        <p:spPr>
          <a:xfrm>
            <a:off x="1706758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68B4-321A-3E40-9583-39B5E6726889}"/>
              </a:ext>
            </a:extLst>
          </p:cNvPr>
          <p:cNvSpPr txBox="1"/>
          <p:nvPr/>
        </p:nvSpPr>
        <p:spPr>
          <a:xfrm>
            <a:off x="1706758" y="3735348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CF277C-A021-3348-9BFD-A380D7C41CCB}"/>
              </a:ext>
            </a:extLst>
          </p:cNvPr>
          <p:cNvSpPr txBox="1"/>
          <p:nvPr/>
        </p:nvSpPr>
        <p:spPr>
          <a:xfrm>
            <a:off x="6693001" y="1428750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</a:t>
            </a:r>
            <a:r>
              <a:rPr lang="en-US" dirty="0"/>
              <a:t>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E297F-349C-854A-9111-5E483324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58" y="1798082"/>
            <a:ext cx="4347534" cy="175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EC696-D100-C24F-A486-8EEC04C6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58" y="4145424"/>
            <a:ext cx="4347534" cy="1752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9ADCE9-3F09-5042-B0E2-5632494882AC}"/>
              </a:ext>
            </a:extLst>
          </p:cNvPr>
          <p:cNvSpPr txBox="1"/>
          <p:nvPr/>
        </p:nvSpPr>
        <p:spPr>
          <a:xfrm>
            <a:off x="6699876" y="3776092"/>
            <a:ext cx="3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Retrieved Image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84C28E-DD47-5241-94D5-36181516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01" y="1798082"/>
            <a:ext cx="4347534" cy="1752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10E46C-A28E-E24C-8FF5-D0C12E8EC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876" y="4145424"/>
            <a:ext cx="434753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618518"/>
            <a:ext cx="3244320" cy="73614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Hiding one </a:t>
            </a:r>
            <a:br>
              <a:rPr lang="en-US" cap="none" dirty="0"/>
            </a:br>
            <a:r>
              <a:rPr lang="en-US" cap="none" dirty="0"/>
              <a:t>byte in 8 pixels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DF788-ACC8-654C-AB4E-5A8820EAF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0078" y="618518"/>
          <a:ext cx="16086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445289289"/>
                    </a:ext>
                  </a:extLst>
                </a:gridCol>
              </a:tblGrid>
              <a:tr h="266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1 0 0 0 0 0 1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38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6758" y="1792288"/>
          <a:ext cx="3583320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8BCF23-F78D-4D49-A066-D985FF1BEF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8745" y="1792288"/>
          <a:ext cx="3836988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96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9059334" y="1792288"/>
            <a:ext cx="423334" cy="40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3C7A-3477-1E45-8926-24C6583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2A67E17-E0BC-4646-8A8A-DAC56BCCA1A0}"/>
              </a:ext>
            </a:extLst>
          </p:cNvPr>
          <p:cNvSpPr/>
          <p:nvPr/>
        </p:nvSpPr>
        <p:spPr>
          <a:xfrm>
            <a:off x="5281609" y="986592"/>
            <a:ext cx="1617136" cy="3680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A880445-BB96-B54C-B3AF-43BF041E4E7B}"/>
              </a:ext>
            </a:extLst>
          </p:cNvPr>
          <p:cNvCxnSpPr>
            <a:cxnSpLocks/>
            <a:stCxn id="9" idx="3"/>
            <a:endCxn id="3" idx="0"/>
          </p:cNvCxnSpPr>
          <p:nvPr/>
        </p:nvCxnSpPr>
        <p:spPr>
          <a:xfrm>
            <a:off x="6898745" y="1170630"/>
            <a:ext cx="2372256" cy="621658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B78-189F-9547-B399-C7704091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CC6-DA11-8947-8853-7DBE67F4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17"/>
            <a:ext cx="4261861" cy="425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Stego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size of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LSB, write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CB99F-8F1C-074D-B993-8C1EDA13C422}"/>
              </a:ext>
            </a:extLst>
          </p:cNvPr>
          <p:cNvSpPr txBox="1">
            <a:spLocks/>
          </p:cNvSpPr>
          <p:nvPr/>
        </p:nvSpPr>
        <p:spPr>
          <a:xfrm>
            <a:off x="6340824" y="1531917"/>
            <a:ext cx="4261861" cy="42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Extract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stego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LSBs.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secret file.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2C7D-D4EC-A747-A11C-EB76C9D6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00D-6839-8248-8E31-61B97D84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Utility functions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0788-5192-3146-9D73-4D740953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288"/>
            <a:ext cx="9905999" cy="4389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get_pixel_coordinates</a:t>
            </a:r>
            <a:r>
              <a:rPr lang="en-GB" b="1" dirty="0">
                <a:solidFill>
                  <a:schemeClr val="bg1"/>
                </a:solidFill>
              </a:rPr>
              <a:t>(index, cols)</a:t>
            </a:r>
            <a:r>
              <a:rPr lang="en-GB" dirty="0">
                <a:solidFill>
                  <a:schemeClr val="bg1"/>
                </a:solidFill>
              </a:rPr>
              <a:t> - Given an index, return the x, y coordinates of an image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set_lsb</a:t>
            </a:r>
            <a:r>
              <a:rPr lang="en-GB" b="1" dirty="0">
                <a:solidFill>
                  <a:schemeClr val="bg1"/>
                </a:solidFill>
              </a:rPr>
              <a:t>(byte, bit)</a:t>
            </a:r>
            <a:r>
              <a:rPr lang="en-GB" dirty="0">
                <a:solidFill>
                  <a:schemeClr val="bg1"/>
                </a:solidFill>
              </a:rPr>
              <a:t> – Set the LSB of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set_bit</a:t>
            </a:r>
            <a:r>
              <a:rPr lang="en-GB" b="1" dirty="0">
                <a:solidFill>
                  <a:schemeClr val="bg1"/>
                </a:solidFill>
              </a:rPr>
              <a:t>(byte, value, position)</a:t>
            </a:r>
            <a:r>
              <a:rPr lang="en-GB" dirty="0">
                <a:solidFill>
                  <a:schemeClr val="bg1"/>
                </a:solidFill>
              </a:rPr>
              <a:t> – Set a bit position of a byte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</a:t>
            </a:r>
            <a:r>
              <a:rPr lang="en-GB" b="1" dirty="0">
                <a:solidFill>
                  <a:schemeClr val="bg1"/>
                </a:solidFill>
              </a:rPr>
              <a:t>(byte, position)</a:t>
            </a:r>
            <a:r>
              <a:rPr lang="en-GB" dirty="0">
                <a:solidFill>
                  <a:schemeClr val="bg1"/>
                </a:solidFill>
              </a:rPr>
              <a:t> – Get a bit value from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get_bit_from_byte_array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secret_data</a:t>
            </a:r>
            <a:r>
              <a:rPr lang="en-GB" b="1" dirty="0">
                <a:solidFill>
                  <a:schemeClr val="bg1"/>
                </a:solidFill>
              </a:rPr>
              <a:t>, position)</a:t>
            </a:r>
            <a:r>
              <a:rPr lang="en-GB" dirty="0">
                <a:solidFill>
                  <a:schemeClr val="bg1"/>
                </a:solidFill>
              </a:rPr>
              <a:t> – Get a bit from a byte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76363-1DAE-E54E-B28A-6A9256DA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sample code from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torrens</a:t>
            </a:r>
            <a:r>
              <a:rPr lang="en-US" b="1" dirty="0"/>
              <a:t>/</a:t>
            </a:r>
            <a:r>
              <a:rPr lang="en-US" b="1" dirty="0" err="1"/>
              <a:t>kainosSteg</a:t>
            </a:r>
            <a:endParaRPr lang="en-US" b="1" dirty="0"/>
          </a:p>
          <a:p>
            <a:r>
              <a:rPr lang="en-US" dirty="0"/>
              <a:t>Install python3  - </a:t>
            </a:r>
            <a:r>
              <a:rPr lang="en-US" b="1" dirty="0"/>
              <a:t>brew install python </a:t>
            </a:r>
          </a:p>
          <a:p>
            <a:r>
              <a:rPr lang="en-US" dirty="0"/>
              <a:t>Install python image library - </a:t>
            </a:r>
            <a:r>
              <a:rPr lang="en-GB" b="1" dirty="0"/>
              <a:t>pip3 install pillow</a:t>
            </a:r>
            <a:endParaRPr lang="en-US" b="1" dirty="0"/>
          </a:p>
          <a:p>
            <a:r>
              <a:rPr lang="en-US" dirty="0"/>
              <a:t>Prove that your environment can execute </a:t>
            </a:r>
            <a:r>
              <a:rPr lang="en-US" dirty="0" err="1"/>
              <a:t>image_run.sh</a:t>
            </a:r>
            <a:r>
              <a:rPr lang="en-US" dirty="0"/>
              <a:t> to see image hiding work.</a:t>
            </a:r>
          </a:p>
          <a:p>
            <a:r>
              <a:rPr lang="en-US" dirty="0"/>
              <a:t>Try and understand how the code is working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2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poem </a:t>
            </a:r>
            <a:r>
              <a:rPr lang="en-GB" dirty="0"/>
              <a:t>Death of a Naturalist, by Seamus Heaney (1,494 bytes) in the image </a:t>
            </a:r>
            <a:r>
              <a:rPr lang="en-GB" dirty="0" err="1"/>
              <a:t>mandril.png</a:t>
            </a:r>
            <a:r>
              <a:rPr lang="en-GB" dirty="0"/>
              <a:t> using </a:t>
            </a:r>
            <a:r>
              <a:rPr lang="en-GB" dirty="0" err="1"/>
              <a:t>file_steg.py</a:t>
            </a:r>
            <a:r>
              <a:rPr lang="en-GB" dirty="0"/>
              <a:t> as a base.</a:t>
            </a:r>
          </a:p>
          <a:p>
            <a:r>
              <a:rPr lang="en-GB" dirty="0"/>
              <a:t>You only need to get the combine method working.</a:t>
            </a:r>
          </a:p>
          <a:p>
            <a:r>
              <a:rPr lang="en-GB" dirty="0"/>
              <a:t>Comments should guide you.</a:t>
            </a:r>
          </a:p>
          <a:p>
            <a:r>
              <a:rPr lang="en-GB" dirty="0"/>
              <a:t>A solution is in file </a:t>
            </a:r>
            <a:r>
              <a:rPr lang="en-GB" dirty="0" err="1"/>
              <a:t>file_steg_solution.py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3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of the book </a:t>
            </a:r>
            <a:r>
              <a:rPr lang="en-GB" dirty="0"/>
              <a:t>Frankenstein, by Mary Shelley (450,755 bytes) can you hide in cover image?  </a:t>
            </a:r>
          </a:p>
          <a:p>
            <a:r>
              <a:rPr lang="en-GB" dirty="0"/>
              <a:t>Technique 1 - Use compression.</a:t>
            </a:r>
          </a:p>
          <a:p>
            <a:r>
              <a:rPr lang="en-GB" dirty="0"/>
              <a:t>Technique 2 – Use more parts of the pixel.  </a:t>
            </a:r>
          </a:p>
          <a:p>
            <a:r>
              <a:rPr lang="en-GB" dirty="0"/>
              <a:t>Does the </a:t>
            </a:r>
            <a:r>
              <a:rPr lang="en-GB" dirty="0" err="1"/>
              <a:t>stego</a:t>
            </a:r>
            <a:r>
              <a:rPr lang="en-GB" dirty="0"/>
              <a:t> image look suspect?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552-3E2A-D246-9919-F907FBC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04A-23E3-5441-B2E1-B6A778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269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D72A-3C84-D745-AE91-2E61B3E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do it</a:t>
            </a:r>
          </a:p>
          <a:p>
            <a:r>
              <a:rPr lang="en-US" dirty="0"/>
              <a:t>Implementation Strategy</a:t>
            </a:r>
          </a:p>
          <a:p>
            <a:r>
              <a:rPr lang="en-US" dirty="0"/>
              <a:t>Have a 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A98F-59A1-4845-8A56-8B30DBA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AD215-D4AA-104A-8A7D-84707F2D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48C486-CADB-3841-B207-4FF5103E006A}"/>
              </a:ext>
            </a:extLst>
          </p:cNvPr>
          <p:cNvSpPr txBox="1">
            <a:spLocks/>
          </p:cNvSpPr>
          <p:nvPr/>
        </p:nvSpPr>
        <p:spPr>
          <a:xfrm>
            <a:off x="1141412" y="651164"/>
            <a:ext cx="9905998" cy="65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EF8E7-8643-2041-992F-1D6A7276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55" y="1515417"/>
            <a:ext cx="10588403" cy="4367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D9F6F6-EC1E-E14A-9260-45D7AD74B8D9}"/>
              </a:ext>
            </a:extLst>
          </p:cNvPr>
          <p:cNvSpPr txBox="1"/>
          <p:nvPr/>
        </p:nvSpPr>
        <p:spPr>
          <a:xfrm>
            <a:off x="4149143" y="5910719"/>
            <a:ext cx="38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www.tiobe.com</a:t>
            </a:r>
            <a:r>
              <a:rPr lang="en-US" dirty="0"/>
              <a:t>/</a:t>
            </a:r>
            <a:r>
              <a:rPr lang="en-US" dirty="0" err="1"/>
              <a:t>tiobe</a:t>
            </a:r>
            <a:r>
              <a:rPr lang="en-US" dirty="0"/>
              <a:t>-index/</a:t>
            </a:r>
          </a:p>
        </p:txBody>
      </p:sp>
    </p:spTree>
    <p:extLst>
      <p:ext uri="{BB962C8B-B14F-4D97-AF65-F5344CB8AC3E}">
        <p14:creationId xmlns:p14="http://schemas.microsoft.com/office/powerpoint/2010/main" val="19573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6FA6-74AE-E145-82CA-C4552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80D8-AE27-D54C-9937-BC7D76B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0653"/>
          </a:xfrm>
        </p:spPr>
        <p:txBody>
          <a:bodyPr/>
          <a:lstStyle/>
          <a:p>
            <a:r>
              <a:rPr lang="en-US" dirty="0"/>
              <a:t>Steganography means hiding data.  </a:t>
            </a:r>
          </a:p>
          <a:p>
            <a:r>
              <a:rPr lang="en-US" dirty="0"/>
              <a:t>Not the same as cryptography, but cryptography is often involved.</a:t>
            </a:r>
          </a:p>
          <a:p>
            <a:r>
              <a:rPr lang="en-US" dirty="0"/>
              <a:t>Data can be hidden in images, videos, network protocols and anything else that’s digital.</a:t>
            </a:r>
          </a:p>
          <a:p>
            <a:r>
              <a:rPr lang="en-US" dirty="0"/>
              <a:t>We will be talking about steganography in images.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AA31-D4F4-074B-A6C6-2FC4C99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215-4384-3B45-A3BD-7FB234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/>
          <a:lstStyle/>
          <a:p>
            <a:r>
              <a:rPr lang="en-US" cap="none" dirty="0"/>
              <a:t>Uses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E85-17A9-494C-A2A6-8205F38E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65030" cy="2607521"/>
          </a:xfrm>
        </p:spPr>
        <p:txBody>
          <a:bodyPr>
            <a:normAutofit/>
          </a:bodyPr>
          <a:lstStyle/>
          <a:p>
            <a:r>
              <a:rPr lang="en-US" dirty="0"/>
              <a:t>Data exfiltration and transport</a:t>
            </a:r>
          </a:p>
          <a:p>
            <a:r>
              <a:rPr lang="en-US" dirty="0"/>
              <a:t>Hiding malware payloads</a:t>
            </a:r>
          </a:p>
          <a:p>
            <a:r>
              <a:rPr lang="en-US" dirty="0"/>
              <a:t>Hiding botnet commands</a:t>
            </a:r>
          </a:p>
          <a:p>
            <a:r>
              <a:rPr lang="en-US" dirty="0"/>
              <a:t>Difficult to detect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1FDC-1E6C-3646-B7CB-1077E4520835}"/>
              </a:ext>
            </a:extLst>
          </p:cNvPr>
          <p:cNvSpPr txBox="1"/>
          <p:nvPr/>
        </p:nvSpPr>
        <p:spPr>
          <a:xfrm>
            <a:off x="1141412" y="5533901"/>
            <a:ext cx="488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Trends in steganography</a:t>
            </a:r>
            <a:r>
              <a:rPr lang="en-GB" dirty="0"/>
              <a:t>, 2014 </a:t>
            </a:r>
          </a:p>
          <a:p>
            <a:r>
              <a:rPr lang="en-GB" dirty="0">
                <a:hlinkClick r:id="rId3"/>
              </a:rPr>
              <a:t>Exploring steganography: Seeing the unseen</a:t>
            </a:r>
            <a:r>
              <a:rPr lang="en-GB" dirty="0"/>
              <a:t>, 1998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C7E8-4D85-9A4A-A7AF-CD74BA5F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B04-F7F2-3A48-95C9-04FB39E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Steganography in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130E-9611-234A-BB82-731501E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71133"/>
            <a:ext cx="1947333" cy="292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4870C-C5E9-F94F-8174-77D2F862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6" y="1871133"/>
            <a:ext cx="1947333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902F-5870-A246-99E9-E3A6C4F3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0" y="1871133"/>
            <a:ext cx="2025120" cy="27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309C6-62AF-6845-9977-A5CED46A2454}"/>
              </a:ext>
            </a:extLst>
          </p:cNvPr>
          <p:cNvSpPr txBox="1"/>
          <p:nvPr/>
        </p:nvSpPr>
        <p:spPr>
          <a:xfrm>
            <a:off x="1141413" y="47921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to hide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EED33-91C9-D440-93A8-0582EABB0693}"/>
              </a:ext>
            </a:extLst>
          </p:cNvPr>
          <p:cNvSpPr txBox="1"/>
          <p:nvPr/>
        </p:nvSpPr>
        <p:spPr>
          <a:xfrm>
            <a:off x="4470400" y="4854788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8BF06-1713-E74D-9CBD-5310C855C01A}"/>
              </a:ext>
            </a:extLst>
          </p:cNvPr>
          <p:cNvSpPr txBox="1"/>
          <p:nvPr/>
        </p:nvSpPr>
        <p:spPr>
          <a:xfrm>
            <a:off x="8009466" y="4854788"/>
            <a:ext cx="17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Stego</a:t>
            </a:r>
            <a:r>
              <a:rPr lang="en-US" sz="2400" dirty="0"/>
              <a:t>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1A22-0F95-CB47-8319-99937027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9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120-3913-6F48-973B-67BB109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500"/>
          </a:xfrm>
        </p:spPr>
        <p:txBody>
          <a:bodyPr/>
          <a:lstStyle/>
          <a:p>
            <a:r>
              <a:rPr lang="en-US" cap="none" dirty="0"/>
              <a:t>Pixels made of </a:t>
            </a:r>
            <a:r>
              <a:rPr lang="en-US" cap="none" dirty="0">
                <a:solidFill>
                  <a:srgbClr val="FF0000"/>
                </a:solidFill>
              </a:rPr>
              <a:t>red</a:t>
            </a:r>
            <a:r>
              <a:rPr lang="en-US" cap="none" dirty="0"/>
              <a:t>, </a:t>
            </a:r>
            <a:r>
              <a:rPr lang="en-US" cap="none" dirty="0">
                <a:solidFill>
                  <a:srgbClr val="00B050"/>
                </a:solidFill>
              </a:rPr>
              <a:t>green</a:t>
            </a:r>
            <a:r>
              <a:rPr lang="en-US" cap="none" dirty="0"/>
              <a:t> &amp; </a:t>
            </a:r>
            <a:r>
              <a:rPr lang="en-US" cap="none" dirty="0">
                <a:solidFill>
                  <a:srgbClr val="0070C0"/>
                </a:solidFill>
              </a:rPr>
              <a:t>blue</a:t>
            </a:r>
            <a:r>
              <a:rPr lang="en-US" cap="none" dirty="0"/>
              <a:t> </a:t>
            </a:r>
            <a:r>
              <a:rPr lang="en-US" cap="none" dirty="0" err="1"/>
              <a:t>colour</a:t>
            </a:r>
            <a:r>
              <a:rPr lang="en-US" cap="none" dirty="0"/>
              <a:t>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90BD-7035-0444-8845-F8FEC895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807"/>
            <a:ext cx="47371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B1A91-A348-5648-ADCC-B70CB0F0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6396"/>
            <a:ext cx="6530047" cy="694981"/>
          </a:xfrm>
        </p:spPr>
        <p:txBody>
          <a:bodyPr/>
          <a:lstStyle/>
          <a:p>
            <a:r>
              <a:rPr lang="en-US" dirty="0"/>
              <a:t>Each R, G, B part is a byte ranging from 0 - 255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A45-EAF1-2C46-B218-7D113EC4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DCD-DB96-2945-A2E1-02173207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>
            <a:normAutofit/>
          </a:bodyPr>
          <a:lstStyle/>
          <a:p>
            <a:r>
              <a:rPr lang="en-US" cap="none" dirty="0"/>
              <a:t>Reminder about how a byte is made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2C951-A914-2E47-94FE-21D240D4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5115"/>
              </p:ext>
            </p:extLst>
          </p:nvPr>
        </p:nvGraphicFramePr>
        <p:xfrm>
          <a:off x="1141413" y="18833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10F65-6AEC-444D-8C91-7606443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53839"/>
            <a:ext cx="8128001" cy="1781299"/>
          </a:xfrm>
        </p:spPr>
        <p:txBody>
          <a:bodyPr/>
          <a:lstStyle/>
          <a:p>
            <a:r>
              <a:rPr lang="en-US" dirty="0"/>
              <a:t>These 8 bits (a byte) represent 65 ASCII A</a:t>
            </a:r>
          </a:p>
          <a:p>
            <a:r>
              <a:rPr lang="en-US" dirty="0"/>
              <a:t>LSB – Bit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B3C2-A865-4547-ABC4-B8778C4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80F-AFF0-2649-A343-C93F55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67706" cy="69964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Altering the 4 Least Significant Bits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A1D3F3-1F0B-CE4A-99EA-D0C8444793FA}"/>
              </a:ext>
            </a:extLst>
          </p:cNvPr>
          <p:cNvSpPr/>
          <p:nvPr/>
        </p:nvSpPr>
        <p:spPr>
          <a:xfrm>
            <a:off x="4381552" y="2115403"/>
            <a:ext cx="1080655" cy="1080655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10C9F-610D-434A-9D4D-6C2C02C1FE48}"/>
              </a:ext>
            </a:extLst>
          </p:cNvPr>
          <p:cNvSpPr/>
          <p:nvPr/>
        </p:nvSpPr>
        <p:spPr>
          <a:xfrm>
            <a:off x="6057952" y="2115403"/>
            <a:ext cx="1080655" cy="1080655"/>
          </a:xfrm>
          <a:prstGeom prst="roundRect">
            <a:avLst/>
          </a:prstGeom>
          <a:solidFill>
            <a:srgbClr val="00F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4625-08C9-E045-BE4F-E4DD62E49410}"/>
              </a:ext>
            </a:extLst>
          </p:cNvPr>
          <p:cNvSpPr txBox="1"/>
          <p:nvPr/>
        </p:nvSpPr>
        <p:spPr>
          <a:xfrm>
            <a:off x="4066516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255,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30B0-06CC-C54E-BFB5-BB5BCB7D60FA}"/>
              </a:ext>
            </a:extLst>
          </p:cNvPr>
          <p:cNvSpPr txBox="1"/>
          <p:nvPr/>
        </p:nvSpPr>
        <p:spPr>
          <a:xfrm>
            <a:off x="5742916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240, 0 )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B59BEF-DB25-A04A-B2DF-BB2B7F23C68D}"/>
              </a:ext>
            </a:extLst>
          </p:cNvPr>
          <p:cNvSpPr/>
          <p:nvPr/>
        </p:nvSpPr>
        <p:spPr>
          <a:xfrm>
            <a:off x="861288" y="2115403"/>
            <a:ext cx="1080655" cy="1080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13E353-93C7-BE44-93C0-0ECB54BD0F7E}"/>
              </a:ext>
            </a:extLst>
          </p:cNvPr>
          <p:cNvSpPr/>
          <p:nvPr/>
        </p:nvSpPr>
        <p:spPr>
          <a:xfrm>
            <a:off x="2537688" y="2115403"/>
            <a:ext cx="1080655" cy="1080655"/>
          </a:xfrm>
          <a:prstGeom prst="roundRect">
            <a:avLst/>
          </a:prstGeom>
          <a:solidFill>
            <a:srgbClr val="F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FF892-322A-DF4A-B190-CBA80EF22F8A}"/>
              </a:ext>
            </a:extLst>
          </p:cNvPr>
          <p:cNvSpPr txBox="1"/>
          <p:nvPr/>
        </p:nvSpPr>
        <p:spPr>
          <a:xfrm>
            <a:off x="540613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RGB( 255, 0, 0 )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7A5-0659-D74F-93BE-D0A1F6874BB9}"/>
              </a:ext>
            </a:extLst>
          </p:cNvPr>
          <p:cNvSpPr txBox="1"/>
          <p:nvPr/>
        </p:nvSpPr>
        <p:spPr>
          <a:xfrm>
            <a:off x="2222652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RGB( 240, 0, 0 )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B1757D-7B41-214E-9729-46BC6DFD0790}"/>
              </a:ext>
            </a:extLst>
          </p:cNvPr>
          <p:cNvSpPr/>
          <p:nvPr/>
        </p:nvSpPr>
        <p:spPr>
          <a:xfrm>
            <a:off x="7904810" y="2115403"/>
            <a:ext cx="1080655" cy="108065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01D1B6-68C4-7440-8702-AD178559A462}"/>
              </a:ext>
            </a:extLst>
          </p:cNvPr>
          <p:cNvSpPr/>
          <p:nvPr/>
        </p:nvSpPr>
        <p:spPr>
          <a:xfrm>
            <a:off x="9581210" y="2115403"/>
            <a:ext cx="1080655" cy="1080655"/>
          </a:xfrm>
          <a:prstGeom prst="roundRect">
            <a:avLst/>
          </a:prstGeom>
          <a:solidFill>
            <a:srgbClr val="000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6ED9B-0A32-F144-8D0F-B8B2A56B1A93}"/>
              </a:ext>
            </a:extLst>
          </p:cNvPr>
          <p:cNvSpPr txBox="1"/>
          <p:nvPr/>
        </p:nvSpPr>
        <p:spPr>
          <a:xfrm>
            <a:off x="7589774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255 )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2199D-F410-0F40-989A-49A4F3393A2B}"/>
              </a:ext>
            </a:extLst>
          </p:cNvPr>
          <p:cNvSpPr txBox="1"/>
          <p:nvPr/>
        </p:nvSpPr>
        <p:spPr>
          <a:xfrm>
            <a:off x="9266174" y="32522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240 )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EFE36-79B0-8A41-B57F-65F7E3B3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2F7562C-08F7-3C46-AE7C-D04EA5F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06159"/>
              </p:ext>
            </p:extLst>
          </p:nvPr>
        </p:nvGraphicFramePr>
        <p:xfrm>
          <a:off x="1959041" y="4418798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26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989</TotalTime>
  <Words>760</Words>
  <Application>Microsoft Macintosh PowerPoint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steganography</vt:lpstr>
      <vt:lpstr>Steganography</vt:lpstr>
      <vt:lpstr>PowerPoint Presentation</vt:lpstr>
      <vt:lpstr>Steganography</vt:lpstr>
      <vt:lpstr>Uses in the wild</vt:lpstr>
      <vt:lpstr>Steganography in images</vt:lpstr>
      <vt:lpstr>Pixels made of red, green &amp; blue colour values </vt:lpstr>
      <vt:lpstr>Reminder about how a byte is made</vt:lpstr>
      <vt:lpstr>Altering the 4 Least Significant Bits</vt:lpstr>
      <vt:lpstr>Hiding one picture in another</vt:lpstr>
      <vt:lpstr>Hiding one picture in another</vt:lpstr>
      <vt:lpstr>Hiding one  byte in 8 pixels</vt:lpstr>
      <vt:lpstr>Implementation Pseudocode</vt:lpstr>
      <vt:lpstr>Utility functions provided</vt:lpstr>
      <vt:lpstr>Challenge 1</vt:lpstr>
      <vt:lpstr>Challenge 2</vt:lpstr>
      <vt:lpstr>Challenge 3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Torrens</dc:creator>
  <cp:lastModifiedBy>Mark Torrens</cp:lastModifiedBy>
  <cp:revision>41</cp:revision>
  <dcterms:created xsi:type="dcterms:W3CDTF">2018-03-27T21:23:44Z</dcterms:created>
  <dcterms:modified xsi:type="dcterms:W3CDTF">2018-05-01T21:14:57Z</dcterms:modified>
</cp:coreProperties>
</file>