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4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74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E5765-96E4-43FD-9496-A6521026D5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50A4A0-F482-4458-8354-A24796BA019E}">
      <dgm:prSet/>
      <dgm:spPr/>
      <dgm:t>
        <a:bodyPr/>
        <a:lstStyle/>
        <a:p>
          <a:pPr>
            <a:lnSpc>
              <a:spcPct val="100000"/>
            </a:lnSpc>
          </a:pPr>
          <a:r>
            <a:rPr lang="es-419" dirty="0" err="1"/>
            <a:t>The</a:t>
          </a:r>
          <a:r>
            <a:rPr lang="es-419" dirty="0"/>
            <a:t> </a:t>
          </a:r>
          <a:r>
            <a:rPr lang="es-419" dirty="0" err="1"/>
            <a:t>average</a:t>
          </a:r>
          <a:r>
            <a:rPr lang="es-419" dirty="0"/>
            <a:t> in sales </a:t>
          </a:r>
          <a:r>
            <a:rPr lang="es-419" dirty="0" err="1"/>
            <a:t>overall</a:t>
          </a:r>
          <a:r>
            <a:rPr lang="es-419" dirty="0"/>
            <a:t> </a:t>
          </a:r>
          <a:r>
            <a:rPr lang="es-419" dirty="0" err="1"/>
            <a:t>was</a:t>
          </a:r>
          <a:r>
            <a:rPr lang="es-419" dirty="0"/>
            <a:t> </a:t>
          </a:r>
          <a:r>
            <a:rPr lang="es-419" dirty="0" err="1"/>
            <a:t>aproximately</a:t>
          </a:r>
          <a:r>
            <a:rPr lang="es-419" dirty="0"/>
            <a:t> </a:t>
          </a:r>
          <a:r>
            <a:rPr lang="es-419" b="1" dirty="0"/>
            <a:t>$6959.66.</a:t>
          </a:r>
          <a:endParaRPr lang="en-US" dirty="0"/>
        </a:p>
      </dgm:t>
    </dgm:pt>
    <dgm:pt modelId="{1EDB17AC-1476-4553-98D7-DAD2DB317591}" type="parTrans" cxnId="{6F70AD2D-A0D5-4B5F-BD5F-DDD202B2ED3A}">
      <dgm:prSet/>
      <dgm:spPr/>
      <dgm:t>
        <a:bodyPr/>
        <a:lstStyle/>
        <a:p>
          <a:endParaRPr lang="en-US"/>
        </a:p>
      </dgm:t>
    </dgm:pt>
    <dgm:pt modelId="{A565007D-D4B4-4C39-9290-9AD188FFDF10}" type="sibTrans" cxnId="{6F70AD2D-A0D5-4B5F-BD5F-DDD202B2ED3A}">
      <dgm:prSet/>
      <dgm:spPr/>
      <dgm:t>
        <a:bodyPr/>
        <a:lstStyle/>
        <a:p>
          <a:endParaRPr lang="en-US"/>
        </a:p>
      </dgm:t>
    </dgm:pt>
    <dgm:pt modelId="{2B475B22-08B5-4F96-9F2D-A2DD4B844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day of the week with the highest average sales is </a:t>
          </a:r>
          <a:r>
            <a:rPr lang="en-US" b="1"/>
            <a:t>Sunday </a:t>
          </a:r>
          <a:r>
            <a:rPr lang="en-US"/>
            <a:t>with an average sales value of </a:t>
          </a:r>
          <a:r>
            <a:rPr lang="en-US" b="1"/>
            <a:t>$8,295.60.</a:t>
          </a:r>
          <a:endParaRPr lang="en-US"/>
        </a:p>
      </dgm:t>
    </dgm:pt>
    <dgm:pt modelId="{A934BBDF-CC92-404A-A383-017DF423908E}" type="parTrans" cxnId="{935ED815-2C24-47AF-AB19-8AAF1EBE0E87}">
      <dgm:prSet/>
      <dgm:spPr/>
      <dgm:t>
        <a:bodyPr/>
        <a:lstStyle/>
        <a:p>
          <a:endParaRPr lang="en-US"/>
        </a:p>
      </dgm:t>
    </dgm:pt>
    <dgm:pt modelId="{0FB11592-99A1-4C1D-914D-6172FEEFE86E}" type="sibTrans" cxnId="{935ED815-2C24-47AF-AB19-8AAF1EBE0E87}">
      <dgm:prSet/>
      <dgm:spPr/>
      <dgm:t>
        <a:bodyPr/>
        <a:lstStyle/>
        <a:p>
          <a:endParaRPr lang="en-US"/>
        </a:p>
      </dgm:t>
    </dgm:pt>
    <dgm:pt modelId="{C10256C7-6CED-4308-9040-B4E4213E7C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store with the highest total sales is </a:t>
          </a:r>
          <a:r>
            <a:rPr lang="en-US" b="1" dirty="0"/>
            <a:t>Store ID 262</a:t>
          </a:r>
          <a:r>
            <a:rPr lang="en-US" dirty="0"/>
            <a:t>, with a total sales value of </a:t>
          </a:r>
          <a:r>
            <a:rPr lang="en-US" b="1" dirty="0"/>
            <a:t>$12,364,158.</a:t>
          </a:r>
          <a:endParaRPr lang="en-US" dirty="0"/>
        </a:p>
      </dgm:t>
    </dgm:pt>
    <dgm:pt modelId="{46F4EA16-0B20-4E89-8FE7-6545C3B9BD3A}" type="parTrans" cxnId="{057A5F60-B2C2-428B-9857-7F948EC88FD7}">
      <dgm:prSet/>
      <dgm:spPr/>
      <dgm:t>
        <a:bodyPr/>
        <a:lstStyle/>
        <a:p>
          <a:endParaRPr lang="en-US"/>
        </a:p>
      </dgm:t>
    </dgm:pt>
    <dgm:pt modelId="{52A90234-6162-42B6-9F58-81537E86CF47}" type="sibTrans" cxnId="{057A5F60-B2C2-428B-9857-7F948EC88FD7}">
      <dgm:prSet/>
      <dgm:spPr/>
      <dgm:t>
        <a:bodyPr/>
        <a:lstStyle/>
        <a:p>
          <a:endParaRPr lang="en-US"/>
        </a:p>
      </dgm:t>
    </dgm:pt>
    <dgm:pt modelId="{946DC61F-B01F-45F8-9710-C2AACD3EF3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store with the lowest total sales is </a:t>
          </a:r>
          <a:r>
            <a:rPr lang="en-US" b="1"/>
            <a:t>Store ID 307 </a:t>
          </a:r>
          <a:r>
            <a:rPr lang="en-US"/>
            <a:t>with a total sales value of </a:t>
          </a:r>
          <a:r>
            <a:rPr lang="en-US" b="1"/>
            <a:t>$1,267,070.</a:t>
          </a:r>
          <a:endParaRPr lang="en-US"/>
        </a:p>
      </dgm:t>
    </dgm:pt>
    <dgm:pt modelId="{A65C002B-4B64-4E08-AD49-C87373A7F1A5}" type="parTrans" cxnId="{9A71F78B-9E29-4996-AE63-549904E0FC33}">
      <dgm:prSet/>
      <dgm:spPr/>
      <dgm:t>
        <a:bodyPr/>
        <a:lstStyle/>
        <a:p>
          <a:endParaRPr lang="en-US"/>
        </a:p>
      </dgm:t>
    </dgm:pt>
    <dgm:pt modelId="{69AE63A7-F30A-42F7-8C62-87F098CACBCF}" type="sibTrans" cxnId="{9A71F78B-9E29-4996-AE63-549904E0FC33}">
      <dgm:prSet/>
      <dgm:spPr/>
      <dgm:t>
        <a:bodyPr/>
        <a:lstStyle/>
        <a:p>
          <a:endParaRPr lang="en-US"/>
        </a:p>
      </dgm:t>
    </dgm:pt>
    <dgm:pt modelId="{D375775B-FD87-4072-ABE5-370222CC103A}" type="pres">
      <dgm:prSet presAssocID="{CDEE5765-96E4-43FD-9496-A6521026D501}" presName="root" presStyleCnt="0">
        <dgm:presLayoutVars>
          <dgm:dir/>
          <dgm:resizeHandles val="exact"/>
        </dgm:presLayoutVars>
      </dgm:prSet>
      <dgm:spPr/>
    </dgm:pt>
    <dgm:pt modelId="{D8B93490-0C10-49D4-B774-083CF9B9F341}" type="pres">
      <dgm:prSet presAssocID="{0850A4A0-F482-4458-8354-A24796BA019E}" presName="compNode" presStyleCnt="0"/>
      <dgm:spPr/>
    </dgm:pt>
    <dgm:pt modelId="{4F6CC008-552B-4ACE-9C3C-8D94B0210BCC}" type="pres">
      <dgm:prSet presAssocID="{0850A4A0-F482-4458-8354-A24796BA019E}" presName="bgRect" presStyleLbl="bgShp" presStyleIdx="0" presStyleCnt="4"/>
      <dgm:spPr/>
    </dgm:pt>
    <dgm:pt modelId="{CCFFEBBE-F573-4974-A9BE-CC5FE154781E}" type="pres">
      <dgm:prSet presAssocID="{0850A4A0-F482-4458-8354-A24796BA01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raz"/>
        </a:ext>
      </dgm:extLst>
    </dgm:pt>
    <dgm:pt modelId="{33DF5338-3A16-409D-B9CB-748C2B6B8F2A}" type="pres">
      <dgm:prSet presAssocID="{0850A4A0-F482-4458-8354-A24796BA019E}" presName="spaceRect" presStyleCnt="0"/>
      <dgm:spPr/>
    </dgm:pt>
    <dgm:pt modelId="{75D3BC02-0163-4F12-B13E-78E65C9E0C11}" type="pres">
      <dgm:prSet presAssocID="{0850A4A0-F482-4458-8354-A24796BA019E}" presName="parTx" presStyleLbl="revTx" presStyleIdx="0" presStyleCnt="4">
        <dgm:presLayoutVars>
          <dgm:chMax val="0"/>
          <dgm:chPref val="0"/>
        </dgm:presLayoutVars>
      </dgm:prSet>
      <dgm:spPr/>
    </dgm:pt>
    <dgm:pt modelId="{028AB85D-CA08-4CAA-9135-CEC9462D83AA}" type="pres">
      <dgm:prSet presAssocID="{A565007D-D4B4-4C39-9290-9AD188FFDF10}" presName="sibTrans" presStyleCnt="0"/>
      <dgm:spPr/>
    </dgm:pt>
    <dgm:pt modelId="{5294C5E2-2279-40E6-9752-C3180C098782}" type="pres">
      <dgm:prSet presAssocID="{2B475B22-08B5-4F96-9F2D-A2DD4B84492E}" presName="compNode" presStyleCnt="0"/>
      <dgm:spPr/>
    </dgm:pt>
    <dgm:pt modelId="{CAAD1C05-E922-4010-846D-254A18078E28}" type="pres">
      <dgm:prSet presAssocID="{2B475B22-08B5-4F96-9F2D-A2DD4B84492E}" presName="bgRect" presStyleLbl="bgShp" presStyleIdx="1" presStyleCnt="4"/>
      <dgm:spPr/>
    </dgm:pt>
    <dgm:pt modelId="{B3837FEE-14FF-4FFE-BDDB-D4B7100BA6F7}" type="pres">
      <dgm:prSet presAssocID="{2B475B22-08B5-4F96-9F2D-A2DD4B8449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0CD69C24-3536-4C3F-B580-644CF46BD876}" type="pres">
      <dgm:prSet presAssocID="{2B475B22-08B5-4F96-9F2D-A2DD4B84492E}" presName="spaceRect" presStyleCnt="0"/>
      <dgm:spPr/>
    </dgm:pt>
    <dgm:pt modelId="{F035CBEE-B542-4494-AEDC-06795C83DEF4}" type="pres">
      <dgm:prSet presAssocID="{2B475B22-08B5-4F96-9F2D-A2DD4B84492E}" presName="parTx" presStyleLbl="revTx" presStyleIdx="1" presStyleCnt="4">
        <dgm:presLayoutVars>
          <dgm:chMax val="0"/>
          <dgm:chPref val="0"/>
        </dgm:presLayoutVars>
      </dgm:prSet>
      <dgm:spPr/>
    </dgm:pt>
    <dgm:pt modelId="{CAE552C9-5A97-448A-BC27-022C5A6EBE70}" type="pres">
      <dgm:prSet presAssocID="{0FB11592-99A1-4C1D-914D-6172FEEFE86E}" presName="sibTrans" presStyleCnt="0"/>
      <dgm:spPr/>
    </dgm:pt>
    <dgm:pt modelId="{09766169-B6F0-4B47-A286-D32B010FED96}" type="pres">
      <dgm:prSet presAssocID="{C10256C7-6CED-4308-9040-B4E4213E7CB2}" presName="compNode" presStyleCnt="0"/>
      <dgm:spPr/>
    </dgm:pt>
    <dgm:pt modelId="{AC0D1597-99BF-4143-B19D-960D378B23FC}" type="pres">
      <dgm:prSet presAssocID="{C10256C7-6CED-4308-9040-B4E4213E7CB2}" presName="bgRect" presStyleLbl="bgShp" presStyleIdx="2" presStyleCnt="4"/>
      <dgm:spPr/>
    </dgm:pt>
    <dgm:pt modelId="{2E22ADCA-8F55-4FC3-92EB-202B89EF0514}" type="pres">
      <dgm:prSet presAssocID="{C10256C7-6CED-4308-9040-B4E4213E7C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8ACAED3-9982-4F56-9D90-8A3E5D0605B4}" type="pres">
      <dgm:prSet presAssocID="{C10256C7-6CED-4308-9040-B4E4213E7CB2}" presName="spaceRect" presStyleCnt="0"/>
      <dgm:spPr/>
    </dgm:pt>
    <dgm:pt modelId="{E8BA6027-8F08-4FA4-9BD6-81AD37587FEB}" type="pres">
      <dgm:prSet presAssocID="{C10256C7-6CED-4308-9040-B4E4213E7CB2}" presName="parTx" presStyleLbl="revTx" presStyleIdx="2" presStyleCnt="4">
        <dgm:presLayoutVars>
          <dgm:chMax val="0"/>
          <dgm:chPref val="0"/>
        </dgm:presLayoutVars>
      </dgm:prSet>
      <dgm:spPr/>
    </dgm:pt>
    <dgm:pt modelId="{F8D4873A-A019-433E-99D2-3E0427E0B256}" type="pres">
      <dgm:prSet presAssocID="{52A90234-6162-42B6-9F58-81537E86CF47}" presName="sibTrans" presStyleCnt="0"/>
      <dgm:spPr/>
    </dgm:pt>
    <dgm:pt modelId="{8EA31DB3-A9C3-4008-8AEE-7EBBD1199AC6}" type="pres">
      <dgm:prSet presAssocID="{946DC61F-B01F-45F8-9710-C2AACD3EF393}" presName="compNode" presStyleCnt="0"/>
      <dgm:spPr/>
    </dgm:pt>
    <dgm:pt modelId="{1D63349C-496A-45C3-AAD5-B05961A2AF54}" type="pres">
      <dgm:prSet presAssocID="{946DC61F-B01F-45F8-9710-C2AACD3EF393}" presName="bgRect" presStyleLbl="bgShp" presStyleIdx="3" presStyleCnt="4"/>
      <dgm:spPr/>
    </dgm:pt>
    <dgm:pt modelId="{A004B625-DCB2-42D7-863D-335E4923B810}" type="pres">
      <dgm:prSet presAssocID="{946DC61F-B01F-45F8-9710-C2AACD3EF3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"/>
        </a:ext>
      </dgm:extLst>
    </dgm:pt>
    <dgm:pt modelId="{3DE021D4-52CA-409F-93A9-EBAD75F45CDF}" type="pres">
      <dgm:prSet presAssocID="{946DC61F-B01F-45F8-9710-C2AACD3EF393}" presName="spaceRect" presStyleCnt="0"/>
      <dgm:spPr/>
    </dgm:pt>
    <dgm:pt modelId="{D9F77185-D656-48F4-B17C-7614CFB5B815}" type="pres">
      <dgm:prSet presAssocID="{946DC61F-B01F-45F8-9710-C2AACD3EF39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3A8E0B-6A4C-4D31-8F73-DC92A3739721}" type="presOf" srcId="{C10256C7-6CED-4308-9040-B4E4213E7CB2}" destId="{E8BA6027-8F08-4FA4-9BD6-81AD37587FEB}" srcOrd="0" destOrd="0" presId="urn:microsoft.com/office/officeart/2018/2/layout/IconVerticalSolidList"/>
    <dgm:cxn modelId="{935ED815-2C24-47AF-AB19-8AAF1EBE0E87}" srcId="{CDEE5765-96E4-43FD-9496-A6521026D501}" destId="{2B475B22-08B5-4F96-9F2D-A2DD4B84492E}" srcOrd="1" destOrd="0" parTransId="{A934BBDF-CC92-404A-A383-017DF423908E}" sibTransId="{0FB11592-99A1-4C1D-914D-6172FEEFE86E}"/>
    <dgm:cxn modelId="{6F70AD2D-A0D5-4B5F-BD5F-DDD202B2ED3A}" srcId="{CDEE5765-96E4-43FD-9496-A6521026D501}" destId="{0850A4A0-F482-4458-8354-A24796BA019E}" srcOrd="0" destOrd="0" parTransId="{1EDB17AC-1476-4553-98D7-DAD2DB317591}" sibTransId="{A565007D-D4B4-4C39-9290-9AD188FFDF10}"/>
    <dgm:cxn modelId="{4B982137-46EF-4536-B744-F3949CAB7CDB}" type="presOf" srcId="{0850A4A0-F482-4458-8354-A24796BA019E}" destId="{75D3BC02-0163-4F12-B13E-78E65C9E0C11}" srcOrd="0" destOrd="0" presId="urn:microsoft.com/office/officeart/2018/2/layout/IconVerticalSolidList"/>
    <dgm:cxn modelId="{057A5F60-B2C2-428B-9857-7F948EC88FD7}" srcId="{CDEE5765-96E4-43FD-9496-A6521026D501}" destId="{C10256C7-6CED-4308-9040-B4E4213E7CB2}" srcOrd="2" destOrd="0" parTransId="{46F4EA16-0B20-4E89-8FE7-6545C3B9BD3A}" sibTransId="{52A90234-6162-42B6-9F58-81537E86CF47}"/>
    <dgm:cxn modelId="{6FA2CB72-621E-415B-9AEF-0C37B92A0B11}" type="presOf" srcId="{946DC61F-B01F-45F8-9710-C2AACD3EF393}" destId="{D9F77185-D656-48F4-B17C-7614CFB5B815}" srcOrd="0" destOrd="0" presId="urn:microsoft.com/office/officeart/2018/2/layout/IconVerticalSolidList"/>
    <dgm:cxn modelId="{9A71F78B-9E29-4996-AE63-549904E0FC33}" srcId="{CDEE5765-96E4-43FD-9496-A6521026D501}" destId="{946DC61F-B01F-45F8-9710-C2AACD3EF393}" srcOrd="3" destOrd="0" parTransId="{A65C002B-4B64-4E08-AD49-C87373A7F1A5}" sibTransId="{69AE63A7-F30A-42F7-8C62-87F098CACBCF}"/>
    <dgm:cxn modelId="{7623F0B1-3F3C-4950-8A70-3E9455D851B7}" type="presOf" srcId="{CDEE5765-96E4-43FD-9496-A6521026D501}" destId="{D375775B-FD87-4072-ABE5-370222CC103A}" srcOrd="0" destOrd="0" presId="urn:microsoft.com/office/officeart/2018/2/layout/IconVerticalSolidList"/>
    <dgm:cxn modelId="{66E1DCCD-53A2-4FB8-BF61-B95EB5988961}" type="presOf" srcId="{2B475B22-08B5-4F96-9F2D-A2DD4B84492E}" destId="{F035CBEE-B542-4494-AEDC-06795C83DEF4}" srcOrd="0" destOrd="0" presId="urn:microsoft.com/office/officeart/2018/2/layout/IconVerticalSolidList"/>
    <dgm:cxn modelId="{CCA0FA1C-8A3D-4012-BDD8-0237FDC215D5}" type="presParOf" srcId="{D375775B-FD87-4072-ABE5-370222CC103A}" destId="{D8B93490-0C10-49D4-B774-083CF9B9F341}" srcOrd="0" destOrd="0" presId="urn:microsoft.com/office/officeart/2018/2/layout/IconVerticalSolidList"/>
    <dgm:cxn modelId="{2CE37A9D-D925-45A4-9102-3684ABEA29D3}" type="presParOf" srcId="{D8B93490-0C10-49D4-B774-083CF9B9F341}" destId="{4F6CC008-552B-4ACE-9C3C-8D94B0210BCC}" srcOrd="0" destOrd="0" presId="urn:microsoft.com/office/officeart/2018/2/layout/IconVerticalSolidList"/>
    <dgm:cxn modelId="{7A7DEE0B-CF5E-448F-8352-16618BE3325A}" type="presParOf" srcId="{D8B93490-0C10-49D4-B774-083CF9B9F341}" destId="{CCFFEBBE-F573-4974-A9BE-CC5FE154781E}" srcOrd="1" destOrd="0" presId="urn:microsoft.com/office/officeart/2018/2/layout/IconVerticalSolidList"/>
    <dgm:cxn modelId="{8A9AC838-9AAE-4B58-B643-488454B50069}" type="presParOf" srcId="{D8B93490-0C10-49D4-B774-083CF9B9F341}" destId="{33DF5338-3A16-409D-B9CB-748C2B6B8F2A}" srcOrd="2" destOrd="0" presId="urn:microsoft.com/office/officeart/2018/2/layout/IconVerticalSolidList"/>
    <dgm:cxn modelId="{75D0B747-4B1B-49F4-BB46-9B4B16AC7655}" type="presParOf" srcId="{D8B93490-0C10-49D4-B774-083CF9B9F341}" destId="{75D3BC02-0163-4F12-B13E-78E65C9E0C11}" srcOrd="3" destOrd="0" presId="urn:microsoft.com/office/officeart/2018/2/layout/IconVerticalSolidList"/>
    <dgm:cxn modelId="{9F307409-C912-4D21-9629-3C11B497536F}" type="presParOf" srcId="{D375775B-FD87-4072-ABE5-370222CC103A}" destId="{028AB85D-CA08-4CAA-9135-CEC9462D83AA}" srcOrd="1" destOrd="0" presId="urn:microsoft.com/office/officeart/2018/2/layout/IconVerticalSolidList"/>
    <dgm:cxn modelId="{991F26E6-0923-4833-9346-CA7D10087748}" type="presParOf" srcId="{D375775B-FD87-4072-ABE5-370222CC103A}" destId="{5294C5E2-2279-40E6-9752-C3180C098782}" srcOrd="2" destOrd="0" presId="urn:microsoft.com/office/officeart/2018/2/layout/IconVerticalSolidList"/>
    <dgm:cxn modelId="{AD1B2ABC-8CCE-4BF0-877B-7C262FB5E4D8}" type="presParOf" srcId="{5294C5E2-2279-40E6-9752-C3180C098782}" destId="{CAAD1C05-E922-4010-846D-254A18078E28}" srcOrd="0" destOrd="0" presId="urn:microsoft.com/office/officeart/2018/2/layout/IconVerticalSolidList"/>
    <dgm:cxn modelId="{7FC44C0B-52E8-4341-8F7B-F6F5B0B7D6B8}" type="presParOf" srcId="{5294C5E2-2279-40E6-9752-C3180C098782}" destId="{B3837FEE-14FF-4FFE-BDDB-D4B7100BA6F7}" srcOrd="1" destOrd="0" presId="urn:microsoft.com/office/officeart/2018/2/layout/IconVerticalSolidList"/>
    <dgm:cxn modelId="{68E5051E-F119-46A8-987B-E8EF8127E8F0}" type="presParOf" srcId="{5294C5E2-2279-40E6-9752-C3180C098782}" destId="{0CD69C24-3536-4C3F-B580-644CF46BD876}" srcOrd="2" destOrd="0" presId="urn:microsoft.com/office/officeart/2018/2/layout/IconVerticalSolidList"/>
    <dgm:cxn modelId="{B5319FAB-7F6B-4FB6-AC30-C3CA5CC9E034}" type="presParOf" srcId="{5294C5E2-2279-40E6-9752-C3180C098782}" destId="{F035CBEE-B542-4494-AEDC-06795C83DEF4}" srcOrd="3" destOrd="0" presId="urn:microsoft.com/office/officeart/2018/2/layout/IconVerticalSolidList"/>
    <dgm:cxn modelId="{435A2D98-707E-49E9-8742-AAB6AC87538C}" type="presParOf" srcId="{D375775B-FD87-4072-ABE5-370222CC103A}" destId="{CAE552C9-5A97-448A-BC27-022C5A6EBE70}" srcOrd="3" destOrd="0" presId="urn:microsoft.com/office/officeart/2018/2/layout/IconVerticalSolidList"/>
    <dgm:cxn modelId="{A4C64515-B3E6-4E11-8A43-969DD7CF7EEC}" type="presParOf" srcId="{D375775B-FD87-4072-ABE5-370222CC103A}" destId="{09766169-B6F0-4B47-A286-D32B010FED96}" srcOrd="4" destOrd="0" presId="urn:microsoft.com/office/officeart/2018/2/layout/IconVerticalSolidList"/>
    <dgm:cxn modelId="{C0380A3E-CD4F-4DC1-ABA9-AB3FF1EB5679}" type="presParOf" srcId="{09766169-B6F0-4B47-A286-D32B010FED96}" destId="{AC0D1597-99BF-4143-B19D-960D378B23FC}" srcOrd="0" destOrd="0" presId="urn:microsoft.com/office/officeart/2018/2/layout/IconVerticalSolidList"/>
    <dgm:cxn modelId="{DB3F9A16-C29F-4F20-8C5A-A32357DDFC90}" type="presParOf" srcId="{09766169-B6F0-4B47-A286-D32B010FED96}" destId="{2E22ADCA-8F55-4FC3-92EB-202B89EF0514}" srcOrd="1" destOrd="0" presId="urn:microsoft.com/office/officeart/2018/2/layout/IconVerticalSolidList"/>
    <dgm:cxn modelId="{E08D08ED-0B4A-45C7-A187-C98B932C87D6}" type="presParOf" srcId="{09766169-B6F0-4B47-A286-D32B010FED96}" destId="{08ACAED3-9982-4F56-9D90-8A3E5D0605B4}" srcOrd="2" destOrd="0" presId="urn:microsoft.com/office/officeart/2018/2/layout/IconVerticalSolidList"/>
    <dgm:cxn modelId="{C53AE8F7-A790-4B5E-B483-7FE0FF014BDF}" type="presParOf" srcId="{09766169-B6F0-4B47-A286-D32B010FED96}" destId="{E8BA6027-8F08-4FA4-9BD6-81AD37587FEB}" srcOrd="3" destOrd="0" presId="urn:microsoft.com/office/officeart/2018/2/layout/IconVerticalSolidList"/>
    <dgm:cxn modelId="{BA8777B2-E47F-4981-A4EC-1A10BB8959DA}" type="presParOf" srcId="{D375775B-FD87-4072-ABE5-370222CC103A}" destId="{F8D4873A-A019-433E-99D2-3E0427E0B256}" srcOrd="5" destOrd="0" presId="urn:microsoft.com/office/officeart/2018/2/layout/IconVerticalSolidList"/>
    <dgm:cxn modelId="{6B725DAA-D3E8-401A-9AB7-8E177CBD25B8}" type="presParOf" srcId="{D375775B-FD87-4072-ABE5-370222CC103A}" destId="{8EA31DB3-A9C3-4008-8AEE-7EBBD1199AC6}" srcOrd="6" destOrd="0" presId="urn:microsoft.com/office/officeart/2018/2/layout/IconVerticalSolidList"/>
    <dgm:cxn modelId="{0FB32105-A3CD-48D6-B75B-FFB91909DEE4}" type="presParOf" srcId="{8EA31DB3-A9C3-4008-8AEE-7EBBD1199AC6}" destId="{1D63349C-496A-45C3-AAD5-B05961A2AF54}" srcOrd="0" destOrd="0" presId="urn:microsoft.com/office/officeart/2018/2/layout/IconVerticalSolidList"/>
    <dgm:cxn modelId="{82F48B86-C9FF-4406-83C4-7DC24ED9B562}" type="presParOf" srcId="{8EA31DB3-A9C3-4008-8AEE-7EBBD1199AC6}" destId="{A004B625-DCB2-42D7-863D-335E4923B810}" srcOrd="1" destOrd="0" presId="urn:microsoft.com/office/officeart/2018/2/layout/IconVerticalSolidList"/>
    <dgm:cxn modelId="{3FE2CB9E-40D6-497E-823F-82FBB6DC7102}" type="presParOf" srcId="{8EA31DB3-A9C3-4008-8AEE-7EBBD1199AC6}" destId="{3DE021D4-52CA-409F-93A9-EBAD75F45CDF}" srcOrd="2" destOrd="0" presId="urn:microsoft.com/office/officeart/2018/2/layout/IconVerticalSolidList"/>
    <dgm:cxn modelId="{7EF11575-05AB-4E93-88B6-B825333FCDFD}" type="presParOf" srcId="{8EA31DB3-A9C3-4008-8AEE-7EBBD1199AC6}" destId="{D9F77185-D656-48F4-B17C-7614CFB5B8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CC008-552B-4ACE-9C3C-8D94B0210BCC}">
      <dsp:nvSpPr>
        <dsp:cNvPr id="0" name=""/>
        <dsp:cNvSpPr/>
      </dsp:nvSpPr>
      <dsp:spPr>
        <a:xfrm>
          <a:off x="0" y="2267"/>
          <a:ext cx="1100169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FEBBE-F573-4974-A9BE-CC5FE154781E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3BC02-0163-4F12-B13E-78E65C9E0C11}">
      <dsp:nvSpPr>
        <dsp:cNvPr id="0" name=""/>
        <dsp:cNvSpPr/>
      </dsp:nvSpPr>
      <dsp:spPr>
        <a:xfrm>
          <a:off x="1327553" y="2267"/>
          <a:ext cx="967413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200" kern="1200" dirty="0" err="1"/>
            <a:t>The</a:t>
          </a:r>
          <a:r>
            <a:rPr lang="es-419" sz="2200" kern="1200" dirty="0"/>
            <a:t> </a:t>
          </a:r>
          <a:r>
            <a:rPr lang="es-419" sz="2200" kern="1200" dirty="0" err="1"/>
            <a:t>average</a:t>
          </a:r>
          <a:r>
            <a:rPr lang="es-419" sz="2200" kern="1200" dirty="0"/>
            <a:t> in sales </a:t>
          </a:r>
          <a:r>
            <a:rPr lang="es-419" sz="2200" kern="1200" dirty="0" err="1"/>
            <a:t>overall</a:t>
          </a:r>
          <a:r>
            <a:rPr lang="es-419" sz="2200" kern="1200" dirty="0"/>
            <a:t> </a:t>
          </a:r>
          <a:r>
            <a:rPr lang="es-419" sz="2200" kern="1200" dirty="0" err="1"/>
            <a:t>was</a:t>
          </a:r>
          <a:r>
            <a:rPr lang="es-419" sz="2200" kern="1200" dirty="0"/>
            <a:t> </a:t>
          </a:r>
          <a:r>
            <a:rPr lang="es-419" sz="2200" kern="1200" dirty="0" err="1"/>
            <a:t>aproximately</a:t>
          </a:r>
          <a:r>
            <a:rPr lang="es-419" sz="2200" kern="1200" dirty="0"/>
            <a:t> </a:t>
          </a:r>
          <a:r>
            <a:rPr lang="es-419" sz="2200" b="1" kern="1200" dirty="0"/>
            <a:t>$6959.66.</a:t>
          </a:r>
          <a:endParaRPr lang="en-US" sz="2200" kern="1200" dirty="0"/>
        </a:p>
      </dsp:txBody>
      <dsp:txXfrm>
        <a:off x="1327553" y="2267"/>
        <a:ext cx="9674137" cy="1149396"/>
      </dsp:txXfrm>
    </dsp:sp>
    <dsp:sp modelId="{CAAD1C05-E922-4010-846D-254A18078E28}">
      <dsp:nvSpPr>
        <dsp:cNvPr id="0" name=""/>
        <dsp:cNvSpPr/>
      </dsp:nvSpPr>
      <dsp:spPr>
        <a:xfrm>
          <a:off x="0" y="1439013"/>
          <a:ext cx="1100169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37FEE-14FF-4FFE-BDDB-D4B7100BA6F7}">
      <dsp:nvSpPr>
        <dsp:cNvPr id="0" name=""/>
        <dsp:cNvSpPr/>
      </dsp:nvSpPr>
      <dsp:spPr>
        <a:xfrm>
          <a:off x="347692" y="1697627"/>
          <a:ext cx="632168" cy="632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5CBEE-B542-4494-AEDC-06795C83DEF4}">
      <dsp:nvSpPr>
        <dsp:cNvPr id="0" name=""/>
        <dsp:cNvSpPr/>
      </dsp:nvSpPr>
      <dsp:spPr>
        <a:xfrm>
          <a:off x="1327553" y="1439013"/>
          <a:ext cx="967413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day of the week with the highest average sales is </a:t>
          </a:r>
          <a:r>
            <a:rPr lang="en-US" sz="2200" b="1" kern="1200"/>
            <a:t>Sunday </a:t>
          </a:r>
          <a:r>
            <a:rPr lang="en-US" sz="2200" kern="1200"/>
            <a:t>with an average sales value of </a:t>
          </a:r>
          <a:r>
            <a:rPr lang="en-US" sz="2200" b="1" kern="1200"/>
            <a:t>$8,295.60.</a:t>
          </a:r>
          <a:endParaRPr lang="en-US" sz="2200" kern="1200"/>
        </a:p>
      </dsp:txBody>
      <dsp:txXfrm>
        <a:off x="1327553" y="1439013"/>
        <a:ext cx="9674137" cy="1149396"/>
      </dsp:txXfrm>
    </dsp:sp>
    <dsp:sp modelId="{AC0D1597-99BF-4143-B19D-960D378B23FC}">
      <dsp:nvSpPr>
        <dsp:cNvPr id="0" name=""/>
        <dsp:cNvSpPr/>
      </dsp:nvSpPr>
      <dsp:spPr>
        <a:xfrm>
          <a:off x="0" y="2875759"/>
          <a:ext cx="1100169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2ADCA-8F55-4FC3-92EB-202B89EF0514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A6027-8F08-4FA4-9BD6-81AD37587FEB}">
      <dsp:nvSpPr>
        <dsp:cNvPr id="0" name=""/>
        <dsp:cNvSpPr/>
      </dsp:nvSpPr>
      <dsp:spPr>
        <a:xfrm>
          <a:off x="1327553" y="2875759"/>
          <a:ext cx="967413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store with the highest total sales is </a:t>
          </a:r>
          <a:r>
            <a:rPr lang="en-US" sz="2200" b="1" kern="1200" dirty="0"/>
            <a:t>Store ID 262</a:t>
          </a:r>
          <a:r>
            <a:rPr lang="en-US" sz="2200" kern="1200" dirty="0"/>
            <a:t>, with a total sales value of </a:t>
          </a:r>
          <a:r>
            <a:rPr lang="en-US" sz="2200" b="1" kern="1200" dirty="0"/>
            <a:t>$12,364,158.</a:t>
          </a:r>
          <a:endParaRPr lang="en-US" sz="2200" kern="1200" dirty="0"/>
        </a:p>
      </dsp:txBody>
      <dsp:txXfrm>
        <a:off x="1327553" y="2875759"/>
        <a:ext cx="9674137" cy="1149396"/>
      </dsp:txXfrm>
    </dsp:sp>
    <dsp:sp modelId="{1D63349C-496A-45C3-AAD5-B05961A2AF54}">
      <dsp:nvSpPr>
        <dsp:cNvPr id="0" name=""/>
        <dsp:cNvSpPr/>
      </dsp:nvSpPr>
      <dsp:spPr>
        <a:xfrm>
          <a:off x="0" y="4312505"/>
          <a:ext cx="1100169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4B625-DCB2-42D7-863D-335E4923B810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77185-D656-48F4-B17C-7614CFB5B815}">
      <dsp:nvSpPr>
        <dsp:cNvPr id="0" name=""/>
        <dsp:cNvSpPr/>
      </dsp:nvSpPr>
      <dsp:spPr>
        <a:xfrm>
          <a:off x="1327553" y="4312505"/>
          <a:ext cx="967413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store with the lowest total sales is </a:t>
          </a:r>
          <a:r>
            <a:rPr lang="en-US" sz="2200" b="1" kern="1200"/>
            <a:t>Store ID 307 </a:t>
          </a:r>
          <a:r>
            <a:rPr lang="en-US" sz="2200" kern="1200"/>
            <a:t>with a total sales value of </a:t>
          </a:r>
          <a:r>
            <a:rPr lang="en-US" sz="2200" b="1" kern="1200"/>
            <a:t>$1,267,070.</a:t>
          </a:r>
          <a:endParaRPr lang="en-US" sz="2200" kern="1200"/>
        </a:p>
      </dsp:txBody>
      <dsp:txXfrm>
        <a:off x="1327553" y="4312505"/>
        <a:ext cx="9674137" cy="114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D5912-213E-4748-9FB0-7DA678CD80E9}" type="datetimeFigureOut">
              <a:rPr lang="es-419" smtClean="0"/>
              <a:t>21/1/2025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BB3C-9849-4345-8E64-C17DDCDF671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4620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BB3C-9849-4345-8E64-C17DDCDF6711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601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BB3C-9849-4345-8E64-C17DDCDF6711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673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BB3C-9849-4345-8E64-C17DDCDF6711}" type="slidenum">
              <a:rPr lang="es-419" smtClean="0"/>
              <a:t>16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731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3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7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8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33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5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7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6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5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EB71D5F-1061-CF5F-57AF-2CB5B826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Week 5 Project: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Sales and Machine Learning Model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9021C1-9F5D-00B1-E715-73AE31B3A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noProof="0" dirty="0"/>
              <a:t>Natalia E. Torres Feliciano</a:t>
            </a:r>
          </a:p>
          <a:p>
            <a:r>
              <a:rPr lang="en-US" noProof="0" dirty="0" err="1"/>
              <a:t>IronHack</a:t>
            </a:r>
            <a:endParaRPr lang="en-US" noProof="0" dirty="0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78CD477D-151F-3F42-761F-8915314A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72" r="30407" b="-2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27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10C951-29E3-BD1D-0FF5-D770CAC0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7" y="295149"/>
            <a:ext cx="11456981" cy="62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D584EA2-D683-117D-1B3A-E8C888E9C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783"/>
          <a:stretch/>
        </p:blipFill>
        <p:spPr>
          <a:xfrm>
            <a:off x="651489" y="681645"/>
            <a:ext cx="10885620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8CA33299-08DC-1FEC-B541-A943B6EDFA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84"/>
          <a:stretch/>
        </p:blipFill>
        <p:spPr>
          <a:xfrm>
            <a:off x="651489" y="681645"/>
            <a:ext cx="10885620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6C6767-AD11-4F53-697F-86E3F38C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Machine Learning Model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490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05C9E1-77CB-8551-7F94-45DB9E0F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r>
              <a:rPr lang="es-419" sz="3700" dirty="0" err="1"/>
              <a:t>Steps</a:t>
            </a:r>
            <a:r>
              <a:rPr lang="es-419" sz="3700" dirty="0"/>
              <a:t> </a:t>
            </a:r>
            <a:r>
              <a:rPr lang="es-419" sz="3700" dirty="0" err="1"/>
              <a:t>Taken</a:t>
            </a:r>
            <a:r>
              <a:rPr lang="es-419" sz="3700" dirty="0"/>
              <a:t> </a:t>
            </a:r>
            <a:r>
              <a:rPr lang="es-419" sz="3700" dirty="0" err="1"/>
              <a:t>to</a:t>
            </a:r>
            <a:r>
              <a:rPr lang="es-419" sz="3700" dirty="0"/>
              <a:t> Prepare Data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BF7C90-564F-0971-477E-3A31528F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r>
              <a:rPr lang="en-US" dirty="0"/>
              <a:t>Changing the date column into an int for the data modeling.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270371-2173-F3E9-C7C6-31350591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9" y="3660581"/>
            <a:ext cx="10885620" cy="125184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83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5215D0-A18B-FF63-DD39-C5FA7082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Steps Taken to Prepare Data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B3E17-9EFC-2C18-D223-88E2934E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276" y="885910"/>
            <a:ext cx="4132763" cy="9431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000"/>
              <a:t>Changing the state_holiday column into a binary array because of string issue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F04B695-57BC-273B-2186-FD173D0C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9" y="2882314"/>
            <a:ext cx="9638494" cy="228597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51BEBD26-E44D-97B6-6B09-29CC4843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983" y="4511412"/>
            <a:ext cx="1717126" cy="3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9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560BAB-0BB3-0B68-8896-1880D678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Training the Model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7AAF4B-276A-B80B-1888-1FC3AFA3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461726"/>
            <a:ext cx="9151073" cy="4136479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2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8BAC97-030E-0318-AA45-331D345C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Training the Model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6B1520-72F9-3EF0-51A5-08463439C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468" y="681646"/>
            <a:ext cx="10239662" cy="3481483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8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A9226F-702A-3BEC-70A3-5C194F57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>
            <a:normAutofit/>
          </a:bodyPr>
          <a:lstStyle/>
          <a:p>
            <a:r>
              <a:rPr lang="es-419" dirty="0" err="1"/>
              <a:t>Model</a:t>
            </a:r>
            <a:r>
              <a:rPr lang="es-419" dirty="0"/>
              <a:t> </a:t>
            </a:r>
            <a:r>
              <a:rPr lang="es-419" dirty="0" err="1"/>
              <a:t>Predictability</a:t>
            </a:r>
            <a:endParaRPr lang="es-419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8B2A88E-E274-B6E6-5DD7-BE66CA5B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n-US" dirty="0"/>
              <a:t>The model explains </a:t>
            </a:r>
            <a:r>
              <a:rPr lang="en-US" b="1" dirty="0"/>
              <a:t>84.87%</a:t>
            </a:r>
            <a:r>
              <a:rPr lang="en-US" dirty="0"/>
              <a:t> of the variance in sales.</a:t>
            </a:r>
          </a:p>
          <a:p>
            <a:r>
              <a:rPr lang="en-US" b="1" dirty="0"/>
              <a:t>Mean Squared Error (MSE):</a:t>
            </a:r>
            <a:r>
              <a:rPr lang="en-US" dirty="0"/>
              <a:t> </a:t>
            </a:r>
            <a:r>
              <a:rPr lang="en-US" b="1" dirty="0"/>
              <a:t>2,592,134</a:t>
            </a:r>
            <a:endParaRPr lang="en-US" dirty="0"/>
          </a:p>
          <a:p>
            <a:pPr lvl="1"/>
            <a:r>
              <a:rPr lang="en-US" dirty="0"/>
              <a:t>This indicates the average squared error between predicted and actual sales. The high value reflects the large range of sales in the dataset, which is expected for sales data.</a:t>
            </a:r>
          </a:p>
          <a:p>
            <a:endParaRPr lang="es-419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2351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DA4F8-5EEB-EFD1-33C9-364FDF4A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Conslusions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63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1979D-0E29-F783-A432-EFA08CD7E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48" y="777478"/>
            <a:ext cx="5066001" cy="2866405"/>
          </a:xfrm>
        </p:spPr>
        <p:txBody>
          <a:bodyPr/>
          <a:lstStyle/>
          <a:p>
            <a:r>
              <a:rPr lang="es-419" dirty="0"/>
              <a:t>Sales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3FC27-28A9-DA9B-9E4B-525AD5C99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48" y="3781043"/>
            <a:ext cx="5066001" cy="1475177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9600" dirty="0" err="1"/>
              <a:t>This</a:t>
            </a:r>
            <a:r>
              <a:rPr lang="es-419" sz="9600" dirty="0"/>
              <a:t> data </a:t>
            </a:r>
            <a:r>
              <a:rPr lang="es-419" sz="9600" dirty="0" err="1"/>
              <a:t>is</a:t>
            </a:r>
            <a:r>
              <a:rPr lang="es-419" sz="9600" dirty="0"/>
              <a:t> </a:t>
            </a:r>
            <a:r>
              <a:rPr lang="es-419" sz="9600" dirty="0" err="1"/>
              <a:t>divided</a:t>
            </a:r>
            <a:r>
              <a:rPr lang="es-419" sz="9600" dirty="0"/>
              <a:t> in: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419" sz="9600" dirty="0"/>
              <a:t>Store </a:t>
            </a:r>
            <a:r>
              <a:rPr lang="es-419" sz="9600" dirty="0" err="1"/>
              <a:t>ID’s</a:t>
            </a:r>
            <a:endParaRPr lang="es-419" sz="9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419" sz="9600" dirty="0"/>
              <a:t>Sales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419" sz="9600" dirty="0" err="1"/>
              <a:t>If</a:t>
            </a:r>
            <a:r>
              <a:rPr lang="es-419" sz="9600" dirty="0"/>
              <a:t> open </a:t>
            </a:r>
            <a:r>
              <a:rPr lang="es-419" sz="9600" dirty="0" err="1"/>
              <a:t>on</a:t>
            </a:r>
            <a:r>
              <a:rPr lang="es-419" sz="9600" dirty="0"/>
              <a:t> </a:t>
            </a:r>
            <a:r>
              <a:rPr lang="es-419" sz="9600" dirty="0" err="1"/>
              <a:t>Holidays</a:t>
            </a:r>
            <a:endParaRPr lang="es-419" sz="9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419" sz="9600" dirty="0"/>
              <a:t>Sum </a:t>
            </a:r>
            <a:r>
              <a:rPr lang="es-419" sz="9600" dirty="0" err="1"/>
              <a:t>of</a:t>
            </a:r>
            <a:r>
              <a:rPr lang="es-419" sz="9600" dirty="0"/>
              <a:t> </a:t>
            </a:r>
            <a:r>
              <a:rPr lang="es-419" sz="9600" dirty="0" err="1"/>
              <a:t>customer</a:t>
            </a:r>
            <a:r>
              <a:rPr lang="es-419" sz="9600" dirty="0"/>
              <a:t> </a:t>
            </a:r>
            <a:r>
              <a:rPr lang="es-419" sz="9600" dirty="0" err="1"/>
              <a:t>visits</a:t>
            </a:r>
            <a:r>
              <a:rPr lang="es-419" sz="9600" dirty="0"/>
              <a:t> per </a:t>
            </a:r>
            <a:r>
              <a:rPr lang="es-419" sz="9600" dirty="0" err="1"/>
              <a:t>day</a:t>
            </a:r>
            <a:r>
              <a:rPr lang="es-419" sz="9600" dirty="0"/>
              <a:t> </a:t>
            </a:r>
            <a:r>
              <a:rPr lang="es-419" sz="9600" dirty="0" err="1"/>
              <a:t>of</a:t>
            </a:r>
            <a:r>
              <a:rPr lang="es-419" sz="9600" dirty="0"/>
              <a:t> </a:t>
            </a:r>
            <a:r>
              <a:rPr lang="es-419" sz="9600" dirty="0" err="1"/>
              <a:t>the</a:t>
            </a:r>
            <a:r>
              <a:rPr lang="es-419" sz="9600" dirty="0"/>
              <a:t> </a:t>
            </a:r>
            <a:r>
              <a:rPr lang="es-419" sz="9600" dirty="0" err="1"/>
              <a:t>week</a:t>
            </a:r>
            <a:endParaRPr lang="es-419" sz="9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419" sz="9600" dirty="0" err="1"/>
              <a:t>If</a:t>
            </a:r>
            <a:r>
              <a:rPr lang="es-419" sz="9600" dirty="0"/>
              <a:t> </a:t>
            </a:r>
            <a:r>
              <a:rPr lang="es-419" sz="9600" dirty="0" err="1"/>
              <a:t>the</a:t>
            </a:r>
            <a:r>
              <a:rPr lang="es-419" sz="9600" dirty="0"/>
              <a:t> </a:t>
            </a:r>
            <a:r>
              <a:rPr lang="es-419" sz="9600" dirty="0" err="1"/>
              <a:t>day</a:t>
            </a:r>
            <a:r>
              <a:rPr lang="es-419" sz="9600" dirty="0"/>
              <a:t> </a:t>
            </a:r>
            <a:r>
              <a:rPr lang="es-419" sz="9600" dirty="0" err="1"/>
              <a:t>was</a:t>
            </a:r>
            <a:r>
              <a:rPr lang="es-419" sz="9600" dirty="0"/>
              <a:t> </a:t>
            </a:r>
            <a:r>
              <a:rPr lang="es-419" sz="9600" dirty="0" err="1"/>
              <a:t>promoted</a:t>
            </a:r>
            <a:endParaRPr lang="es-419" sz="9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419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9571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9BC17-E964-7F32-EAEF-B5A3B728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en-US" b="1" dirty="0"/>
              <a:t>Store ID 948</a:t>
            </a:r>
            <a:r>
              <a:rPr lang="en-US" dirty="0"/>
              <a:t> was the most active during holidays, being open on </a:t>
            </a:r>
            <a:r>
              <a:rPr lang="en-US" b="1" dirty="0"/>
              <a:t>23 holidays</a:t>
            </a:r>
            <a:r>
              <a:rPr lang="en-US" dirty="0"/>
              <a:t>, but its total sales (</a:t>
            </a:r>
            <a:r>
              <a:rPr lang="en-US" b="1" dirty="0"/>
              <a:t>3,959,988</a:t>
            </a:r>
            <a:r>
              <a:rPr lang="en-US" dirty="0"/>
              <a:t>) were not among the highest, suggesting that being open on holidays alone does not guarantee higher overall sales.</a:t>
            </a:r>
          </a:p>
          <a:p>
            <a:r>
              <a:rPr lang="en-US" dirty="0"/>
              <a:t>Since Sundays had highest sales, this suggests that weekend sales drive significant revenue, and promotions or extended hours during these days could amplify sales.</a:t>
            </a:r>
            <a:endParaRPr lang="es-419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60A89-DDAE-A228-D9B6-9750E893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en-US" dirty="0"/>
              <a:t>Stores with the lowest sales (e.g., </a:t>
            </a:r>
            <a:r>
              <a:rPr lang="en-US" b="1" dirty="0"/>
              <a:t>Store ID 307</a:t>
            </a:r>
            <a:r>
              <a:rPr lang="en-US" dirty="0"/>
              <a:t>) could increase revenue by strategically opening on high-sales holidays.</a:t>
            </a:r>
          </a:p>
          <a:p>
            <a:r>
              <a:rPr lang="en-US" dirty="0"/>
              <a:t>Since customer count strongly correlates with sales, marketing efforts (promotions, loyalty programs) targeting increased footfall on slower days could boost overall sales.</a:t>
            </a:r>
            <a:endParaRPr lang="es-419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0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111AD8-6331-8582-780E-60078A6D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you!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A637262-7483-9F43-A425-2A50FAE31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Aceptar">
            <a:extLst>
              <a:ext uri="{FF2B5EF4-FFF2-40B4-BE49-F238E27FC236}">
                <a16:creationId xmlns:a16="http://schemas.microsoft.com/office/drawing/2014/main" id="{C42EA10F-E925-401E-7587-274887E15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3557" y="681646"/>
            <a:ext cx="3481483" cy="3481483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7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E0A40-93DC-72E9-EDF8-41F0B169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AE18E-346C-875A-AECC-126C1FB5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Sales Data:</a:t>
            </a:r>
          </a:p>
          <a:p>
            <a:pPr lvl="1"/>
            <a:r>
              <a:rPr lang="en-US" noProof="0" dirty="0"/>
              <a:t>Right Column Removed.</a:t>
            </a:r>
          </a:p>
          <a:p>
            <a:pPr lvl="1"/>
            <a:r>
              <a:rPr lang="en-US" noProof="0" dirty="0"/>
              <a:t>Date Type Changed.</a:t>
            </a:r>
          </a:p>
          <a:p>
            <a:pPr lvl="2"/>
            <a:r>
              <a:rPr lang="en-US" dirty="0"/>
              <a:t>Was showing as string and had type issues.</a:t>
            </a:r>
            <a:endParaRPr lang="en-US" noProof="0" dirty="0"/>
          </a:p>
          <a:p>
            <a:pPr lvl="1"/>
            <a:r>
              <a:rPr lang="en-US" noProof="0" dirty="0"/>
              <a:t>Change in binary presentation in certain columns necessary for data processing. </a:t>
            </a:r>
          </a:p>
        </p:txBody>
      </p:sp>
    </p:spTree>
    <p:extLst>
      <p:ext uri="{BB962C8B-B14F-4D97-AF65-F5344CB8AC3E}">
        <p14:creationId xmlns:p14="http://schemas.microsoft.com/office/powerpoint/2010/main" val="14724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3" name="Oval 7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1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15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16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21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22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23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D3B81-FE8E-AE0E-1AD2-6DC1C1B4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/>
              <a:t>Analysis on the data</a:t>
            </a:r>
            <a:br>
              <a:rPr lang="en-US" sz="6700"/>
            </a:br>
            <a:endParaRPr lang="en-US" sz="67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77" name="Oval 39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23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1876D55-4E21-BA2A-28E7-BB2D0FA1F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174340"/>
              </p:ext>
            </p:extLst>
          </p:nvPr>
        </p:nvGraphicFramePr>
        <p:xfrm>
          <a:off x="625148" y="752614"/>
          <a:ext cx="1100169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558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47642-FFB6-4355-02EB-5116F24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9198761" cy="3601212"/>
          </a:xfrm>
        </p:spPr>
        <p:txBody>
          <a:bodyPr>
            <a:normAutofit/>
          </a:bodyPr>
          <a:lstStyle/>
          <a:p>
            <a:r>
              <a:rPr lang="es-419" err="1"/>
              <a:t>The</a:t>
            </a:r>
            <a:r>
              <a:rPr lang="es-419"/>
              <a:t> </a:t>
            </a:r>
            <a:r>
              <a:rPr lang="es-419" err="1"/>
              <a:t>average</a:t>
            </a:r>
            <a:r>
              <a:rPr lang="es-419"/>
              <a:t> </a:t>
            </a:r>
            <a:r>
              <a:rPr lang="es-419" err="1"/>
              <a:t>customer</a:t>
            </a:r>
            <a:r>
              <a:rPr lang="es-419"/>
              <a:t> </a:t>
            </a:r>
            <a:r>
              <a:rPr lang="es-419" err="1"/>
              <a:t>visit</a:t>
            </a:r>
            <a:r>
              <a:rPr lang="es-419"/>
              <a:t> per </a:t>
            </a:r>
            <a:r>
              <a:rPr lang="es-419" b="1" err="1"/>
              <a:t>holiday</a:t>
            </a:r>
            <a:r>
              <a:rPr lang="es-419"/>
              <a:t> </a:t>
            </a:r>
            <a:r>
              <a:rPr lang="es-419" err="1"/>
              <a:t>was</a:t>
            </a:r>
            <a:r>
              <a:rPr lang="es-419"/>
              <a:t> </a:t>
            </a:r>
            <a:r>
              <a:rPr lang="es-419" b="1"/>
              <a:t>1381.70. </a:t>
            </a:r>
          </a:p>
          <a:p>
            <a:r>
              <a:rPr lang="es-419" err="1"/>
              <a:t>The</a:t>
            </a:r>
            <a:r>
              <a:rPr lang="es-419"/>
              <a:t> </a:t>
            </a:r>
            <a:r>
              <a:rPr lang="es-419" err="1"/>
              <a:t>average</a:t>
            </a:r>
            <a:r>
              <a:rPr lang="es-419"/>
              <a:t> </a:t>
            </a:r>
            <a:r>
              <a:rPr lang="es-419" err="1"/>
              <a:t>customer</a:t>
            </a:r>
            <a:r>
              <a:rPr lang="es-419"/>
              <a:t> </a:t>
            </a:r>
            <a:r>
              <a:rPr lang="es-419" err="1"/>
              <a:t>visit</a:t>
            </a:r>
            <a:r>
              <a:rPr lang="es-419"/>
              <a:t> per </a:t>
            </a:r>
            <a:r>
              <a:rPr lang="es-419" b="1"/>
              <a:t>normal </a:t>
            </a:r>
            <a:r>
              <a:rPr lang="es-419" b="1" err="1"/>
              <a:t>day</a:t>
            </a:r>
            <a:r>
              <a:rPr lang="es-419" b="1"/>
              <a:t> </a:t>
            </a:r>
            <a:r>
              <a:rPr lang="es-419" err="1"/>
              <a:t>was</a:t>
            </a:r>
            <a:r>
              <a:rPr lang="es-419"/>
              <a:t> </a:t>
            </a:r>
            <a:r>
              <a:rPr lang="es-419" b="1"/>
              <a:t>762.33. </a:t>
            </a:r>
          </a:p>
          <a:p>
            <a:r>
              <a:rPr lang="es-419" err="1"/>
              <a:t>The</a:t>
            </a:r>
            <a:r>
              <a:rPr lang="es-419"/>
              <a:t> store </a:t>
            </a:r>
            <a:r>
              <a:rPr lang="es-419" err="1"/>
              <a:t>with</a:t>
            </a:r>
            <a:r>
              <a:rPr lang="es-419"/>
              <a:t> </a:t>
            </a:r>
            <a:r>
              <a:rPr lang="es-419" err="1"/>
              <a:t>the</a:t>
            </a:r>
            <a:r>
              <a:rPr lang="es-419"/>
              <a:t> </a:t>
            </a:r>
            <a:r>
              <a:rPr lang="es-419" err="1"/>
              <a:t>lowest</a:t>
            </a:r>
            <a:r>
              <a:rPr lang="es-419"/>
              <a:t> sales </a:t>
            </a:r>
            <a:r>
              <a:rPr lang="es-419" b="1" err="1"/>
              <a:t>didn’t</a:t>
            </a:r>
            <a:r>
              <a:rPr lang="es-419" b="1"/>
              <a:t> open </a:t>
            </a:r>
            <a:r>
              <a:rPr lang="es-419" err="1"/>
              <a:t>during</a:t>
            </a:r>
            <a:r>
              <a:rPr lang="es-419"/>
              <a:t> </a:t>
            </a:r>
            <a:r>
              <a:rPr lang="es-419" err="1"/>
              <a:t>holidays</a:t>
            </a:r>
            <a:r>
              <a:rPr lang="es-419"/>
              <a:t>. </a:t>
            </a:r>
          </a:p>
          <a:p>
            <a:r>
              <a:rPr lang="es-419" err="1"/>
              <a:t>The</a:t>
            </a:r>
            <a:r>
              <a:rPr lang="es-419"/>
              <a:t> store </a:t>
            </a:r>
            <a:r>
              <a:rPr lang="es-419" err="1"/>
              <a:t>with</a:t>
            </a:r>
            <a:r>
              <a:rPr lang="es-419"/>
              <a:t> </a:t>
            </a:r>
            <a:r>
              <a:rPr lang="es-419" err="1"/>
              <a:t>the</a:t>
            </a:r>
            <a:r>
              <a:rPr lang="es-419"/>
              <a:t> </a:t>
            </a:r>
            <a:r>
              <a:rPr lang="es-419" err="1"/>
              <a:t>highest</a:t>
            </a:r>
            <a:r>
              <a:rPr lang="es-419"/>
              <a:t> sales </a:t>
            </a:r>
            <a:r>
              <a:rPr lang="es-419" err="1"/>
              <a:t>was</a:t>
            </a:r>
            <a:r>
              <a:rPr lang="es-419"/>
              <a:t> </a:t>
            </a:r>
            <a:r>
              <a:rPr lang="es-419" b="1"/>
              <a:t>open</a:t>
            </a:r>
            <a:r>
              <a:rPr lang="es-419"/>
              <a:t> </a:t>
            </a:r>
            <a:r>
              <a:rPr lang="es-419" err="1"/>
              <a:t>during</a:t>
            </a:r>
            <a:r>
              <a:rPr lang="es-419"/>
              <a:t> </a:t>
            </a:r>
            <a:r>
              <a:rPr lang="es-419" b="1"/>
              <a:t>51% </a:t>
            </a:r>
            <a:r>
              <a:rPr lang="es-419" err="1"/>
              <a:t>of</a:t>
            </a:r>
            <a:r>
              <a:rPr lang="es-419"/>
              <a:t> </a:t>
            </a:r>
            <a:r>
              <a:rPr lang="es-419" err="1"/>
              <a:t>holidays</a:t>
            </a:r>
            <a:r>
              <a:rPr lang="es-419"/>
              <a:t>. </a:t>
            </a:r>
          </a:p>
          <a:p>
            <a:r>
              <a:rPr lang="es-419" err="1"/>
              <a:t>The</a:t>
            </a:r>
            <a:r>
              <a:rPr lang="es-419"/>
              <a:t> </a:t>
            </a:r>
            <a:r>
              <a:rPr lang="es-419" err="1"/>
              <a:t>state</a:t>
            </a:r>
            <a:r>
              <a:rPr lang="es-419"/>
              <a:t> </a:t>
            </a:r>
            <a:r>
              <a:rPr lang="es-419" err="1"/>
              <a:t>holiday</a:t>
            </a:r>
            <a:r>
              <a:rPr lang="es-419"/>
              <a:t> </a:t>
            </a:r>
            <a:r>
              <a:rPr lang="es-419" err="1"/>
              <a:t>that</a:t>
            </a:r>
            <a:r>
              <a:rPr lang="es-419"/>
              <a:t> </a:t>
            </a:r>
            <a:r>
              <a:rPr lang="es-419" err="1"/>
              <a:t>had</a:t>
            </a:r>
            <a:r>
              <a:rPr lang="es-419"/>
              <a:t> </a:t>
            </a:r>
            <a:r>
              <a:rPr lang="es-419" err="1"/>
              <a:t>the</a:t>
            </a:r>
            <a:r>
              <a:rPr lang="es-419"/>
              <a:t> </a:t>
            </a:r>
            <a:r>
              <a:rPr lang="es-419" err="1"/>
              <a:t>most</a:t>
            </a:r>
            <a:r>
              <a:rPr lang="es-419"/>
              <a:t> </a:t>
            </a:r>
            <a:r>
              <a:rPr lang="es-419" err="1"/>
              <a:t>average</a:t>
            </a:r>
            <a:r>
              <a:rPr lang="es-419"/>
              <a:t> sales </a:t>
            </a:r>
            <a:r>
              <a:rPr lang="es-419" err="1"/>
              <a:t>was</a:t>
            </a:r>
            <a:r>
              <a:rPr lang="es-419"/>
              <a:t> </a:t>
            </a:r>
            <a:r>
              <a:rPr lang="es-419" b="1"/>
              <a:t>Day B </a:t>
            </a:r>
            <a:r>
              <a:rPr lang="es-419" err="1"/>
              <a:t>with</a:t>
            </a:r>
            <a:r>
              <a:rPr lang="es-419"/>
              <a:t> </a:t>
            </a:r>
            <a:r>
              <a:rPr lang="es-419" err="1"/>
              <a:t>an</a:t>
            </a:r>
            <a:r>
              <a:rPr lang="es-419"/>
              <a:t> </a:t>
            </a:r>
            <a:r>
              <a:rPr lang="es-419" err="1"/>
              <a:t>average</a:t>
            </a:r>
            <a:r>
              <a:rPr lang="es-419"/>
              <a:t> </a:t>
            </a:r>
            <a:r>
              <a:rPr lang="es-419" err="1"/>
              <a:t>of</a:t>
            </a:r>
            <a:r>
              <a:rPr lang="es-419"/>
              <a:t> </a:t>
            </a:r>
            <a:r>
              <a:rPr lang="es-419" b="1"/>
              <a:t>10449.76.</a:t>
            </a:r>
          </a:p>
          <a:p>
            <a:endParaRPr lang="es-419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8927D2C-C486-F740-897D-704CD65E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98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B1AC917F-33CC-BD41-BD3D-389CDADA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2057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DF856E8-A3C6-603A-E5ED-38160BF4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2" b="1389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2396" y="1628393"/>
            <a:ext cx="6459604" cy="3601213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D24ABF-6DF1-514A-E46F-6AE900AE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952" y="2035840"/>
            <a:ext cx="5022050" cy="1718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Graphs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3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22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B3F19CF-E2A0-6790-A6C9-8122072B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" b="1"/>
          <a:stretch/>
        </p:blipFill>
        <p:spPr>
          <a:xfrm>
            <a:off x="651489" y="681645"/>
            <a:ext cx="10885620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F7C9047-A3F0-93C5-B994-6077982BD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732"/>
          <a:stretch/>
        </p:blipFill>
        <p:spPr>
          <a:xfrm>
            <a:off x="651489" y="681645"/>
            <a:ext cx="10885620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19231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Panorámica</PresentationFormat>
  <Paragraphs>47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Aptos</vt:lpstr>
      <vt:lpstr>Arial</vt:lpstr>
      <vt:lpstr>Avenir Next</vt:lpstr>
      <vt:lpstr>Neue Haas Grotesk Text Pro</vt:lpstr>
      <vt:lpstr>PunchcardVTI</vt:lpstr>
      <vt:lpstr>Week 5 Project:  Sales and Machine Learning Model</vt:lpstr>
      <vt:lpstr>Sales Data</vt:lpstr>
      <vt:lpstr>Data Cleaning</vt:lpstr>
      <vt:lpstr>Analysis on the data </vt:lpstr>
      <vt:lpstr>Presentación de PowerPoint</vt:lpstr>
      <vt:lpstr>Presentación de PowerPoint</vt:lpstr>
      <vt:lpstr>Graphs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Machine Learning Model</vt:lpstr>
      <vt:lpstr>Steps Taken to Prepare Data Base</vt:lpstr>
      <vt:lpstr>Steps Taken to Prepare Data Base</vt:lpstr>
      <vt:lpstr>Training the Model</vt:lpstr>
      <vt:lpstr>Training the Model</vt:lpstr>
      <vt:lpstr>Model Predictability</vt:lpstr>
      <vt:lpstr>Conslusions</vt:lpstr>
      <vt:lpstr>Presentación de PowerPoint</vt:lpstr>
      <vt:lpstr>Presentación de PowerPoint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Torres</dc:creator>
  <cp:lastModifiedBy>Natalia Torres</cp:lastModifiedBy>
  <cp:revision>1</cp:revision>
  <dcterms:created xsi:type="dcterms:W3CDTF">2025-01-21T06:34:22Z</dcterms:created>
  <dcterms:modified xsi:type="dcterms:W3CDTF">2025-01-21T07:36:38Z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f7cb9c-19be-43cf-b805-319560051517_Enabled">
    <vt:lpwstr>true</vt:lpwstr>
  </property>
  <property fmtid="{D5CDD505-2E9C-101B-9397-08002B2CF9AE}" pid="3" name="MSIP_Label_f4f7cb9c-19be-43cf-b805-319560051517_SetDate">
    <vt:lpwstr>2025-01-21T07:36:37Z</vt:lpwstr>
  </property>
  <property fmtid="{D5CDD505-2E9C-101B-9397-08002B2CF9AE}" pid="4" name="MSIP_Label_f4f7cb9c-19be-43cf-b805-319560051517_Method">
    <vt:lpwstr>Privileged</vt:lpwstr>
  </property>
  <property fmtid="{D5CDD505-2E9C-101B-9397-08002B2CF9AE}" pid="5" name="MSIP_Label_f4f7cb9c-19be-43cf-b805-319560051517_Name">
    <vt:lpwstr>defa4170-0d19-0005-0000-bc88714345d2</vt:lpwstr>
  </property>
  <property fmtid="{D5CDD505-2E9C-101B-9397-08002B2CF9AE}" pid="6" name="MSIP_Label_f4f7cb9c-19be-43cf-b805-319560051517_SiteId">
    <vt:lpwstr>689f1b1e-67e7-40e2-9c81-7e43f3c7ed41</vt:lpwstr>
  </property>
  <property fmtid="{D5CDD505-2E9C-101B-9397-08002B2CF9AE}" pid="7" name="MSIP_Label_f4f7cb9c-19be-43cf-b805-319560051517_ActionId">
    <vt:lpwstr>bea52a11-d769-424e-8401-f2548488d554</vt:lpwstr>
  </property>
  <property fmtid="{D5CDD505-2E9C-101B-9397-08002B2CF9AE}" pid="8" name="MSIP_Label_f4f7cb9c-19be-43cf-b805-319560051517_ContentBits">
    <vt:lpwstr>0</vt:lpwstr>
  </property>
</Properties>
</file>