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IBM Plex Mono" panose="020B0509050203000203" pitchFamily="49" charset="0"/>
      <p:regular r:id="rId13"/>
      <p:bold r:id="rId14"/>
      <p:italic r:id="rId15"/>
      <p:boldItalic r:id="rId16"/>
    </p:embeddedFont>
    <p:embeddedFont>
      <p:font typeface="IBM Plex Mono Light" panose="020B0409050203000203" pitchFamily="49" charset="0"/>
      <p:regular r:id="rId17"/>
      <p:bold r:id="rId18"/>
      <p:italic r:id="rId19"/>
      <p:boldItalic r:id="rId20"/>
    </p:embeddedFont>
    <p:embeddedFont>
      <p:font typeface="IBM Plex Mono Medium" panose="020B0609050203000203" pitchFamily="49" charset="0"/>
      <p:regular r:id="rId21"/>
      <p:bold r:id="rId22"/>
      <p:italic r:id="rId23"/>
      <p:boldItalic r:id="rId24"/>
    </p:embeddedFont>
    <p:embeddedFont>
      <p:font typeface="Inter"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C7C27-E6E9-4357-131E-C423D5501534}" v="1" dt="2024-08-18T17:51:36.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f956aea4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2ef956aea4a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f956aea4a_1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f956aea4a_1_4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f956aea4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2ef956aea4a_1_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3db19452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2f3db19452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f956aea4a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ef956aea4a_1_3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f956aea4a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ef956aea4a_1_1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3db19452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f3db194526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3db19452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f3db194526_0_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3db19452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f3db194526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3db19452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f3db19452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7"/>
            <a:ext cx="9144003" cy="3196845"/>
          </a:xfrm>
          <a:prstGeom prst="rect">
            <a:avLst/>
          </a:prstGeom>
          <a:noFill/>
          <a:ln>
            <a:noFill/>
          </a:ln>
        </p:spPr>
      </p:pic>
      <p:sp>
        <p:nvSpPr>
          <p:cNvPr id="11" name="Google Shape;11;p2"/>
          <p:cNvSpPr txBox="1">
            <a:spLocks noGrp="1"/>
          </p:cNvSpPr>
          <p:nvPr>
            <p:ph type="ctrTitle"/>
          </p:nvPr>
        </p:nvSpPr>
        <p:spPr>
          <a:xfrm>
            <a:off x="736250" y="3387050"/>
            <a:ext cx="5701500" cy="1593600"/>
          </a:xfrm>
          <a:prstGeom prst="rect">
            <a:avLst/>
          </a:prstGeom>
        </p:spPr>
        <p:txBody>
          <a:bodyPr spcFirstLastPara="1" wrap="square" lIns="91425" tIns="91425" rIns="91425" bIns="91425" anchor="b" anchorCtr="0">
            <a:norm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0" y="255200"/>
            <a:ext cx="8520600" cy="3936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4" name="Google Shape;14;p2"/>
          <p:cNvCxnSpPr/>
          <p:nvPr/>
        </p:nvCxnSpPr>
        <p:spPr>
          <a:xfrm>
            <a:off x="5997225" y="4714875"/>
            <a:ext cx="2865900" cy="0"/>
          </a:xfrm>
          <a:prstGeom prst="straightConnector1">
            <a:avLst/>
          </a:prstGeom>
          <a:noFill/>
          <a:ln w="19050" cap="flat" cmpd="sng">
            <a:solidFill>
              <a:srgbClr val="000000"/>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68325" y="1650325"/>
            <a:ext cx="8520600" cy="8418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8" name="Google Shape;18;p3"/>
          <p:cNvCxnSpPr/>
          <p:nvPr/>
        </p:nvCxnSpPr>
        <p:spPr>
          <a:xfrm>
            <a:off x="0" y="3577687"/>
            <a:ext cx="9144000" cy="0"/>
          </a:xfrm>
          <a:prstGeom prst="straightConnector1">
            <a:avLst/>
          </a:prstGeom>
          <a:noFill/>
          <a:ln w="9525" cap="flat" cmpd="sng">
            <a:solidFill>
              <a:srgbClr val="000000"/>
            </a:solidFill>
            <a:prstDash val="solid"/>
            <a:round/>
            <a:headEnd type="none" w="sm" len="sm"/>
            <a:tailEnd type="none" w="sm" len="sm"/>
          </a:ln>
        </p:spPr>
      </p:cxnSp>
      <p:sp>
        <p:nvSpPr>
          <p:cNvPr id="19" name="Google Shape;19;p3"/>
          <p:cNvSpPr/>
          <p:nvPr/>
        </p:nvSpPr>
        <p:spPr>
          <a:xfrm>
            <a:off x="2340146" y="3530061"/>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Google Shape;20;p3"/>
          <p:cNvSpPr/>
          <p:nvPr/>
        </p:nvSpPr>
        <p:spPr>
          <a:xfrm>
            <a:off x="4483867" y="3533255"/>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 name="Google Shape;21;p3"/>
          <p:cNvSpPr/>
          <p:nvPr/>
        </p:nvSpPr>
        <p:spPr>
          <a:xfrm>
            <a:off x="6627587" y="3533255"/>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a:spLocks noGrp="1"/>
          </p:cNvSpPr>
          <p:nvPr>
            <p:ph type="pic" idx="2"/>
          </p:nvPr>
        </p:nvSpPr>
        <p:spPr>
          <a:xfrm>
            <a:off x="5692150" y="791800"/>
            <a:ext cx="1365900" cy="1365900"/>
          </a:xfrm>
          <a:prstGeom prst="ellipse">
            <a:avLst/>
          </a:prstGeom>
          <a:noFill/>
          <a:ln>
            <a:noFill/>
          </a:ln>
        </p:spPr>
      </p:sp>
      <p:sp>
        <p:nvSpPr>
          <p:cNvPr id="25" name="Google Shape;25;p4"/>
          <p:cNvSpPr>
            <a:spLocks noGrp="1"/>
          </p:cNvSpPr>
          <p:nvPr>
            <p:ph type="pic" idx="3"/>
          </p:nvPr>
        </p:nvSpPr>
        <p:spPr>
          <a:xfrm>
            <a:off x="7466413" y="791800"/>
            <a:ext cx="1365900" cy="1365900"/>
          </a:xfrm>
          <a:prstGeom prst="ellipse">
            <a:avLst/>
          </a:prstGeom>
          <a:noFill/>
          <a:ln>
            <a:noFill/>
          </a:ln>
        </p:spPr>
      </p:sp>
      <p:sp>
        <p:nvSpPr>
          <p:cNvPr id="26" name="Google Shape;26;p4"/>
          <p:cNvSpPr>
            <a:spLocks noGrp="1"/>
          </p:cNvSpPr>
          <p:nvPr>
            <p:ph type="pic" idx="4"/>
          </p:nvPr>
        </p:nvSpPr>
        <p:spPr>
          <a:xfrm>
            <a:off x="5692150" y="2821975"/>
            <a:ext cx="1365900" cy="1365900"/>
          </a:xfrm>
          <a:prstGeom prst="ellipse">
            <a:avLst/>
          </a:prstGeom>
          <a:noFill/>
          <a:ln>
            <a:noFill/>
          </a:ln>
        </p:spPr>
      </p:sp>
      <p:sp>
        <p:nvSpPr>
          <p:cNvPr id="27" name="Google Shape;27;p4"/>
          <p:cNvSpPr>
            <a:spLocks noGrp="1"/>
          </p:cNvSpPr>
          <p:nvPr>
            <p:ph type="pic" idx="5"/>
          </p:nvPr>
        </p:nvSpPr>
        <p:spPr>
          <a:xfrm>
            <a:off x="7466425" y="2821975"/>
            <a:ext cx="1365900" cy="1365900"/>
          </a:xfrm>
          <a:prstGeom prst="ellipse">
            <a:avLst/>
          </a:prstGeom>
          <a:noFill/>
          <a:ln>
            <a:noFill/>
          </a:ln>
        </p:spPr>
      </p:sp>
      <p:sp>
        <p:nvSpPr>
          <p:cNvPr id="28" name="Google Shape;2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5"/>
          <p:cNvSpPr>
            <a:spLocks noGrp="1"/>
          </p:cNvSpPr>
          <p:nvPr>
            <p:ph type="pic" idx="3"/>
          </p:nvPr>
        </p:nvSpPr>
        <p:spPr>
          <a:xfrm>
            <a:off x="271050" y="3431400"/>
            <a:ext cx="8601900" cy="13701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a:spLocks noGrp="1"/>
          </p:cNvSpPr>
          <p:nvPr>
            <p:ph type="pic" idx="2"/>
          </p:nvPr>
        </p:nvSpPr>
        <p:spPr>
          <a:xfrm>
            <a:off x="373825" y="1694063"/>
            <a:ext cx="2070900" cy="3090600"/>
          </a:xfrm>
          <a:prstGeom prst="rect">
            <a:avLst/>
          </a:prstGeom>
          <a:noFill/>
          <a:ln>
            <a:noFill/>
          </a:ln>
        </p:spPr>
      </p:sp>
      <p:sp>
        <p:nvSpPr>
          <p:cNvPr id="38" name="Google Shape;38;p6"/>
          <p:cNvSpPr>
            <a:spLocks noGrp="1"/>
          </p:cNvSpPr>
          <p:nvPr>
            <p:ph type="pic" idx="3"/>
          </p:nvPr>
        </p:nvSpPr>
        <p:spPr>
          <a:xfrm>
            <a:off x="2495533" y="1694063"/>
            <a:ext cx="2070900" cy="3090600"/>
          </a:xfrm>
          <a:prstGeom prst="rect">
            <a:avLst/>
          </a:prstGeom>
          <a:noFill/>
          <a:ln>
            <a:noFill/>
          </a:ln>
        </p:spPr>
      </p:sp>
      <p:sp>
        <p:nvSpPr>
          <p:cNvPr id="39" name="Google Shape;39;p6"/>
          <p:cNvSpPr>
            <a:spLocks noGrp="1"/>
          </p:cNvSpPr>
          <p:nvPr>
            <p:ph type="pic" idx="4"/>
          </p:nvPr>
        </p:nvSpPr>
        <p:spPr>
          <a:xfrm>
            <a:off x="4617242" y="1694063"/>
            <a:ext cx="2070900" cy="3090600"/>
          </a:xfrm>
          <a:prstGeom prst="rect">
            <a:avLst/>
          </a:prstGeom>
          <a:noFill/>
          <a:ln>
            <a:noFill/>
          </a:ln>
        </p:spPr>
      </p:sp>
      <p:sp>
        <p:nvSpPr>
          <p:cNvPr id="40" name="Google Shape;40;p6"/>
          <p:cNvSpPr>
            <a:spLocks noGrp="1"/>
          </p:cNvSpPr>
          <p:nvPr>
            <p:ph type="pic" idx="5"/>
          </p:nvPr>
        </p:nvSpPr>
        <p:spPr>
          <a:xfrm>
            <a:off x="6738950" y="1694063"/>
            <a:ext cx="2070900" cy="3090600"/>
          </a:xfrm>
          <a:prstGeom prst="rect">
            <a:avLst/>
          </a:prstGeom>
          <a:noFill/>
          <a:ln>
            <a:noFill/>
          </a:ln>
        </p:spPr>
      </p:sp>
      <p:sp>
        <p:nvSpPr>
          <p:cNvPr id="41" name="Google Shape;41;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7"/>
          <p:cNvSpPr/>
          <p:nvPr/>
        </p:nvSpPr>
        <p:spPr>
          <a:xfrm>
            <a:off x="381000" y="528613"/>
            <a:ext cx="8382000" cy="4086274"/>
          </a:xfrm>
          <a:custGeom>
            <a:avLst/>
            <a:gdLst/>
            <a:ahLst/>
            <a:cxnLst/>
            <a:rect l="l" t="t" r="r" b="b"/>
            <a:pathLst>
              <a:path w="16764000" h="8172547" extrusionOk="0">
                <a:moveTo>
                  <a:pt x="0" y="0"/>
                </a:moveTo>
                <a:lnTo>
                  <a:pt x="16764000" y="0"/>
                </a:lnTo>
                <a:lnTo>
                  <a:pt x="16764000" y="8172547"/>
                </a:lnTo>
                <a:lnTo>
                  <a:pt x="0" y="8172547"/>
                </a:lnTo>
                <a:lnTo>
                  <a:pt x="0" y="0"/>
                </a:lnTo>
                <a:close/>
              </a:path>
            </a:pathLst>
          </a:custGeom>
          <a:blipFill rotWithShape="1">
            <a:blip r:embed="rId2">
              <a:alphaModFix/>
            </a:blip>
            <a:stretch>
              <a:fillRect l="-6758" t="-21658" r="-6758"/>
            </a:stretch>
          </a:blipFill>
          <a:ln>
            <a:noFill/>
          </a:ln>
        </p:spPr>
      </p:sp>
      <p:sp>
        <p:nvSpPr>
          <p:cNvPr id="45" name="Google Shape;45;p7"/>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9"/>
          <p:cNvPicPr preferRelativeResize="0"/>
          <p:nvPr/>
        </p:nvPicPr>
        <p:blipFill>
          <a:blip r:embed="rId2">
            <a:alphaModFix/>
          </a:blip>
          <a:stretch>
            <a:fillRect/>
          </a:stretch>
        </p:blipFill>
        <p:spPr>
          <a:xfrm>
            <a:off x="0" y="7"/>
            <a:ext cx="9144003" cy="319684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BM Plex Mono Medium"/>
              <a:buChar char="○"/>
              <a:defRPr>
                <a:solidFill>
                  <a:schemeClr val="dk2"/>
                </a:solidFill>
                <a:latin typeface="IBM Plex Mono Medium"/>
                <a:ea typeface="IBM Plex Mono Medium"/>
                <a:cs typeface="IBM Plex Mono Medium"/>
                <a:sym typeface="IBM Plex Mono Medium"/>
              </a:defRPr>
            </a:lvl2pPr>
            <a:lvl3pPr marL="1371600" lvl="2"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1"/>
          <p:cNvPicPr preferRelativeResize="0"/>
          <p:nvPr/>
        </p:nvPicPr>
        <p:blipFill rotWithShape="1">
          <a:blip r:embed="rId3">
            <a:alphaModFix/>
          </a:blip>
          <a:srcRect t="17730" b="17724"/>
          <a:stretch/>
        </p:blipFill>
        <p:spPr>
          <a:xfrm>
            <a:off x="0" y="7"/>
            <a:ext cx="9144005" cy="3196843"/>
          </a:xfrm>
          <a:prstGeom prst="rect">
            <a:avLst/>
          </a:prstGeom>
          <a:noFill/>
          <a:ln>
            <a:noFill/>
          </a:ln>
        </p:spPr>
      </p:pic>
      <p:sp>
        <p:nvSpPr>
          <p:cNvPr id="64" name="Google Shape;64;p11"/>
          <p:cNvSpPr txBox="1"/>
          <p:nvPr/>
        </p:nvSpPr>
        <p:spPr>
          <a:xfrm>
            <a:off x="1346132" y="3661498"/>
            <a:ext cx="6173400" cy="1120500"/>
          </a:xfrm>
          <a:prstGeom prst="rect">
            <a:avLst/>
          </a:prstGeom>
          <a:noFill/>
          <a:ln>
            <a:noFill/>
          </a:ln>
        </p:spPr>
        <p:txBody>
          <a:bodyPr spcFirstLastPara="1" wrap="square" lIns="0" tIns="0" rIns="0" bIns="0" anchor="t" anchorCtr="0">
            <a:spAutoFit/>
          </a:bodyPr>
          <a:lstStyle/>
          <a:p>
            <a:pPr marL="0" marR="0" lvl="0" indent="0" algn="l" rtl="0">
              <a:lnSpc>
                <a:spcPct val="70000"/>
              </a:lnSpc>
              <a:spcBef>
                <a:spcPts val="0"/>
              </a:spcBef>
              <a:spcAft>
                <a:spcPts val="0"/>
              </a:spcAft>
              <a:buNone/>
            </a:pPr>
            <a:r>
              <a:rPr lang="en" sz="5200">
                <a:solidFill>
                  <a:srgbClr val="191919"/>
                </a:solidFill>
                <a:latin typeface="Inter"/>
                <a:ea typeface="Inter"/>
                <a:cs typeface="Inter"/>
                <a:sym typeface="Inter"/>
              </a:rPr>
              <a:t>CS250 Agile Presentation</a:t>
            </a:r>
            <a:endParaRPr sz="700"/>
          </a:p>
        </p:txBody>
      </p:sp>
      <p:cxnSp>
        <p:nvCxnSpPr>
          <p:cNvPr id="65" name="Google Shape;65;p11"/>
          <p:cNvCxnSpPr/>
          <p:nvPr/>
        </p:nvCxnSpPr>
        <p:spPr>
          <a:xfrm>
            <a:off x="3760138" y="4714875"/>
            <a:ext cx="3937205" cy="0"/>
          </a:xfrm>
          <a:prstGeom prst="straightConnector1">
            <a:avLst/>
          </a:prstGeom>
          <a:noFill/>
          <a:ln w="19050" cap="flat" cmpd="sng">
            <a:solidFill>
              <a:srgbClr val="000000"/>
            </a:solidFill>
            <a:prstDash val="solid"/>
            <a:round/>
            <a:headEnd type="none" w="sm" len="sm"/>
            <a:tailEnd type="none" w="sm" len="sm"/>
          </a:ln>
        </p:spPr>
      </p:cxnSp>
      <p:sp>
        <p:nvSpPr>
          <p:cNvPr id="66" name="Google Shape;66;p11"/>
          <p:cNvSpPr txBox="1"/>
          <p:nvPr/>
        </p:nvSpPr>
        <p:spPr>
          <a:xfrm>
            <a:off x="381000" y="3636663"/>
            <a:ext cx="1049400" cy="107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700"/>
          </a:p>
        </p:txBody>
      </p:sp>
      <p:sp>
        <p:nvSpPr>
          <p:cNvPr id="67" name="Google Shape;67;p11"/>
          <p:cNvSpPr txBox="1"/>
          <p:nvPr/>
        </p:nvSpPr>
        <p:spPr>
          <a:xfrm>
            <a:off x="381000" y="391477"/>
            <a:ext cx="1049400" cy="107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700"/>
          </a:p>
        </p:txBody>
      </p:sp>
      <p:sp>
        <p:nvSpPr>
          <p:cNvPr id="68" name="Google Shape;68;p11"/>
          <p:cNvSpPr txBox="1"/>
          <p:nvPr/>
        </p:nvSpPr>
        <p:spPr>
          <a:xfrm>
            <a:off x="5297632" y="4437675"/>
            <a:ext cx="24159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1800">
                <a:solidFill>
                  <a:srgbClr val="191919"/>
                </a:solidFill>
                <a:latin typeface="IBM Plex Mono"/>
                <a:ea typeface="IBM Plex Mono"/>
                <a:cs typeface="IBM Plex Mono"/>
                <a:sym typeface="IBM Plex Mono"/>
              </a:rPr>
              <a:t>Vanessa Torres</a:t>
            </a:r>
            <a:endParaRPr sz="700"/>
          </a:p>
        </p:txBody>
      </p:sp>
      <p:sp>
        <p:nvSpPr>
          <p:cNvPr id="69" name="Google Shape;69;p11"/>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70" name="Google Shape;70;p11"/>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grpSp>
        <p:nvGrpSpPr>
          <p:cNvPr id="181" name="Google Shape;181;p20"/>
          <p:cNvGrpSpPr/>
          <p:nvPr/>
        </p:nvGrpSpPr>
        <p:grpSpPr>
          <a:xfrm>
            <a:off x="2997636" y="1314181"/>
            <a:ext cx="3148728" cy="1287724"/>
            <a:chOff x="0" y="-19050"/>
            <a:chExt cx="1658589" cy="678307"/>
          </a:xfrm>
        </p:grpSpPr>
        <p:sp>
          <p:nvSpPr>
            <p:cNvPr id="182" name="Google Shape;182;p20"/>
            <p:cNvSpPr/>
            <p:nvPr/>
          </p:nvSpPr>
          <p:spPr>
            <a:xfrm>
              <a:off x="0" y="0"/>
              <a:ext cx="1658589" cy="659257"/>
            </a:xfrm>
            <a:custGeom>
              <a:avLst/>
              <a:gdLst/>
              <a:ahLst/>
              <a:cxnLst/>
              <a:rect l="l" t="t" r="r" b="b"/>
              <a:pathLst>
                <a:path w="1658589" h="659257" extrusionOk="0">
                  <a:moveTo>
                    <a:pt x="29505" y="0"/>
                  </a:moveTo>
                  <a:lnTo>
                    <a:pt x="1629084" y="0"/>
                  </a:lnTo>
                  <a:cubicBezTo>
                    <a:pt x="1636910" y="0"/>
                    <a:pt x="1644414" y="3109"/>
                    <a:pt x="1649948" y="8642"/>
                  </a:cubicBezTo>
                  <a:cubicBezTo>
                    <a:pt x="1655481" y="14175"/>
                    <a:pt x="1658589" y="21680"/>
                    <a:pt x="1658589" y="29505"/>
                  </a:cubicBezTo>
                  <a:lnTo>
                    <a:pt x="1658589" y="629752"/>
                  </a:lnTo>
                  <a:cubicBezTo>
                    <a:pt x="1658589" y="637577"/>
                    <a:pt x="1655481" y="645082"/>
                    <a:pt x="1649948" y="650615"/>
                  </a:cubicBezTo>
                  <a:cubicBezTo>
                    <a:pt x="1644414" y="656149"/>
                    <a:pt x="1636910" y="659257"/>
                    <a:pt x="1629084" y="659257"/>
                  </a:cubicBezTo>
                  <a:lnTo>
                    <a:pt x="29505" y="659257"/>
                  </a:lnTo>
                  <a:cubicBezTo>
                    <a:pt x="21680" y="659257"/>
                    <a:pt x="14175" y="656149"/>
                    <a:pt x="8642" y="650615"/>
                  </a:cubicBezTo>
                  <a:cubicBezTo>
                    <a:pt x="3109" y="645082"/>
                    <a:pt x="0" y="637577"/>
                    <a:pt x="0" y="629752"/>
                  </a:cubicBezTo>
                  <a:lnTo>
                    <a:pt x="0" y="29505"/>
                  </a:lnTo>
                  <a:cubicBezTo>
                    <a:pt x="0" y="21680"/>
                    <a:pt x="3109" y="14175"/>
                    <a:pt x="8642" y="8642"/>
                  </a:cubicBezTo>
                  <a:cubicBezTo>
                    <a:pt x="14175" y="3109"/>
                    <a:pt x="21680" y="0"/>
                    <a:pt x="29505" y="0"/>
                  </a:cubicBezTo>
                  <a:close/>
                </a:path>
              </a:pathLst>
            </a:custGeom>
            <a:solidFill>
              <a:srgbClr val="F0F0F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20"/>
            <p:cNvSpPr txBox="1"/>
            <p:nvPr/>
          </p:nvSpPr>
          <p:spPr>
            <a:xfrm>
              <a:off x="0" y="-19050"/>
              <a:ext cx="1658589" cy="678307"/>
            </a:xfrm>
            <a:prstGeom prst="rect">
              <a:avLst/>
            </a:prstGeom>
            <a:noFill/>
            <a:ln>
              <a:noFill/>
            </a:ln>
          </p:spPr>
          <p:txBody>
            <a:bodyPr spcFirstLastPara="1" wrap="square" lIns="25400" tIns="25400" rIns="25400" bIns="25400" anchor="ctr" anchorCtr="0">
              <a:noAutofit/>
            </a:bodyPr>
            <a:lstStyle/>
            <a:p>
              <a:pPr marL="0" marR="0" lvl="0" indent="0" algn="ctr" rtl="0">
                <a:lnSpc>
                  <a:spcPct val="136944"/>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84" name="Google Shape;184;p20"/>
          <p:cNvSpPr/>
          <p:nvPr/>
        </p:nvSpPr>
        <p:spPr>
          <a:xfrm>
            <a:off x="3389498" y="1561432"/>
            <a:ext cx="2365004" cy="583719"/>
          </a:xfrm>
          <a:custGeom>
            <a:avLst/>
            <a:gdLst/>
            <a:ahLst/>
            <a:cxnLst/>
            <a:rect l="l" t="t" r="r" b="b"/>
            <a:pathLst>
              <a:path w="6025487" h="1506372" extrusionOk="0">
                <a:moveTo>
                  <a:pt x="0" y="0"/>
                </a:moveTo>
                <a:lnTo>
                  <a:pt x="6025488" y="0"/>
                </a:lnTo>
                <a:lnTo>
                  <a:pt x="6025488" y="1506372"/>
                </a:lnTo>
                <a:lnTo>
                  <a:pt x="0" y="1506372"/>
                </a:lnTo>
                <a:lnTo>
                  <a:pt x="0" y="0"/>
                </a:lnTo>
                <a:close/>
              </a:path>
            </a:pathLst>
          </a:custGeom>
          <a:blipFill rotWithShape="1">
            <a:blip r:embed="rId4">
              <a:alphaModFix/>
            </a:blip>
            <a:stretch>
              <a:fillRect/>
            </a:stretch>
          </a:blipFill>
          <a:ln>
            <a:noFill/>
          </a:ln>
        </p:spPr>
      </p:sp>
      <p:grpSp>
        <p:nvGrpSpPr>
          <p:cNvPr id="185" name="Google Shape;185;p20"/>
          <p:cNvGrpSpPr/>
          <p:nvPr/>
        </p:nvGrpSpPr>
        <p:grpSpPr>
          <a:xfrm>
            <a:off x="2997636" y="2851489"/>
            <a:ext cx="3148728" cy="1287724"/>
            <a:chOff x="0" y="-19050"/>
            <a:chExt cx="1658589" cy="678307"/>
          </a:xfrm>
        </p:grpSpPr>
        <p:sp>
          <p:nvSpPr>
            <p:cNvPr id="186" name="Google Shape;186;p20"/>
            <p:cNvSpPr/>
            <p:nvPr/>
          </p:nvSpPr>
          <p:spPr>
            <a:xfrm>
              <a:off x="0" y="0"/>
              <a:ext cx="1658589" cy="659257"/>
            </a:xfrm>
            <a:custGeom>
              <a:avLst/>
              <a:gdLst/>
              <a:ahLst/>
              <a:cxnLst/>
              <a:rect l="l" t="t" r="r" b="b"/>
              <a:pathLst>
                <a:path w="1658589" h="659257" extrusionOk="0">
                  <a:moveTo>
                    <a:pt x="29505" y="0"/>
                  </a:moveTo>
                  <a:lnTo>
                    <a:pt x="1629084" y="0"/>
                  </a:lnTo>
                  <a:cubicBezTo>
                    <a:pt x="1636910" y="0"/>
                    <a:pt x="1644414" y="3109"/>
                    <a:pt x="1649948" y="8642"/>
                  </a:cubicBezTo>
                  <a:cubicBezTo>
                    <a:pt x="1655481" y="14175"/>
                    <a:pt x="1658589" y="21680"/>
                    <a:pt x="1658589" y="29505"/>
                  </a:cubicBezTo>
                  <a:lnTo>
                    <a:pt x="1658589" y="629752"/>
                  </a:lnTo>
                  <a:cubicBezTo>
                    <a:pt x="1658589" y="637577"/>
                    <a:pt x="1655481" y="645082"/>
                    <a:pt x="1649948" y="650615"/>
                  </a:cubicBezTo>
                  <a:cubicBezTo>
                    <a:pt x="1644414" y="656149"/>
                    <a:pt x="1636910" y="659257"/>
                    <a:pt x="1629084" y="659257"/>
                  </a:cubicBezTo>
                  <a:lnTo>
                    <a:pt x="29505" y="659257"/>
                  </a:lnTo>
                  <a:cubicBezTo>
                    <a:pt x="21680" y="659257"/>
                    <a:pt x="14175" y="656149"/>
                    <a:pt x="8642" y="650615"/>
                  </a:cubicBezTo>
                  <a:cubicBezTo>
                    <a:pt x="3109" y="645082"/>
                    <a:pt x="0" y="637577"/>
                    <a:pt x="0" y="629752"/>
                  </a:cubicBezTo>
                  <a:lnTo>
                    <a:pt x="0" y="29505"/>
                  </a:lnTo>
                  <a:cubicBezTo>
                    <a:pt x="0" y="21680"/>
                    <a:pt x="3109" y="14175"/>
                    <a:pt x="8642" y="8642"/>
                  </a:cubicBezTo>
                  <a:cubicBezTo>
                    <a:pt x="14175" y="3109"/>
                    <a:pt x="21680" y="0"/>
                    <a:pt x="29505" y="0"/>
                  </a:cubicBezTo>
                  <a:close/>
                </a:path>
              </a:pathLst>
            </a:custGeom>
            <a:solidFill>
              <a:srgbClr val="F0F0F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20"/>
            <p:cNvSpPr txBox="1"/>
            <p:nvPr/>
          </p:nvSpPr>
          <p:spPr>
            <a:xfrm>
              <a:off x="0" y="-19050"/>
              <a:ext cx="1658589" cy="678307"/>
            </a:xfrm>
            <a:prstGeom prst="rect">
              <a:avLst/>
            </a:prstGeom>
            <a:noFill/>
            <a:ln>
              <a:noFill/>
            </a:ln>
          </p:spPr>
          <p:txBody>
            <a:bodyPr spcFirstLastPara="1" wrap="square" lIns="25400" tIns="25400" rIns="25400" bIns="25400" anchor="ctr" anchorCtr="0">
              <a:noAutofit/>
            </a:bodyPr>
            <a:lstStyle/>
            <a:p>
              <a:pPr marL="0" marR="0" lvl="0" indent="0" algn="ctr" rtl="0">
                <a:lnSpc>
                  <a:spcPct val="136944"/>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88" name="Google Shape;188;p20"/>
          <p:cNvSpPr txBox="1"/>
          <p:nvPr/>
        </p:nvSpPr>
        <p:spPr>
          <a:xfrm>
            <a:off x="1433446" y="901719"/>
            <a:ext cx="6277109" cy="15716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b="0" i="0" u="none" strike="noStrike" cap="none">
                <a:solidFill>
                  <a:srgbClr val="191919"/>
                </a:solidFill>
                <a:latin typeface="IBM Plex Mono Medium"/>
                <a:ea typeface="IBM Plex Mono Medium"/>
                <a:cs typeface="IBM Plex Mono Medium"/>
                <a:sym typeface="IBM Plex Mono Medium"/>
              </a:rPr>
              <a:t>This presentation template is free for everyone to use thanks to the following:</a:t>
            </a:r>
            <a:endParaRPr sz="700"/>
          </a:p>
        </p:txBody>
      </p:sp>
      <p:sp>
        <p:nvSpPr>
          <p:cNvPr id="189" name="Google Shape;189;p20"/>
          <p:cNvSpPr txBox="1"/>
          <p:nvPr/>
        </p:nvSpPr>
        <p:spPr>
          <a:xfrm>
            <a:off x="2379025" y="4445897"/>
            <a:ext cx="4385949" cy="301300"/>
          </a:xfrm>
          <a:prstGeom prst="rect">
            <a:avLst/>
          </a:prstGeom>
          <a:noFill/>
          <a:ln>
            <a:noFill/>
          </a:ln>
        </p:spPr>
        <p:txBody>
          <a:bodyPr spcFirstLastPara="1" wrap="square" lIns="0" tIns="0" rIns="0" bIns="0" anchor="t" anchorCtr="0">
            <a:spAutoFit/>
          </a:bodyPr>
          <a:lstStyle/>
          <a:p>
            <a:pPr marL="0" marR="0" lvl="1" indent="0" algn="ctr" rtl="0">
              <a:lnSpc>
                <a:spcPct val="157008"/>
              </a:lnSpc>
              <a:spcBef>
                <a:spcPts val="0"/>
              </a:spcBef>
              <a:spcAft>
                <a:spcPts val="0"/>
              </a:spcAft>
              <a:buNone/>
            </a:pPr>
            <a:r>
              <a:rPr lang="en" sz="1600" b="0" i="0" u="none" strike="noStrike" cap="none">
                <a:solidFill>
                  <a:srgbClr val="000000"/>
                </a:solidFill>
                <a:latin typeface="Inter"/>
                <a:ea typeface="Inter"/>
                <a:cs typeface="Inter"/>
                <a:sym typeface="Inter"/>
              </a:rPr>
              <a:t>HAPPY DESIGNING!</a:t>
            </a:r>
            <a:endParaRPr sz="700"/>
          </a:p>
        </p:txBody>
      </p:sp>
      <p:sp>
        <p:nvSpPr>
          <p:cNvPr id="190" name="Google Shape;190;p20"/>
          <p:cNvSpPr txBox="1"/>
          <p:nvPr/>
        </p:nvSpPr>
        <p:spPr>
          <a:xfrm>
            <a:off x="2105002" y="2269526"/>
            <a:ext cx="4933995" cy="154622"/>
          </a:xfrm>
          <a:prstGeom prst="rect">
            <a:avLst/>
          </a:prstGeom>
          <a:noFill/>
          <a:ln>
            <a:noFill/>
          </a:ln>
        </p:spPr>
        <p:txBody>
          <a:bodyPr spcFirstLastPara="1" wrap="square" lIns="0" tIns="0" rIns="0" bIns="0" anchor="t" anchorCtr="0">
            <a:spAutoFit/>
          </a:bodyPr>
          <a:lstStyle/>
          <a:p>
            <a:pPr marL="0" marR="0" lvl="1" indent="0" algn="ctr" rtl="0">
              <a:lnSpc>
                <a:spcPct val="122000"/>
              </a:lnSpc>
              <a:spcBef>
                <a:spcPts val="0"/>
              </a:spcBef>
              <a:spcAft>
                <a:spcPts val="0"/>
              </a:spcAft>
              <a:buNone/>
            </a:pPr>
            <a:r>
              <a:rPr lang="en" sz="1000" b="0" i="0" u="none" strike="noStrike" cap="none">
                <a:solidFill>
                  <a:srgbClr val="000000"/>
                </a:solidFill>
                <a:latin typeface="Arial"/>
                <a:ea typeface="Arial"/>
                <a:cs typeface="Arial"/>
                <a:sym typeface="Arial"/>
              </a:rPr>
              <a:t>for the presentation template</a:t>
            </a:r>
            <a:endParaRPr sz="700"/>
          </a:p>
        </p:txBody>
      </p:sp>
      <p:sp>
        <p:nvSpPr>
          <p:cNvPr id="191" name="Google Shape;191;p20"/>
          <p:cNvSpPr txBox="1"/>
          <p:nvPr/>
        </p:nvSpPr>
        <p:spPr>
          <a:xfrm>
            <a:off x="2105002" y="3621780"/>
            <a:ext cx="4933995" cy="154622"/>
          </a:xfrm>
          <a:prstGeom prst="rect">
            <a:avLst/>
          </a:prstGeom>
          <a:noFill/>
          <a:ln>
            <a:noFill/>
          </a:ln>
        </p:spPr>
        <p:txBody>
          <a:bodyPr spcFirstLastPara="1" wrap="square" lIns="0" tIns="0" rIns="0" bIns="0" anchor="t" anchorCtr="0">
            <a:spAutoFit/>
          </a:bodyPr>
          <a:lstStyle/>
          <a:p>
            <a:pPr marL="0" marR="0" lvl="1" indent="0" algn="ctr" rtl="0">
              <a:lnSpc>
                <a:spcPct val="122000"/>
              </a:lnSpc>
              <a:spcBef>
                <a:spcPts val="0"/>
              </a:spcBef>
              <a:spcAft>
                <a:spcPts val="0"/>
              </a:spcAft>
              <a:buNone/>
            </a:pPr>
            <a:r>
              <a:rPr lang="en" sz="1000" b="0" i="0" u="none" strike="noStrike" cap="none">
                <a:solidFill>
                  <a:srgbClr val="000000"/>
                </a:solidFill>
                <a:latin typeface="Arial"/>
                <a:ea typeface="Arial"/>
                <a:cs typeface="Arial"/>
                <a:sym typeface="Arial"/>
              </a:rPr>
              <a:t>for the photos</a:t>
            </a:r>
            <a:endParaRPr sz="700"/>
          </a:p>
        </p:txBody>
      </p:sp>
      <p:sp>
        <p:nvSpPr>
          <p:cNvPr id="192" name="Google Shape;192;p20"/>
          <p:cNvSpPr txBox="1"/>
          <p:nvPr/>
        </p:nvSpPr>
        <p:spPr>
          <a:xfrm>
            <a:off x="2734987" y="402407"/>
            <a:ext cx="3674027" cy="481648"/>
          </a:xfrm>
          <a:prstGeom prst="rect">
            <a:avLst/>
          </a:prstGeom>
          <a:noFill/>
          <a:ln>
            <a:noFill/>
          </a:ln>
        </p:spPr>
        <p:txBody>
          <a:bodyPr spcFirstLastPara="1" wrap="square" lIns="0" tIns="0" rIns="0" bIns="0" anchor="t" anchorCtr="0">
            <a:spAutoFit/>
          </a:bodyPr>
          <a:lstStyle/>
          <a:p>
            <a:pPr marL="0" marR="0" lvl="0" indent="0" algn="ctr" rtl="0">
              <a:lnSpc>
                <a:spcPct val="88000"/>
              </a:lnSpc>
              <a:spcBef>
                <a:spcPts val="0"/>
              </a:spcBef>
              <a:spcAft>
                <a:spcPts val="0"/>
              </a:spcAft>
              <a:buNone/>
            </a:pPr>
            <a:r>
              <a:rPr lang="en" sz="4000" b="0" i="0" u="none" strike="noStrike" cap="none">
                <a:solidFill>
                  <a:srgbClr val="191919"/>
                </a:solidFill>
                <a:latin typeface="Inter"/>
                <a:ea typeface="Inter"/>
                <a:cs typeface="Inter"/>
                <a:sym typeface="Inter"/>
              </a:rPr>
              <a:t>Credits</a:t>
            </a:r>
            <a:endParaRPr sz="700"/>
          </a:p>
        </p:txBody>
      </p:sp>
      <p:sp>
        <p:nvSpPr>
          <p:cNvPr id="193" name="Google Shape;193;p20"/>
          <p:cNvSpPr txBox="1"/>
          <p:nvPr/>
        </p:nvSpPr>
        <p:spPr>
          <a:xfrm>
            <a:off x="3055013" y="3255546"/>
            <a:ext cx="3033973" cy="30908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2400" b="0" i="0" u="none" strike="noStrike" cap="none">
                <a:solidFill>
                  <a:srgbClr val="0F1A38"/>
                </a:solidFill>
                <a:latin typeface="Arial"/>
                <a:ea typeface="Arial"/>
                <a:cs typeface="Arial"/>
                <a:sym typeface="Arial"/>
              </a:rPr>
              <a:t>Pexels, Pixabay</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p:nvPr/>
        </p:nvSpPr>
        <p:spPr>
          <a:xfrm>
            <a:off x="381000" y="1223925"/>
            <a:ext cx="8382000" cy="3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120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Introduction to Scrum-Agile Methodology</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Roles in a Scrum-Agile Team</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Agile Phases in the SDLC</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Describing Waterfall Model</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Waterfall vs. Agile</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Questions</a:t>
            </a:r>
            <a:endParaRPr sz="1800">
              <a:solidFill>
                <a:schemeClr val="dk1"/>
              </a:solidFill>
              <a:latin typeface="IBM Plex Mono"/>
              <a:ea typeface="IBM Plex Mono"/>
              <a:cs typeface="IBM Plex Mono"/>
              <a:sym typeface="IBM Plex Mono"/>
            </a:endParaRPr>
          </a:p>
          <a:p>
            <a:pPr marL="457200" lvl="0" indent="-342900" algn="l" rtl="0">
              <a:lnSpc>
                <a:spcPct val="115000"/>
              </a:lnSpc>
              <a:spcBef>
                <a:spcPts val="0"/>
              </a:spcBef>
              <a:spcAft>
                <a:spcPts val="0"/>
              </a:spcAft>
              <a:buClr>
                <a:schemeClr val="dk1"/>
              </a:buClr>
              <a:buSzPts val="1800"/>
              <a:buFont typeface="IBM Plex Mono"/>
              <a:buChar char="●"/>
            </a:pPr>
            <a:r>
              <a:rPr lang="en" sz="1800">
                <a:solidFill>
                  <a:schemeClr val="dk1"/>
                </a:solidFill>
                <a:latin typeface="IBM Plex Mono"/>
                <a:ea typeface="IBM Plex Mono"/>
                <a:cs typeface="IBM Plex Mono"/>
                <a:sym typeface="IBM Plex Mono"/>
              </a:rPr>
              <a:t>References</a:t>
            </a:r>
            <a:endParaRPr sz="1800">
              <a:solidFill>
                <a:schemeClr val="dk1"/>
              </a:solidFill>
              <a:latin typeface="IBM Plex Mono"/>
              <a:ea typeface="IBM Plex Mono"/>
              <a:cs typeface="IBM Plex Mono"/>
              <a:sym typeface="IBM Plex Mono"/>
            </a:endParaRPr>
          </a:p>
          <a:p>
            <a:pPr marL="0" lvl="0" indent="0" algn="l" rtl="0">
              <a:spcBef>
                <a:spcPts val="1200"/>
              </a:spcBef>
              <a:spcAft>
                <a:spcPts val="0"/>
              </a:spcAft>
              <a:buNone/>
            </a:pPr>
            <a:endParaRPr sz="1800">
              <a:solidFill>
                <a:schemeClr val="dk2"/>
              </a:solidFill>
              <a:latin typeface="IBM Plex Mono Medium"/>
              <a:ea typeface="IBM Plex Mono Medium"/>
              <a:cs typeface="IBM Plex Mono Medium"/>
              <a:sym typeface="IBM Plex Mono Medium"/>
            </a:endParaRPr>
          </a:p>
        </p:txBody>
      </p:sp>
      <p:pic>
        <p:nvPicPr>
          <p:cNvPr id="76" name="Google Shape;76;p12"/>
          <p:cNvPicPr preferRelativeResize="0"/>
          <p:nvPr/>
        </p:nvPicPr>
        <p:blipFill rotWithShape="1">
          <a:blip r:embed="rId3">
            <a:alphaModFix/>
          </a:blip>
          <a:srcRect t="39954" b="39954"/>
          <a:stretch/>
        </p:blipFill>
        <p:spPr>
          <a:xfrm>
            <a:off x="0" y="4"/>
            <a:ext cx="9144002" cy="1223924"/>
          </a:xfrm>
          <a:prstGeom prst="rect">
            <a:avLst/>
          </a:prstGeom>
          <a:noFill/>
          <a:ln>
            <a:noFill/>
          </a:ln>
        </p:spPr>
      </p:pic>
      <p:sp>
        <p:nvSpPr>
          <p:cNvPr id="77" name="Google Shape;77;p12"/>
          <p:cNvSpPr txBox="1"/>
          <p:nvPr/>
        </p:nvSpPr>
        <p:spPr>
          <a:xfrm>
            <a:off x="381000" y="660249"/>
            <a:ext cx="6881700" cy="433500"/>
          </a:xfrm>
          <a:prstGeom prst="rect">
            <a:avLst/>
          </a:prstGeom>
          <a:noFill/>
          <a:ln>
            <a:noFill/>
          </a:ln>
        </p:spPr>
        <p:txBody>
          <a:bodyPr spcFirstLastPara="1" wrap="square" lIns="0" tIns="0" rIns="0" bIns="0" anchor="t" anchorCtr="0">
            <a:spAutoFit/>
          </a:bodyPr>
          <a:lstStyle/>
          <a:p>
            <a:pPr marL="0" marR="0" lvl="0" indent="0" algn="l" rtl="0">
              <a:lnSpc>
                <a:spcPct val="88000"/>
              </a:lnSpc>
              <a:spcBef>
                <a:spcPts val="0"/>
              </a:spcBef>
              <a:spcAft>
                <a:spcPts val="0"/>
              </a:spcAft>
              <a:buNone/>
            </a:pPr>
            <a:r>
              <a:rPr lang="en" sz="3200" b="0" i="0" u="none" strike="noStrike" cap="none">
                <a:solidFill>
                  <a:srgbClr val="191919"/>
                </a:solidFill>
                <a:latin typeface="Inter"/>
                <a:ea typeface="Inter"/>
                <a:cs typeface="Inter"/>
                <a:sym typeface="Inter"/>
              </a:rPr>
              <a:t>Agenda</a:t>
            </a:r>
            <a:endParaRPr sz="3200"/>
          </a:p>
        </p:txBody>
      </p:sp>
      <p:sp>
        <p:nvSpPr>
          <p:cNvPr id="78" name="Google Shape;78;p12"/>
          <p:cNvSpPr txBox="1"/>
          <p:nvPr/>
        </p:nvSpPr>
        <p:spPr>
          <a:xfrm>
            <a:off x="7713520" y="391477"/>
            <a:ext cx="1049400" cy="107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endParaRPr sz="700"/>
          </a:p>
        </p:txBody>
      </p:sp>
      <p:sp>
        <p:nvSpPr>
          <p:cNvPr id="79" name="Google Shape;79;p12"/>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80" name="Google Shape;80;p12"/>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p:nvPr/>
        </p:nvSpPr>
        <p:spPr>
          <a:xfrm>
            <a:off x="381000" y="1304400"/>
            <a:ext cx="83820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2"/>
                </a:solidFill>
                <a:latin typeface="IBM Plex Mono"/>
                <a:ea typeface="IBM Plex Mono"/>
                <a:cs typeface="IBM Plex Mono"/>
                <a:sym typeface="IBM Plex Mono"/>
              </a:rPr>
              <a:t>Why Agile for SNHU Travel?</a:t>
            </a:r>
            <a:endParaRPr sz="1800">
              <a:solidFill>
                <a:schemeClr val="dk1"/>
              </a:solidFill>
              <a:latin typeface="IBM Plex Mono"/>
              <a:ea typeface="IBM Plex Mono"/>
              <a:cs typeface="IBM Plex Mono"/>
              <a:sym typeface="IBM Plex Mono"/>
            </a:endParaRPr>
          </a:p>
          <a:p>
            <a:pPr marL="457200" lvl="0" indent="-330200" algn="l" rtl="0">
              <a:lnSpc>
                <a:spcPct val="115000"/>
              </a:lnSpc>
              <a:spcBef>
                <a:spcPts val="1200"/>
              </a:spcBef>
              <a:spcAft>
                <a:spcPts val="0"/>
              </a:spcAft>
              <a:buClr>
                <a:schemeClr val="dk1"/>
              </a:buClr>
              <a:buSzPts val="1600"/>
              <a:buFont typeface="IBM Plex Mono"/>
              <a:buChar char="●"/>
            </a:pPr>
            <a:r>
              <a:rPr lang="en" sz="1600">
                <a:solidFill>
                  <a:schemeClr val="dk1"/>
                </a:solidFill>
                <a:latin typeface="IBM Plex Mono"/>
                <a:ea typeface="IBM Plex Mono"/>
                <a:cs typeface="IBM Plex Mono"/>
                <a:sym typeface="IBM Plex Mono"/>
              </a:rPr>
              <a:t>Scrum is a method to getting work done on a team, “with continuous experimentation and feedback loops along the way to learn and improve as you go. Scrum helps people and teams deliver value incrementally in a collaborative way” (Scrum.org, n.d.)</a:t>
            </a:r>
            <a:endParaRPr sz="1600">
              <a:solidFill>
                <a:schemeClr val="dk1"/>
              </a:solidFill>
              <a:latin typeface="IBM Plex Mono"/>
              <a:ea typeface="IBM Plex Mono"/>
              <a:cs typeface="IBM Plex Mono"/>
              <a:sym typeface="IBM Plex Mono"/>
            </a:endParaRPr>
          </a:p>
          <a:p>
            <a:pPr marL="457200" lvl="0" indent="-330200" algn="l" rtl="0">
              <a:lnSpc>
                <a:spcPct val="115000"/>
              </a:lnSpc>
              <a:spcBef>
                <a:spcPts val="0"/>
              </a:spcBef>
              <a:spcAft>
                <a:spcPts val="0"/>
              </a:spcAft>
              <a:buClr>
                <a:schemeClr val="dk1"/>
              </a:buClr>
              <a:buSzPts val="1600"/>
              <a:buFont typeface="IBM Plex Mono"/>
              <a:buChar char="●"/>
            </a:pPr>
            <a:r>
              <a:rPr lang="en" sz="1600">
                <a:solidFill>
                  <a:schemeClr val="dk1"/>
                </a:solidFill>
                <a:latin typeface="IBM Plex Mono"/>
                <a:ea typeface="IBM Plex Mono"/>
                <a:cs typeface="IBM Plex Mono"/>
                <a:sym typeface="IBM Plex Mono"/>
              </a:rPr>
              <a:t>The SNHU Travel project involved regular adjustments driven by changing requirements and client feedback. Thanks to Agile’s iterative approach, the development team was able to adapt swiftly, keeping the product in alignment with our business goals.</a:t>
            </a:r>
            <a:endParaRPr sz="1600">
              <a:solidFill>
                <a:schemeClr val="dk1"/>
              </a:solidFill>
              <a:latin typeface="IBM Plex Mono"/>
              <a:ea typeface="IBM Plex Mono"/>
              <a:cs typeface="IBM Plex Mono"/>
              <a:sym typeface="IBM Plex Mono"/>
            </a:endParaRPr>
          </a:p>
          <a:p>
            <a:pPr marL="0" lvl="0" indent="0" algn="l" rtl="0">
              <a:spcBef>
                <a:spcPts val="1200"/>
              </a:spcBef>
              <a:spcAft>
                <a:spcPts val="0"/>
              </a:spcAft>
              <a:buNone/>
            </a:pPr>
            <a:endParaRPr sz="1800">
              <a:solidFill>
                <a:schemeClr val="dk2"/>
              </a:solidFill>
              <a:latin typeface="IBM Plex Mono Medium"/>
              <a:ea typeface="IBM Plex Mono Medium"/>
              <a:cs typeface="IBM Plex Mono Medium"/>
              <a:sym typeface="IBM Plex Mono Medium"/>
            </a:endParaRPr>
          </a:p>
        </p:txBody>
      </p:sp>
      <p:pic>
        <p:nvPicPr>
          <p:cNvPr id="86" name="Google Shape;86;p13"/>
          <p:cNvPicPr preferRelativeResize="0"/>
          <p:nvPr/>
        </p:nvPicPr>
        <p:blipFill rotWithShape="1">
          <a:blip r:embed="rId3">
            <a:alphaModFix/>
          </a:blip>
          <a:srcRect t="39954" b="39954"/>
          <a:stretch/>
        </p:blipFill>
        <p:spPr>
          <a:xfrm>
            <a:off x="0" y="4"/>
            <a:ext cx="9144002" cy="1223925"/>
          </a:xfrm>
          <a:prstGeom prst="rect">
            <a:avLst/>
          </a:prstGeom>
          <a:noFill/>
          <a:ln>
            <a:noFill/>
          </a:ln>
        </p:spPr>
      </p:pic>
      <p:sp>
        <p:nvSpPr>
          <p:cNvPr id="87" name="Google Shape;87;p13"/>
          <p:cNvSpPr txBox="1"/>
          <p:nvPr/>
        </p:nvSpPr>
        <p:spPr>
          <a:xfrm>
            <a:off x="381000" y="629538"/>
            <a:ext cx="8382000" cy="433500"/>
          </a:xfrm>
          <a:prstGeom prst="rect">
            <a:avLst/>
          </a:prstGeom>
          <a:noFill/>
          <a:ln>
            <a:noFill/>
          </a:ln>
        </p:spPr>
        <p:txBody>
          <a:bodyPr spcFirstLastPara="1" wrap="square" lIns="0" tIns="0" rIns="0" bIns="0" anchor="t" anchorCtr="0">
            <a:spAutoFit/>
          </a:bodyPr>
          <a:lstStyle/>
          <a:p>
            <a:pPr marL="0" marR="0" lvl="0" indent="0" algn="l" rtl="0">
              <a:lnSpc>
                <a:spcPct val="88000"/>
              </a:lnSpc>
              <a:spcBef>
                <a:spcPts val="0"/>
              </a:spcBef>
              <a:spcAft>
                <a:spcPts val="0"/>
              </a:spcAft>
              <a:buNone/>
            </a:pPr>
            <a:r>
              <a:rPr lang="en" sz="3200">
                <a:solidFill>
                  <a:srgbClr val="191919"/>
                </a:solidFill>
                <a:latin typeface="Inter"/>
                <a:ea typeface="Inter"/>
                <a:cs typeface="Inter"/>
                <a:sym typeface="Inter"/>
              </a:rPr>
              <a:t>Introduction to Scrum-agile</a:t>
            </a:r>
            <a:endParaRPr sz="3200"/>
          </a:p>
        </p:txBody>
      </p:sp>
      <p:sp>
        <p:nvSpPr>
          <p:cNvPr id="88" name="Google Shape;88;p13"/>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89" name="Google Shape;89;p13"/>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94" name="Google Shape;94;p14"/>
          <p:cNvPicPr preferRelativeResize="0"/>
          <p:nvPr/>
        </p:nvPicPr>
        <p:blipFill>
          <a:blip r:embed="rId4">
            <a:alphaModFix/>
          </a:blip>
          <a:stretch>
            <a:fillRect/>
          </a:stretch>
        </p:blipFill>
        <p:spPr>
          <a:xfrm>
            <a:off x="380998" y="1514747"/>
            <a:ext cx="1333025" cy="1333025"/>
          </a:xfrm>
          <a:prstGeom prst="rect">
            <a:avLst/>
          </a:prstGeom>
          <a:noFill/>
          <a:ln>
            <a:noFill/>
          </a:ln>
        </p:spPr>
      </p:pic>
      <p:pic>
        <p:nvPicPr>
          <p:cNvPr id="95" name="Google Shape;95;p14"/>
          <p:cNvPicPr preferRelativeResize="0"/>
          <p:nvPr/>
        </p:nvPicPr>
        <p:blipFill>
          <a:blip r:embed="rId5">
            <a:alphaModFix/>
          </a:blip>
          <a:stretch>
            <a:fillRect/>
          </a:stretch>
        </p:blipFill>
        <p:spPr>
          <a:xfrm>
            <a:off x="4631098" y="1514748"/>
            <a:ext cx="1333025" cy="1333025"/>
          </a:xfrm>
          <a:prstGeom prst="rect">
            <a:avLst/>
          </a:prstGeom>
          <a:noFill/>
          <a:ln>
            <a:noFill/>
          </a:ln>
        </p:spPr>
      </p:pic>
      <p:pic>
        <p:nvPicPr>
          <p:cNvPr id="96" name="Google Shape;96;p14"/>
          <p:cNvPicPr preferRelativeResize="0"/>
          <p:nvPr/>
        </p:nvPicPr>
        <p:blipFill>
          <a:blip r:embed="rId6">
            <a:alphaModFix/>
          </a:blip>
          <a:stretch>
            <a:fillRect/>
          </a:stretch>
        </p:blipFill>
        <p:spPr>
          <a:xfrm>
            <a:off x="380987" y="3294592"/>
            <a:ext cx="1333050" cy="1336095"/>
          </a:xfrm>
          <a:prstGeom prst="rect">
            <a:avLst/>
          </a:prstGeom>
          <a:noFill/>
          <a:ln>
            <a:noFill/>
          </a:ln>
        </p:spPr>
      </p:pic>
      <p:pic>
        <p:nvPicPr>
          <p:cNvPr id="97" name="Google Shape;97;p14"/>
          <p:cNvPicPr preferRelativeResize="0"/>
          <p:nvPr/>
        </p:nvPicPr>
        <p:blipFill>
          <a:blip r:embed="rId7">
            <a:alphaModFix/>
          </a:blip>
          <a:stretch>
            <a:fillRect/>
          </a:stretch>
        </p:blipFill>
        <p:spPr>
          <a:xfrm>
            <a:off x="4631085" y="3296125"/>
            <a:ext cx="1333050" cy="1336101"/>
          </a:xfrm>
          <a:prstGeom prst="rect">
            <a:avLst/>
          </a:prstGeom>
          <a:noFill/>
          <a:ln>
            <a:noFill/>
          </a:ln>
        </p:spPr>
      </p:pic>
      <p:sp>
        <p:nvSpPr>
          <p:cNvPr id="98" name="Google Shape;98;p14"/>
          <p:cNvSpPr txBox="1"/>
          <p:nvPr/>
        </p:nvSpPr>
        <p:spPr>
          <a:xfrm>
            <a:off x="381000" y="785100"/>
            <a:ext cx="80181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200">
                <a:solidFill>
                  <a:srgbClr val="191919"/>
                </a:solidFill>
                <a:latin typeface="Inter"/>
                <a:ea typeface="Inter"/>
                <a:cs typeface="Inter"/>
                <a:sym typeface="Inter"/>
              </a:rPr>
              <a:t>Roles on a Scrum-agile Team</a:t>
            </a:r>
            <a:endParaRPr sz="700"/>
          </a:p>
        </p:txBody>
      </p:sp>
      <p:sp>
        <p:nvSpPr>
          <p:cNvPr id="99" name="Google Shape;99;p14"/>
          <p:cNvSpPr txBox="1"/>
          <p:nvPr/>
        </p:nvSpPr>
        <p:spPr>
          <a:xfrm>
            <a:off x="1832209" y="1514745"/>
            <a:ext cx="1215000" cy="184800"/>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Scrum Master</a:t>
            </a:r>
            <a:endParaRPr sz="700"/>
          </a:p>
        </p:txBody>
      </p:sp>
      <p:sp>
        <p:nvSpPr>
          <p:cNvPr id="100" name="Google Shape;100;p14"/>
          <p:cNvSpPr txBox="1"/>
          <p:nvPr/>
        </p:nvSpPr>
        <p:spPr>
          <a:xfrm>
            <a:off x="1832209" y="3296119"/>
            <a:ext cx="1215000" cy="184800"/>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Developer</a:t>
            </a:r>
            <a:endParaRPr sz="700"/>
          </a:p>
        </p:txBody>
      </p:sp>
      <p:sp>
        <p:nvSpPr>
          <p:cNvPr id="101" name="Google Shape;101;p14"/>
          <p:cNvSpPr txBox="1"/>
          <p:nvPr/>
        </p:nvSpPr>
        <p:spPr>
          <a:xfrm>
            <a:off x="6072203" y="3296125"/>
            <a:ext cx="1484400" cy="184800"/>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Product Tester</a:t>
            </a:r>
            <a:endParaRPr sz="700"/>
          </a:p>
        </p:txBody>
      </p:sp>
      <p:sp>
        <p:nvSpPr>
          <p:cNvPr id="102" name="Google Shape;102;p14"/>
          <p:cNvSpPr txBox="1"/>
          <p:nvPr/>
        </p:nvSpPr>
        <p:spPr>
          <a:xfrm>
            <a:off x="6072189" y="1514745"/>
            <a:ext cx="1215000" cy="184800"/>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Product Owner</a:t>
            </a:r>
            <a:endParaRPr sz="700"/>
          </a:p>
        </p:txBody>
      </p:sp>
      <p:sp>
        <p:nvSpPr>
          <p:cNvPr id="103" name="Google Shape;103;p14"/>
          <p:cNvSpPr txBox="1"/>
          <p:nvPr/>
        </p:nvSpPr>
        <p:spPr>
          <a:xfrm>
            <a:off x="1832200" y="1707774"/>
            <a:ext cx="2690700" cy="15324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1100">
                <a:solidFill>
                  <a:srgbClr val="191919"/>
                </a:solidFill>
                <a:latin typeface="Inter"/>
                <a:ea typeface="Inter"/>
                <a:cs typeface="Inter"/>
                <a:sym typeface="Inter"/>
              </a:rPr>
              <a:t>Responsible for ensuring Scrum is understood and enacted by ensuring that the Scrum Team adheres to Scrum theory, practices, and rules. (Cobb, 2015, p. 36). The Scrum Master </a:t>
            </a:r>
            <a:r>
              <a:rPr lang="en" sz="1100">
                <a:solidFill>
                  <a:schemeClr val="dk1"/>
                </a:solidFill>
                <a:latin typeface="Inter"/>
                <a:ea typeface="Inter"/>
                <a:cs typeface="Inter"/>
                <a:sym typeface="Inter"/>
              </a:rPr>
              <a:t>prioritizes thorough planning, effective communication, clarity of roles, and proactive gathering of feedback.</a:t>
            </a:r>
            <a:endParaRPr sz="1100">
              <a:latin typeface="Inter"/>
              <a:ea typeface="Inter"/>
              <a:cs typeface="Inter"/>
              <a:sym typeface="Inter"/>
            </a:endParaRPr>
          </a:p>
        </p:txBody>
      </p:sp>
      <p:sp>
        <p:nvSpPr>
          <p:cNvPr id="104" name="Google Shape;104;p14"/>
          <p:cNvSpPr txBox="1"/>
          <p:nvPr/>
        </p:nvSpPr>
        <p:spPr>
          <a:xfrm>
            <a:off x="1832200" y="3489153"/>
            <a:ext cx="2690700" cy="13377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1100">
                <a:solidFill>
                  <a:srgbClr val="191919"/>
                </a:solidFill>
                <a:latin typeface="Inter"/>
                <a:ea typeface="Inter"/>
                <a:cs typeface="Inter"/>
                <a:sym typeface="Inter"/>
              </a:rPr>
              <a:t>The developer works to refine the final product in the agile software development process. Working with the rest of the project team, the developer works directly to pull more detail as needed to fill the requirements (Cobb, 2015, p. 181).</a:t>
            </a:r>
            <a:endParaRPr sz="700"/>
          </a:p>
        </p:txBody>
      </p:sp>
      <p:sp>
        <p:nvSpPr>
          <p:cNvPr id="105" name="Google Shape;105;p14"/>
          <p:cNvSpPr txBox="1"/>
          <p:nvPr/>
        </p:nvSpPr>
        <p:spPr>
          <a:xfrm>
            <a:off x="6072200" y="3529878"/>
            <a:ext cx="2690700" cy="1143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1100">
                <a:solidFill>
                  <a:srgbClr val="191919"/>
                </a:solidFill>
                <a:latin typeface="Inter"/>
                <a:ea typeface="Inter"/>
                <a:cs typeface="Inter"/>
                <a:sym typeface="Inter"/>
              </a:rPr>
              <a:t>Ensures quality through continuous testing, identifying issues early in the development cycle. The SNHU Travel Tester expanded on the product backlog and on the acceptance criteria from the user stories.</a:t>
            </a:r>
            <a:endParaRPr sz="700"/>
          </a:p>
        </p:txBody>
      </p:sp>
      <p:sp>
        <p:nvSpPr>
          <p:cNvPr id="106" name="Google Shape;106;p14"/>
          <p:cNvSpPr txBox="1"/>
          <p:nvPr/>
        </p:nvSpPr>
        <p:spPr>
          <a:xfrm>
            <a:off x="6072200" y="1707775"/>
            <a:ext cx="2947500" cy="13377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1100">
                <a:solidFill>
                  <a:srgbClr val="191919"/>
                </a:solidFill>
                <a:latin typeface="Inter"/>
                <a:ea typeface="Inter"/>
                <a:cs typeface="Inter"/>
                <a:sym typeface="Inter"/>
              </a:rPr>
              <a:t>Responsible for defining and maintaining the product backlog and ensures the team delivers value aligned with business needs. (Cobb, 2015, p. 68). The SNHU Travel PO </a:t>
            </a:r>
            <a:r>
              <a:rPr lang="en" sz="1100">
                <a:solidFill>
                  <a:schemeClr val="dk1"/>
                </a:solidFill>
                <a:latin typeface="Inter"/>
                <a:ea typeface="Inter"/>
                <a:cs typeface="Inter"/>
                <a:sym typeface="Inter"/>
              </a:rPr>
              <a:t>wrote the user stories, created the story maps, and defined the acceptance criteria for the SNHU travel booking software.</a:t>
            </a:r>
            <a:endParaRPr sz="1100">
              <a:latin typeface="Inter"/>
              <a:ea typeface="Inter"/>
              <a:cs typeface="Inter"/>
              <a:sym typeface="Inter"/>
            </a:endParaRPr>
          </a:p>
        </p:txBody>
      </p:sp>
      <p:sp>
        <p:nvSpPr>
          <p:cNvPr id="107" name="Google Shape;107;p14"/>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108" name="Google Shape;108;p14"/>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t="39954" b="39954"/>
          <a:stretch/>
        </p:blipFill>
        <p:spPr>
          <a:xfrm>
            <a:off x="16750" y="4"/>
            <a:ext cx="9144002" cy="1223925"/>
          </a:xfrm>
          <a:prstGeom prst="rect">
            <a:avLst/>
          </a:prstGeom>
          <a:noFill/>
          <a:ln>
            <a:noFill/>
          </a:ln>
        </p:spPr>
      </p:pic>
      <p:cxnSp>
        <p:nvCxnSpPr>
          <p:cNvPr id="114" name="Google Shape;114;p15"/>
          <p:cNvCxnSpPr/>
          <p:nvPr/>
        </p:nvCxnSpPr>
        <p:spPr>
          <a:xfrm>
            <a:off x="0" y="1514887"/>
            <a:ext cx="9144000" cy="0"/>
          </a:xfrm>
          <a:prstGeom prst="straightConnector1">
            <a:avLst/>
          </a:prstGeom>
          <a:noFill/>
          <a:ln w="9525" cap="flat" cmpd="sng">
            <a:solidFill>
              <a:srgbClr val="000000"/>
            </a:solidFill>
            <a:prstDash val="solid"/>
            <a:round/>
            <a:headEnd type="none" w="sm" len="sm"/>
            <a:tailEnd type="none" w="sm" len="sm"/>
          </a:ln>
        </p:spPr>
      </p:cxnSp>
      <p:sp>
        <p:nvSpPr>
          <p:cNvPr id="115" name="Google Shape;115;p15"/>
          <p:cNvSpPr/>
          <p:nvPr/>
        </p:nvSpPr>
        <p:spPr>
          <a:xfrm>
            <a:off x="4357717" y="1467255"/>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6" name="Google Shape;116;p15"/>
          <p:cNvSpPr/>
          <p:nvPr/>
        </p:nvSpPr>
        <p:spPr>
          <a:xfrm>
            <a:off x="7749187" y="1467255"/>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305203" y="1711400"/>
            <a:ext cx="21696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Requirement Analysis</a:t>
            </a:r>
            <a:endParaRPr sz="700"/>
          </a:p>
        </p:txBody>
      </p:sp>
      <p:sp>
        <p:nvSpPr>
          <p:cNvPr id="118" name="Google Shape;118;p15"/>
          <p:cNvSpPr txBox="1"/>
          <p:nvPr/>
        </p:nvSpPr>
        <p:spPr>
          <a:xfrm>
            <a:off x="3233995" y="1711400"/>
            <a:ext cx="24471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Feasibility Study</a:t>
            </a:r>
            <a:endParaRPr sz="700"/>
          </a:p>
        </p:txBody>
      </p:sp>
      <p:sp>
        <p:nvSpPr>
          <p:cNvPr id="119" name="Google Shape;119;p15"/>
          <p:cNvSpPr txBox="1"/>
          <p:nvPr/>
        </p:nvSpPr>
        <p:spPr>
          <a:xfrm>
            <a:off x="6955605" y="1711400"/>
            <a:ext cx="16824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Design</a:t>
            </a:r>
            <a:endParaRPr sz="700"/>
          </a:p>
        </p:txBody>
      </p:sp>
      <p:sp>
        <p:nvSpPr>
          <p:cNvPr id="120" name="Google Shape;120;p15"/>
          <p:cNvSpPr txBox="1"/>
          <p:nvPr/>
        </p:nvSpPr>
        <p:spPr>
          <a:xfrm>
            <a:off x="186249" y="1938750"/>
            <a:ext cx="2661000" cy="11430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SNHU Travel identified key features like booking management, customer profiles, and mobile app. The Agile approach allowed continuous refinement of these requirements as the project evolved.</a:t>
            </a:r>
            <a:endParaRPr sz="700"/>
          </a:p>
        </p:txBody>
      </p:sp>
      <p:sp>
        <p:nvSpPr>
          <p:cNvPr id="121" name="Google Shape;121;p15"/>
          <p:cNvSpPr txBox="1"/>
          <p:nvPr/>
        </p:nvSpPr>
        <p:spPr>
          <a:xfrm>
            <a:off x="3600848" y="1938775"/>
            <a:ext cx="1975800" cy="11430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SNHU Travel ensured that the proposed features could be implemented to stakeholder and executive leaders’ requirements and as well as time and budget constraints.</a:t>
            </a:r>
            <a:endParaRPr sz="700"/>
          </a:p>
        </p:txBody>
      </p:sp>
      <p:sp>
        <p:nvSpPr>
          <p:cNvPr id="122" name="Google Shape;122;p15"/>
          <p:cNvSpPr txBox="1"/>
          <p:nvPr/>
        </p:nvSpPr>
        <p:spPr>
          <a:xfrm>
            <a:off x="6711998" y="1938800"/>
            <a:ext cx="2169600" cy="13377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For SNHU Travel, this phase focused on designing a user-friendly booking system and backend structure. In Agile, the design was flexible, allowing adjustments based on ongoing feedback.</a:t>
            </a:r>
            <a:endParaRPr sz="700"/>
          </a:p>
        </p:txBody>
      </p:sp>
      <p:sp>
        <p:nvSpPr>
          <p:cNvPr id="123" name="Google Shape;123;p15"/>
          <p:cNvSpPr txBox="1"/>
          <p:nvPr/>
        </p:nvSpPr>
        <p:spPr>
          <a:xfrm>
            <a:off x="305200" y="662950"/>
            <a:ext cx="77253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200">
                <a:solidFill>
                  <a:srgbClr val="191919"/>
                </a:solidFill>
                <a:latin typeface="Inter"/>
                <a:ea typeface="Inter"/>
                <a:cs typeface="Inter"/>
                <a:sym typeface="Inter"/>
              </a:rPr>
              <a:t>Agile Phases in the SDLC</a:t>
            </a:r>
            <a:endParaRPr sz="700"/>
          </a:p>
        </p:txBody>
      </p:sp>
      <p:sp>
        <p:nvSpPr>
          <p:cNvPr id="124" name="Google Shape;124;p15"/>
          <p:cNvSpPr txBox="1"/>
          <p:nvPr/>
        </p:nvSpPr>
        <p:spPr>
          <a:xfrm>
            <a:off x="4687800" y="4950175"/>
            <a:ext cx="43728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(Bennett, 2024)</a:t>
            </a:r>
            <a:endParaRPr sz="700"/>
          </a:p>
        </p:txBody>
      </p:sp>
      <p:sp>
        <p:nvSpPr>
          <p:cNvPr id="125" name="Google Shape;125;p15"/>
          <p:cNvSpPr/>
          <p:nvPr/>
        </p:nvSpPr>
        <p:spPr>
          <a:xfrm>
            <a:off x="1342371" y="1467261"/>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26" name="Google Shape;126;p15"/>
          <p:cNvCxnSpPr/>
          <p:nvPr/>
        </p:nvCxnSpPr>
        <p:spPr>
          <a:xfrm>
            <a:off x="0" y="3485462"/>
            <a:ext cx="9144000" cy="0"/>
          </a:xfrm>
          <a:prstGeom prst="straightConnector1">
            <a:avLst/>
          </a:prstGeom>
          <a:noFill/>
          <a:ln w="9525" cap="flat" cmpd="sng">
            <a:solidFill>
              <a:srgbClr val="000000"/>
            </a:solidFill>
            <a:prstDash val="solid"/>
            <a:round/>
            <a:headEnd type="none" w="sm" len="sm"/>
            <a:tailEnd type="none" w="sm" len="sm"/>
          </a:ln>
        </p:spPr>
      </p:cxnSp>
      <p:sp>
        <p:nvSpPr>
          <p:cNvPr id="127" name="Google Shape;127;p15"/>
          <p:cNvSpPr/>
          <p:nvPr/>
        </p:nvSpPr>
        <p:spPr>
          <a:xfrm>
            <a:off x="983146" y="3437836"/>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 name="Google Shape;128;p15"/>
          <p:cNvSpPr/>
          <p:nvPr/>
        </p:nvSpPr>
        <p:spPr>
          <a:xfrm>
            <a:off x="4196017" y="3437830"/>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9" name="Google Shape;129;p15"/>
          <p:cNvSpPr/>
          <p:nvPr/>
        </p:nvSpPr>
        <p:spPr>
          <a:xfrm>
            <a:off x="7749187" y="3437830"/>
            <a:ext cx="95250" cy="9525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191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149690" y="3637600"/>
            <a:ext cx="16824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Coding</a:t>
            </a:r>
            <a:endParaRPr sz="700"/>
          </a:p>
        </p:txBody>
      </p:sp>
      <p:sp>
        <p:nvSpPr>
          <p:cNvPr id="131" name="Google Shape;131;p15"/>
          <p:cNvSpPr txBox="1"/>
          <p:nvPr/>
        </p:nvSpPr>
        <p:spPr>
          <a:xfrm>
            <a:off x="3402460" y="3606625"/>
            <a:ext cx="16824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Testing</a:t>
            </a:r>
            <a:endParaRPr sz="700"/>
          </a:p>
        </p:txBody>
      </p:sp>
      <p:sp>
        <p:nvSpPr>
          <p:cNvPr id="132" name="Google Shape;132;p15"/>
          <p:cNvSpPr txBox="1"/>
          <p:nvPr/>
        </p:nvSpPr>
        <p:spPr>
          <a:xfrm>
            <a:off x="6574573" y="3637600"/>
            <a:ext cx="2307000" cy="184800"/>
          </a:xfrm>
          <a:prstGeom prst="rect">
            <a:avLst/>
          </a:prstGeom>
          <a:noFill/>
          <a:ln>
            <a:noFill/>
          </a:ln>
        </p:spPr>
        <p:txBody>
          <a:bodyPr spcFirstLastPara="1" wrap="square" lIns="0" tIns="0" rIns="0" bIns="0" anchor="t" anchorCtr="0">
            <a:spAutoFit/>
          </a:bodyPr>
          <a:lstStyle/>
          <a:p>
            <a:pPr marL="0" marR="0" lvl="0" indent="0" algn="ctr" rtl="0">
              <a:lnSpc>
                <a:spcPct val="119958"/>
              </a:lnSpc>
              <a:spcBef>
                <a:spcPts val="0"/>
              </a:spcBef>
              <a:spcAft>
                <a:spcPts val="0"/>
              </a:spcAft>
              <a:buNone/>
            </a:pPr>
            <a:r>
              <a:rPr lang="en" sz="1200">
                <a:solidFill>
                  <a:srgbClr val="191919"/>
                </a:solidFill>
                <a:latin typeface="IBM Plex Mono Medium"/>
                <a:ea typeface="IBM Plex Mono Medium"/>
                <a:cs typeface="IBM Plex Mono Medium"/>
                <a:sym typeface="IBM Plex Mono Medium"/>
              </a:rPr>
              <a:t>Installation/ Deployment</a:t>
            </a:r>
            <a:endParaRPr sz="700"/>
          </a:p>
        </p:txBody>
      </p:sp>
      <p:sp>
        <p:nvSpPr>
          <p:cNvPr id="133" name="Google Shape;133;p15"/>
          <p:cNvSpPr txBox="1"/>
          <p:nvPr/>
        </p:nvSpPr>
        <p:spPr>
          <a:xfrm>
            <a:off x="149703" y="3864950"/>
            <a:ext cx="2081400" cy="7536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The SNHU Travel developers coded the travel booking application based on technical requirements.</a:t>
            </a:r>
            <a:endParaRPr sz="700"/>
          </a:p>
        </p:txBody>
      </p:sp>
      <p:sp>
        <p:nvSpPr>
          <p:cNvPr id="134" name="Google Shape;134;p15"/>
          <p:cNvSpPr txBox="1"/>
          <p:nvPr/>
        </p:nvSpPr>
        <p:spPr>
          <a:xfrm>
            <a:off x="3234000" y="3864975"/>
            <a:ext cx="2342700" cy="7536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The SNHU Travel Product Testers ensure that the software functions correctly and meets the specified requirements.</a:t>
            </a:r>
            <a:endParaRPr sz="700"/>
          </a:p>
        </p:txBody>
      </p:sp>
      <p:sp>
        <p:nvSpPr>
          <p:cNvPr id="135" name="Google Shape;135;p15"/>
          <p:cNvSpPr txBox="1"/>
          <p:nvPr/>
        </p:nvSpPr>
        <p:spPr>
          <a:xfrm>
            <a:off x="6643300" y="3962325"/>
            <a:ext cx="2307000" cy="558600"/>
          </a:xfrm>
          <a:prstGeom prst="rect">
            <a:avLst/>
          </a:prstGeom>
          <a:noFill/>
          <a:ln>
            <a:noFill/>
          </a:ln>
        </p:spPr>
        <p:txBody>
          <a:bodyPr spcFirstLastPara="1" wrap="square" lIns="0" tIns="0" rIns="0" bIns="0" anchor="t" anchorCtr="0">
            <a:spAutoFit/>
          </a:bodyPr>
          <a:lstStyle/>
          <a:p>
            <a:pPr marL="0" marR="0" lvl="1" indent="0" algn="ctr" rtl="0">
              <a:lnSpc>
                <a:spcPct val="115000"/>
              </a:lnSpc>
              <a:spcBef>
                <a:spcPts val="0"/>
              </a:spcBef>
              <a:spcAft>
                <a:spcPts val="0"/>
              </a:spcAft>
              <a:buNone/>
            </a:pPr>
            <a:r>
              <a:rPr lang="en" sz="1100">
                <a:solidFill>
                  <a:srgbClr val="191919"/>
                </a:solidFill>
                <a:latin typeface="Inter"/>
                <a:ea typeface="Inter"/>
                <a:cs typeface="Inter"/>
                <a:sym typeface="Inter"/>
              </a:rPr>
              <a:t>The SNHU Travel team delivered its final product, ensuring it was operational for customer use.</a:t>
            </a:r>
            <a:endParaRPr sz="700"/>
          </a:p>
        </p:txBody>
      </p:sp>
      <p:sp>
        <p:nvSpPr>
          <p:cNvPr id="136" name="Google Shape;136;p15"/>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137" name="Google Shape;137;p15"/>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6"/>
          <p:cNvPicPr preferRelativeResize="0"/>
          <p:nvPr/>
        </p:nvPicPr>
        <p:blipFill rotWithShape="1">
          <a:blip r:embed="rId3">
            <a:alphaModFix/>
          </a:blip>
          <a:srcRect t="39954" b="39954"/>
          <a:stretch/>
        </p:blipFill>
        <p:spPr>
          <a:xfrm>
            <a:off x="0" y="4"/>
            <a:ext cx="9144002" cy="1223925"/>
          </a:xfrm>
          <a:prstGeom prst="rect">
            <a:avLst/>
          </a:prstGeom>
          <a:noFill/>
          <a:ln>
            <a:noFill/>
          </a:ln>
        </p:spPr>
      </p:pic>
      <p:sp>
        <p:nvSpPr>
          <p:cNvPr id="143" name="Google Shape;143;p16"/>
          <p:cNvSpPr txBox="1"/>
          <p:nvPr/>
        </p:nvSpPr>
        <p:spPr>
          <a:xfrm>
            <a:off x="381000" y="629538"/>
            <a:ext cx="8382000" cy="926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sz="3200">
                <a:solidFill>
                  <a:srgbClr val="191919"/>
                </a:solidFill>
                <a:latin typeface="Inter"/>
                <a:ea typeface="Inter"/>
                <a:cs typeface="Inter"/>
                <a:sym typeface="Inter"/>
              </a:rPr>
              <a:t>Describing Waterfall Model</a:t>
            </a:r>
            <a:endParaRPr sz="700">
              <a:solidFill>
                <a:schemeClr val="dk1"/>
              </a:solidFill>
            </a:endParaRPr>
          </a:p>
          <a:p>
            <a:pPr marL="0" marR="0" lvl="0" indent="0" algn="l" rtl="0">
              <a:lnSpc>
                <a:spcPct val="88000"/>
              </a:lnSpc>
              <a:spcBef>
                <a:spcPts val="0"/>
              </a:spcBef>
              <a:spcAft>
                <a:spcPts val="0"/>
              </a:spcAft>
              <a:buNone/>
            </a:pPr>
            <a:endParaRPr sz="3200">
              <a:solidFill>
                <a:srgbClr val="191919"/>
              </a:solidFill>
              <a:latin typeface="Inter"/>
              <a:ea typeface="Inter"/>
              <a:cs typeface="Inter"/>
              <a:sym typeface="Inter"/>
            </a:endParaRPr>
          </a:p>
        </p:txBody>
      </p:sp>
      <p:sp>
        <p:nvSpPr>
          <p:cNvPr id="144" name="Google Shape;144;p16"/>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145" name="Google Shape;145;p16"/>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
        <p:nvSpPr>
          <p:cNvPr id="146" name="Google Shape;146;p16"/>
          <p:cNvSpPr txBox="1"/>
          <p:nvPr/>
        </p:nvSpPr>
        <p:spPr>
          <a:xfrm>
            <a:off x="328050" y="1223925"/>
            <a:ext cx="8382000" cy="35532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sz="1350">
                <a:solidFill>
                  <a:schemeClr val="dk1"/>
                </a:solidFill>
                <a:latin typeface="IBM Plex Mono"/>
                <a:ea typeface="IBM Plex Mono"/>
                <a:cs typeface="IBM Plex Mono"/>
                <a:sym typeface="IBM Plex Mono"/>
              </a:rPr>
              <a:t>The Waterfall model is the earliest SDLC approach that was used for software development </a:t>
            </a:r>
            <a:r>
              <a:rPr lang="en" sz="1350">
                <a:solidFill>
                  <a:srgbClr val="05103E"/>
                </a:solidFill>
                <a:highlight>
                  <a:srgbClr val="FFFFFF"/>
                </a:highlight>
                <a:latin typeface="IBM Plex Mono"/>
                <a:ea typeface="IBM Plex Mono"/>
                <a:cs typeface="IBM Plex Mono"/>
                <a:sym typeface="IBM Plex Mono"/>
              </a:rPr>
              <a:t>(</a:t>
            </a:r>
            <a:r>
              <a:rPr lang="en" sz="1350" i="1">
                <a:solidFill>
                  <a:srgbClr val="05103E"/>
                </a:solidFill>
                <a:highlight>
                  <a:srgbClr val="FFFFFF"/>
                </a:highlight>
                <a:latin typeface="IBM Plex Mono"/>
                <a:ea typeface="IBM Plex Mono"/>
                <a:cs typeface="IBM Plex Mono"/>
                <a:sym typeface="IBM Plex Mono"/>
              </a:rPr>
              <a:t>SDLC - Waterfall Model</a:t>
            </a:r>
            <a:r>
              <a:rPr lang="en" sz="1350">
                <a:solidFill>
                  <a:srgbClr val="05103E"/>
                </a:solidFill>
                <a:highlight>
                  <a:srgbClr val="FFFFFF"/>
                </a:highlight>
                <a:latin typeface="IBM Plex Mono"/>
                <a:ea typeface="IBM Plex Mono"/>
                <a:cs typeface="IBM Plex Mono"/>
                <a:sym typeface="IBM Plex Mono"/>
              </a:rPr>
              <a:t>, n.d.). </a:t>
            </a:r>
            <a:r>
              <a:rPr lang="en" sz="1350">
                <a:solidFill>
                  <a:srgbClr val="202122"/>
                </a:solidFill>
                <a:highlight>
                  <a:srgbClr val="FFFFFF"/>
                </a:highlight>
                <a:latin typeface="IBM Plex Mono"/>
                <a:ea typeface="IBM Plex Mono"/>
                <a:cs typeface="IBM Plex Mono"/>
                <a:sym typeface="IBM Plex Mono"/>
              </a:rPr>
              <a:t>According to Cobb (2015), the waterfall method is analogous to how a waterfall is formed in nature, when water falls off a cliff.</a:t>
            </a:r>
            <a:r>
              <a:rPr lang="en" sz="1350">
                <a:solidFill>
                  <a:schemeClr val="dk1"/>
                </a:solidFill>
                <a:highlight>
                  <a:srgbClr val="FFFFFF"/>
                </a:highlight>
                <a:latin typeface="IBM Plex Mono"/>
                <a:ea typeface="IBM Plex Mono"/>
                <a:cs typeface="IBM Plex Mono"/>
                <a:sym typeface="IBM Plex Mono"/>
              </a:rPr>
              <a:t> In this model, the phases are distinct and don’t overlap. The waterfall model shows us the software development process as a straightforward linear sequence.</a:t>
            </a:r>
            <a:endParaRPr sz="1350">
              <a:solidFill>
                <a:schemeClr val="dk1"/>
              </a:solidFill>
              <a:highlight>
                <a:srgbClr val="FFFFFF"/>
              </a:highlight>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endParaRPr sz="1350">
              <a:solidFill>
                <a:schemeClr val="dk1"/>
              </a:solidFill>
              <a:highlight>
                <a:srgbClr val="FFFFFF"/>
              </a:highlight>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r>
              <a:rPr lang="en" sz="1350">
                <a:solidFill>
                  <a:schemeClr val="dk1"/>
                </a:solidFill>
                <a:highlight>
                  <a:srgbClr val="FFFFFF"/>
                </a:highlight>
                <a:latin typeface="IBM Plex Mono"/>
                <a:ea typeface="IBM Plex Mono"/>
                <a:cs typeface="IBM Plex Mono"/>
                <a:sym typeface="IBM Plex Mono"/>
              </a:rPr>
              <a:t>This indicates that each phase of development starts only after the previous one has been complete.(SDLC - Waterfall Model, n.d.). The disadvantage of waterfall development is that it does not allow much reflection or revision. (Cobb, 2015, p. 384).</a:t>
            </a:r>
            <a:endParaRPr sz="1350">
              <a:solidFill>
                <a:schemeClr val="dk1"/>
              </a:solidFill>
              <a:highlight>
                <a:srgbClr val="FFFFFF"/>
              </a:highlight>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endParaRPr sz="1350">
              <a:solidFill>
                <a:schemeClr val="dk1"/>
              </a:solidFill>
              <a:highlight>
                <a:srgbClr val="FFFFFF"/>
              </a:highlight>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r>
              <a:rPr lang="en" sz="1350">
                <a:solidFill>
                  <a:schemeClr val="dk1"/>
                </a:solidFill>
                <a:highlight>
                  <a:srgbClr val="FFFFFF"/>
                </a:highlight>
                <a:latin typeface="IBM Plex Mono"/>
                <a:ea typeface="IBM Plex Mono"/>
                <a:cs typeface="IBM Plex Mono"/>
                <a:sym typeface="IBM Plex Mono"/>
              </a:rPr>
              <a:t>Waterfall Approach: If we had used the Waterfall method for the SNHU Travel project, it would have been quite a structured process, leaving little flexibility for changes once we finished the initial planning phase.</a:t>
            </a:r>
            <a:endParaRPr sz="1350">
              <a:solidFill>
                <a:schemeClr val="dk1"/>
              </a:solidFill>
              <a:highlight>
                <a:srgbClr val="FFFFFF"/>
              </a:highlight>
              <a:latin typeface="IBM Plex Mono"/>
              <a:ea typeface="IBM Plex Mono"/>
              <a:cs typeface="IBM Plex Mono"/>
              <a:sym typeface="IBM Plex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7"/>
          <p:cNvPicPr preferRelativeResize="0"/>
          <p:nvPr/>
        </p:nvPicPr>
        <p:blipFill rotWithShape="1">
          <a:blip r:embed="rId3">
            <a:alphaModFix/>
          </a:blip>
          <a:srcRect t="39954" b="39954"/>
          <a:stretch/>
        </p:blipFill>
        <p:spPr>
          <a:xfrm>
            <a:off x="0" y="4"/>
            <a:ext cx="9144002" cy="1223925"/>
          </a:xfrm>
          <a:prstGeom prst="rect">
            <a:avLst/>
          </a:prstGeom>
          <a:noFill/>
          <a:ln>
            <a:noFill/>
          </a:ln>
        </p:spPr>
      </p:pic>
      <p:sp>
        <p:nvSpPr>
          <p:cNvPr id="152" name="Google Shape;152;p17"/>
          <p:cNvSpPr txBox="1"/>
          <p:nvPr/>
        </p:nvSpPr>
        <p:spPr>
          <a:xfrm>
            <a:off x="381000" y="629538"/>
            <a:ext cx="8382000" cy="1033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endParaRPr sz="700">
              <a:solidFill>
                <a:schemeClr val="dk1"/>
              </a:solidFill>
            </a:endParaRPr>
          </a:p>
          <a:p>
            <a:pPr marL="0" lvl="0" indent="0" algn="l" rtl="0">
              <a:spcBef>
                <a:spcPts val="0"/>
              </a:spcBef>
              <a:spcAft>
                <a:spcPts val="0"/>
              </a:spcAft>
              <a:buClr>
                <a:schemeClr val="dk1"/>
              </a:buClr>
              <a:buFont typeface="Arial"/>
              <a:buNone/>
            </a:pPr>
            <a:r>
              <a:rPr lang="en" sz="3200">
                <a:solidFill>
                  <a:srgbClr val="191919"/>
                </a:solidFill>
                <a:latin typeface="Inter"/>
                <a:ea typeface="Inter"/>
                <a:cs typeface="Inter"/>
                <a:sym typeface="Inter"/>
              </a:rPr>
              <a:t>Waterfall or Agile Approach?</a:t>
            </a:r>
            <a:endParaRPr sz="700">
              <a:solidFill>
                <a:schemeClr val="dk1"/>
              </a:solidFill>
            </a:endParaRPr>
          </a:p>
          <a:p>
            <a:pPr marL="0" marR="0" lvl="0" indent="0" algn="l" rtl="0">
              <a:lnSpc>
                <a:spcPct val="88000"/>
              </a:lnSpc>
              <a:spcBef>
                <a:spcPts val="0"/>
              </a:spcBef>
              <a:spcAft>
                <a:spcPts val="0"/>
              </a:spcAft>
              <a:buNone/>
            </a:pPr>
            <a:endParaRPr sz="3200">
              <a:solidFill>
                <a:srgbClr val="191919"/>
              </a:solidFill>
              <a:latin typeface="Inter"/>
              <a:ea typeface="Inter"/>
              <a:cs typeface="Inter"/>
              <a:sym typeface="Inter"/>
            </a:endParaRPr>
          </a:p>
        </p:txBody>
      </p:sp>
      <p:sp>
        <p:nvSpPr>
          <p:cNvPr id="153" name="Google Shape;153;p17"/>
          <p:cNvSpPr txBox="1"/>
          <p:nvPr/>
        </p:nvSpPr>
        <p:spPr>
          <a:xfrm>
            <a:off x="381000" y="391475"/>
            <a:ext cx="1561200" cy="138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CS 250 Final Project</a:t>
            </a:r>
            <a:endParaRPr sz="700"/>
          </a:p>
        </p:txBody>
      </p:sp>
      <p:sp>
        <p:nvSpPr>
          <p:cNvPr id="154" name="Google Shape;154;p17"/>
          <p:cNvSpPr txBox="1"/>
          <p:nvPr/>
        </p:nvSpPr>
        <p:spPr>
          <a:xfrm>
            <a:off x="7713520" y="391477"/>
            <a:ext cx="1049400" cy="1386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 sz="900">
                <a:solidFill>
                  <a:srgbClr val="191919"/>
                </a:solidFill>
                <a:latin typeface="IBM Plex Mono"/>
                <a:ea typeface="IBM Plex Mono"/>
                <a:cs typeface="IBM Plex Mono"/>
                <a:sym typeface="IBM Plex Mono"/>
              </a:rPr>
              <a:t>August</a:t>
            </a:r>
            <a:r>
              <a:rPr lang="en" sz="900" b="0" i="0" u="none" strike="noStrike" cap="none">
                <a:solidFill>
                  <a:srgbClr val="191919"/>
                </a:solidFill>
                <a:latin typeface="IBM Plex Mono"/>
                <a:ea typeface="IBM Plex Mono"/>
                <a:cs typeface="IBM Plex Mono"/>
                <a:sym typeface="IBM Plex Mono"/>
              </a:rPr>
              <a:t> 2024</a:t>
            </a:r>
            <a:endParaRPr sz="700"/>
          </a:p>
        </p:txBody>
      </p:sp>
      <p:sp>
        <p:nvSpPr>
          <p:cNvPr id="155" name="Google Shape;155;p17"/>
          <p:cNvSpPr txBox="1"/>
          <p:nvPr/>
        </p:nvSpPr>
        <p:spPr>
          <a:xfrm>
            <a:off x="345500" y="1312625"/>
            <a:ext cx="8514600" cy="2941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a:solidFill>
                  <a:schemeClr val="dk1"/>
                </a:solidFill>
                <a:latin typeface="IBM Plex Mono"/>
                <a:ea typeface="IBM Plex Mono"/>
                <a:cs typeface="IBM Plex Mono"/>
                <a:sym typeface="IBM Plex Mono"/>
              </a:rPr>
              <a:t>I believe that the Scrum-agile approach was best for the SNHU Travel development project, as it allowed the team to adapt to the changes to the market needs easily via the Agile-scrum approach.</a:t>
            </a:r>
            <a:endParaRPr>
              <a:solidFill>
                <a:schemeClr val="dk1"/>
              </a:solidFill>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endParaRPr>
              <a:solidFill>
                <a:schemeClr val="dk1"/>
              </a:solidFill>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r>
              <a:rPr lang="en">
                <a:solidFill>
                  <a:schemeClr val="dk1"/>
                </a:solidFill>
                <a:latin typeface="IBM Plex Mono"/>
                <a:ea typeface="IBM Plex Mono"/>
                <a:cs typeface="IBM Plex Mono"/>
                <a:sym typeface="IBM Plex Mono"/>
              </a:rPr>
              <a:t>In contrast, the typical waterfall approach has well-defined requirements up front (Cobb, 2015, p. 262) and the project is designed, developed and tested sequentially (Cobb, 2015, p. 264).</a:t>
            </a:r>
            <a:endParaRPr>
              <a:solidFill>
                <a:schemeClr val="dk1"/>
              </a:solidFill>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endParaRPr>
              <a:solidFill>
                <a:schemeClr val="dk1"/>
              </a:solidFill>
              <a:latin typeface="IBM Plex Mono"/>
              <a:ea typeface="IBM Plex Mono"/>
              <a:cs typeface="IBM Plex Mono"/>
              <a:sym typeface="IBM Plex Mono"/>
            </a:endParaRPr>
          </a:p>
          <a:p>
            <a:pPr marL="0" lvl="0" indent="0" algn="l" rtl="0">
              <a:lnSpc>
                <a:spcPct val="115000"/>
              </a:lnSpc>
              <a:spcBef>
                <a:spcPts val="0"/>
              </a:spcBef>
              <a:spcAft>
                <a:spcPts val="0"/>
              </a:spcAft>
              <a:buSzPts val="1100"/>
              <a:buNone/>
            </a:pPr>
            <a:r>
              <a:rPr lang="en">
                <a:solidFill>
                  <a:schemeClr val="dk1"/>
                </a:solidFill>
                <a:latin typeface="IBM Plex Mono"/>
                <a:ea typeface="IBM Plex Mono"/>
                <a:cs typeface="IBM Plex Mono"/>
                <a:sym typeface="IBM Plex Mono"/>
              </a:rPr>
              <a:t>If the SNHU Travel Project team follows the waterfall approach, they might find themselves needing to rework certain aspects of the project, which could lead to significant time delays and increased costs, ultimately impacting the overall success of the travel project.</a:t>
            </a:r>
            <a:endParaRPr>
              <a:solidFill>
                <a:srgbClr val="191919"/>
              </a:solidFill>
              <a:latin typeface="IBM Plex Mono"/>
              <a:ea typeface="IBM Plex Mono"/>
              <a:cs typeface="IBM Plex Mono"/>
              <a:sym typeface="IBM Plex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t="39954" b="39954"/>
          <a:stretch/>
        </p:blipFill>
        <p:spPr>
          <a:xfrm>
            <a:off x="0" y="4"/>
            <a:ext cx="9144002" cy="1223924"/>
          </a:xfrm>
          <a:prstGeom prst="rect">
            <a:avLst/>
          </a:prstGeom>
          <a:noFill/>
          <a:ln>
            <a:noFill/>
          </a:ln>
        </p:spPr>
      </p:pic>
      <p:sp>
        <p:nvSpPr>
          <p:cNvPr id="161" name="Google Shape;161;p18"/>
          <p:cNvSpPr txBox="1"/>
          <p:nvPr/>
        </p:nvSpPr>
        <p:spPr>
          <a:xfrm>
            <a:off x="381000" y="413949"/>
            <a:ext cx="6881700" cy="704400"/>
          </a:xfrm>
          <a:prstGeom prst="rect">
            <a:avLst/>
          </a:prstGeom>
          <a:noFill/>
          <a:ln>
            <a:noFill/>
          </a:ln>
        </p:spPr>
        <p:txBody>
          <a:bodyPr spcFirstLastPara="1" wrap="square" lIns="0" tIns="0" rIns="0" bIns="0" anchor="t" anchorCtr="0">
            <a:spAutoFit/>
          </a:bodyPr>
          <a:lstStyle/>
          <a:p>
            <a:pPr marL="0" marR="0" lvl="0" indent="0" algn="l" rtl="0">
              <a:lnSpc>
                <a:spcPct val="88000"/>
              </a:lnSpc>
              <a:spcBef>
                <a:spcPts val="0"/>
              </a:spcBef>
              <a:spcAft>
                <a:spcPts val="0"/>
              </a:spcAft>
              <a:buNone/>
            </a:pPr>
            <a:r>
              <a:rPr lang="en" sz="5200">
                <a:solidFill>
                  <a:srgbClr val="191919"/>
                </a:solidFill>
                <a:latin typeface="Inter"/>
                <a:ea typeface="Inter"/>
                <a:cs typeface="Inter"/>
                <a:sym typeface="Inter"/>
              </a:rPr>
              <a:t>Questions?</a:t>
            </a:r>
            <a:endParaRPr sz="700"/>
          </a:p>
        </p:txBody>
      </p:sp>
      <p:sp>
        <p:nvSpPr>
          <p:cNvPr id="162" name="Google Shape;162;p18"/>
          <p:cNvSpPr txBox="1"/>
          <p:nvPr/>
        </p:nvSpPr>
        <p:spPr>
          <a:xfrm>
            <a:off x="7713520" y="391477"/>
            <a:ext cx="1049400" cy="107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endParaRPr sz="700"/>
          </a:p>
        </p:txBody>
      </p:sp>
      <p:sp>
        <p:nvSpPr>
          <p:cNvPr id="163" name="Google Shape;163;p18"/>
          <p:cNvSpPr txBox="1"/>
          <p:nvPr/>
        </p:nvSpPr>
        <p:spPr>
          <a:xfrm>
            <a:off x="3304392" y="2865345"/>
            <a:ext cx="2900700" cy="1848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 sz="1200">
                <a:solidFill>
                  <a:srgbClr val="191919"/>
                </a:solidFill>
                <a:latin typeface="Inter"/>
                <a:ea typeface="Inter"/>
                <a:cs typeface="Inter"/>
                <a:sym typeface="Inter"/>
              </a:rPr>
              <a:t>https://github.com/torresvanessa</a:t>
            </a:r>
            <a:endParaRPr sz="700"/>
          </a:p>
        </p:txBody>
      </p:sp>
      <p:sp>
        <p:nvSpPr>
          <p:cNvPr id="164" name="Google Shape;164;p18"/>
          <p:cNvSpPr txBox="1"/>
          <p:nvPr/>
        </p:nvSpPr>
        <p:spPr>
          <a:xfrm>
            <a:off x="3304392" y="3369780"/>
            <a:ext cx="2446500" cy="1848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 sz="1200">
                <a:solidFill>
                  <a:srgbClr val="191919"/>
                </a:solidFill>
                <a:latin typeface="Inter"/>
                <a:ea typeface="Inter"/>
                <a:cs typeface="Inter"/>
                <a:sym typeface="Inter"/>
              </a:rPr>
              <a:t>vanessa.torres5@snhu.edu</a:t>
            </a:r>
            <a:endParaRPr sz="700"/>
          </a:p>
        </p:txBody>
      </p:sp>
      <p:sp>
        <p:nvSpPr>
          <p:cNvPr id="165" name="Google Shape;165;p18"/>
          <p:cNvSpPr/>
          <p:nvPr/>
        </p:nvSpPr>
        <p:spPr>
          <a:xfrm>
            <a:off x="2979975" y="2866051"/>
            <a:ext cx="182301" cy="180975"/>
          </a:xfrm>
          <a:custGeom>
            <a:avLst/>
            <a:gdLst/>
            <a:ahLst/>
            <a:cxnLst/>
            <a:rect l="l" t="t" r="r" b="b"/>
            <a:pathLst>
              <a:path w="364602" h="361950" extrusionOk="0">
                <a:moveTo>
                  <a:pt x="0" y="0"/>
                </a:moveTo>
                <a:lnTo>
                  <a:pt x="364601" y="0"/>
                </a:lnTo>
                <a:lnTo>
                  <a:pt x="364601" y="361950"/>
                </a:lnTo>
                <a:lnTo>
                  <a:pt x="0" y="361950"/>
                </a:lnTo>
                <a:lnTo>
                  <a:pt x="0" y="0"/>
                </a:lnTo>
                <a:close/>
              </a:path>
            </a:pathLst>
          </a:custGeom>
          <a:blipFill rotWithShape="1">
            <a:blip r:embed="rId4">
              <a:alphaModFix/>
            </a:blip>
            <a:stretch>
              <a:fillRect/>
            </a:stretch>
          </a:blipFill>
          <a:ln>
            <a:noFill/>
          </a:ln>
        </p:spPr>
      </p:sp>
      <p:pic>
        <p:nvPicPr>
          <p:cNvPr id="166" name="Google Shape;166;p18"/>
          <p:cNvPicPr preferRelativeResize="0"/>
          <p:nvPr/>
        </p:nvPicPr>
        <p:blipFill>
          <a:blip r:embed="rId5">
            <a:alphaModFix/>
          </a:blip>
          <a:stretch>
            <a:fillRect/>
          </a:stretch>
        </p:blipFill>
        <p:spPr>
          <a:xfrm>
            <a:off x="2938900" y="2824327"/>
            <a:ext cx="264450" cy="264450"/>
          </a:xfrm>
          <a:prstGeom prst="rect">
            <a:avLst/>
          </a:prstGeom>
          <a:noFill/>
          <a:ln>
            <a:noFill/>
          </a:ln>
        </p:spPr>
      </p:pic>
      <p:sp>
        <p:nvSpPr>
          <p:cNvPr id="167" name="Google Shape;167;p18"/>
          <p:cNvSpPr/>
          <p:nvPr/>
        </p:nvSpPr>
        <p:spPr>
          <a:xfrm>
            <a:off x="2980658" y="3397697"/>
            <a:ext cx="180975" cy="128986"/>
          </a:xfrm>
          <a:custGeom>
            <a:avLst/>
            <a:gdLst/>
            <a:ahLst/>
            <a:cxnLst/>
            <a:rect l="l" t="t" r="r" b="b"/>
            <a:pathLst>
              <a:path w="361950" h="257972" extrusionOk="0">
                <a:moveTo>
                  <a:pt x="0" y="0"/>
                </a:moveTo>
                <a:lnTo>
                  <a:pt x="361950" y="0"/>
                </a:lnTo>
                <a:lnTo>
                  <a:pt x="361950" y="257972"/>
                </a:lnTo>
                <a:lnTo>
                  <a:pt x="0" y="257972"/>
                </a:lnTo>
                <a:lnTo>
                  <a:pt x="0" y="0"/>
                </a:lnTo>
                <a:close/>
              </a:path>
            </a:pathLst>
          </a:custGeom>
          <a:blipFill rotWithShape="1">
            <a:blip r:embed="rId6">
              <a:alphaModFix/>
            </a:blip>
            <a:stretch>
              <a:fillRect/>
            </a:stretch>
          </a:blipFill>
          <a:ln>
            <a:noFill/>
          </a:ln>
        </p:spPr>
      </p:sp>
      <p:sp>
        <p:nvSpPr>
          <p:cNvPr id="168" name="Google Shape;168;p18"/>
          <p:cNvSpPr txBox="1"/>
          <p:nvPr/>
        </p:nvSpPr>
        <p:spPr>
          <a:xfrm>
            <a:off x="431350" y="2236700"/>
            <a:ext cx="8123700" cy="379200"/>
          </a:xfrm>
          <a:prstGeom prst="rect">
            <a:avLst/>
          </a:prstGeom>
          <a:noFill/>
          <a:ln>
            <a:noFill/>
          </a:ln>
        </p:spPr>
        <p:txBody>
          <a:bodyPr spcFirstLastPara="1" wrap="square" lIns="0" tIns="0" rIns="0" bIns="0" anchor="t" anchorCtr="0">
            <a:spAutoFit/>
          </a:bodyPr>
          <a:lstStyle/>
          <a:p>
            <a:pPr marL="0" marR="0" lvl="0" indent="0" algn="ctr" rtl="0">
              <a:lnSpc>
                <a:spcPct val="88000"/>
              </a:lnSpc>
              <a:spcBef>
                <a:spcPts val="0"/>
              </a:spcBef>
              <a:spcAft>
                <a:spcPts val="0"/>
              </a:spcAft>
              <a:buNone/>
            </a:pPr>
            <a:r>
              <a:rPr lang="en" sz="2800">
                <a:solidFill>
                  <a:srgbClr val="191919"/>
                </a:solidFill>
                <a:latin typeface="IBM Plex Mono Light"/>
                <a:ea typeface="IBM Plex Mono Light"/>
                <a:cs typeface="IBM Plex Mono Light"/>
                <a:sym typeface="IBM Plex Mono Light"/>
              </a:rPr>
              <a:t>Presentation by Vanessa Torres</a:t>
            </a:r>
            <a:endParaRPr sz="100">
              <a:latin typeface="IBM Plex Mono Light"/>
              <a:ea typeface="IBM Plex Mono Light"/>
              <a:cs typeface="IBM Plex Mono Light"/>
              <a:sym typeface="IBM Plex Mon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3">
            <a:alphaModFix/>
          </a:blip>
          <a:srcRect t="39954" b="39954"/>
          <a:stretch/>
        </p:blipFill>
        <p:spPr>
          <a:xfrm>
            <a:off x="0" y="4"/>
            <a:ext cx="9144002" cy="1223924"/>
          </a:xfrm>
          <a:prstGeom prst="rect">
            <a:avLst/>
          </a:prstGeom>
          <a:noFill/>
          <a:ln>
            <a:noFill/>
          </a:ln>
        </p:spPr>
      </p:pic>
      <p:sp>
        <p:nvSpPr>
          <p:cNvPr id="174" name="Google Shape;174;p19"/>
          <p:cNvSpPr txBox="1"/>
          <p:nvPr/>
        </p:nvSpPr>
        <p:spPr>
          <a:xfrm>
            <a:off x="381000" y="413949"/>
            <a:ext cx="6881700" cy="704400"/>
          </a:xfrm>
          <a:prstGeom prst="rect">
            <a:avLst/>
          </a:prstGeom>
          <a:noFill/>
          <a:ln>
            <a:noFill/>
          </a:ln>
        </p:spPr>
        <p:txBody>
          <a:bodyPr spcFirstLastPara="1" wrap="square" lIns="0" tIns="0" rIns="0" bIns="0" anchor="t" anchorCtr="0">
            <a:spAutoFit/>
          </a:bodyPr>
          <a:lstStyle/>
          <a:p>
            <a:pPr marL="0" marR="0" lvl="0" indent="0" algn="l" rtl="0">
              <a:lnSpc>
                <a:spcPct val="88000"/>
              </a:lnSpc>
              <a:spcBef>
                <a:spcPts val="0"/>
              </a:spcBef>
              <a:spcAft>
                <a:spcPts val="0"/>
              </a:spcAft>
              <a:buNone/>
            </a:pPr>
            <a:r>
              <a:rPr lang="en" sz="5200">
                <a:solidFill>
                  <a:srgbClr val="191919"/>
                </a:solidFill>
                <a:latin typeface="Inter"/>
                <a:ea typeface="Inter"/>
                <a:cs typeface="Inter"/>
                <a:sym typeface="Inter"/>
              </a:rPr>
              <a:t>References</a:t>
            </a:r>
            <a:endParaRPr sz="700"/>
          </a:p>
        </p:txBody>
      </p:sp>
      <p:sp>
        <p:nvSpPr>
          <p:cNvPr id="175" name="Google Shape;175;p19"/>
          <p:cNvSpPr txBox="1"/>
          <p:nvPr/>
        </p:nvSpPr>
        <p:spPr>
          <a:xfrm>
            <a:off x="7713520" y="391477"/>
            <a:ext cx="1049400" cy="107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endParaRPr sz="700"/>
          </a:p>
        </p:txBody>
      </p:sp>
      <p:sp>
        <p:nvSpPr>
          <p:cNvPr id="176" name="Google Shape;176;p19"/>
          <p:cNvSpPr txBox="1"/>
          <p:nvPr/>
        </p:nvSpPr>
        <p:spPr>
          <a:xfrm>
            <a:off x="255225" y="1372994"/>
            <a:ext cx="8824800" cy="3529200"/>
          </a:xfrm>
          <a:prstGeom prst="rect">
            <a:avLst/>
          </a:prstGeom>
          <a:noFill/>
          <a:ln>
            <a:noFill/>
          </a:ln>
        </p:spPr>
        <p:txBody>
          <a:bodyPr spcFirstLastPara="1" wrap="square" lIns="0" tIns="0" rIns="0" bIns="0" anchor="t" anchorCtr="0">
            <a:noAutofit/>
          </a:bodyPr>
          <a:lstStyle/>
          <a:p>
            <a:pPr marL="0" lvl="0" indent="-457200" algn="l" rtl="0">
              <a:lnSpc>
                <a:spcPct val="200000"/>
              </a:lnSpc>
              <a:spcBef>
                <a:spcPts val="0"/>
              </a:spcBef>
              <a:spcAft>
                <a:spcPts val="0"/>
              </a:spcAft>
              <a:buSzPts val="1100"/>
              <a:buNone/>
            </a:pPr>
            <a:r>
              <a:rPr lang="en" sz="1200">
                <a:solidFill>
                  <a:schemeClr val="dk1"/>
                </a:solidFill>
                <a:latin typeface="Times New Roman"/>
                <a:ea typeface="Times New Roman"/>
                <a:cs typeface="Times New Roman"/>
                <a:sym typeface="Times New Roman"/>
              </a:rPr>
              <a:t>Bennett, L. (2024, August 13). </a:t>
            </a:r>
            <a:r>
              <a:rPr lang="en" sz="1200" i="1">
                <a:solidFill>
                  <a:schemeClr val="dk1"/>
                </a:solidFill>
                <a:latin typeface="Times New Roman"/>
                <a:ea typeface="Times New Roman"/>
                <a:cs typeface="Times New Roman"/>
                <a:sym typeface="Times New Roman"/>
              </a:rPr>
              <a:t>Software Development Life Cycle (SDLC) phases &amp; models</a:t>
            </a:r>
            <a:r>
              <a:rPr lang="en" sz="1200">
                <a:solidFill>
                  <a:schemeClr val="dk1"/>
                </a:solidFill>
                <a:latin typeface="Times New Roman"/>
                <a:ea typeface="Times New Roman"/>
                <a:cs typeface="Times New Roman"/>
                <a:sym typeface="Times New Roman"/>
              </a:rPr>
              <a:t>. Guru99. https://www.guru99.com/software-development-life-cycle-tutorial.html</a:t>
            </a:r>
            <a:endParaRPr sz="1200">
              <a:solidFill>
                <a:schemeClr val="dk1"/>
              </a:solidFill>
              <a:latin typeface="Times New Roman"/>
              <a:ea typeface="Times New Roman"/>
              <a:cs typeface="Times New Roman"/>
              <a:sym typeface="Times New Roman"/>
            </a:endParaRPr>
          </a:p>
          <a:p>
            <a:pPr marL="0" lvl="0" indent="-457200" algn="l" rtl="0">
              <a:lnSpc>
                <a:spcPct val="200000"/>
              </a:lnSpc>
              <a:spcBef>
                <a:spcPts val="0"/>
              </a:spcBef>
              <a:spcAft>
                <a:spcPts val="0"/>
              </a:spcAft>
              <a:buSzPts val="1100"/>
              <a:buNone/>
            </a:pPr>
            <a:r>
              <a:rPr lang="en" sz="1200">
                <a:solidFill>
                  <a:schemeClr val="dk1"/>
                </a:solidFill>
                <a:latin typeface="Times New Roman"/>
                <a:ea typeface="Times New Roman"/>
                <a:cs typeface="Times New Roman"/>
                <a:sym typeface="Times New Roman"/>
              </a:rPr>
              <a:t>Cobb, C. G. (2015). </a:t>
            </a:r>
            <a:r>
              <a:rPr lang="en" sz="1200" i="1">
                <a:solidFill>
                  <a:schemeClr val="dk1"/>
                </a:solidFill>
                <a:latin typeface="Times New Roman"/>
                <a:ea typeface="Times New Roman"/>
                <a:cs typeface="Times New Roman"/>
                <a:sym typeface="Times New Roman"/>
              </a:rPr>
              <a:t>The Project Manager’s Guide to Mastering Agile: Principles and Practices for an Adaptive Approach</a:t>
            </a:r>
            <a:r>
              <a:rPr lang="en" sz="1200">
                <a:solidFill>
                  <a:schemeClr val="dk1"/>
                </a:solidFill>
                <a:latin typeface="Times New Roman"/>
                <a:ea typeface="Times New Roman"/>
                <a:cs typeface="Times New Roman"/>
                <a:sym typeface="Times New Roman"/>
              </a:rPr>
              <a:t>. John Wiley &amp; Sons.</a:t>
            </a:r>
            <a:endParaRPr sz="1200">
              <a:solidFill>
                <a:schemeClr val="dk1"/>
              </a:solidFill>
              <a:latin typeface="Times New Roman"/>
              <a:ea typeface="Times New Roman"/>
              <a:cs typeface="Times New Roman"/>
              <a:sym typeface="Times New Roman"/>
            </a:endParaRPr>
          </a:p>
          <a:p>
            <a:pPr marL="0" lvl="0" indent="-457200" algn="l" rtl="0">
              <a:lnSpc>
                <a:spcPct val="200000"/>
              </a:lnSpc>
              <a:spcBef>
                <a:spcPts val="0"/>
              </a:spcBef>
              <a:spcAft>
                <a:spcPts val="0"/>
              </a:spcAft>
              <a:buSzPts val="1100"/>
              <a:buNone/>
            </a:pPr>
            <a:r>
              <a:rPr lang="en" sz="1200" i="1">
                <a:solidFill>
                  <a:schemeClr val="dk1"/>
                </a:solidFill>
                <a:latin typeface="Times New Roman"/>
                <a:ea typeface="Times New Roman"/>
                <a:cs typeface="Times New Roman"/>
                <a:sym typeface="Times New Roman"/>
              </a:rPr>
              <a:t>SDLC - Waterfall model</a:t>
            </a:r>
            <a:r>
              <a:rPr lang="en" sz="1200">
                <a:solidFill>
                  <a:schemeClr val="dk1"/>
                </a:solidFill>
                <a:latin typeface="Times New Roman"/>
                <a:ea typeface="Times New Roman"/>
                <a:cs typeface="Times New Roman"/>
                <a:sym typeface="Times New Roman"/>
              </a:rPr>
              <a:t>. (n.d.). https://www.tutorialspoint.com/sdlc/sdlc_waterfall_model.htm</a:t>
            </a:r>
            <a:endParaRPr sz="1200">
              <a:solidFill>
                <a:schemeClr val="dk1"/>
              </a:solidFill>
              <a:latin typeface="Times New Roman"/>
              <a:ea typeface="Times New Roman"/>
              <a:cs typeface="Times New Roman"/>
              <a:sym typeface="Times New Roman"/>
            </a:endParaRPr>
          </a:p>
          <a:p>
            <a:pPr marL="0" lvl="0" indent="-457200" algn="l" rtl="0">
              <a:lnSpc>
                <a:spcPct val="200000"/>
              </a:lnSpc>
              <a:spcBef>
                <a:spcPts val="0"/>
              </a:spcBef>
              <a:spcAft>
                <a:spcPts val="0"/>
              </a:spcAft>
              <a:buSzPts val="1100"/>
              <a:buNone/>
            </a:pPr>
            <a:r>
              <a:rPr lang="en" sz="1200" i="1">
                <a:solidFill>
                  <a:schemeClr val="dk1"/>
                </a:solidFill>
                <a:latin typeface="Times New Roman"/>
                <a:ea typeface="Times New Roman"/>
                <a:cs typeface="Times New Roman"/>
                <a:sym typeface="Times New Roman"/>
              </a:rPr>
              <a:t>What is Scrum?</a:t>
            </a:r>
            <a:r>
              <a:rPr lang="en" sz="1200">
                <a:solidFill>
                  <a:schemeClr val="dk1"/>
                </a:solidFill>
                <a:latin typeface="Times New Roman"/>
                <a:ea typeface="Times New Roman"/>
                <a:cs typeface="Times New Roman"/>
                <a:sym typeface="Times New Roman"/>
              </a:rPr>
              <a:t> (n.d.). Scrum.org. https://www.scrum.org/learning-series/what-is-scrum/</a:t>
            </a:r>
            <a:endParaRPr sz="1200">
              <a:solidFill>
                <a:schemeClr val="dk1"/>
              </a:solidFill>
              <a:latin typeface="Times New Roman"/>
              <a:ea typeface="Times New Roman"/>
              <a:cs typeface="Times New Roman"/>
              <a:sym typeface="Times New Roman"/>
            </a:endParaRPr>
          </a:p>
          <a:p>
            <a:pPr marL="457200" lvl="0" indent="0" algn="l" rtl="0">
              <a:lnSpc>
                <a:spcPct val="200000"/>
              </a:lnSpc>
              <a:spcBef>
                <a:spcPts val="0"/>
              </a:spcBef>
              <a:spcAft>
                <a:spcPts val="0"/>
              </a:spcAft>
              <a:buSzPts val="1100"/>
              <a:buNone/>
            </a:pPr>
            <a:endParaRPr sz="1300">
              <a:solidFill>
                <a:schemeClr val="dk1"/>
              </a:solidFill>
              <a:highlight>
                <a:schemeClr val="lt1"/>
              </a:highlight>
              <a:latin typeface="Inter"/>
              <a:ea typeface="Inter"/>
              <a:cs typeface="Inter"/>
              <a:sym typeface="Inter"/>
            </a:endParaRPr>
          </a:p>
          <a:p>
            <a:pPr marL="457200" lvl="0" indent="0" algn="l" rtl="0">
              <a:lnSpc>
                <a:spcPct val="200000"/>
              </a:lnSpc>
              <a:spcBef>
                <a:spcPts val="0"/>
              </a:spcBef>
              <a:spcAft>
                <a:spcPts val="0"/>
              </a:spcAft>
              <a:buSzPts val="1100"/>
              <a:buNone/>
            </a:pPr>
            <a:endParaRPr sz="1300">
              <a:solidFill>
                <a:schemeClr val="dk1"/>
              </a:solidFill>
              <a:highlight>
                <a:schemeClr val="lt1"/>
              </a:highlight>
              <a:latin typeface="Inter"/>
              <a:ea typeface="Inter"/>
              <a:cs typeface="Inter"/>
              <a:sym typeface="Inter"/>
            </a:endParaRPr>
          </a:p>
          <a:p>
            <a:pPr marL="0" lvl="0" indent="0" algn="l" rtl="0">
              <a:lnSpc>
                <a:spcPct val="115000"/>
              </a:lnSpc>
              <a:spcBef>
                <a:spcPts val="1200"/>
              </a:spcBef>
              <a:spcAft>
                <a:spcPts val="0"/>
              </a:spcAft>
              <a:buSzPts val="1100"/>
              <a:buNone/>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marR="0" lvl="0" indent="0" algn="ctr" rtl="0">
              <a:lnSpc>
                <a:spcPct val="88000"/>
              </a:lnSpc>
              <a:spcBef>
                <a:spcPts val="1200"/>
              </a:spcBef>
              <a:spcAft>
                <a:spcPts val="0"/>
              </a:spcAft>
              <a:buNone/>
            </a:pPr>
            <a:endParaRPr sz="2800">
              <a:solidFill>
                <a:srgbClr val="191919"/>
              </a:solidFill>
              <a:latin typeface="IBM Plex Mono Light"/>
              <a:ea typeface="IBM Plex Mono Light"/>
              <a:cs typeface="IBM Plex Mono Light"/>
              <a:sym typeface="IBM Plex Mon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modified xsi:type="dcterms:W3CDTF">2024-08-18T17:55:12Z</dcterms:modified>
</cp:coreProperties>
</file>