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7772400" cx="138176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4" Type="http://schemas.openxmlformats.org/officeDocument/2006/relationships/font" Target="fonts/SourceSans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92" lvl="1" marL="509292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85" lvl="2" marL="1018586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79" lvl="3" marL="1527879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72" lvl="4" marL="2037173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66" lvl="5" marL="2546466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58" lvl="6" marL="3055758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052" lvl="7" marL="3565052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343" lvl="8" marL="4074344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92" lvl="1" marL="509292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85" lvl="2" marL="1018586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79" lvl="3" marL="1527879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72" lvl="4" marL="2037173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66" lvl="5" marL="2546466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58" lvl="6" marL="3055758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052" lvl="7" marL="3565052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343" lvl="8" marL="4074344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92" lvl="1" marL="509292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85" lvl="2" marL="1018586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79" lvl="3" marL="1527879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72" lvl="4" marL="2037173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66" lvl="5" marL="2546466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58" lvl="6" marL="3055758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052" lvl="7" marL="3565052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343" lvl="8" marL="4074344" marR="0" rtl="0" algn="l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28075" y="905258"/>
            <a:ext cx="12561452" cy="10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28075" y="2487883"/>
            <a:ext cx="12561452" cy="2015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0412" lvl="0" marL="524712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chemeClr val="dk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" name="Shape 15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6" name="Shape 16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Shape 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6" y="7372350"/>
              <a:ext cx="1788557" cy="40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Shape 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6" y="7372352"/>
              <a:ext cx="1788557" cy="400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and Green Ba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pic"/>
          </p:nvPr>
        </p:nvSpPr>
        <p:spPr>
          <a:xfrm>
            <a:off x="0" y="0"/>
            <a:ext cx="9144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9560560" y="2842090"/>
            <a:ext cx="3840479" cy="5337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9560560" y="3886200"/>
            <a:ext cx="3840479" cy="500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932415" y="6948175"/>
            <a:ext cx="488943" cy="48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and Photo Righ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21745" y="982462"/>
            <a:ext cx="4862405" cy="17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21745" y="3052260"/>
            <a:ext cx="4862403" cy="1975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0412" lvl="0" marL="524712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chemeClr val="dk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6105892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and Photo Lef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333452" y="982462"/>
            <a:ext cx="4862405" cy="17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333452" y="3052260"/>
            <a:ext cx="4862403" cy="1975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0412" lvl="0" marL="524712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chemeClr val="dk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1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and 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0" y="0"/>
            <a:ext cx="13817599" cy="640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00423" y="6654703"/>
            <a:ext cx="13016750" cy="7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39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ull 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pic"/>
          </p:nvPr>
        </p:nvSpPr>
        <p:spPr>
          <a:xfrm>
            <a:off x="0" y="0"/>
            <a:ext cx="13817599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rt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150029" y="2317590"/>
            <a:ext cx="4039497" cy="1286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3846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150029" y="3729514"/>
            <a:ext cx="4039497" cy="9705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/>
          <p:nvPr>
            <p:ph idx="2" type="chart"/>
          </p:nvPr>
        </p:nvSpPr>
        <p:spPr>
          <a:xfrm>
            <a:off x="1269232" y="1443038"/>
            <a:ext cx="6863003" cy="499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4" name="Shape 94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95" name="Shape 95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Shape 9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6" y="7372350"/>
              <a:ext cx="1788557" cy="40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Shape 9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6" y="7372352"/>
              <a:ext cx="1788557" cy="400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Whit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losing Green Ram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729343" y="4199228"/>
            <a:ext cx="12561452" cy="11079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881742" y="5936778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239" y="6320939"/>
            <a:ext cx="3520440" cy="78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3">
            <a:alphaModFix amt="8000"/>
          </a:blip>
          <a:srcRect b="6932" l="0" r="30639" t="14710"/>
          <a:stretch/>
        </p:blipFill>
        <p:spPr>
          <a:xfrm>
            <a:off x="6937514" y="0"/>
            <a:ext cx="6880084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losing Green Dots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729343" y="4199228"/>
            <a:ext cx="12561452" cy="11079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 b="0" l="0" r="31394" t="6240"/>
          <a:stretch/>
        </p:blipFill>
        <p:spPr>
          <a:xfrm>
            <a:off x="8406690" y="0"/>
            <a:ext cx="5410908" cy="75662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881742" y="5936778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39" y="6320939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losing Whit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729343" y="4198801"/>
            <a:ext cx="12561452" cy="11079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881742" y="5936351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239" y="6320941"/>
            <a:ext cx="3520440" cy="78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Green Dots CSU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10580" l="0" r="52955" t="29515"/>
          <a:stretch/>
        </p:blipFill>
        <p:spPr>
          <a:xfrm>
            <a:off x="7816145" y="0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body"/>
          </p:nvPr>
        </p:nvSpPr>
        <p:spPr>
          <a:xfrm>
            <a:off x="628075" y="2695561"/>
            <a:ext cx="12561452" cy="1949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1099"/>
              </a:spcBef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28074" y="5369310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330"/>
              </a:spcBef>
              <a:buClr>
                <a:srgbClr val="C39E11"/>
              </a:buClr>
              <a:buFont typeface="Arial"/>
              <a:buNone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729343" y="5122226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882" y="6733968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Green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445328" y="2799373"/>
            <a:ext cx="97441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445328" y="4381996"/>
            <a:ext cx="9744199" cy="517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>
            <a:alphaModFix/>
          </a:blip>
          <a:srcRect b="11533" l="79831" r="0" t="28562"/>
          <a:stretch/>
        </p:blipFill>
        <p:spPr>
          <a:xfrm>
            <a:off x="0" y="0"/>
            <a:ext cx="2572932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036700" y="2797384"/>
            <a:ext cx="97441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20" name="Shape 120"/>
          <p:cNvPicPr preferRelativeResize="0"/>
          <p:nvPr/>
        </p:nvPicPr>
        <p:blipFill rotWithShape="1">
          <a:blip r:embed="rId2">
            <a:alphaModFix/>
          </a:blip>
          <a:srcRect b="57447" l="-221" r="1" t="28562"/>
          <a:stretch/>
        </p:blipFill>
        <p:spPr>
          <a:xfrm>
            <a:off x="246887" y="6034880"/>
            <a:ext cx="13267943" cy="188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42950" y="2728873"/>
            <a:ext cx="3604653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chemeClr val="lt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3" name="Shape 123"/>
          <p:cNvGrpSpPr/>
          <p:nvPr/>
        </p:nvGrpSpPr>
        <p:grpSpPr>
          <a:xfrm>
            <a:off x="0" y="6796747"/>
            <a:ext cx="13817600" cy="617142"/>
            <a:chOff x="0" y="6739600"/>
            <a:chExt cx="13817600" cy="617142"/>
          </a:xfrm>
        </p:grpSpPr>
        <p:pic>
          <p:nvPicPr>
            <p:cNvPr id="124" name="Shape 1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6778192"/>
              <a:ext cx="6449920" cy="53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7367679" y="6778191"/>
              <a:ext cx="6449920" cy="53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0228" y="6739600"/>
              <a:ext cx="617142" cy="6171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Shape 127"/>
          <p:cNvSpPr txBox="1"/>
          <p:nvPr>
            <p:ph idx="2" type="body"/>
          </p:nvPr>
        </p:nvSpPr>
        <p:spPr>
          <a:xfrm>
            <a:off x="5106473" y="2728873"/>
            <a:ext cx="3604653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chemeClr val="lt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9469996" y="2728873"/>
            <a:ext cx="3604653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chemeClr val="lt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lt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Foot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31" name="Shape 131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Shape 1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6" y="7372350"/>
              <a:ext cx="1788557" cy="40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Shape 133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6" y="7372352"/>
              <a:ext cx="1788557" cy="400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"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Green Dots UnitID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10580" l="0" r="52955" t="29515"/>
          <a:stretch/>
        </p:blipFill>
        <p:spPr>
          <a:xfrm>
            <a:off x="7816145" y="0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" type="body"/>
          </p:nvPr>
        </p:nvSpPr>
        <p:spPr>
          <a:xfrm>
            <a:off x="628075" y="2695561"/>
            <a:ext cx="12561452" cy="1949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1099"/>
              </a:spcBef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28074" y="5369310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330"/>
              </a:spcBef>
              <a:buClr>
                <a:srgbClr val="C39E11"/>
              </a:buClr>
              <a:buFont typeface="Arial"/>
              <a:buNone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0" name="Shape 30"/>
          <p:cNvCxnSpPr/>
          <p:nvPr/>
        </p:nvCxnSpPr>
        <p:spPr>
          <a:xfrm>
            <a:off x="729343" y="5122226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/>
          <p:nvPr>
            <p:ph idx="3" type="pic"/>
          </p:nvPr>
        </p:nvSpPr>
        <p:spPr>
          <a:xfrm>
            <a:off x="9986681" y="6869532"/>
            <a:ext cx="3202842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Green Ram CSU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 amt="8000"/>
          </a:blip>
          <a:srcRect b="6932" l="0" r="30639" t="14710"/>
          <a:stretch/>
        </p:blipFill>
        <p:spPr>
          <a:xfrm>
            <a:off x="6937514" y="0"/>
            <a:ext cx="6880084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idx="1" type="body"/>
          </p:nvPr>
        </p:nvSpPr>
        <p:spPr>
          <a:xfrm>
            <a:off x="628075" y="2695561"/>
            <a:ext cx="12561452" cy="1949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1099"/>
              </a:spcBef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28074" y="5369310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330"/>
              </a:spcBef>
              <a:buClr>
                <a:srgbClr val="C39E11"/>
              </a:buClr>
              <a:buFont typeface="Arial"/>
              <a:buNone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729343" y="5122226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882" y="6733968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Green Ram UnitID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 amt="8000"/>
          </a:blip>
          <a:srcRect b="6932" l="0" r="30639" t="14710"/>
          <a:stretch/>
        </p:blipFill>
        <p:spPr>
          <a:xfrm>
            <a:off x="6937514" y="0"/>
            <a:ext cx="6880084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" type="body"/>
          </p:nvPr>
        </p:nvSpPr>
        <p:spPr>
          <a:xfrm>
            <a:off x="628075" y="2695561"/>
            <a:ext cx="12561452" cy="1949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1099"/>
              </a:spcBef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8074" y="5369310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330"/>
              </a:spcBef>
              <a:buClr>
                <a:srgbClr val="C39E11"/>
              </a:buClr>
              <a:buFont typeface="Arial"/>
              <a:buNone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729343" y="5122226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/>
          <p:nvPr>
            <p:ph idx="3" type="pic"/>
          </p:nvPr>
        </p:nvSpPr>
        <p:spPr>
          <a:xfrm>
            <a:off x="9986681" y="6869532"/>
            <a:ext cx="3202842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White CSU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-1349191" y="1236133"/>
            <a:ext cx="184730" cy="5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-2093575" y="-474133"/>
            <a:ext cx="184730" cy="5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-2186621" y="-795866"/>
            <a:ext cx="184730" cy="5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28075" y="2695561"/>
            <a:ext cx="125614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1099"/>
              </a:spcBef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28074" y="5369310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330"/>
              </a:spcBef>
              <a:buClr>
                <a:srgbClr val="C39E11"/>
              </a:buClr>
              <a:buFont typeface="Arial"/>
              <a:buNone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729343" y="5122226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7882" y="6733968"/>
            <a:ext cx="3520440" cy="78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White UnitI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-1349191" y="1236133"/>
            <a:ext cx="184730" cy="5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-2093575" y="-474133"/>
            <a:ext cx="184730" cy="5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-2186621" y="-795866"/>
            <a:ext cx="184730" cy="5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28075" y="2695561"/>
            <a:ext cx="125614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1099"/>
              </a:spcBef>
              <a:buClr>
                <a:schemeClr val="lt1"/>
              </a:buClr>
              <a:buFont typeface="Arial"/>
              <a:buNone/>
              <a:defRPr b="0" i="0" sz="549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8074" y="5369310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3" lvl="1" marL="699614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33" lvl="2" marL="1399233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47" lvl="3" marL="2098847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65" lvl="4" marL="2798465" marR="0" rtl="0" algn="l">
              <a:spcBef>
                <a:spcPts val="330"/>
              </a:spcBef>
              <a:buClr>
                <a:srgbClr val="C39E11"/>
              </a:buClr>
              <a:buFont typeface="Arial"/>
              <a:buNone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729343" y="5122226"/>
            <a:ext cx="911197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/>
          <p:nvPr>
            <p:ph idx="3" type="pic"/>
          </p:nvPr>
        </p:nvSpPr>
        <p:spPr>
          <a:xfrm>
            <a:off x="9986681" y="6869532"/>
            <a:ext cx="3202842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9A9A9C"/>
              </a:buClr>
              <a:buFont typeface="Arial"/>
              <a:buNone/>
              <a:defRPr b="0" i="0" sz="1600" u="none" cap="none" strike="noStrike">
                <a:solidFill>
                  <a:srgbClr val="9A9A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8075" y="905258"/>
            <a:ext cx="12561452" cy="10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grpSp>
        <p:nvGrpSpPr>
          <p:cNvPr id="62" name="Shape 62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63" name="Shape 63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Shape 6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6" y="7372350"/>
              <a:ext cx="1788557" cy="40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Shape 65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Shape 6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6" y="7372352"/>
              <a:ext cx="1788557" cy="400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Whi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445328" y="2799373"/>
            <a:ext cx="97441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445328" y="4381996"/>
            <a:ext cx="9744199" cy="486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11533" l="79831" r="0" t="28562"/>
          <a:stretch/>
        </p:blipFill>
        <p:spPr>
          <a:xfrm>
            <a:off x="0" y="0"/>
            <a:ext cx="2572932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075" y="905258"/>
            <a:ext cx="12561452" cy="10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074" y="2487883"/>
            <a:ext cx="12561452" cy="3093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0412" lvl="0" marL="524712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775" lvl="1" marL="113687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0439" lvl="2" marL="17490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1555" lvl="3" marL="2448655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9623" lvl="4" marL="3148272" marR="0" rtl="0" algn="l">
              <a:spcBef>
                <a:spcPts val="330"/>
              </a:spcBef>
              <a:buClr>
                <a:srgbClr val="C39E11"/>
              </a:buClr>
              <a:buSzPct val="103000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3491" lvl="5" marL="3847888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4608" lvl="6" marL="4547505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722" lvl="7" marL="5247119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6839" lvl="8" marL="5946736" marR="0" rtl="0" algn="l">
              <a:spcBef>
                <a:spcPts val="604"/>
              </a:spcBef>
              <a:buClr>
                <a:schemeClr val="dk1"/>
              </a:buClr>
              <a:buSzPct val="100733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28075" y="2695561"/>
            <a:ext cx="125614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P1 Progress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628074" y="5369310"/>
            <a:ext cx="12561451" cy="452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Cookie Byte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8075" y="905250"/>
            <a:ext cx="12561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0"/>
              <a:t>Hnefatafl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8075" y="5216724"/>
            <a:ext cx="12561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Who wants to try and pronounce this?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28075" y="905258"/>
            <a:ext cx="12561452" cy="10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Hnefatafl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28000" y="2290264"/>
            <a:ext cx="12561600" cy="4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24712" lvl="0" marL="5247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Pronunciation: (H)ne-fe-ta-ful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Viking game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One of the oldest games in the world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Versions traced back to the Romans (Petteia), Greeks, and Egyptians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2 players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Defence has 12 soldiers and 1 king that start in centre of board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Offence has 24 soldiers in groups of 6 on all 4 sides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Goal of game is for defending team to get king to any of the four corners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All pieces move like the rook in chess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Pieces taken by “sandwiching” an opponent’s piece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750" y="244600"/>
            <a:ext cx="5846225" cy="3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28075" y="905258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Product decisions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28075" y="2487883"/>
            <a:ext cx="125616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Potentially set a minimum-length password and other password </a:t>
            </a:r>
            <a:r>
              <a:rPr lang="en-US"/>
              <a:t>requirements 10 Characters.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Email, Picture, Nickname required for registration.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Offence and Defence is assigned at random.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User Directory to look up player history.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Web UX/UI.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One invitation per game Instance.</a:t>
            </a:r>
          </a:p>
          <a:p>
            <a:pPr indent="-524711" lvl="0" marL="52471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Player history will have winning percentage.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28075" y="720158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Use Cases</a:t>
            </a:r>
          </a:p>
        </p:txBody>
      </p:sp>
      <p:pic>
        <p:nvPicPr>
          <p:cNvPr descr="P1_UseCaseDiagram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75" y="1627708"/>
            <a:ext cx="11234342" cy="573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