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22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77" r:id="rId5"/>
    <p:sldId id="260" r:id="rId6"/>
    <p:sldId id="271" r:id="rId7"/>
    <p:sldId id="272" r:id="rId8"/>
    <p:sldId id="273" r:id="rId9"/>
    <p:sldId id="279" r:id="rId10"/>
    <p:sldId id="274" r:id="rId11"/>
    <p:sldId id="269" r:id="rId12"/>
    <p:sldId id="266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6" autoAdjust="0"/>
    <p:restoredTop sz="8641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D5694-F126-4CF5-B78E-FBA16A7747E8}" type="doc">
      <dgm:prSet loTypeId="urn:microsoft.com/office/officeart/2005/8/layout/default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F8C8595A-C8E5-4EF6-8309-C18128CDE06E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European R&amp;D project</a:t>
          </a:r>
          <a:endParaRPr lang="el-GR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06DD7E2-52DB-411B-98F9-2339EFD9C299}" type="parTrans" cxnId="{6BA9E34B-5191-4A61-8757-E34846733C12}">
      <dgm:prSet/>
      <dgm:spPr/>
      <dgm:t>
        <a:bodyPr/>
        <a:lstStyle/>
        <a:p>
          <a:endParaRPr lang="el-G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60914D-024A-4ACB-936D-D789C83747E9}" type="sibTrans" cxnId="{6BA9E34B-5191-4A61-8757-E34846733C12}">
      <dgm:prSet/>
      <dgm:spPr/>
      <dgm:t>
        <a:bodyPr/>
        <a:lstStyle/>
        <a:p>
          <a:endParaRPr lang="el-G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7FB22BC-ABE8-4A72-8BC7-80941CE55AA2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Co-funded by the EU under H2020 “Secure Societies”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programme</a:t>
          </a:r>
          <a:endParaRPr lang="el-GR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941F3E3-C8E8-4051-86FC-42B838E14593}" type="parTrans" cxnId="{3FCEEC00-DF55-46E6-AA8C-FD4C5752E590}">
      <dgm:prSet/>
      <dgm:spPr/>
      <dgm:t>
        <a:bodyPr/>
        <a:lstStyle/>
        <a:p>
          <a:endParaRPr lang="el-G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A64D7E-7452-42D9-BDCA-2810B076A421}" type="sibTrans" cxnId="{3FCEEC00-DF55-46E6-AA8C-FD4C5752E590}">
      <dgm:prSet/>
      <dgm:spPr/>
      <dgm:t>
        <a:bodyPr/>
        <a:lstStyle/>
        <a:p>
          <a:endParaRPr lang="el-G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3E3F1F-4B42-4751-AEEF-B6F7A7214F56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12 partners, 4.56 M</a:t>
          </a:r>
          <a:r>
            <a:rPr lang="el-GR" dirty="0">
              <a:latin typeface="Segoe UI" panose="020B0502040204020203" pitchFamily="34" charset="0"/>
              <a:cs typeface="Segoe UI" panose="020B0502040204020203" pitchFamily="34" charset="0"/>
            </a:rPr>
            <a:t>€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total budget</a:t>
          </a:r>
          <a:endParaRPr lang="el-GR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EA92036-49C2-4CDB-84D0-95B4374E1D00}" type="parTrans" cxnId="{F66E22C8-87A7-4B5A-B5AE-243D307BAF2B}">
      <dgm:prSet/>
      <dgm:spPr/>
      <dgm:t>
        <a:bodyPr/>
        <a:lstStyle/>
        <a:p>
          <a:endParaRPr lang="el-G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EB6B833-70FF-4ED7-88A3-0104505ECA62}" type="sibTrans" cxnId="{F66E22C8-87A7-4B5A-B5AE-243D307BAF2B}">
      <dgm:prSet/>
      <dgm:spPr/>
      <dgm:t>
        <a:bodyPr/>
        <a:lstStyle/>
        <a:p>
          <a:endParaRPr lang="el-G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ADDC329-0038-4F6A-A914-6D63ECA97578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Duration: Sep 2016 – Feb 2019 (30 months)</a:t>
          </a:r>
          <a:endParaRPr lang="el-GR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1F9A76-6482-4C09-BD9F-364F053D5C72}" type="parTrans" cxnId="{B74D9EB9-D515-42B2-8629-5DD3778C042D}">
      <dgm:prSet/>
      <dgm:spPr/>
      <dgm:t>
        <a:bodyPr/>
        <a:lstStyle/>
        <a:p>
          <a:endParaRPr lang="el-G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3DE7431-1EC0-46EB-B347-DDE4BB5C36A6}" type="sibTrans" cxnId="{B74D9EB9-D515-42B2-8629-5DD3778C042D}">
      <dgm:prSet/>
      <dgm:spPr/>
      <dgm:t>
        <a:bodyPr/>
        <a:lstStyle/>
        <a:p>
          <a:endParaRPr lang="el-G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37F425D-4BFC-4542-9CB6-C67537A347BD}" type="pres">
      <dgm:prSet presAssocID="{EB9D5694-F126-4CF5-B78E-FBA16A7747E8}" presName="diagram" presStyleCnt="0">
        <dgm:presLayoutVars>
          <dgm:dir/>
          <dgm:resizeHandles val="exact"/>
        </dgm:presLayoutVars>
      </dgm:prSet>
      <dgm:spPr/>
    </dgm:pt>
    <dgm:pt modelId="{231B8710-0E55-4E39-BED0-8701045CB634}" type="pres">
      <dgm:prSet presAssocID="{F8C8595A-C8E5-4EF6-8309-C18128CDE06E}" presName="node" presStyleLbl="node1" presStyleIdx="0" presStyleCnt="4">
        <dgm:presLayoutVars>
          <dgm:bulletEnabled val="1"/>
        </dgm:presLayoutVars>
      </dgm:prSet>
      <dgm:spPr/>
    </dgm:pt>
    <dgm:pt modelId="{C097E7F3-6E88-4AAF-BC35-ABF791C255DB}" type="pres">
      <dgm:prSet presAssocID="{7E60914D-024A-4ACB-936D-D789C83747E9}" presName="sibTrans" presStyleCnt="0"/>
      <dgm:spPr/>
    </dgm:pt>
    <dgm:pt modelId="{56582001-9CBD-45E1-91DF-98AAC133BD50}" type="pres">
      <dgm:prSet presAssocID="{57FB22BC-ABE8-4A72-8BC7-80941CE55AA2}" presName="node" presStyleLbl="node1" presStyleIdx="1" presStyleCnt="4">
        <dgm:presLayoutVars>
          <dgm:bulletEnabled val="1"/>
        </dgm:presLayoutVars>
      </dgm:prSet>
      <dgm:spPr/>
    </dgm:pt>
    <dgm:pt modelId="{A386F4AF-9D24-4EDA-96C2-97E13FE23F87}" type="pres">
      <dgm:prSet presAssocID="{FBA64D7E-7452-42D9-BDCA-2810B076A421}" presName="sibTrans" presStyleCnt="0"/>
      <dgm:spPr/>
    </dgm:pt>
    <dgm:pt modelId="{1705C809-9B4C-4389-9D7F-02295A9E2286}" type="pres">
      <dgm:prSet presAssocID="{EA3E3F1F-4B42-4751-AEEF-B6F7A7214F56}" presName="node" presStyleLbl="node1" presStyleIdx="2" presStyleCnt="4">
        <dgm:presLayoutVars>
          <dgm:bulletEnabled val="1"/>
        </dgm:presLayoutVars>
      </dgm:prSet>
      <dgm:spPr/>
    </dgm:pt>
    <dgm:pt modelId="{089BE26F-C03C-4E4A-BB7A-3E8ECCCA0450}" type="pres">
      <dgm:prSet presAssocID="{CEB6B833-70FF-4ED7-88A3-0104505ECA62}" presName="sibTrans" presStyleCnt="0"/>
      <dgm:spPr/>
    </dgm:pt>
    <dgm:pt modelId="{19CCB7E8-1C17-4602-8194-7CF897E24C0A}" type="pres">
      <dgm:prSet presAssocID="{AADDC329-0038-4F6A-A914-6D63ECA97578}" presName="node" presStyleLbl="node1" presStyleIdx="3" presStyleCnt="4">
        <dgm:presLayoutVars>
          <dgm:bulletEnabled val="1"/>
        </dgm:presLayoutVars>
      </dgm:prSet>
      <dgm:spPr/>
    </dgm:pt>
  </dgm:ptLst>
  <dgm:cxnLst>
    <dgm:cxn modelId="{3FCEEC00-DF55-46E6-AA8C-FD4C5752E590}" srcId="{EB9D5694-F126-4CF5-B78E-FBA16A7747E8}" destId="{57FB22BC-ABE8-4A72-8BC7-80941CE55AA2}" srcOrd="1" destOrd="0" parTransId="{7941F3E3-C8E8-4051-86FC-42B838E14593}" sibTransId="{FBA64D7E-7452-42D9-BDCA-2810B076A421}"/>
    <dgm:cxn modelId="{6BA9E34B-5191-4A61-8757-E34846733C12}" srcId="{EB9D5694-F126-4CF5-B78E-FBA16A7747E8}" destId="{F8C8595A-C8E5-4EF6-8309-C18128CDE06E}" srcOrd="0" destOrd="0" parTransId="{D06DD7E2-52DB-411B-98F9-2339EFD9C299}" sibTransId="{7E60914D-024A-4ACB-936D-D789C83747E9}"/>
    <dgm:cxn modelId="{EE1C6651-B6EF-4EA4-81E0-7378C6F18F66}" type="presOf" srcId="{EB9D5694-F126-4CF5-B78E-FBA16A7747E8}" destId="{C37F425D-4BFC-4542-9CB6-C67537A347BD}" srcOrd="0" destOrd="0" presId="urn:microsoft.com/office/officeart/2005/8/layout/default"/>
    <dgm:cxn modelId="{7ED1EC90-27C3-4A97-8D40-A42D0A3F86F3}" type="presOf" srcId="{AADDC329-0038-4F6A-A914-6D63ECA97578}" destId="{19CCB7E8-1C17-4602-8194-7CF897E24C0A}" srcOrd="0" destOrd="0" presId="urn:microsoft.com/office/officeart/2005/8/layout/default"/>
    <dgm:cxn modelId="{26FD69A4-5D4E-489B-8C38-2BED39940ADB}" type="presOf" srcId="{F8C8595A-C8E5-4EF6-8309-C18128CDE06E}" destId="{231B8710-0E55-4E39-BED0-8701045CB634}" srcOrd="0" destOrd="0" presId="urn:microsoft.com/office/officeart/2005/8/layout/default"/>
    <dgm:cxn modelId="{B74D9EB9-D515-42B2-8629-5DD3778C042D}" srcId="{EB9D5694-F126-4CF5-B78E-FBA16A7747E8}" destId="{AADDC329-0038-4F6A-A914-6D63ECA97578}" srcOrd="3" destOrd="0" parTransId="{4E1F9A76-6482-4C09-BD9F-364F053D5C72}" sibTransId="{43DE7431-1EC0-46EB-B347-DDE4BB5C36A6}"/>
    <dgm:cxn modelId="{A4E75BBC-CC0C-4E04-9E93-C1EB58158516}" type="presOf" srcId="{EA3E3F1F-4B42-4751-AEEF-B6F7A7214F56}" destId="{1705C809-9B4C-4389-9D7F-02295A9E2286}" srcOrd="0" destOrd="0" presId="urn:microsoft.com/office/officeart/2005/8/layout/default"/>
    <dgm:cxn modelId="{F66E22C8-87A7-4B5A-B5AE-243D307BAF2B}" srcId="{EB9D5694-F126-4CF5-B78E-FBA16A7747E8}" destId="{EA3E3F1F-4B42-4751-AEEF-B6F7A7214F56}" srcOrd="2" destOrd="0" parTransId="{5EA92036-49C2-4CDB-84D0-95B4374E1D00}" sibTransId="{CEB6B833-70FF-4ED7-88A3-0104505ECA62}"/>
    <dgm:cxn modelId="{508B5DF9-04BE-4C46-9C5F-54D3C9A023E8}" type="presOf" srcId="{57FB22BC-ABE8-4A72-8BC7-80941CE55AA2}" destId="{56582001-9CBD-45E1-91DF-98AAC133BD50}" srcOrd="0" destOrd="0" presId="urn:microsoft.com/office/officeart/2005/8/layout/default"/>
    <dgm:cxn modelId="{32941277-1D04-4B49-916E-74AEE13753EE}" type="presParOf" srcId="{C37F425D-4BFC-4542-9CB6-C67537A347BD}" destId="{231B8710-0E55-4E39-BED0-8701045CB634}" srcOrd="0" destOrd="0" presId="urn:microsoft.com/office/officeart/2005/8/layout/default"/>
    <dgm:cxn modelId="{D8B5B47D-F386-49E5-AA45-417E527D4CA5}" type="presParOf" srcId="{C37F425D-4BFC-4542-9CB6-C67537A347BD}" destId="{C097E7F3-6E88-4AAF-BC35-ABF791C255DB}" srcOrd="1" destOrd="0" presId="urn:microsoft.com/office/officeart/2005/8/layout/default"/>
    <dgm:cxn modelId="{FB59D540-FBCF-4CCE-8579-74BA82FCFF49}" type="presParOf" srcId="{C37F425D-4BFC-4542-9CB6-C67537A347BD}" destId="{56582001-9CBD-45E1-91DF-98AAC133BD50}" srcOrd="2" destOrd="0" presId="urn:microsoft.com/office/officeart/2005/8/layout/default"/>
    <dgm:cxn modelId="{94DA9E63-46F3-4238-966C-4E16E45C048A}" type="presParOf" srcId="{C37F425D-4BFC-4542-9CB6-C67537A347BD}" destId="{A386F4AF-9D24-4EDA-96C2-97E13FE23F87}" srcOrd="3" destOrd="0" presId="urn:microsoft.com/office/officeart/2005/8/layout/default"/>
    <dgm:cxn modelId="{29D521E2-07BC-434F-8440-FE2C615035D3}" type="presParOf" srcId="{C37F425D-4BFC-4542-9CB6-C67537A347BD}" destId="{1705C809-9B4C-4389-9D7F-02295A9E2286}" srcOrd="4" destOrd="0" presId="urn:microsoft.com/office/officeart/2005/8/layout/default"/>
    <dgm:cxn modelId="{BD063D27-D229-4DAA-93DA-BFE8474B8083}" type="presParOf" srcId="{C37F425D-4BFC-4542-9CB6-C67537A347BD}" destId="{089BE26F-C03C-4E4A-BB7A-3E8ECCCA0450}" srcOrd="5" destOrd="0" presId="urn:microsoft.com/office/officeart/2005/8/layout/default"/>
    <dgm:cxn modelId="{9F7B1126-47EC-42F2-A061-18108B5BF209}" type="presParOf" srcId="{C37F425D-4BFC-4542-9CB6-C67537A347BD}" destId="{19CCB7E8-1C17-4602-8194-7CF897E24C0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981EC-833B-4E08-BB28-E9687C7D76BE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 phldr="1"/>
      <dgm:spPr/>
    </dgm:pt>
    <dgm:pt modelId="{603DB427-81F8-4F67-98F1-A9E90D55BDEB}">
      <dgm:prSet phldrT="[Text]"/>
      <dgm:spPr/>
      <dgm:t>
        <a:bodyPr/>
        <a:lstStyle/>
        <a:p>
          <a:r>
            <a:rPr lang="en-US" dirty="0"/>
            <a:t>Big Data Analytics &amp; Machine Learning</a:t>
          </a:r>
          <a:endParaRPr lang="el-GR" dirty="0"/>
        </a:p>
      </dgm:t>
    </dgm:pt>
    <dgm:pt modelId="{C5AC17AD-961B-441A-8376-2D076F75CBEC}" type="parTrans" cxnId="{E3A4F349-890B-4503-9771-1F34BC22B8CD}">
      <dgm:prSet/>
      <dgm:spPr/>
      <dgm:t>
        <a:bodyPr/>
        <a:lstStyle/>
        <a:p>
          <a:endParaRPr lang="el-GR"/>
        </a:p>
      </dgm:t>
    </dgm:pt>
    <dgm:pt modelId="{E2D63581-51BC-4D99-AC50-515A7DDA9E4B}" type="sibTrans" cxnId="{E3A4F349-890B-4503-9771-1F34BC22B8CD}">
      <dgm:prSet/>
      <dgm:spPr/>
      <dgm:t>
        <a:bodyPr/>
        <a:lstStyle/>
        <a:p>
          <a:endParaRPr lang="el-GR"/>
        </a:p>
      </dgm:t>
    </dgm:pt>
    <dgm:pt modelId="{8880F3DA-A53B-4F4C-A742-8E46E6C6DB64}">
      <dgm:prSet phldrT="[Text]"/>
      <dgm:spPr/>
      <dgm:t>
        <a:bodyPr/>
        <a:lstStyle/>
        <a:p>
          <a:r>
            <a:rPr lang="en-US" dirty="0"/>
            <a:t>Trusted Computing</a:t>
          </a:r>
          <a:endParaRPr lang="el-GR" dirty="0"/>
        </a:p>
      </dgm:t>
    </dgm:pt>
    <dgm:pt modelId="{EDE6E315-1655-4B33-99FD-31596D089338}" type="parTrans" cxnId="{1C09349D-4E71-4450-8974-632AB1CADAD3}">
      <dgm:prSet/>
      <dgm:spPr/>
      <dgm:t>
        <a:bodyPr/>
        <a:lstStyle/>
        <a:p>
          <a:endParaRPr lang="el-GR"/>
        </a:p>
      </dgm:t>
    </dgm:pt>
    <dgm:pt modelId="{52F3F59F-65DC-4508-B6AE-EF046D483A60}" type="sibTrans" cxnId="{1C09349D-4E71-4450-8974-632AB1CADAD3}">
      <dgm:prSet/>
      <dgm:spPr/>
      <dgm:t>
        <a:bodyPr/>
        <a:lstStyle/>
        <a:p>
          <a:endParaRPr lang="el-GR"/>
        </a:p>
      </dgm:t>
    </dgm:pt>
    <dgm:pt modelId="{CE24F547-7093-44B5-8ABA-B842A0BBCCF6}">
      <dgm:prSet phldrT="[Text]"/>
      <dgm:spPr/>
      <dgm:t>
        <a:bodyPr/>
        <a:lstStyle/>
        <a:p>
          <a:r>
            <a:rPr lang="en-US" dirty="0"/>
            <a:t>Network Function Virtualisation</a:t>
          </a:r>
          <a:endParaRPr lang="el-GR" dirty="0"/>
        </a:p>
      </dgm:t>
    </dgm:pt>
    <dgm:pt modelId="{5EAF7A2B-EA8E-4C87-80AD-3EBA94B222AC}" type="parTrans" cxnId="{2DCC3B64-4F35-44B3-A384-82AA075D9239}">
      <dgm:prSet/>
      <dgm:spPr/>
      <dgm:t>
        <a:bodyPr/>
        <a:lstStyle/>
        <a:p>
          <a:endParaRPr lang="el-GR"/>
        </a:p>
      </dgm:t>
    </dgm:pt>
    <dgm:pt modelId="{DA9352A3-E143-4053-81D2-A28ABFEA1833}" type="sibTrans" cxnId="{2DCC3B64-4F35-44B3-A384-82AA075D9239}">
      <dgm:prSet/>
      <dgm:spPr/>
      <dgm:t>
        <a:bodyPr/>
        <a:lstStyle/>
        <a:p>
          <a:endParaRPr lang="el-GR"/>
        </a:p>
      </dgm:t>
    </dgm:pt>
    <dgm:pt modelId="{C226267B-4789-4BF1-A6C8-C3676C175227}" type="pres">
      <dgm:prSet presAssocID="{1D4981EC-833B-4E08-BB28-E9687C7D76BE}" presName="compositeShape" presStyleCnt="0">
        <dgm:presLayoutVars>
          <dgm:chMax val="7"/>
          <dgm:dir/>
          <dgm:resizeHandles val="exact"/>
        </dgm:presLayoutVars>
      </dgm:prSet>
      <dgm:spPr/>
    </dgm:pt>
    <dgm:pt modelId="{07159C94-94A4-49AC-8612-8024EF9726E7}" type="pres">
      <dgm:prSet presAssocID="{603DB427-81F8-4F67-98F1-A9E90D55BDEB}" presName="circ1" presStyleLbl="vennNode1" presStyleIdx="0" presStyleCnt="3"/>
      <dgm:spPr/>
    </dgm:pt>
    <dgm:pt modelId="{694F3A14-B1E5-418D-A62E-28101F397AC9}" type="pres">
      <dgm:prSet presAssocID="{603DB427-81F8-4F67-98F1-A9E90D55BDE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4068D25-402C-4944-A754-ECA786395760}" type="pres">
      <dgm:prSet presAssocID="{8880F3DA-A53B-4F4C-A742-8E46E6C6DB64}" presName="circ2" presStyleLbl="vennNode1" presStyleIdx="1" presStyleCnt="3"/>
      <dgm:spPr/>
    </dgm:pt>
    <dgm:pt modelId="{8BC0EBE7-426D-4D3B-AAC2-D7404BC4003F}" type="pres">
      <dgm:prSet presAssocID="{8880F3DA-A53B-4F4C-A742-8E46E6C6DB6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9FCA91-695C-4681-8EAA-4C8889EC4786}" type="pres">
      <dgm:prSet presAssocID="{CE24F547-7093-44B5-8ABA-B842A0BBCCF6}" presName="circ3" presStyleLbl="vennNode1" presStyleIdx="2" presStyleCnt="3"/>
      <dgm:spPr/>
    </dgm:pt>
    <dgm:pt modelId="{1E8C6FB5-23F6-4360-B5E3-940DE53F82DD}" type="pres">
      <dgm:prSet presAssocID="{CE24F547-7093-44B5-8ABA-B842A0BBCCF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7E9FD0F-3DB8-48C5-8B4D-00C9E2B68BA7}" type="presOf" srcId="{8880F3DA-A53B-4F4C-A742-8E46E6C6DB64}" destId="{E4068D25-402C-4944-A754-ECA786395760}" srcOrd="0" destOrd="0" presId="urn:microsoft.com/office/officeart/2005/8/layout/venn1"/>
    <dgm:cxn modelId="{EA7DED28-B06F-49A1-A520-98FD84625411}" type="presOf" srcId="{603DB427-81F8-4F67-98F1-A9E90D55BDEB}" destId="{07159C94-94A4-49AC-8612-8024EF9726E7}" srcOrd="0" destOrd="0" presId="urn:microsoft.com/office/officeart/2005/8/layout/venn1"/>
    <dgm:cxn modelId="{35AA1A34-8521-4C18-BA43-CF08091FCAA8}" type="presOf" srcId="{8880F3DA-A53B-4F4C-A742-8E46E6C6DB64}" destId="{8BC0EBE7-426D-4D3B-AAC2-D7404BC4003F}" srcOrd="1" destOrd="0" presId="urn:microsoft.com/office/officeart/2005/8/layout/venn1"/>
    <dgm:cxn modelId="{5FCED761-A232-4F9C-BFB0-D0D0C314E6A4}" type="presOf" srcId="{1D4981EC-833B-4E08-BB28-E9687C7D76BE}" destId="{C226267B-4789-4BF1-A6C8-C3676C175227}" srcOrd="0" destOrd="0" presId="urn:microsoft.com/office/officeart/2005/8/layout/venn1"/>
    <dgm:cxn modelId="{2DCC3B64-4F35-44B3-A384-82AA075D9239}" srcId="{1D4981EC-833B-4E08-BB28-E9687C7D76BE}" destId="{CE24F547-7093-44B5-8ABA-B842A0BBCCF6}" srcOrd="2" destOrd="0" parTransId="{5EAF7A2B-EA8E-4C87-80AD-3EBA94B222AC}" sibTransId="{DA9352A3-E143-4053-81D2-A28ABFEA1833}"/>
    <dgm:cxn modelId="{E3A4F349-890B-4503-9771-1F34BC22B8CD}" srcId="{1D4981EC-833B-4E08-BB28-E9687C7D76BE}" destId="{603DB427-81F8-4F67-98F1-A9E90D55BDEB}" srcOrd="0" destOrd="0" parTransId="{C5AC17AD-961B-441A-8376-2D076F75CBEC}" sibTransId="{E2D63581-51BC-4D99-AC50-515A7DDA9E4B}"/>
    <dgm:cxn modelId="{946ECC85-D0BA-4909-B41F-523D766DD1BF}" type="presOf" srcId="{CE24F547-7093-44B5-8ABA-B842A0BBCCF6}" destId="{AD9FCA91-695C-4681-8EAA-4C8889EC4786}" srcOrd="0" destOrd="0" presId="urn:microsoft.com/office/officeart/2005/8/layout/venn1"/>
    <dgm:cxn modelId="{3410428B-8B02-41F3-8434-91C8D16F4B36}" type="presOf" srcId="{CE24F547-7093-44B5-8ABA-B842A0BBCCF6}" destId="{1E8C6FB5-23F6-4360-B5E3-940DE53F82DD}" srcOrd="1" destOrd="0" presId="urn:microsoft.com/office/officeart/2005/8/layout/venn1"/>
    <dgm:cxn modelId="{C6EF8795-2F1B-4B58-9E50-B55D03E70378}" type="presOf" srcId="{603DB427-81F8-4F67-98F1-A9E90D55BDEB}" destId="{694F3A14-B1E5-418D-A62E-28101F397AC9}" srcOrd="1" destOrd="0" presId="urn:microsoft.com/office/officeart/2005/8/layout/venn1"/>
    <dgm:cxn modelId="{1C09349D-4E71-4450-8974-632AB1CADAD3}" srcId="{1D4981EC-833B-4E08-BB28-E9687C7D76BE}" destId="{8880F3DA-A53B-4F4C-A742-8E46E6C6DB64}" srcOrd="1" destOrd="0" parTransId="{EDE6E315-1655-4B33-99FD-31596D089338}" sibTransId="{52F3F59F-65DC-4508-B6AE-EF046D483A60}"/>
    <dgm:cxn modelId="{021B02C5-1294-43F7-8CE6-AFE30F0034B2}" type="presParOf" srcId="{C226267B-4789-4BF1-A6C8-C3676C175227}" destId="{07159C94-94A4-49AC-8612-8024EF9726E7}" srcOrd="0" destOrd="0" presId="urn:microsoft.com/office/officeart/2005/8/layout/venn1"/>
    <dgm:cxn modelId="{0A4A9520-4B4F-4A19-8EB8-82C9BAA4E06F}" type="presParOf" srcId="{C226267B-4789-4BF1-A6C8-C3676C175227}" destId="{694F3A14-B1E5-418D-A62E-28101F397AC9}" srcOrd="1" destOrd="0" presId="urn:microsoft.com/office/officeart/2005/8/layout/venn1"/>
    <dgm:cxn modelId="{4EB03122-C400-4764-AD3C-305B802FA772}" type="presParOf" srcId="{C226267B-4789-4BF1-A6C8-C3676C175227}" destId="{E4068D25-402C-4944-A754-ECA786395760}" srcOrd="2" destOrd="0" presId="urn:microsoft.com/office/officeart/2005/8/layout/venn1"/>
    <dgm:cxn modelId="{9B41EE52-203B-4463-B6A6-F31DC80169F6}" type="presParOf" srcId="{C226267B-4789-4BF1-A6C8-C3676C175227}" destId="{8BC0EBE7-426D-4D3B-AAC2-D7404BC4003F}" srcOrd="3" destOrd="0" presId="urn:microsoft.com/office/officeart/2005/8/layout/venn1"/>
    <dgm:cxn modelId="{663628FE-ABCF-43A8-92C8-729B8EA57D05}" type="presParOf" srcId="{C226267B-4789-4BF1-A6C8-C3676C175227}" destId="{AD9FCA91-695C-4681-8EAA-4C8889EC4786}" srcOrd="4" destOrd="0" presId="urn:microsoft.com/office/officeart/2005/8/layout/venn1"/>
    <dgm:cxn modelId="{375A1C67-3485-4297-AA65-3A41B65CC849}" type="presParOf" srcId="{C226267B-4789-4BF1-A6C8-C3676C175227}" destId="{1E8C6FB5-23F6-4360-B5E3-940DE53F82D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C23ECD-54AB-40B3-B9BE-AA4689A1157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B93C10AD-BCF9-4CF9-93A1-5233E891F388}">
      <dgm:prSet phldrT="[Text]" custT="1"/>
      <dgm:spPr/>
      <dgm:t>
        <a:bodyPr/>
        <a:lstStyle/>
        <a:p>
          <a:r>
            <a:rPr lang="en-GB" sz="2800" dirty="0">
              <a:solidFill>
                <a:schemeClr val="accent1"/>
              </a:solidFill>
            </a:rPr>
            <a:t>https://www.shield-h2020.eu/</a:t>
          </a:r>
          <a:endParaRPr lang="el-GR" sz="2800" dirty="0">
            <a:solidFill>
              <a:schemeClr val="accent1"/>
            </a:solidFill>
          </a:endParaRPr>
        </a:p>
      </dgm:t>
    </dgm:pt>
    <dgm:pt modelId="{22271F54-105D-4451-962C-44522C4D4369}" type="parTrans" cxnId="{0E639BE8-9B48-4D11-8BCF-B96BC6A56989}">
      <dgm:prSet/>
      <dgm:spPr/>
      <dgm:t>
        <a:bodyPr/>
        <a:lstStyle/>
        <a:p>
          <a:endParaRPr lang="el-GR" sz="1400">
            <a:solidFill>
              <a:schemeClr val="accent1"/>
            </a:solidFill>
          </a:endParaRPr>
        </a:p>
      </dgm:t>
    </dgm:pt>
    <dgm:pt modelId="{AC4BEFA1-5CCA-4EED-ACF5-54094E93A6A5}" type="sibTrans" cxnId="{0E639BE8-9B48-4D11-8BCF-B96BC6A56989}">
      <dgm:prSet/>
      <dgm:spPr/>
      <dgm:t>
        <a:bodyPr/>
        <a:lstStyle/>
        <a:p>
          <a:endParaRPr lang="el-GR" sz="1400">
            <a:solidFill>
              <a:schemeClr val="accent1"/>
            </a:solidFill>
          </a:endParaRPr>
        </a:p>
      </dgm:t>
    </dgm:pt>
    <dgm:pt modelId="{D18FAF5B-CDDA-4E82-9DB5-B90BEBECC694}">
      <dgm:prSet phldrT="[Text]" custT="1"/>
      <dgm:spPr/>
      <dgm:t>
        <a:bodyPr/>
        <a:lstStyle/>
        <a:p>
          <a:r>
            <a:rPr lang="en-US" sz="2800" dirty="0">
              <a:solidFill>
                <a:schemeClr val="accent1"/>
              </a:solidFill>
            </a:rPr>
            <a:t>@shield_h2020</a:t>
          </a:r>
          <a:endParaRPr lang="el-GR" sz="2800" dirty="0">
            <a:solidFill>
              <a:schemeClr val="accent1"/>
            </a:solidFill>
          </a:endParaRPr>
        </a:p>
      </dgm:t>
    </dgm:pt>
    <dgm:pt modelId="{FAB7E4D4-7F6B-4709-A12E-B1BFA9342039}" type="parTrans" cxnId="{BBFC0986-DCFE-4964-BC08-4EF5B79822BC}">
      <dgm:prSet/>
      <dgm:spPr/>
      <dgm:t>
        <a:bodyPr/>
        <a:lstStyle/>
        <a:p>
          <a:endParaRPr lang="el-GR" sz="1400">
            <a:solidFill>
              <a:schemeClr val="accent1"/>
            </a:solidFill>
          </a:endParaRPr>
        </a:p>
      </dgm:t>
    </dgm:pt>
    <dgm:pt modelId="{EDA0EE7B-02C4-4DD8-ADC1-B2408958D765}" type="sibTrans" cxnId="{BBFC0986-DCFE-4964-BC08-4EF5B79822BC}">
      <dgm:prSet/>
      <dgm:spPr/>
      <dgm:t>
        <a:bodyPr/>
        <a:lstStyle/>
        <a:p>
          <a:endParaRPr lang="el-GR" sz="1400">
            <a:solidFill>
              <a:schemeClr val="accent1"/>
            </a:solidFill>
          </a:endParaRPr>
        </a:p>
      </dgm:t>
    </dgm:pt>
    <dgm:pt modelId="{5A344F40-7254-4DA4-BA28-AD997CE150EF}">
      <dgm:prSet phldrT="[Text]" custT="1"/>
      <dgm:spPr/>
      <dgm:t>
        <a:bodyPr/>
        <a:lstStyle/>
        <a:p>
          <a:r>
            <a:rPr lang="en-US" sz="2800" dirty="0">
              <a:solidFill>
                <a:schemeClr val="accent1"/>
              </a:solidFill>
            </a:rPr>
            <a:t>SHIELD EU Project</a:t>
          </a:r>
          <a:endParaRPr lang="el-GR" sz="2800" dirty="0">
            <a:solidFill>
              <a:schemeClr val="accent1"/>
            </a:solidFill>
          </a:endParaRPr>
        </a:p>
      </dgm:t>
    </dgm:pt>
    <dgm:pt modelId="{2E2AA153-7173-45D1-93F1-ED6025C39B00}" type="parTrans" cxnId="{4BFBB0E7-CE74-4731-BBD1-C8885BEDF7D6}">
      <dgm:prSet/>
      <dgm:spPr/>
      <dgm:t>
        <a:bodyPr/>
        <a:lstStyle/>
        <a:p>
          <a:endParaRPr lang="el-GR" sz="1400">
            <a:solidFill>
              <a:schemeClr val="accent1"/>
            </a:solidFill>
          </a:endParaRPr>
        </a:p>
      </dgm:t>
    </dgm:pt>
    <dgm:pt modelId="{CFB6602C-AD04-40A1-8F2E-9DE3C30F0A6B}" type="sibTrans" cxnId="{4BFBB0E7-CE74-4731-BBD1-C8885BEDF7D6}">
      <dgm:prSet/>
      <dgm:spPr/>
      <dgm:t>
        <a:bodyPr/>
        <a:lstStyle/>
        <a:p>
          <a:endParaRPr lang="el-GR" sz="1400">
            <a:solidFill>
              <a:schemeClr val="accent1"/>
            </a:solidFill>
          </a:endParaRPr>
        </a:p>
      </dgm:t>
    </dgm:pt>
    <dgm:pt modelId="{725BE1AB-A779-4DB1-A526-A7213B0E0C0B}">
      <dgm:prSet phldrT="[Text]" custT="1"/>
      <dgm:spPr/>
      <dgm:t>
        <a:bodyPr/>
        <a:lstStyle/>
        <a:p>
          <a:r>
            <a:rPr lang="en-US" sz="2800" dirty="0">
              <a:solidFill>
                <a:schemeClr val="accent1"/>
              </a:solidFill>
            </a:rPr>
            <a:t>info@shield-h2020.eu</a:t>
          </a:r>
          <a:endParaRPr lang="el-GR" sz="2800" dirty="0">
            <a:solidFill>
              <a:schemeClr val="accent1"/>
            </a:solidFill>
          </a:endParaRPr>
        </a:p>
      </dgm:t>
    </dgm:pt>
    <dgm:pt modelId="{7851412C-4F3F-4257-8598-76D1D310D624}" type="parTrans" cxnId="{E37EAE81-F0FB-4437-ABE1-97D31769B7A8}">
      <dgm:prSet/>
      <dgm:spPr/>
      <dgm:t>
        <a:bodyPr/>
        <a:lstStyle/>
        <a:p>
          <a:endParaRPr lang="el-GR" sz="1400">
            <a:solidFill>
              <a:schemeClr val="accent1"/>
            </a:solidFill>
          </a:endParaRPr>
        </a:p>
      </dgm:t>
    </dgm:pt>
    <dgm:pt modelId="{B4546E0A-7D2F-422C-B661-E7DF8E286BC0}" type="sibTrans" cxnId="{E37EAE81-F0FB-4437-ABE1-97D31769B7A8}">
      <dgm:prSet/>
      <dgm:spPr/>
      <dgm:t>
        <a:bodyPr/>
        <a:lstStyle/>
        <a:p>
          <a:endParaRPr lang="el-GR" sz="1400">
            <a:solidFill>
              <a:schemeClr val="accent1"/>
            </a:solidFill>
          </a:endParaRPr>
        </a:p>
      </dgm:t>
    </dgm:pt>
    <dgm:pt modelId="{B41CAC6F-E7E5-45A3-AB24-814BB2B331D9}" type="pres">
      <dgm:prSet presAssocID="{79C23ECD-54AB-40B3-B9BE-AA4689A11574}" presName="vert0" presStyleCnt="0">
        <dgm:presLayoutVars>
          <dgm:dir/>
          <dgm:animOne val="branch"/>
          <dgm:animLvl val="lvl"/>
        </dgm:presLayoutVars>
      </dgm:prSet>
      <dgm:spPr/>
    </dgm:pt>
    <dgm:pt modelId="{99ED3118-C5A0-444C-9C14-8E3568327F4A}" type="pres">
      <dgm:prSet presAssocID="{B93C10AD-BCF9-4CF9-93A1-5233E891F388}" presName="thickLine" presStyleLbl="alignNode1" presStyleIdx="0" presStyleCnt="4"/>
      <dgm:spPr/>
    </dgm:pt>
    <dgm:pt modelId="{1D07E17C-D865-4655-9B56-089B466694A2}" type="pres">
      <dgm:prSet presAssocID="{B93C10AD-BCF9-4CF9-93A1-5233E891F388}" presName="horz1" presStyleCnt="0"/>
      <dgm:spPr/>
    </dgm:pt>
    <dgm:pt modelId="{4C9B6BAD-F956-4F5A-9075-B9B6F83B0E18}" type="pres">
      <dgm:prSet presAssocID="{B93C10AD-BCF9-4CF9-93A1-5233E891F388}" presName="tx1" presStyleLbl="revTx" presStyleIdx="0" presStyleCnt="4"/>
      <dgm:spPr/>
    </dgm:pt>
    <dgm:pt modelId="{3E0F1322-042E-4103-A185-9643DEA44417}" type="pres">
      <dgm:prSet presAssocID="{B93C10AD-BCF9-4CF9-93A1-5233E891F388}" presName="vert1" presStyleCnt="0"/>
      <dgm:spPr/>
    </dgm:pt>
    <dgm:pt modelId="{0C5359F5-6C91-4ECD-98C4-62E337895237}" type="pres">
      <dgm:prSet presAssocID="{D18FAF5B-CDDA-4E82-9DB5-B90BEBECC694}" presName="thickLine" presStyleLbl="alignNode1" presStyleIdx="1" presStyleCnt="4"/>
      <dgm:spPr/>
    </dgm:pt>
    <dgm:pt modelId="{494892A8-38F5-43F2-A0C6-2B86C7168E0A}" type="pres">
      <dgm:prSet presAssocID="{D18FAF5B-CDDA-4E82-9DB5-B90BEBECC694}" presName="horz1" presStyleCnt="0"/>
      <dgm:spPr/>
    </dgm:pt>
    <dgm:pt modelId="{190F6840-E1A9-4515-9F5A-619265DD6898}" type="pres">
      <dgm:prSet presAssocID="{D18FAF5B-CDDA-4E82-9DB5-B90BEBECC694}" presName="tx1" presStyleLbl="revTx" presStyleIdx="1" presStyleCnt="4"/>
      <dgm:spPr/>
    </dgm:pt>
    <dgm:pt modelId="{5A4BCAB4-998B-49AD-AF43-82D48FBA8F86}" type="pres">
      <dgm:prSet presAssocID="{D18FAF5B-CDDA-4E82-9DB5-B90BEBECC694}" presName="vert1" presStyleCnt="0"/>
      <dgm:spPr/>
    </dgm:pt>
    <dgm:pt modelId="{93EE0799-402C-4A9D-A59D-70C06CC936FB}" type="pres">
      <dgm:prSet presAssocID="{5A344F40-7254-4DA4-BA28-AD997CE150EF}" presName="thickLine" presStyleLbl="alignNode1" presStyleIdx="2" presStyleCnt="4"/>
      <dgm:spPr/>
    </dgm:pt>
    <dgm:pt modelId="{B0B2C271-707B-469B-86E1-07D2E5C55A17}" type="pres">
      <dgm:prSet presAssocID="{5A344F40-7254-4DA4-BA28-AD997CE150EF}" presName="horz1" presStyleCnt="0"/>
      <dgm:spPr/>
    </dgm:pt>
    <dgm:pt modelId="{4BEC1BAD-0B87-49E4-AA97-FCB819D268AF}" type="pres">
      <dgm:prSet presAssocID="{5A344F40-7254-4DA4-BA28-AD997CE150EF}" presName="tx1" presStyleLbl="revTx" presStyleIdx="2" presStyleCnt="4"/>
      <dgm:spPr/>
    </dgm:pt>
    <dgm:pt modelId="{FDC0B7E8-67EC-4E72-A01D-88B34A1A0BED}" type="pres">
      <dgm:prSet presAssocID="{5A344F40-7254-4DA4-BA28-AD997CE150EF}" presName="vert1" presStyleCnt="0"/>
      <dgm:spPr/>
    </dgm:pt>
    <dgm:pt modelId="{35AEAA5D-9417-4515-AE0A-A9BF146525B6}" type="pres">
      <dgm:prSet presAssocID="{725BE1AB-A779-4DB1-A526-A7213B0E0C0B}" presName="thickLine" presStyleLbl="alignNode1" presStyleIdx="3" presStyleCnt="4"/>
      <dgm:spPr/>
    </dgm:pt>
    <dgm:pt modelId="{C015B3CC-CEB3-4D9D-B36F-3950DE8E55BE}" type="pres">
      <dgm:prSet presAssocID="{725BE1AB-A779-4DB1-A526-A7213B0E0C0B}" presName="horz1" presStyleCnt="0"/>
      <dgm:spPr/>
    </dgm:pt>
    <dgm:pt modelId="{A4F9E2C2-2F7B-4895-B207-69061DC30E61}" type="pres">
      <dgm:prSet presAssocID="{725BE1AB-A779-4DB1-A526-A7213B0E0C0B}" presName="tx1" presStyleLbl="revTx" presStyleIdx="3" presStyleCnt="4"/>
      <dgm:spPr/>
    </dgm:pt>
    <dgm:pt modelId="{C45F0679-2051-4DC5-82B0-1E692D7EFFDC}" type="pres">
      <dgm:prSet presAssocID="{725BE1AB-A779-4DB1-A526-A7213B0E0C0B}" presName="vert1" presStyleCnt="0"/>
      <dgm:spPr/>
    </dgm:pt>
  </dgm:ptLst>
  <dgm:cxnLst>
    <dgm:cxn modelId="{DE3A1E09-D37F-483A-ADAA-FCEBF3C25B0B}" type="presOf" srcId="{725BE1AB-A779-4DB1-A526-A7213B0E0C0B}" destId="{A4F9E2C2-2F7B-4895-B207-69061DC30E61}" srcOrd="0" destOrd="0" presId="urn:microsoft.com/office/officeart/2008/layout/LinedList"/>
    <dgm:cxn modelId="{C975787A-6473-4573-8AE7-213E29197845}" type="presOf" srcId="{B93C10AD-BCF9-4CF9-93A1-5233E891F388}" destId="{4C9B6BAD-F956-4F5A-9075-B9B6F83B0E18}" srcOrd="0" destOrd="0" presId="urn:microsoft.com/office/officeart/2008/layout/LinedList"/>
    <dgm:cxn modelId="{E37EAE81-F0FB-4437-ABE1-97D31769B7A8}" srcId="{79C23ECD-54AB-40B3-B9BE-AA4689A11574}" destId="{725BE1AB-A779-4DB1-A526-A7213B0E0C0B}" srcOrd="3" destOrd="0" parTransId="{7851412C-4F3F-4257-8598-76D1D310D624}" sibTransId="{B4546E0A-7D2F-422C-B661-E7DF8E286BC0}"/>
    <dgm:cxn modelId="{BBFC0986-DCFE-4964-BC08-4EF5B79822BC}" srcId="{79C23ECD-54AB-40B3-B9BE-AA4689A11574}" destId="{D18FAF5B-CDDA-4E82-9DB5-B90BEBECC694}" srcOrd="1" destOrd="0" parTransId="{FAB7E4D4-7F6B-4709-A12E-B1BFA9342039}" sibTransId="{EDA0EE7B-02C4-4DD8-ADC1-B2408958D765}"/>
    <dgm:cxn modelId="{33288E8D-8BD4-432F-9D6F-1A1C927C2EED}" type="presOf" srcId="{D18FAF5B-CDDA-4E82-9DB5-B90BEBECC694}" destId="{190F6840-E1A9-4515-9F5A-619265DD6898}" srcOrd="0" destOrd="0" presId="urn:microsoft.com/office/officeart/2008/layout/LinedList"/>
    <dgm:cxn modelId="{DE9429A1-90B5-4EFF-9A9C-17AB1B3D1D4D}" type="presOf" srcId="{79C23ECD-54AB-40B3-B9BE-AA4689A11574}" destId="{B41CAC6F-E7E5-45A3-AB24-814BB2B331D9}" srcOrd="0" destOrd="0" presId="urn:microsoft.com/office/officeart/2008/layout/LinedList"/>
    <dgm:cxn modelId="{8CA96CC2-D07F-441C-A374-E9E683BCF92A}" type="presOf" srcId="{5A344F40-7254-4DA4-BA28-AD997CE150EF}" destId="{4BEC1BAD-0B87-49E4-AA97-FCB819D268AF}" srcOrd="0" destOrd="0" presId="urn:microsoft.com/office/officeart/2008/layout/LinedList"/>
    <dgm:cxn modelId="{4BFBB0E7-CE74-4731-BBD1-C8885BEDF7D6}" srcId="{79C23ECD-54AB-40B3-B9BE-AA4689A11574}" destId="{5A344F40-7254-4DA4-BA28-AD997CE150EF}" srcOrd="2" destOrd="0" parTransId="{2E2AA153-7173-45D1-93F1-ED6025C39B00}" sibTransId="{CFB6602C-AD04-40A1-8F2E-9DE3C30F0A6B}"/>
    <dgm:cxn modelId="{0E639BE8-9B48-4D11-8BCF-B96BC6A56989}" srcId="{79C23ECD-54AB-40B3-B9BE-AA4689A11574}" destId="{B93C10AD-BCF9-4CF9-93A1-5233E891F388}" srcOrd="0" destOrd="0" parTransId="{22271F54-105D-4451-962C-44522C4D4369}" sibTransId="{AC4BEFA1-5CCA-4EED-ACF5-54094E93A6A5}"/>
    <dgm:cxn modelId="{53A55892-3AAC-4FC8-BEAF-1C23456626AF}" type="presParOf" srcId="{B41CAC6F-E7E5-45A3-AB24-814BB2B331D9}" destId="{99ED3118-C5A0-444C-9C14-8E3568327F4A}" srcOrd="0" destOrd="0" presId="urn:microsoft.com/office/officeart/2008/layout/LinedList"/>
    <dgm:cxn modelId="{E01A3502-AF42-42B1-A432-6255EFB92AD4}" type="presParOf" srcId="{B41CAC6F-E7E5-45A3-AB24-814BB2B331D9}" destId="{1D07E17C-D865-4655-9B56-089B466694A2}" srcOrd="1" destOrd="0" presId="urn:microsoft.com/office/officeart/2008/layout/LinedList"/>
    <dgm:cxn modelId="{4EA93B2C-128F-48E7-BBC3-F4A989764814}" type="presParOf" srcId="{1D07E17C-D865-4655-9B56-089B466694A2}" destId="{4C9B6BAD-F956-4F5A-9075-B9B6F83B0E18}" srcOrd="0" destOrd="0" presId="urn:microsoft.com/office/officeart/2008/layout/LinedList"/>
    <dgm:cxn modelId="{91783E8B-551A-4C88-AF30-A3E9E415005A}" type="presParOf" srcId="{1D07E17C-D865-4655-9B56-089B466694A2}" destId="{3E0F1322-042E-4103-A185-9643DEA44417}" srcOrd="1" destOrd="0" presId="urn:microsoft.com/office/officeart/2008/layout/LinedList"/>
    <dgm:cxn modelId="{0BA8E088-9B77-4DB6-AEE9-58E4ED21FCC9}" type="presParOf" srcId="{B41CAC6F-E7E5-45A3-AB24-814BB2B331D9}" destId="{0C5359F5-6C91-4ECD-98C4-62E337895237}" srcOrd="2" destOrd="0" presId="urn:microsoft.com/office/officeart/2008/layout/LinedList"/>
    <dgm:cxn modelId="{9B912381-5BC0-4869-9DC3-DF7549CE56A1}" type="presParOf" srcId="{B41CAC6F-E7E5-45A3-AB24-814BB2B331D9}" destId="{494892A8-38F5-43F2-A0C6-2B86C7168E0A}" srcOrd="3" destOrd="0" presId="urn:microsoft.com/office/officeart/2008/layout/LinedList"/>
    <dgm:cxn modelId="{2F5F45A6-6E9F-486C-805F-BEAD5D023A60}" type="presParOf" srcId="{494892A8-38F5-43F2-A0C6-2B86C7168E0A}" destId="{190F6840-E1A9-4515-9F5A-619265DD6898}" srcOrd="0" destOrd="0" presId="urn:microsoft.com/office/officeart/2008/layout/LinedList"/>
    <dgm:cxn modelId="{87EC3F15-A487-4B0A-9520-15179A4FA38D}" type="presParOf" srcId="{494892A8-38F5-43F2-A0C6-2B86C7168E0A}" destId="{5A4BCAB4-998B-49AD-AF43-82D48FBA8F86}" srcOrd="1" destOrd="0" presId="urn:microsoft.com/office/officeart/2008/layout/LinedList"/>
    <dgm:cxn modelId="{E304A898-86D1-4364-94D7-EA114C9DB0E4}" type="presParOf" srcId="{B41CAC6F-E7E5-45A3-AB24-814BB2B331D9}" destId="{93EE0799-402C-4A9D-A59D-70C06CC936FB}" srcOrd="4" destOrd="0" presId="urn:microsoft.com/office/officeart/2008/layout/LinedList"/>
    <dgm:cxn modelId="{502DC11C-4061-4362-85FF-6E3C65DB7842}" type="presParOf" srcId="{B41CAC6F-E7E5-45A3-AB24-814BB2B331D9}" destId="{B0B2C271-707B-469B-86E1-07D2E5C55A17}" srcOrd="5" destOrd="0" presId="urn:microsoft.com/office/officeart/2008/layout/LinedList"/>
    <dgm:cxn modelId="{0ECCE5E1-F0D6-41E7-BE18-0DB69A2CE766}" type="presParOf" srcId="{B0B2C271-707B-469B-86E1-07D2E5C55A17}" destId="{4BEC1BAD-0B87-49E4-AA97-FCB819D268AF}" srcOrd="0" destOrd="0" presId="urn:microsoft.com/office/officeart/2008/layout/LinedList"/>
    <dgm:cxn modelId="{35202F15-4716-4D0A-9F80-6F28C6A0DAFF}" type="presParOf" srcId="{B0B2C271-707B-469B-86E1-07D2E5C55A17}" destId="{FDC0B7E8-67EC-4E72-A01D-88B34A1A0BED}" srcOrd="1" destOrd="0" presId="urn:microsoft.com/office/officeart/2008/layout/LinedList"/>
    <dgm:cxn modelId="{8EC92C7D-3A0D-446D-88A0-10FC1F63548C}" type="presParOf" srcId="{B41CAC6F-E7E5-45A3-AB24-814BB2B331D9}" destId="{35AEAA5D-9417-4515-AE0A-A9BF146525B6}" srcOrd="6" destOrd="0" presId="urn:microsoft.com/office/officeart/2008/layout/LinedList"/>
    <dgm:cxn modelId="{F65A4BBA-5F0A-48EA-9E7C-0E29C544C6BA}" type="presParOf" srcId="{B41CAC6F-E7E5-45A3-AB24-814BB2B331D9}" destId="{C015B3CC-CEB3-4D9D-B36F-3950DE8E55BE}" srcOrd="7" destOrd="0" presId="urn:microsoft.com/office/officeart/2008/layout/LinedList"/>
    <dgm:cxn modelId="{7B7B44EC-3EB9-48DC-B024-1E38DA77F321}" type="presParOf" srcId="{C015B3CC-CEB3-4D9D-B36F-3950DE8E55BE}" destId="{A4F9E2C2-2F7B-4895-B207-69061DC30E61}" srcOrd="0" destOrd="0" presId="urn:microsoft.com/office/officeart/2008/layout/LinedList"/>
    <dgm:cxn modelId="{B1267186-D61A-4610-8E6F-DEA587B15AEE}" type="presParOf" srcId="{C015B3CC-CEB3-4D9D-B36F-3950DE8E55BE}" destId="{C45F0679-2051-4DC5-82B0-1E692D7EFF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B8710-0E55-4E39-BED0-8701045CB634}">
      <dsp:nvSpPr>
        <dsp:cNvPr id="0" name=""/>
        <dsp:cNvSpPr/>
      </dsp:nvSpPr>
      <dsp:spPr>
        <a:xfrm>
          <a:off x="2617" y="601093"/>
          <a:ext cx="2076809" cy="124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1176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European R&amp;D project</a:t>
          </a:r>
          <a:endParaRPr lang="el-GR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617" y="601093"/>
        <a:ext cx="2076809" cy="1246085"/>
      </dsp:txXfrm>
    </dsp:sp>
    <dsp:sp modelId="{56582001-9CBD-45E1-91DF-98AAC133BD50}">
      <dsp:nvSpPr>
        <dsp:cNvPr id="0" name=""/>
        <dsp:cNvSpPr/>
      </dsp:nvSpPr>
      <dsp:spPr>
        <a:xfrm>
          <a:off x="2287108" y="601093"/>
          <a:ext cx="2076809" cy="124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1176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Co-funded by the EU under H2020 “Secure Societies” </a:t>
          </a:r>
          <a:r>
            <a:rPr lang="en-US" sz="1800" kern="1200" dirty="0" err="1">
              <a:latin typeface="Segoe UI" panose="020B0502040204020203" pitchFamily="34" charset="0"/>
              <a:cs typeface="Segoe UI" panose="020B0502040204020203" pitchFamily="34" charset="0"/>
            </a:rPr>
            <a:t>programme</a:t>
          </a:r>
          <a:endParaRPr lang="el-GR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287108" y="601093"/>
        <a:ext cx="2076809" cy="1246085"/>
      </dsp:txXfrm>
    </dsp:sp>
    <dsp:sp modelId="{1705C809-9B4C-4389-9D7F-02295A9E2286}">
      <dsp:nvSpPr>
        <dsp:cNvPr id="0" name=""/>
        <dsp:cNvSpPr/>
      </dsp:nvSpPr>
      <dsp:spPr>
        <a:xfrm>
          <a:off x="4571598" y="601093"/>
          <a:ext cx="2076809" cy="124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1176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12 partners, 4.56 M</a:t>
          </a:r>
          <a:r>
            <a:rPr lang="el-GR" sz="1800" kern="1200" dirty="0">
              <a:latin typeface="Segoe UI" panose="020B0502040204020203" pitchFamily="34" charset="0"/>
              <a:cs typeface="Segoe UI" panose="020B0502040204020203" pitchFamily="34" charset="0"/>
            </a:rPr>
            <a:t>€</a:t>
          </a: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 total budget</a:t>
          </a:r>
          <a:endParaRPr lang="el-GR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71598" y="601093"/>
        <a:ext cx="2076809" cy="1246085"/>
      </dsp:txXfrm>
    </dsp:sp>
    <dsp:sp modelId="{19CCB7E8-1C17-4602-8194-7CF897E24C0A}">
      <dsp:nvSpPr>
        <dsp:cNvPr id="0" name=""/>
        <dsp:cNvSpPr/>
      </dsp:nvSpPr>
      <dsp:spPr>
        <a:xfrm>
          <a:off x="6856088" y="601093"/>
          <a:ext cx="2076809" cy="124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1176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Duration: Sep 2016 – Feb 2019 (30 months)</a:t>
          </a:r>
          <a:endParaRPr lang="el-GR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856088" y="601093"/>
        <a:ext cx="2076809" cy="1246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59C94-94A4-49AC-8612-8024EF9726E7}">
      <dsp:nvSpPr>
        <dsp:cNvPr id="0" name=""/>
        <dsp:cNvSpPr/>
      </dsp:nvSpPr>
      <dsp:spPr>
        <a:xfrm>
          <a:off x="1214312" y="31645"/>
          <a:ext cx="1518996" cy="151899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75000"/>
                <a:satMod val="16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2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0000"/>
                <a:shade val="100000"/>
                <a:satMod val="14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28000" dist="38100" dir="5400000" sy="-100000" rotWithShape="0"/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>
          <a:bevelT w="139700" h="38100"/>
          <a:contourClr>
            <a:schemeClr val="accent1">
              <a:alpha val="50000"/>
              <a:hueOff val="0"/>
              <a:satOff val="0"/>
              <a:lumOff val="0"/>
              <a:alphaOff val="0"/>
              <a:tint val="100000"/>
              <a:shade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Big Data Analytics &amp; Machine Learning</a:t>
          </a:r>
          <a:endParaRPr lang="el-GR" sz="1200" kern="1200" dirty="0"/>
        </a:p>
      </dsp:txBody>
      <dsp:txXfrm>
        <a:off x="1416845" y="297470"/>
        <a:ext cx="1113930" cy="683548"/>
      </dsp:txXfrm>
    </dsp:sp>
    <dsp:sp modelId="{E4068D25-402C-4944-A754-ECA786395760}">
      <dsp:nvSpPr>
        <dsp:cNvPr id="0" name=""/>
        <dsp:cNvSpPr/>
      </dsp:nvSpPr>
      <dsp:spPr>
        <a:xfrm>
          <a:off x="1762417" y="981018"/>
          <a:ext cx="1518996" cy="151899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75000"/>
                <a:satMod val="16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2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0000"/>
                <a:shade val="100000"/>
                <a:satMod val="14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28000" dist="38100" dir="5400000" sy="-100000" rotWithShape="0"/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>
          <a:bevelT w="139700" h="38100"/>
          <a:contourClr>
            <a:schemeClr val="accent1">
              <a:alpha val="50000"/>
              <a:hueOff val="0"/>
              <a:satOff val="0"/>
              <a:lumOff val="0"/>
              <a:alphaOff val="0"/>
              <a:tint val="100000"/>
              <a:shade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Trusted Computing</a:t>
          </a:r>
          <a:endParaRPr lang="el-GR" sz="1200" kern="1200" dirty="0"/>
        </a:p>
      </dsp:txBody>
      <dsp:txXfrm>
        <a:off x="2226977" y="1373425"/>
        <a:ext cx="911397" cy="835447"/>
      </dsp:txXfrm>
    </dsp:sp>
    <dsp:sp modelId="{AD9FCA91-695C-4681-8EAA-4C8889EC4786}">
      <dsp:nvSpPr>
        <dsp:cNvPr id="0" name=""/>
        <dsp:cNvSpPr/>
      </dsp:nvSpPr>
      <dsp:spPr>
        <a:xfrm>
          <a:off x="666208" y="981018"/>
          <a:ext cx="1518996" cy="151899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75000"/>
                <a:satMod val="16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2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0000"/>
                <a:shade val="100000"/>
                <a:satMod val="14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28000" dist="38100" dir="5400000" sy="-100000" rotWithShape="0"/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>
          <a:bevelT w="139700" h="38100"/>
          <a:contourClr>
            <a:schemeClr val="accent1">
              <a:alpha val="50000"/>
              <a:hueOff val="0"/>
              <a:satOff val="0"/>
              <a:lumOff val="0"/>
              <a:alphaOff val="0"/>
              <a:tint val="100000"/>
              <a:shade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 Function Virtualisation</a:t>
          </a:r>
          <a:endParaRPr lang="el-GR" sz="1200" kern="1200" dirty="0"/>
        </a:p>
      </dsp:txBody>
      <dsp:txXfrm>
        <a:off x="809247" y="1373425"/>
        <a:ext cx="911397" cy="8354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D3118-C5A0-444C-9C14-8E3568327F4A}">
      <dsp:nvSpPr>
        <dsp:cNvPr id="0" name=""/>
        <dsp:cNvSpPr/>
      </dsp:nvSpPr>
      <dsp:spPr>
        <a:xfrm>
          <a:off x="0" y="0"/>
          <a:ext cx="54242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B6BAD-F956-4F5A-9075-B9B6F83B0E18}">
      <dsp:nvSpPr>
        <dsp:cNvPr id="0" name=""/>
        <dsp:cNvSpPr/>
      </dsp:nvSpPr>
      <dsp:spPr>
        <a:xfrm>
          <a:off x="0" y="0"/>
          <a:ext cx="5424264" cy="93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accent1"/>
              </a:solidFill>
            </a:rPr>
            <a:t>https://www.shield-h2020.eu/</a:t>
          </a:r>
          <a:endParaRPr lang="el-GR" sz="2800" kern="1200" dirty="0">
            <a:solidFill>
              <a:schemeClr val="accent1"/>
            </a:solidFill>
          </a:endParaRPr>
        </a:p>
      </dsp:txBody>
      <dsp:txXfrm>
        <a:off x="0" y="0"/>
        <a:ext cx="5424264" cy="936539"/>
      </dsp:txXfrm>
    </dsp:sp>
    <dsp:sp modelId="{0C5359F5-6C91-4ECD-98C4-62E337895237}">
      <dsp:nvSpPr>
        <dsp:cNvPr id="0" name=""/>
        <dsp:cNvSpPr/>
      </dsp:nvSpPr>
      <dsp:spPr>
        <a:xfrm>
          <a:off x="0" y="936539"/>
          <a:ext cx="54242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F6840-E1A9-4515-9F5A-619265DD6898}">
      <dsp:nvSpPr>
        <dsp:cNvPr id="0" name=""/>
        <dsp:cNvSpPr/>
      </dsp:nvSpPr>
      <dsp:spPr>
        <a:xfrm>
          <a:off x="0" y="936539"/>
          <a:ext cx="5424264" cy="93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</a:rPr>
            <a:t>@shield_h2020</a:t>
          </a:r>
          <a:endParaRPr lang="el-GR" sz="2800" kern="1200" dirty="0">
            <a:solidFill>
              <a:schemeClr val="accent1"/>
            </a:solidFill>
          </a:endParaRPr>
        </a:p>
      </dsp:txBody>
      <dsp:txXfrm>
        <a:off x="0" y="936539"/>
        <a:ext cx="5424264" cy="936539"/>
      </dsp:txXfrm>
    </dsp:sp>
    <dsp:sp modelId="{93EE0799-402C-4A9D-A59D-70C06CC936FB}">
      <dsp:nvSpPr>
        <dsp:cNvPr id="0" name=""/>
        <dsp:cNvSpPr/>
      </dsp:nvSpPr>
      <dsp:spPr>
        <a:xfrm>
          <a:off x="0" y="1873078"/>
          <a:ext cx="54242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C1BAD-0B87-49E4-AA97-FCB819D268AF}">
      <dsp:nvSpPr>
        <dsp:cNvPr id="0" name=""/>
        <dsp:cNvSpPr/>
      </dsp:nvSpPr>
      <dsp:spPr>
        <a:xfrm>
          <a:off x="0" y="1873078"/>
          <a:ext cx="5424264" cy="93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</a:rPr>
            <a:t>SHIELD EU Project</a:t>
          </a:r>
          <a:endParaRPr lang="el-GR" sz="2800" kern="1200" dirty="0">
            <a:solidFill>
              <a:schemeClr val="accent1"/>
            </a:solidFill>
          </a:endParaRPr>
        </a:p>
      </dsp:txBody>
      <dsp:txXfrm>
        <a:off x="0" y="1873078"/>
        <a:ext cx="5424264" cy="936539"/>
      </dsp:txXfrm>
    </dsp:sp>
    <dsp:sp modelId="{35AEAA5D-9417-4515-AE0A-A9BF146525B6}">
      <dsp:nvSpPr>
        <dsp:cNvPr id="0" name=""/>
        <dsp:cNvSpPr/>
      </dsp:nvSpPr>
      <dsp:spPr>
        <a:xfrm>
          <a:off x="0" y="2809617"/>
          <a:ext cx="54242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9E2C2-2F7B-4895-B207-69061DC30E61}">
      <dsp:nvSpPr>
        <dsp:cNvPr id="0" name=""/>
        <dsp:cNvSpPr/>
      </dsp:nvSpPr>
      <dsp:spPr>
        <a:xfrm>
          <a:off x="0" y="2809617"/>
          <a:ext cx="5424264" cy="93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</a:rPr>
            <a:t>info@shield-h2020.eu</a:t>
          </a:r>
          <a:endParaRPr lang="el-GR" sz="2800" kern="1200" dirty="0">
            <a:solidFill>
              <a:schemeClr val="accent1"/>
            </a:solidFill>
          </a:endParaRPr>
        </a:p>
      </dsp:txBody>
      <dsp:txXfrm>
        <a:off x="0" y="2809617"/>
        <a:ext cx="5424264" cy="93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12-Nov-18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12-Nov-18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80512" cy="6885384"/>
          </a:xfrm>
          <a:prstGeom prst="rect">
            <a:avLst/>
          </a:prstGeom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23528" y="3754276"/>
            <a:ext cx="6194066" cy="144016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577814" cy="1470025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997" cy="6858000"/>
          </a:xfrm>
          <a:prstGeom prst="rect">
            <a:avLst/>
          </a:prstGeom>
        </p:spPr>
      </p:pic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457200" y="1286638"/>
            <a:ext cx="8229600" cy="46626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00000"/>
              </a:lnSpc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l-GR"/>
              <a:t>Στυλ κύριου τίτλου</a:t>
            </a:r>
            <a:endParaRPr lang="el-GR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3124200" y="6441956"/>
            <a:ext cx="4976192" cy="365125"/>
          </a:xfrm>
        </p:spPr>
        <p:txBody>
          <a:bodyPr/>
          <a:lstStyle>
            <a:lvl1pPr algn="l">
              <a:defRPr sz="140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Segoe UI" panose="020B0502040204020203" pitchFamily="34" charset="0"/>
              </a:defRPr>
            </a:lvl1pPr>
          </a:lstStyle>
          <a:p>
            <a:endParaRPr lang="el-GR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8162056" y="6433118"/>
            <a:ext cx="802432" cy="382800"/>
          </a:xfrm>
        </p:spPr>
        <p:txBody>
          <a:bodyPr/>
          <a:lstStyle>
            <a:lvl1pPr>
              <a:defRPr sz="1400" b="1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Segoe UI" panose="020B0502040204020203" pitchFamily="34" charset="0"/>
              </a:defRPr>
            </a:lvl1pPr>
          </a:lstStyle>
          <a:p>
            <a:fld id="{5D228DD3-F6DF-4036-AF44-A6A985E0A35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67C-08F3-4937-AF79-3D890BF92BE7}" type="datetime1">
              <a:rPr lang="el-GR" smtClean="0"/>
              <a:t>12/11/2018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8DD3-F6DF-4036-AF44-A6A985E0A35C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eaLnBrk="1" hangingPunct="1">
        <a:buChar char="–"/>
        <a:defRPr sz="2400"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eaLnBrk="1" hangingPunct="1">
        <a:buChar char="•"/>
        <a:defRPr sz="2400"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eaLnBrk="1" hangingPunct="1">
        <a:buChar char="–"/>
        <a:defRPr sz="2000"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eaLnBrk="1" hangingPunct="1">
        <a:buChar char="»"/>
        <a:defRPr sz="2000"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egou@orioninnovations.g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wkzF0Vttbc" TargetMode="External"/><Relationship Id="rId3" Type="http://schemas.openxmlformats.org/officeDocument/2006/relationships/hyperlink" Target="https://www.youtube.com/watch?v=qy-gEq6DYM4" TargetMode="External"/><Relationship Id="rId7" Type="http://schemas.openxmlformats.org/officeDocument/2006/relationships/hyperlink" Target="https://www.youtube.com/watch?v=3BNiR7es1f0" TargetMode="External"/><Relationship Id="rId2" Type="http://schemas.openxmlformats.org/officeDocument/2006/relationships/hyperlink" Target="https://www.youtube.com/watch?v=z8b-TQi2fv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pZ7MH7PJ8M" TargetMode="External"/><Relationship Id="rId5" Type="http://schemas.openxmlformats.org/officeDocument/2006/relationships/hyperlink" Target="https://www.youtube.com/watch?v=YxWxaIJW3ho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www.youtube.com/watch?v=a1k5mLfGxkE" TargetMode="External"/><Relationship Id="rId9" Type="http://schemas.openxmlformats.org/officeDocument/2006/relationships/hyperlink" Target="https://www.youtube.com/watch?v=mZIsvW_c98I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jpeg"/><Relationship Id="rId12" Type="http://schemas.openxmlformats.org/officeDocument/2006/relationships/image" Target="../media/image2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ihsmarkit.com/press-release/technology/new-regulations-impact-emea-cybersecurity-market-2016-ihs-says" TargetMode="External"/><Relationship Id="rId2" Type="http://schemas.openxmlformats.org/officeDocument/2006/relationships/hyperlink" Target="https://www.accenture.com/us-en/insight-cost-of-cybercrime-20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Olga E. Segou, PhD</a:t>
            </a:r>
          </a:p>
          <a:p>
            <a:r>
              <a:rPr lang="en-US" dirty="0"/>
              <a:t>Orion Innovations PC</a:t>
            </a:r>
          </a:p>
          <a:p>
            <a:r>
              <a:rPr lang="en-US" dirty="0">
                <a:hlinkClick r:id="rId2"/>
              </a:rPr>
              <a:t>osegou@orioninnovations.gr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8136904" cy="1470025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Project SHIELD: Securing against intruders and other threats through an NFV-enabled environment</a:t>
            </a:r>
            <a:br>
              <a:rPr lang="en-US" sz="2400" b="1" dirty="0"/>
            </a:br>
            <a:r>
              <a:rPr lang="en-US" sz="2000" dirty="0" err="1"/>
              <a:t>InfoCom</a:t>
            </a:r>
            <a:r>
              <a:rPr lang="en-US" sz="2000" dirty="0"/>
              <a:t> World 2018, Athens</a:t>
            </a:r>
            <a:br>
              <a:rPr lang="en-US" sz="2000" dirty="0"/>
            </a:br>
            <a:r>
              <a:rPr lang="en-US" sz="2000" dirty="0"/>
              <a:t>21</a:t>
            </a:r>
            <a:r>
              <a:rPr lang="en-US" sz="2000" baseline="30000" dirty="0"/>
              <a:t>st</a:t>
            </a:r>
            <a:r>
              <a:rPr lang="en-US" sz="2000" dirty="0"/>
              <a:t> November 2018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9871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24808" y="2420888"/>
            <a:ext cx="8229600" cy="3600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Project overview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https://www.youtube.com/watch?v=z8b-TQi2fvs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Year One demonstrations: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NFV infrastructure and service attestation: </a:t>
            </a:r>
            <a:r>
              <a:rPr lang="en-US" sz="1600" dirty="0">
                <a:hlinkClick r:id="rId3"/>
              </a:rPr>
              <a:t>https://www.youtube.com/watch?v=qy-gEq6DYM4</a:t>
            </a:r>
            <a:r>
              <a:rPr lang="en-US" sz="16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Detecting and mitigating Distributed Denial-of-Service (DDoS) attacks: </a:t>
            </a:r>
            <a:r>
              <a:rPr lang="en-US" sz="1600" dirty="0">
                <a:hlinkClick r:id="rId4"/>
              </a:rPr>
              <a:t>https://www.youtube.com/watch?v=a1k5mLfGxkE</a:t>
            </a:r>
            <a:r>
              <a:rPr lang="en-US" sz="16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Detection of data exfiltration (DNS tunneling): </a:t>
            </a:r>
            <a:r>
              <a:rPr lang="en-US" sz="1600" dirty="0">
                <a:hlinkClick r:id="rId5"/>
              </a:rPr>
              <a:t>https://www.youtube.com/watch?v=YxWxaIJW3ho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Year Two demonstrations: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Detection of WannaCry: </a:t>
            </a:r>
            <a:r>
              <a:rPr lang="en-US" sz="1600" dirty="0">
                <a:hlinkClick r:id="rId6"/>
              </a:rPr>
              <a:t>https://www.youtube.com/watch?v=7pZ7MH7PJ8M</a:t>
            </a:r>
            <a:r>
              <a:rPr lang="en-US" sz="16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Network Attestation: </a:t>
            </a:r>
            <a:r>
              <a:rPr lang="en-US" sz="1600" dirty="0">
                <a:hlinkClick r:id="rId7"/>
              </a:rPr>
              <a:t>https://www.youtube.com/watch?v=3BNiR7es1f0</a:t>
            </a:r>
            <a:r>
              <a:rPr lang="en-US" sz="16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Detecting protocol-based </a:t>
            </a:r>
            <a:r>
              <a:rPr lang="en-US" sz="1600" dirty="0" err="1"/>
              <a:t>Slowloris</a:t>
            </a:r>
            <a:r>
              <a:rPr lang="en-US" sz="1600" dirty="0"/>
              <a:t> (slow DoS): </a:t>
            </a:r>
            <a:r>
              <a:rPr lang="en-US" sz="1600" dirty="0">
                <a:hlinkClick r:id="rId8"/>
              </a:rPr>
              <a:t>https://www.youtube.com/watch?v=JwkzF0Vttbc</a:t>
            </a:r>
            <a:r>
              <a:rPr lang="en-US" sz="16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/>
              <a:t>Cryptojacking</a:t>
            </a:r>
            <a:r>
              <a:rPr lang="en-US" sz="1600" dirty="0"/>
              <a:t> blocking &amp; Cryptocurrency mining detection: </a:t>
            </a:r>
            <a:r>
              <a:rPr lang="en-US" sz="1600" dirty="0">
                <a:hlinkClick r:id="rId9"/>
              </a:rPr>
              <a:t>https://www.youtube.com/watch?v=mZIsvW_c98I</a:t>
            </a:r>
            <a:r>
              <a:rPr lang="en-US" sz="16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our latest demos!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SHIELD Project – A Brief Overview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8DD3-F6DF-4036-AF44-A6A985E0A35C}" type="slidenum">
              <a:rPr lang="el-GR" smtClean="0"/>
              <a:pPr/>
              <a:t>10</a:t>
            </a:fld>
            <a:endParaRPr lang="el-G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85977"/>
            <a:ext cx="2970708" cy="6629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9271" y="1302583"/>
            <a:ext cx="3888433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 SHIELD PROJECT</a:t>
            </a:r>
          </a:p>
        </p:txBody>
      </p:sp>
    </p:spTree>
    <p:extLst>
      <p:ext uri="{BB962C8B-B14F-4D97-AF65-F5344CB8AC3E}">
        <p14:creationId xmlns:p14="http://schemas.microsoft.com/office/powerpoint/2010/main" val="217971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us!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SHIELD Project – A Brief Overview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8DD3-F6DF-4036-AF44-A6A985E0A35C}" type="slidenum">
              <a:rPr lang="el-GR" smtClean="0"/>
              <a:pPr/>
              <a:t>11</a:t>
            </a:fld>
            <a:endParaRPr lang="el-GR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05705165"/>
              </p:ext>
            </p:extLst>
          </p:nvPr>
        </p:nvGraphicFramePr>
        <p:xfrm>
          <a:off x="1691680" y="1483043"/>
          <a:ext cx="5424264" cy="3746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5548784"/>
            <a:ext cx="9144000" cy="4725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1549117" y="5523426"/>
            <a:ext cx="677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SHIELD has received funding from the European Union’s Horizon 2020 research and innovation </a:t>
            </a:r>
            <a:r>
              <a:rPr lang="en-US" sz="1400" dirty="0" err="1">
                <a:solidFill>
                  <a:schemeClr val="bg1"/>
                </a:solidFill>
              </a:rPr>
              <a:t>programme</a:t>
            </a:r>
            <a:r>
              <a:rPr lang="en-US" sz="1400" dirty="0">
                <a:solidFill>
                  <a:schemeClr val="bg1"/>
                </a:solidFill>
              </a:rPr>
              <a:t> under Grant Agreement No. 700199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9" y="5439656"/>
            <a:ext cx="1040545" cy="690760"/>
          </a:xfrm>
          <a:prstGeom prst="rect">
            <a:avLst/>
          </a:prstGeom>
        </p:spPr>
      </p:pic>
      <p:sp>
        <p:nvSpPr>
          <p:cNvPr id="10" name="AutoShape 2" descr="Αποτέλεσμα εικόνας για web png"/>
          <p:cNvSpPr>
            <a:spLocks noChangeAspect="1" noChangeArrowheads="1"/>
          </p:cNvSpPr>
          <p:nvPr/>
        </p:nvSpPr>
        <p:spPr bwMode="auto">
          <a:xfrm>
            <a:off x="155575" y="-1790700"/>
            <a:ext cx="3714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4" y="1325582"/>
            <a:ext cx="826017" cy="8329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35" y="2445985"/>
            <a:ext cx="750129" cy="6078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36" y="3314772"/>
            <a:ext cx="739586" cy="6536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8" y="4226956"/>
            <a:ext cx="731616" cy="7316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t="5734" r="4433" b="4922"/>
          <a:stretch/>
        </p:blipFill>
        <p:spPr>
          <a:xfrm>
            <a:off x="6228184" y="2757123"/>
            <a:ext cx="2626039" cy="2560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81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6D582F-7D83-465F-8E17-296CD72F6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rtl="0" fontAlgn="t">
              <a:buFont typeface="+mj-lt"/>
              <a:buAutoNum type="arabicPeriod"/>
            </a:pPr>
            <a:r>
              <a:rPr lang="en-US" dirty="0" err="1"/>
              <a:t>Ponemon</a:t>
            </a:r>
            <a:r>
              <a:rPr lang="en-US" dirty="0"/>
              <a:t> Institute LLC and Accenture, “Cost of Cyber Crime Study: Insights on the Security Investments that Make a Difference,” </a:t>
            </a:r>
            <a:r>
              <a:rPr lang="en-US" u="sng" dirty="0">
                <a:hlinkClick r:id="rId2"/>
              </a:rPr>
              <a:t>https://www.accenture.com/us-en/insight-cost-of-cybercrime-2017</a:t>
            </a:r>
            <a:endParaRPr lang="en-US" u="sng" dirty="0"/>
          </a:p>
          <a:p>
            <a:pPr marL="457200" indent="-457200" rtl="0" fontAlgn="t">
              <a:buFont typeface="+mj-lt"/>
              <a:buAutoNum type="arabicPeriod"/>
            </a:pPr>
            <a:r>
              <a:rPr lang="en-US" dirty="0"/>
              <a:t>Bruce </a:t>
            </a:r>
            <a:r>
              <a:rPr lang="en-US" dirty="0" err="1"/>
              <a:t>Schneier</a:t>
            </a:r>
            <a:r>
              <a:rPr lang="en-US" dirty="0"/>
              <a:t>, “Beyond Fear: Thinking Sensibly About Security in an Uncertain World (2n edition),” Copernicus Books, 2006.</a:t>
            </a:r>
          </a:p>
          <a:p>
            <a:pPr marL="457200" indent="-457200" rtl="0" fontAlgn="t">
              <a:buFont typeface="+mj-lt"/>
              <a:buAutoNum type="arabicPeriod"/>
            </a:pPr>
            <a:r>
              <a:rPr lang="en-US" u="sng" dirty="0">
                <a:hlinkClick r:id="rId3"/>
              </a:rPr>
              <a:t>https://news.ihsmarkit.com/press-release/technology/new-regulations-impact-emea-cybersecurity-market-2016-ihs-says</a:t>
            </a:r>
            <a:endParaRPr lang="en-US" u="sng" dirty="0"/>
          </a:p>
          <a:p>
            <a:pPr marL="457200" indent="-457200" rtl="0" fontAlgn="t">
              <a:buFont typeface="+mj-lt"/>
              <a:buAutoNum type="arabicPeriod"/>
            </a:pPr>
            <a:r>
              <a:rPr lang="el-GR" dirty="0"/>
              <a:t>Ovum’s “Defining the next-gen managed security services provider” (Aug. 2017)</a:t>
            </a:r>
            <a:r>
              <a:rPr lang="en-US" dirty="0"/>
              <a:t> </a:t>
            </a:r>
          </a:p>
          <a:p>
            <a:pPr marL="457200" indent="-457200" rtl="0" fontAlgn="t">
              <a:buFont typeface="+mj-lt"/>
              <a:buAutoNum type="arabicPeriod"/>
            </a:pPr>
            <a:r>
              <a:rPr lang="en-US" dirty="0"/>
              <a:t>Anton </a:t>
            </a:r>
            <a:r>
              <a:rPr lang="en-US" dirty="0" err="1"/>
              <a:t>Chuvakin</a:t>
            </a:r>
            <a:r>
              <a:rPr lang="en-US" dirty="0"/>
              <a:t>, Augusto Barros, “Preparing your security operations for Orchestration and Automation tools”, Gartner, February 2018.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8BFA26-D2B1-456C-B4E6-E74F31A8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A799E-E388-486C-9EC4-F552EB11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8DD3-F6DF-4036-AF44-A6A985E0A35C}" type="slidenum">
              <a:rPr lang="el-GR" smtClean="0"/>
              <a:pPr/>
              <a:t>12</a:t>
            </a:fld>
            <a:endParaRPr lang="el-GR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4693440-E1A2-4C7E-9DF1-57E8C3FA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1956"/>
            <a:ext cx="4976192" cy="365125"/>
          </a:xfrm>
        </p:spPr>
        <p:txBody>
          <a:bodyPr/>
          <a:lstStyle/>
          <a:p>
            <a:r>
              <a:rPr lang="en-US" dirty="0"/>
              <a:t>The SHIELD Project – A Brief Overview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777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 key facts and figures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SHIELD Project – A Brief Overview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8DD3-F6DF-4036-AF44-A6A985E0A35C}" type="slidenum">
              <a:rPr lang="el-GR" smtClean="0"/>
              <a:pPr/>
              <a:t>2</a:t>
            </a:fld>
            <a:endParaRPr lang="el-GR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85887449"/>
              </p:ext>
            </p:extLst>
          </p:nvPr>
        </p:nvGraphicFramePr>
        <p:xfrm>
          <a:off x="28972" y="1029976"/>
          <a:ext cx="8935516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4F236A16-BE65-46BF-9F4A-A29B6F616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33" y="2996952"/>
            <a:ext cx="8791194" cy="24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562859-7245-4DC2-9654-01755E6E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2A702-F6F1-4D61-A7D6-A5F3035B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8DD3-F6DF-4036-AF44-A6A985E0A35C}" type="slidenum">
              <a:rPr lang="el-GR" smtClean="0"/>
              <a:pPr/>
              <a:t>3</a:t>
            </a:fld>
            <a:endParaRPr lang="el-G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5337DD0-A6F1-40F0-8F7A-218FB681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452752"/>
            <a:ext cx="212775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238C44-8AC0-40F3-81EA-98631CF5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4976813" cy="365125"/>
          </a:xfrm>
        </p:spPr>
        <p:txBody>
          <a:bodyPr/>
          <a:lstStyle/>
          <a:p>
            <a:r>
              <a:rPr lang="en-US" dirty="0"/>
              <a:t>The SHIELD Project – A Brief Overview</a:t>
            </a:r>
            <a:endParaRPr lang="el-G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F17F1E-FB3D-4F66-8A80-A0C0CC79A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601"/>
          <a:stretch/>
        </p:blipFill>
        <p:spPr>
          <a:xfrm>
            <a:off x="47382" y="1194914"/>
            <a:ext cx="6238796" cy="5078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947F95-B1D3-4B38-A1D8-D90E60EB2402}"/>
              </a:ext>
            </a:extLst>
          </p:cNvPr>
          <p:cNvSpPr txBox="1"/>
          <p:nvPr/>
        </p:nvSpPr>
        <p:spPr>
          <a:xfrm>
            <a:off x="323528" y="1405609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According to estimations by </a:t>
            </a:r>
            <a:r>
              <a:rPr lang="en-US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Ponemon</a:t>
            </a:r>
            <a:r>
              <a:rPr lang="en-U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and Accenture, the average annual cost of cyber incidents per organization has reached </a:t>
            </a:r>
            <a:r>
              <a:rPr lang="en-U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11.7 million USD</a:t>
            </a:r>
            <a:r>
              <a:rPr lang="en-U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.  The average cost required to cover an </a:t>
            </a:r>
            <a:r>
              <a:rPr lang="en-US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organisation’s</a:t>
            </a:r>
            <a:r>
              <a:rPr lang="en-U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cybersecurity needs has risen </a:t>
            </a:r>
            <a:r>
              <a:rPr lang="en-U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22.7%</a:t>
            </a:r>
            <a:r>
              <a:rPr lang="en-U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during the past year.</a:t>
            </a:r>
          </a:p>
          <a:p>
            <a:pPr algn="just"/>
            <a:endParaRPr lang="en-US" sz="1200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B3184-5274-44EB-8986-53FD46DFB790}"/>
              </a:ext>
            </a:extLst>
          </p:cNvPr>
          <p:cNvSpPr txBox="1"/>
          <p:nvPr/>
        </p:nvSpPr>
        <p:spPr>
          <a:xfrm>
            <a:off x="6286178" y="1194914"/>
            <a:ext cx="2714947" cy="507831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Bahnschrift Light" panose="020B0502040204020203" pitchFamily="34" charset="0"/>
              </a:rPr>
              <a:t>During the past years, society has witnessed cyber-attacks being deployed with increasing frequency and impact, reaching even a global scale. </a:t>
            </a:r>
          </a:p>
          <a:p>
            <a:pPr algn="just"/>
            <a:endParaRPr lang="en-US" sz="1200" dirty="0">
              <a:latin typeface="Bahnschrift Light" panose="020B0502040204020203" pitchFamily="34" charset="0"/>
            </a:endParaRPr>
          </a:p>
          <a:p>
            <a:pPr algn="just"/>
            <a:r>
              <a:rPr lang="en-US" sz="1200" dirty="0">
                <a:latin typeface="Bahnschrift Light" panose="020B0502040204020203" pitchFamily="34" charset="0"/>
              </a:rPr>
              <a:t>The need for cybersecurity investments is rising, and so do the costs.</a:t>
            </a:r>
          </a:p>
          <a:p>
            <a:pPr algn="just"/>
            <a:endParaRPr lang="en-US" sz="1200" dirty="0">
              <a:latin typeface="Bahnschrift Light" panose="020B0502040204020203" pitchFamily="34" charset="0"/>
            </a:endParaRPr>
          </a:p>
          <a:p>
            <a:pPr algn="just"/>
            <a:r>
              <a:rPr lang="en-US" sz="1200" dirty="0">
                <a:latin typeface="Bahnschrift Light" panose="020B0502040204020203" pitchFamily="34" charset="0"/>
              </a:rPr>
              <a:t>Many experts, however, warn against the “security theatre”, which is described as the case where </a:t>
            </a:r>
            <a:r>
              <a:rPr lang="en-US" sz="1200" dirty="0" err="1">
                <a:latin typeface="Bahnschrift Light" panose="020B0502040204020203" pitchFamily="34" charset="0"/>
              </a:rPr>
              <a:t>organisations</a:t>
            </a:r>
            <a:r>
              <a:rPr lang="en-US" sz="1200" dirty="0">
                <a:latin typeface="Bahnschrift Light" panose="020B0502040204020203" pitchFamily="34" charset="0"/>
              </a:rPr>
              <a:t> misplace their cybersecurity investments, leading to an inaccurate perception of improved security [2]. </a:t>
            </a:r>
          </a:p>
          <a:p>
            <a:pPr algn="just"/>
            <a:endParaRPr lang="en-US" sz="1200" dirty="0">
              <a:latin typeface="Bahnschrift Light" panose="020B0502040204020203" pitchFamily="34" charset="0"/>
            </a:endParaRPr>
          </a:p>
          <a:p>
            <a:pPr algn="just"/>
            <a:r>
              <a:rPr lang="en-US" sz="1200" dirty="0" err="1">
                <a:latin typeface="Bahnschrift Light" panose="020B0502040204020203" pitchFamily="34" charset="0"/>
              </a:rPr>
              <a:t>Organisations</a:t>
            </a:r>
            <a:r>
              <a:rPr lang="en-US" sz="1200" dirty="0">
                <a:latin typeface="Bahnschrift Light" panose="020B0502040204020203" pitchFamily="34" charset="0"/>
              </a:rPr>
              <a:t> thus take up additional costs with little to no reduction in the overall risk. </a:t>
            </a:r>
          </a:p>
          <a:p>
            <a:pPr algn="just"/>
            <a:endParaRPr lang="en-US" sz="1200" dirty="0">
              <a:latin typeface="Bahnschrift Light" panose="020B0502040204020203" pitchFamily="34" charset="0"/>
            </a:endParaRPr>
          </a:p>
          <a:p>
            <a:pPr algn="just"/>
            <a:r>
              <a:rPr lang="en-US" sz="1200" dirty="0">
                <a:latin typeface="Bahnschrift Light" panose="020B0502040204020203" pitchFamily="34" charset="0"/>
              </a:rPr>
              <a:t>Making arbitrary decisions without adequate threat intelligence can lead </a:t>
            </a:r>
            <a:r>
              <a:rPr lang="en-US" sz="1200" dirty="0" err="1">
                <a:latin typeface="Bahnschrift Light" panose="020B0502040204020203" pitchFamily="34" charset="0"/>
              </a:rPr>
              <a:t>organisations</a:t>
            </a:r>
            <a:r>
              <a:rPr lang="en-US" sz="1200" dirty="0">
                <a:latin typeface="Bahnschrift Light" panose="020B0502040204020203" pitchFamily="34" charset="0"/>
              </a:rPr>
              <a:t> to a patchwork of “stop-gap” solutions, deployed when a security need arises.</a:t>
            </a:r>
          </a:p>
        </p:txBody>
      </p:sp>
    </p:spTree>
    <p:extLst>
      <p:ext uri="{BB962C8B-B14F-4D97-AF65-F5344CB8AC3E}">
        <p14:creationId xmlns:p14="http://schemas.microsoft.com/office/powerpoint/2010/main" val="6223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SHIELD concept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SHIELD Project – A Brief Overview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8DD3-F6DF-4036-AF44-A6A985E0A35C}" type="slidenum">
              <a:rPr lang="el-GR" smtClean="0"/>
              <a:pPr/>
              <a:t>4</a:t>
            </a:fld>
            <a:endParaRPr lang="el-GR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45760104"/>
              </p:ext>
            </p:extLst>
          </p:nvPr>
        </p:nvGraphicFramePr>
        <p:xfrm>
          <a:off x="5220918" y="1582340"/>
          <a:ext cx="3947622" cy="253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15685C3-6408-4655-900B-26FED2DE74C0}"/>
              </a:ext>
            </a:extLst>
          </p:cNvPr>
          <p:cNvSpPr txBox="1"/>
          <p:nvPr/>
        </p:nvSpPr>
        <p:spPr>
          <a:xfrm>
            <a:off x="251520" y="1582340"/>
            <a:ext cx="4854554" cy="36933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SHIELD delivers an open solution for securing ISP and corporate networks with three tiers of protection: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Cybersecurity services offer protection on the network level and detect attacks with known signatures (e.g. Firewall, Deep Packet Inspection, Intrusion Detection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Data Analytics &amp; Machine learning offer protection against attacks with unknown signatures and 0-day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Infrastructure Integrity Monitoring offers protection against malicious configurations and installed malware.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3EB42-848C-49BE-B6AF-ACE817E6EE6D}"/>
              </a:ext>
            </a:extLst>
          </p:cNvPr>
          <p:cNvSpPr txBox="1"/>
          <p:nvPr/>
        </p:nvSpPr>
        <p:spPr>
          <a:xfrm>
            <a:off x="6239439" y="4653135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1: Main SHIELD concept.</a:t>
            </a:r>
          </a:p>
        </p:txBody>
      </p:sp>
    </p:spTree>
    <p:extLst>
      <p:ext uri="{BB962C8B-B14F-4D97-AF65-F5344CB8AC3E}">
        <p14:creationId xmlns:p14="http://schemas.microsoft.com/office/powerpoint/2010/main" val="8352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SHIELD system components (I)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8DD3-F6DF-4036-AF44-A6A985E0A35C}" type="slidenum">
              <a:rPr lang="el-GR" smtClean="0"/>
              <a:pPr/>
              <a:t>5</a:t>
            </a:fld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6228184" y="1421403"/>
            <a:ext cx="2592288" cy="5500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cap="small" dirty="0"/>
              <a:t>Virtual Network Security Functions (</a:t>
            </a:r>
            <a:r>
              <a:rPr lang="en-US" sz="1600" cap="small" dirty="0" err="1"/>
              <a:t>vNSFs</a:t>
            </a:r>
            <a:r>
              <a:rPr lang="en-US" sz="1600" cap="small" dirty="0"/>
              <a:t>)</a:t>
            </a:r>
            <a:endParaRPr lang="el-GR" sz="1600" cap="small" dirty="0"/>
          </a:p>
        </p:txBody>
      </p:sp>
      <p:cxnSp>
        <p:nvCxnSpPr>
          <p:cNvPr id="43" name="Straight Connector 42"/>
          <p:cNvCxnSpPr>
            <a:stCxn id="40" idx="1"/>
          </p:cNvCxnSpPr>
          <p:nvPr/>
        </p:nvCxnSpPr>
        <p:spPr>
          <a:xfrm flipH="1">
            <a:off x="5868144" y="1696407"/>
            <a:ext cx="36004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257458" y="1696407"/>
            <a:ext cx="610686" cy="131281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220292" y="2093846"/>
            <a:ext cx="2592288" cy="35612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sz="1400" dirty="0"/>
              <a:t>SHIELD offers Security as-a-Service (</a:t>
            </a:r>
            <a:r>
              <a:rPr lang="en-US" sz="1400" dirty="0" err="1"/>
              <a:t>SecaaS</a:t>
            </a:r>
            <a:r>
              <a:rPr lang="en-US" sz="1400" dirty="0"/>
              <a:t>) based on </a:t>
            </a:r>
            <a:r>
              <a:rPr lang="en-US" sz="1400" dirty="0" err="1"/>
              <a:t>virtualised</a:t>
            </a:r>
            <a:r>
              <a:rPr lang="en-US" sz="1400" dirty="0"/>
              <a:t> Network Security Functions (</a:t>
            </a:r>
            <a:r>
              <a:rPr lang="en-US" sz="1400" dirty="0" err="1"/>
              <a:t>vNSFs</a:t>
            </a:r>
            <a:r>
              <a:rPr lang="en-US" sz="1400" dirty="0"/>
              <a:t>).</a:t>
            </a:r>
          </a:p>
          <a:p>
            <a:pPr algn="just">
              <a:spcAft>
                <a:spcPts val="600"/>
              </a:spcAft>
            </a:pPr>
            <a:r>
              <a:rPr lang="en-US" sz="1400" dirty="0" err="1"/>
              <a:t>vNSFs</a:t>
            </a:r>
            <a:r>
              <a:rPr lang="en-US" sz="1400" dirty="0"/>
              <a:t> are instantiated within the network infrastructure by a </a:t>
            </a:r>
            <a:r>
              <a:rPr lang="en-US" sz="1400" dirty="0" err="1"/>
              <a:t>vNSF</a:t>
            </a:r>
            <a:r>
              <a:rPr lang="en-US" sz="1400" dirty="0"/>
              <a:t> orchestrator in order to effectively monitor and filter network traffic in a distributed manner. </a:t>
            </a:r>
          </a:p>
          <a:p>
            <a:pPr algn="just">
              <a:spcAft>
                <a:spcPts val="600"/>
              </a:spcAft>
            </a:pPr>
            <a:r>
              <a:rPr lang="en-US" sz="1400" dirty="0"/>
              <a:t>Advertisement, browsing, selection and trading of </a:t>
            </a:r>
            <a:r>
              <a:rPr lang="en-US" sz="1400" dirty="0" err="1"/>
              <a:t>vNSFs</a:t>
            </a:r>
            <a:r>
              <a:rPr lang="en-US" sz="1400" dirty="0"/>
              <a:t> in a secure manner is provided by a logically </a:t>
            </a:r>
            <a:r>
              <a:rPr lang="en-US" sz="1400" dirty="0" err="1"/>
              <a:t>centralised</a:t>
            </a:r>
            <a:r>
              <a:rPr lang="en-US" sz="1400" dirty="0"/>
              <a:t> repository (</a:t>
            </a:r>
            <a:r>
              <a:rPr lang="en-US" sz="1400" dirty="0" err="1"/>
              <a:t>vNSF</a:t>
            </a:r>
            <a:r>
              <a:rPr lang="en-US" sz="1400" dirty="0"/>
              <a:t> Store)</a:t>
            </a:r>
            <a:endParaRPr lang="el-GR" sz="1400" dirty="0"/>
          </a:p>
        </p:txBody>
      </p:sp>
      <p:grpSp>
        <p:nvGrpSpPr>
          <p:cNvPr id="38" name="Ομάδα 37">
            <a:extLst>
              <a:ext uri="{FF2B5EF4-FFF2-40B4-BE49-F238E27FC236}">
                <a16:creationId xmlns:a16="http://schemas.microsoft.com/office/drawing/2014/main" id="{EDE73240-8D9E-4ABE-B491-9F57653C2BB0}"/>
              </a:ext>
            </a:extLst>
          </p:cNvPr>
          <p:cNvGrpSpPr/>
          <p:nvPr/>
        </p:nvGrpSpPr>
        <p:grpSpPr>
          <a:xfrm>
            <a:off x="107504" y="5013176"/>
            <a:ext cx="5976663" cy="1080120"/>
            <a:chOff x="107504" y="5013176"/>
            <a:chExt cx="5976663" cy="1080120"/>
          </a:xfrm>
        </p:grpSpPr>
        <p:sp>
          <p:nvSpPr>
            <p:cNvPr id="2" name="Ορθογώνιο: Στρογγύλεμα γωνιών 1">
              <a:extLst>
                <a:ext uri="{FF2B5EF4-FFF2-40B4-BE49-F238E27FC236}">
                  <a16:creationId xmlns:a16="http://schemas.microsoft.com/office/drawing/2014/main" id="{9D6CD9DC-4F5C-423A-9D6F-988D709DAF42}"/>
                </a:ext>
              </a:extLst>
            </p:cNvPr>
            <p:cNvSpPr/>
            <p:nvPr/>
          </p:nvSpPr>
          <p:spPr>
            <a:xfrm>
              <a:off x="107504" y="5013176"/>
              <a:ext cx="5976663" cy="1080120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E8C6A4-3E20-4353-B4E2-57E36FEB3765}"/>
                </a:ext>
              </a:extLst>
            </p:cNvPr>
            <p:cNvSpPr txBox="1"/>
            <p:nvPr/>
          </p:nvSpPr>
          <p:spPr>
            <a:xfrm>
              <a:off x="156434" y="5023066"/>
              <a:ext cx="2282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KEY TECHNOLOGIES</a:t>
              </a:r>
              <a:endParaRPr lang="el-GR" sz="1200" b="1" dirty="0"/>
            </a:p>
          </p:txBody>
        </p:sp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44FEC573-B022-4B22-BC3E-0E7F92740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418" y="5384543"/>
              <a:ext cx="1140586" cy="551283"/>
            </a:xfrm>
            <a:prstGeom prst="rect">
              <a:avLst/>
            </a:prstGeom>
          </p:spPr>
        </p:pic>
        <p:pic>
          <p:nvPicPr>
            <p:cNvPr id="19" name="Εικόνα 18">
              <a:extLst>
                <a:ext uri="{FF2B5EF4-FFF2-40B4-BE49-F238E27FC236}">
                  <a16:creationId xmlns:a16="http://schemas.microsoft.com/office/drawing/2014/main" id="{3358B2A7-6C9C-4320-A855-FC260C407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460" y="5201851"/>
              <a:ext cx="2125438" cy="884642"/>
            </a:xfrm>
            <a:prstGeom prst="rect">
              <a:avLst/>
            </a:prstGeom>
          </p:spPr>
        </p:pic>
        <p:pic>
          <p:nvPicPr>
            <p:cNvPr id="23" name="Εικόνα 22">
              <a:extLst>
                <a:ext uri="{FF2B5EF4-FFF2-40B4-BE49-F238E27FC236}">
                  <a16:creationId xmlns:a16="http://schemas.microsoft.com/office/drawing/2014/main" id="{82DD122E-22ED-40DA-BD29-0F33FD31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532" y="5342552"/>
              <a:ext cx="1576535" cy="550466"/>
            </a:xfrm>
            <a:prstGeom prst="rect">
              <a:avLst/>
            </a:prstGeom>
          </p:spPr>
        </p:pic>
        <p:pic>
          <p:nvPicPr>
            <p:cNvPr id="32" name="Εικόνα 31">
              <a:extLst>
                <a:ext uri="{FF2B5EF4-FFF2-40B4-BE49-F238E27FC236}">
                  <a16:creationId xmlns:a16="http://schemas.microsoft.com/office/drawing/2014/main" id="{A12D7F3B-1F22-4099-9DF0-B48591859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433"/>
            <a:stretch/>
          </p:blipFill>
          <p:spPr>
            <a:xfrm>
              <a:off x="4836492" y="5099689"/>
              <a:ext cx="1180519" cy="523776"/>
            </a:xfrm>
            <a:prstGeom prst="rect">
              <a:avLst/>
            </a:prstGeom>
          </p:spPr>
        </p:pic>
        <p:pic>
          <p:nvPicPr>
            <p:cNvPr id="36" name="Εικόνα 35">
              <a:extLst>
                <a:ext uri="{FF2B5EF4-FFF2-40B4-BE49-F238E27FC236}">
                  <a16:creationId xmlns:a16="http://schemas.microsoft.com/office/drawing/2014/main" id="{360355C2-DD6D-41B3-A1AA-A36A0E435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009" y="5679128"/>
              <a:ext cx="978136" cy="27015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31" y="1508733"/>
            <a:ext cx="4716565" cy="3310844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E06E4A15-B010-4F3D-BE3E-5DFACE9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1956"/>
            <a:ext cx="4976192" cy="365125"/>
          </a:xfrm>
        </p:spPr>
        <p:txBody>
          <a:bodyPr/>
          <a:lstStyle/>
          <a:p>
            <a:r>
              <a:rPr lang="en-US" dirty="0"/>
              <a:t>The SHIELD Project – A Brief Overview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2250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SHIELD system components (II)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8DD3-F6DF-4036-AF44-A6A985E0A35C}" type="slidenum">
              <a:rPr lang="el-GR" smtClean="0"/>
              <a:pPr/>
              <a:t>6</a:t>
            </a:fld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6228184" y="1427588"/>
            <a:ext cx="2592288" cy="5500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cap="small" dirty="0"/>
              <a:t>Data Analysis and Remediation Engine (DARE)</a:t>
            </a:r>
            <a:endParaRPr lang="el-GR" sz="1600" cap="small" dirty="0"/>
          </a:p>
        </p:txBody>
      </p:sp>
      <p:cxnSp>
        <p:nvCxnSpPr>
          <p:cNvPr id="43" name="Straight Connector 42"/>
          <p:cNvCxnSpPr>
            <a:stCxn id="40" idx="1"/>
          </p:cNvCxnSpPr>
          <p:nvPr/>
        </p:nvCxnSpPr>
        <p:spPr>
          <a:xfrm flipH="1">
            <a:off x="5868144" y="1702592"/>
            <a:ext cx="36004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220292" y="2100031"/>
            <a:ext cx="2592288" cy="35612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400" dirty="0"/>
              <a:t>DARE is an information-driven IDPS platform capable of predicting specific vulnerabilities and attacks by relying on Big Data, Threat Monitoring and Machine Learning to </a:t>
            </a:r>
            <a:r>
              <a:rPr lang="en-US" sz="1400" dirty="0" err="1"/>
              <a:t>analyse</a:t>
            </a:r>
            <a:r>
              <a:rPr lang="en-US" sz="1400" dirty="0"/>
              <a:t> the output produced by </a:t>
            </a:r>
            <a:r>
              <a:rPr lang="en-US" sz="1400" dirty="0" err="1"/>
              <a:t>vNSFs</a:t>
            </a:r>
            <a:r>
              <a:rPr lang="en-US" sz="1400" dirty="0"/>
              <a:t>. </a:t>
            </a:r>
          </a:p>
          <a:p>
            <a:pPr algn="just">
              <a:spcAft>
                <a:spcPts val="600"/>
              </a:spcAft>
            </a:pPr>
            <a:r>
              <a:rPr lang="en-US" sz="1400" dirty="0"/>
              <a:t>Pattern discovery techniques </a:t>
            </a:r>
            <a:r>
              <a:rPr lang="en-US" sz="1400" dirty="0" err="1"/>
              <a:t>analyse</a:t>
            </a:r>
            <a:r>
              <a:rPr lang="en-US" sz="1400" dirty="0"/>
              <a:t> data to identify current malicious </a:t>
            </a:r>
            <a:r>
              <a:rPr lang="en-US" sz="1400" dirty="0" err="1"/>
              <a:t>behaviours</a:t>
            </a:r>
            <a:r>
              <a:rPr lang="en-US" sz="1400" dirty="0"/>
              <a:t> or predict likely threats. Analysis' results are accessible by systems and security administrators via a dashboard. </a:t>
            </a:r>
            <a:endParaRPr lang="el-GR" sz="14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932040" y="1696295"/>
            <a:ext cx="938910" cy="14852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Ομάδα 20">
            <a:extLst>
              <a:ext uri="{FF2B5EF4-FFF2-40B4-BE49-F238E27FC236}">
                <a16:creationId xmlns:a16="http://schemas.microsoft.com/office/drawing/2014/main" id="{337669EE-6BA5-4182-B527-242EA375ABB2}"/>
              </a:ext>
            </a:extLst>
          </p:cNvPr>
          <p:cNvGrpSpPr/>
          <p:nvPr/>
        </p:nvGrpSpPr>
        <p:grpSpPr>
          <a:xfrm>
            <a:off x="330407" y="5013176"/>
            <a:ext cx="5681753" cy="1080120"/>
            <a:chOff x="330407" y="5013176"/>
            <a:chExt cx="5681753" cy="1080120"/>
          </a:xfrm>
        </p:grpSpPr>
        <p:sp>
          <p:nvSpPr>
            <p:cNvPr id="55" name="Ορθογώνιο: Στρογγύλεμα γωνιών 54">
              <a:extLst>
                <a:ext uri="{FF2B5EF4-FFF2-40B4-BE49-F238E27FC236}">
                  <a16:creationId xmlns:a16="http://schemas.microsoft.com/office/drawing/2014/main" id="{6221B289-1185-4F6E-93FE-E4D473D25E49}"/>
                </a:ext>
              </a:extLst>
            </p:cNvPr>
            <p:cNvSpPr/>
            <p:nvPr/>
          </p:nvSpPr>
          <p:spPr>
            <a:xfrm>
              <a:off x="330407" y="5013176"/>
              <a:ext cx="5681753" cy="1080120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EBEC0C-519E-4023-BEC1-5FF9CAB179F5}"/>
                </a:ext>
              </a:extLst>
            </p:cNvPr>
            <p:cNvSpPr txBox="1"/>
            <p:nvPr/>
          </p:nvSpPr>
          <p:spPr>
            <a:xfrm>
              <a:off x="345050" y="5024209"/>
              <a:ext cx="2282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KEY TECHNOLOGIES</a:t>
              </a:r>
              <a:endParaRPr lang="el-GR" sz="1200" b="1" dirty="0"/>
            </a:p>
          </p:txBody>
        </p:sp>
        <p:pic>
          <p:nvPicPr>
            <p:cNvPr id="7" name="Εικόνα 6">
              <a:extLst>
                <a:ext uri="{FF2B5EF4-FFF2-40B4-BE49-F238E27FC236}">
                  <a16:creationId xmlns:a16="http://schemas.microsoft.com/office/drawing/2014/main" id="{181CA4A1-ABE8-404D-8FDF-05FFE37EB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65" y="5326681"/>
              <a:ext cx="1379129" cy="669133"/>
            </a:xfrm>
            <a:prstGeom prst="rect">
              <a:avLst/>
            </a:prstGeom>
          </p:spPr>
        </p:pic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3D2E3141-10DD-4AE1-8B7F-1AE0D9CC2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196" y="5253130"/>
              <a:ext cx="1330708" cy="707823"/>
            </a:xfrm>
            <a:prstGeom prst="rect">
              <a:avLst/>
            </a:prstGeom>
          </p:spPr>
        </p:pic>
        <p:pic>
          <p:nvPicPr>
            <p:cNvPr id="19" name="Εικόνα 18">
              <a:extLst>
                <a:ext uri="{FF2B5EF4-FFF2-40B4-BE49-F238E27FC236}">
                  <a16:creationId xmlns:a16="http://schemas.microsoft.com/office/drawing/2014/main" id="{5D3391B2-6932-4697-90B1-E483DDA6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644" y="5129722"/>
              <a:ext cx="1568652" cy="891566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31" y="1508733"/>
            <a:ext cx="4716565" cy="3310844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4AEA488-7326-4A79-A7E4-4CEE17B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1956"/>
            <a:ext cx="4976192" cy="365125"/>
          </a:xfrm>
        </p:spPr>
        <p:txBody>
          <a:bodyPr/>
          <a:lstStyle/>
          <a:p>
            <a:r>
              <a:rPr lang="en-US" dirty="0"/>
              <a:t>The SHIELD Project – A Brief Overview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315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SHIELD system components (III)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8DD3-F6DF-4036-AF44-A6A985E0A35C}" type="slidenum">
              <a:rPr lang="el-GR" smtClean="0"/>
              <a:pPr/>
              <a:t>7</a:t>
            </a:fld>
            <a:endParaRPr lang="el-GR"/>
          </a:p>
        </p:txBody>
      </p:sp>
      <p:sp>
        <p:nvSpPr>
          <p:cNvPr id="40" name="Rectangle 39"/>
          <p:cNvSpPr/>
          <p:nvPr/>
        </p:nvSpPr>
        <p:spPr>
          <a:xfrm>
            <a:off x="6228184" y="1349395"/>
            <a:ext cx="2592288" cy="5500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cap="small" dirty="0"/>
              <a:t>Trusted Infrastructure</a:t>
            </a:r>
            <a:endParaRPr lang="el-GR" sz="1600" cap="small" dirty="0"/>
          </a:p>
        </p:txBody>
      </p:sp>
      <p:cxnSp>
        <p:nvCxnSpPr>
          <p:cNvPr id="43" name="Straight Connector 42"/>
          <p:cNvCxnSpPr>
            <a:stCxn id="40" idx="1"/>
          </p:cNvCxnSpPr>
          <p:nvPr/>
        </p:nvCxnSpPr>
        <p:spPr>
          <a:xfrm flipH="1">
            <a:off x="5868144" y="1624399"/>
            <a:ext cx="36004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257458" y="1624399"/>
            <a:ext cx="610686" cy="27734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220292" y="2021838"/>
            <a:ext cx="2592288" cy="35612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sz="1400" dirty="0"/>
              <a:t>The trustworthiness of the secure SHIELD framework is implemented by relying on Trusted Computing technologies. The infrastructure attestation binds the </a:t>
            </a:r>
            <a:r>
              <a:rPr lang="en-US" sz="1400" dirty="0" err="1"/>
              <a:t>vNSFs</a:t>
            </a:r>
            <a:r>
              <a:rPr lang="en-US" sz="1400" dirty="0"/>
              <a:t> and the network configuration with the store and orchestration of the network. </a:t>
            </a:r>
          </a:p>
          <a:p>
            <a:pPr algn="just">
              <a:spcAft>
                <a:spcPts val="600"/>
              </a:spcAft>
            </a:pPr>
            <a:r>
              <a:rPr lang="en-US" sz="1400" dirty="0"/>
              <a:t>The key components of the secure SHIELD framework are protected using Trusted Platform Modules (TPM), assuring the integrity of the software and the configuration.</a:t>
            </a:r>
            <a:endParaRPr lang="el-GR" sz="1400" dirty="0"/>
          </a:p>
        </p:txBody>
      </p: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DA3CE83C-9C17-494B-B896-BBFFC75EE0D7}"/>
              </a:ext>
            </a:extLst>
          </p:cNvPr>
          <p:cNvGrpSpPr/>
          <p:nvPr/>
        </p:nvGrpSpPr>
        <p:grpSpPr>
          <a:xfrm>
            <a:off x="330407" y="5013176"/>
            <a:ext cx="5681753" cy="1080120"/>
            <a:chOff x="330407" y="5013176"/>
            <a:chExt cx="5681753" cy="1080120"/>
          </a:xfrm>
        </p:grpSpPr>
        <p:sp>
          <p:nvSpPr>
            <p:cNvPr id="55" name="Ορθογώνιο: Στρογγύλεμα γωνιών 54">
              <a:extLst>
                <a:ext uri="{FF2B5EF4-FFF2-40B4-BE49-F238E27FC236}">
                  <a16:creationId xmlns:a16="http://schemas.microsoft.com/office/drawing/2014/main" id="{344E75E6-5545-4F00-BE20-3089A75FA74E}"/>
                </a:ext>
              </a:extLst>
            </p:cNvPr>
            <p:cNvSpPr/>
            <p:nvPr/>
          </p:nvSpPr>
          <p:spPr>
            <a:xfrm>
              <a:off x="330407" y="5013176"/>
              <a:ext cx="5681753" cy="1080120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DE0A45-CB0B-46C6-A678-12937927EDED}"/>
                </a:ext>
              </a:extLst>
            </p:cNvPr>
            <p:cNvSpPr txBox="1"/>
            <p:nvPr/>
          </p:nvSpPr>
          <p:spPr>
            <a:xfrm>
              <a:off x="345050" y="5024209"/>
              <a:ext cx="2282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KEY TECHNOLOGIES</a:t>
              </a:r>
              <a:endParaRPr lang="el-GR" sz="1200" b="1" dirty="0"/>
            </a:p>
          </p:txBody>
        </p:sp>
        <p:pic>
          <p:nvPicPr>
            <p:cNvPr id="7" name="Εικόνα 6">
              <a:extLst>
                <a:ext uri="{FF2B5EF4-FFF2-40B4-BE49-F238E27FC236}">
                  <a16:creationId xmlns:a16="http://schemas.microsoft.com/office/drawing/2014/main" id="{2A214C36-B4DD-4F0E-9E2D-AAC57CC3B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891" y="5285716"/>
              <a:ext cx="1061163" cy="684473"/>
            </a:xfrm>
            <a:prstGeom prst="rect">
              <a:avLst/>
            </a:prstGeom>
          </p:spPr>
        </p:pic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FD9F82F1-7B5A-42F8-9EA7-ED82B91DB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740" y="5154122"/>
              <a:ext cx="1016132" cy="826454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31" y="1508733"/>
            <a:ext cx="4716565" cy="3310844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62CFBD6-95DB-4E28-B6D8-579946FF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1956"/>
            <a:ext cx="4976192" cy="365125"/>
          </a:xfrm>
        </p:spPr>
        <p:txBody>
          <a:bodyPr/>
          <a:lstStyle/>
          <a:p>
            <a:r>
              <a:rPr lang="en-US" dirty="0"/>
              <a:t>The SHIELD Project – A Brief Overview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503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2D3010D2-6910-4470-9748-6B96E02A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in the EMEA Cybersecurity market</a:t>
            </a:r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7A04298-BF9F-4C7B-A651-2E75F00E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8DD3-F6DF-4036-AF44-A6A985E0A35C}" type="slidenum">
              <a:rPr lang="el-GR" smtClean="0"/>
              <a:pPr/>
              <a:t>8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0BFE4-4000-40CF-90B6-387DF61B3306}"/>
              </a:ext>
            </a:extLst>
          </p:cNvPr>
          <p:cNvSpPr/>
          <p:nvPr/>
        </p:nvSpPr>
        <p:spPr>
          <a:xfrm>
            <a:off x="282352" y="1223039"/>
            <a:ext cx="828092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delivery mode, in EMEA region [3][4][5]: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Products </a:t>
            </a: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[the main mode of delivery, with the largest market share]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Managed Security Services </a:t>
            </a: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[high growth of 8,8% CAGR, expected to reach the market share of standalone products by 2020]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Threat Intelligence </a:t>
            </a: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[highest growth rate of 14% CAGR] </a:t>
            </a:r>
            <a:endParaRPr lang="en-US" sz="20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Orchestration Automation and Response (SOAR) </a:t>
            </a: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[nascent market for complete solutions featuring integrated workflows]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Incident Response is the fastest growing category with Risk Assessment and Threat Intelligence and Mitigation closely following. Specifically, the 2016-2020 CAGR for “Incident Response and Forensics” is estimated at 14.9% while “Risk Assessment and Threat Intelligence” follow with 13.7%. </a:t>
            </a:r>
            <a:endParaRPr lang="en-US" sz="20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SHIELD can deliver relevant products in a fast-growing cybersecurity market, while positioning itself strategically in the nascent market for complete Security Orchestration Automation and Response (SOAR) solutions.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CFF76B13-2ED9-4573-BCD4-0420F08F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4976813" cy="365125"/>
          </a:xfrm>
        </p:spPr>
        <p:txBody>
          <a:bodyPr/>
          <a:lstStyle/>
          <a:p>
            <a:r>
              <a:rPr lang="en-US" dirty="0"/>
              <a:t>The SHIELD Project – A Brief Overview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746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>
            <a:extLst>
              <a:ext uri="{FF2B5EF4-FFF2-40B4-BE49-F238E27FC236}">
                <a16:creationId xmlns:a16="http://schemas.microsoft.com/office/drawing/2014/main" id="{2D3010D2-6910-4470-9748-6B96E02A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 use cases</a:t>
            </a:r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7A04298-BF9F-4C7B-A651-2E75F00E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8DD3-F6DF-4036-AF44-A6A985E0A35C}" type="slidenum">
              <a:rPr lang="el-GR" smtClean="0"/>
              <a:pPr/>
              <a:t>9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0BFE4-4000-40CF-90B6-387DF61B3306}"/>
              </a:ext>
            </a:extLst>
          </p:cNvPr>
          <p:cNvSpPr/>
          <p:nvPr/>
        </p:nvSpPr>
        <p:spPr>
          <a:xfrm>
            <a:off x="251520" y="1412776"/>
            <a:ext cx="828092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1: 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ISP using SHIELD to secure their own infrastructure (Core &amp; Edge)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2: 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ISP is leveraging SHIELD to provide advanced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SecaaS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services to enterprise customers (horizontal or tailor made for specific verticals)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3: 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Contributing to national, European and global security.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SHIELD has successfully demonstrated protection against: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Worm attacks (WannaCry detection and blocking with unsupervised neural networks in ~1min, with no prior knowledge or configuration)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Denial of Service (Distributed rate-based attacks, or protocol-based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Slowloris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effectively detected and blocked)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Malicious web scripts (e.g. detection and blocking of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Cryptojacking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scripts)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Unwarranted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cryptomining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(Stratum protocol detection)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exfiltration detection (DNS tunneling, detection of malicious insider)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CFF76B13-2ED9-4573-BCD4-0420F08F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4976813" cy="365125"/>
          </a:xfrm>
        </p:spPr>
        <p:txBody>
          <a:bodyPr/>
          <a:lstStyle/>
          <a:p>
            <a:r>
              <a:rPr lang="en-US" dirty="0"/>
              <a:t>The SHIELD Project – A Brief Overview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895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NOVA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0B57212-D278-4F09-9602-9B26806117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TNOVA_Presentation_Template</Template>
  <TotalTime>0</TotalTime>
  <Words>1268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PGothic</vt:lpstr>
      <vt:lpstr>Arial</vt:lpstr>
      <vt:lpstr>Bahnschrift Light</vt:lpstr>
      <vt:lpstr>Calibri</vt:lpstr>
      <vt:lpstr>Calibri Light</vt:lpstr>
      <vt:lpstr>Corbel</vt:lpstr>
      <vt:lpstr>Segoe UI</vt:lpstr>
      <vt:lpstr>Times New Roman</vt:lpstr>
      <vt:lpstr>Wingdings</vt:lpstr>
      <vt:lpstr>TNOVA_Presentation_Template</vt:lpstr>
      <vt:lpstr>Project SHIELD: Securing against intruders and other threats through an NFV-enabled environment InfoCom World 2018, Athens 21st November 2018</vt:lpstr>
      <vt:lpstr>SHIELD key facts and figures</vt:lpstr>
      <vt:lpstr>Motivation</vt:lpstr>
      <vt:lpstr>The SHIELD concept</vt:lpstr>
      <vt:lpstr>The SHIELD system components (I)</vt:lpstr>
      <vt:lpstr>The SHIELD system components (II)</vt:lpstr>
      <vt:lpstr>The SHIELD system components (III)</vt:lpstr>
      <vt:lpstr>Positioning in the EMEA Cybersecurity market</vt:lpstr>
      <vt:lpstr>SHIELD use cases</vt:lpstr>
      <vt:lpstr>Watch our latest demos!</vt:lpstr>
      <vt:lpstr>Follow us!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TNOVA_Template</dc:subject>
  <dc:creator/>
  <cp:lastModifiedBy/>
  <cp:revision>1</cp:revision>
  <dcterms:created xsi:type="dcterms:W3CDTF">2016-10-06T20:00:19Z</dcterms:created>
  <dcterms:modified xsi:type="dcterms:W3CDTF">2018-11-14T12:16:28Z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