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media/image46.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26"/>
  </p:notesMasterIdLst>
  <p:handoutMasterIdLst>
    <p:handoutMasterId r:id="rId27"/>
  </p:handoutMasterIdLst>
  <p:sldIdLst>
    <p:sldId id="256" r:id="rId3"/>
    <p:sldId id="258" r:id="rId4"/>
    <p:sldId id="259" r:id="rId5"/>
    <p:sldId id="257" r:id="rId6"/>
    <p:sldId id="265" r:id="rId7"/>
    <p:sldId id="268" r:id="rId8"/>
    <p:sldId id="271" r:id="rId9"/>
    <p:sldId id="272" r:id="rId10"/>
    <p:sldId id="273" r:id="rId11"/>
    <p:sldId id="275" r:id="rId12"/>
    <p:sldId id="278" r:id="rId13"/>
    <p:sldId id="280" r:id="rId14"/>
    <p:sldId id="281" r:id="rId15"/>
    <p:sldId id="282" r:id="rId16"/>
    <p:sldId id="283" r:id="rId17"/>
    <p:sldId id="284" r:id="rId18"/>
    <p:sldId id="285" r:id="rId19"/>
    <p:sldId id="286" r:id="rId20"/>
    <p:sldId id="279" r:id="rId21"/>
    <p:sldId id="264" r:id="rId22"/>
    <p:sldId id="267" r:id="rId23"/>
    <p:sldId id="26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2E3A"/>
    <a:srgbClr val="523B71"/>
    <a:srgbClr val="BBA9D2"/>
    <a:srgbClr val="BDABD3"/>
    <a:srgbClr val="2F736D"/>
    <a:srgbClr val="A8DBD6"/>
    <a:srgbClr val="516921"/>
    <a:srgbClr val="CEE3A5"/>
    <a:srgbClr val="4F81BD"/>
    <a:srgbClr val="837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p:normalViewPr>
    <p:restoredLeft sz="15936" autoAdjust="0"/>
    <p:restoredTop sz="86410"/>
  </p:normalViewPr>
  <p:slideViewPr>
    <p:cSldViewPr>
      <p:cViewPr varScale="1">
        <p:scale>
          <a:sx n="64" d="100"/>
          <a:sy n="64" d="100"/>
        </p:scale>
        <p:origin x="222" y="60"/>
      </p:cViewPr>
      <p:guideLst>
        <p:guide orient="horz" pos="2160"/>
        <p:guide pos="3840"/>
      </p:guideLst>
    </p:cSldViewPr>
  </p:slideViewPr>
  <p:outlineViewPr>
    <p:cViewPr>
      <p:scale>
        <a:sx n="1" d="1"/>
        <a:sy n="1" d="1"/>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1"/>
          <c:order val="0"/>
          <c:tx>
            <c:strRef>
              <c:f>Hoja1!$C$1</c:f>
              <c:strCache>
                <c:ptCount val="1"/>
                <c:pt idx="0">
                  <c:v>Autoencoder</c:v>
                </c:pt>
              </c:strCache>
            </c:strRef>
          </c:tx>
          <c:spPr>
            <a:solidFill>
              <a:srgbClr val="44546A"/>
            </a:solidFill>
            <a:ln>
              <a:noFill/>
            </a:ln>
            <a:effectLst/>
          </c:spPr>
          <c:invertIfNegative val="0"/>
          <c:cat>
            <c:strRef>
              <c:f>Hoja1!$A$2:$A$4</c:f>
              <c:strCache>
                <c:ptCount val="3"/>
                <c:pt idx="0">
                  <c:v>WED</c:v>
                </c:pt>
                <c:pt idx="1">
                  <c:v>FRI-after</c:v>
                </c:pt>
                <c:pt idx="2">
                  <c:v>Wannacry</c:v>
                </c:pt>
              </c:strCache>
            </c:strRef>
          </c:cat>
          <c:val>
            <c:numRef>
              <c:f>Hoja1!$C$2:$C$4</c:f>
              <c:numCache>
                <c:formatCode>General</c:formatCode>
                <c:ptCount val="3"/>
                <c:pt idx="0">
                  <c:v>66</c:v>
                </c:pt>
                <c:pt idx="1">
                  <c:v>98</c:v>
                </c:pt>
                <c:pt idx="2">
                  <c:v>97</c:v>
                </c:pt>
              </c:numCache>
            </c:numRef>
          </c:val>
          <c:extLst>
            <c:ext xmlns:c16="http://schemas.microsoft.com/office/drawing/2014/chart" uri="{C3380CC4-5D6E-409C-BE32-E72D297353CC}">
              <c16:uniqueId val="{00000000-D671-4F86-A768-EE93D5CB4218}"/>
            </c:ext>
          </c:extLst>
        </c:ser>
        <c:ser>
          <c:idx val="0"/>
          <c:order val="1"/>
          <c:tx>
            <c:strRef>
              <c:f>Hoja1!$B$1</c:f>
              <c:strCache>
                <c:ptCount val="1"/>
                <c:pt idx="0">
                  <c:v>OCSVM</c:v>
                </c:pt>
              </c:strCache>
            </c:strRef>
          </c:tx>
          <c:spPr>
            <a:solidFill>
              <a:srgbClr val="5B9BD5"/>
            </a:solidFill>
            <a:ln>
              <a:noFill/>
            </a:ln>
            <a:effectLst/>
          </c:spPr>
          <c:invertIfNegative val="0"/>
          <c:cat>
            <c:strRef>
              <c:f>Hoja1!$A$2:$A$4</c:f>
              <c:strCache>
                <c:ptCount val="3"/>
                <c:pt idx="0">
                  <c:v>WED</c:v>
                </c:pt>
                <c:pt idx="1">
                  <c:v>FRI-after</c:v>
                </c:pt>
                <c:pt idx="2">
                  <c:v>Wannacry</c:v>
                </c:pt>
              </c:strCache>
            </c:strRef>
          </c:cat>
          <c:val>
            <c:numRef>
              <c:f>Hoja1!$B$2:$B$4</c:f>
              <c:numCache>
                <c:formatCode>General</c:formatCode>
                <c:ptCount val="3"/>
                <c:pt idx="0">
                  <c:v>66</c:v>
                </c:pt>
                <c:pt idx="1">
                  <c:v>50</c:v>
                </c:pt>
                <c:pt idx="2">
                  <c:v>83</c:v>
                </c:pt>
              </c:numCache>
            </c:numRef>
          </c:val>
          <c:extLst>
            <c:ext xmlns:c16="http://schemas.microsoft.com/office/drawing/2014/chart" uri="{C3380CC4-5D6E-409C-BE32-E72D297353CC}">
              <c16:uniqueId val="{00000001-D671-4F86-A768-EE93D5CB4218}"/>
            </c:ext>
          </c:extLst>
        </c:ser>
        <c:dLbls>
          <c:showLegendKey val="0"/>
          <c:showVal val="0"/>
          <c:showCatName val="0"/>
          <c:showSerName val="0"/>
          <c:showPercent val="0"/>
          <c:showBubbleSize val="0"/>
        </c:dLbls>
        <c:gapWidth val="219"/>
        <c:overlap val="-27"/>
        <c:axId val="488577672"/>
        <c:axId val="488581592"/>
      </c:barChart>
      <c:catAx>
        <c:axId val="488577672"/>
        <c:scaling>
          <c:orientation val="minMax"/>
        </c:scaling>
        <c:delete val="0"/>
        <c:axPos val="b"/>
        <c:title>
          <c:tx>
            <c:rich>
              <a:bodyPr rot="0" spcFirstLastPara="1" vertOverflow="ellipsis" vert="horz" wrap="square" anchor="ctr" anchorCtr="1"/>
              <a:lstStyle/>
              <a:p>
                <a:pPr algn="ctr">
                  <a:defRPr sz="1330" b="0" i="0" u="none" strike="noStrike" kern="1200" baseline="0">
                    <a:solidFill>
                      <a:schemeClr val="tx1">
                        <a:lumMod val="65000"/>
                        <a:lumOff val="35000"/>
                      </a:schemeClr>
                    </a:solidFill>
                    <a:latin typeface="+mn-lt"/>
                    <a:ea typeface="+mn-ea"/>
                    <a:cs typeface="+mn-cs"/>
                  </a:defRPr>
                </a:pPr>
                <a:r>
                  <a:rPr lang="en-GB" dirty="0"/>
                  <a:t>Tests</a:t>
                </a:r>
                <a:r>
                  <a:rPr lang="en-GB" baseline="0" dirty="0"/>
                  <a:t> performed per algorithm</a:t>
                </a:r>
                <a:endParaRPr lang="en-GB" dirty="0"/>
              </a:p>
            </c:rich>
          </c:tx>
          <c:layout>
            <c:manualLayout>
              <c:xMode val="edge"/>
              <c:yMode val="edge"/>
              <c:x val="0.1872495982141526"/>
              <c:y val="0.90303177165481008"/>
            </c:manualLayout>
          </c:layout>
          <c:overlay val="0"/>
          <c:spPr>
            <a:noFill/>
            <a:ln>
              <a:noFill/>
            </a:ln>
            <a:effectLst/>
          </c:spPr>
          <c:txPr>
            <a:bodyPr rot="0" spcFirstLastPara="1" vertOverflow="ellipsis" vert="horz" wrap="square" anchor="ctr" anchorCtr="1"/>
            <a:lstStyle/>
            <a:p>
              <a:pPr algn="ct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81592"/>
        <c:crosses val="autoZero"/>
        <c:auto val="1"/>
        <c:lblAlgn val="ctr"/>
        <c:lblOffset val="100"/>
        <c:noMultiLvlLbl val="0"/>
      </c:catAx>
      <c:valAx>
        <c:axId val="48858159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 of 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7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Precision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1"/>
          <c:order val="0"/>
          <c:tx>
            <c:strRef>
              <c:f>Hoja1!$C$1</c:f>
              <c:strCache>
                <c:ptCount val="1"/>
                <c:pt idx="0">
                  <c:v>Autoencoder</c:v>
                </c:pt>
              </c:strCache>
            </c:strRef>
          </c:tx>
          <c:spPr>
            <a:solidFill>
              <a:srgbClr val="1F497D"/>
            </a:solidFill>
            <a:ln>
              <a:noFill/>
            </a:ln>
            <a:effectLst/>
          </c:spPr>
          <c:invertIfNegative val="0"/>
          <c:cat>
            <c:strRef>
              <c:f>Hoja1!$A$2:$A$4</c:f>
              <c:strCache>
                <c:ptCount val="3"/>
                <c:pt idx="0">
                  <c:v>WED</c:v>
                </c:pt>
                <c:pt idx="1">
                  <c:v>FRI-after</c:v>
                </c:pt>
                <c:pt idx="2">
                  <c:v>Wannacry</c:v>
                </c:pt>
              </c:strCache>
            </c:strRef>
          </c:cat>
          <c:val>
            <c:numRef>
              <c:f>Hoja1!$C$2:$C$4</c:f>
              <c:numCache>
                <c:formatCode>General</c:formatCode>
                <c:ptCount val="3"/>
                <c:pt idx="0">
                  <c:v>70</c:v>
                </c:pt>
                <c:pt idx="1">
                  <c:v>97</c:v>
                </c:pt>
                <c:pt idx="2">
                  <c:v>25</c:v>
                </c:pt>
              </c:numCache>
            </c:numRef>
          </c:val>
          <c:extLst>
            <c:ext xmlns:c16="http://schemas.microsoft.com/office/drawing/2014/chart" uri="{C3380CC4-5D6E-409C-BE32-E72D297353CC}">
              <c16:uniqueId val="{00000000-6539-4C3E-B427-4A0C76C8981E}"/>
            </c:ext>
          </c:extLst>
        </c:ser>
        <c:ser>
          <c:idx val="0"/>
          <c:order val="1"/>
          <c:tx>
            <c:strRef>
              <c:f>Hoja1!$B$1</c:f>
              <c:strCache>
                <c:ptCount val="1"/>
                <c:pt idx="0">
                  <c:v>OCSVM</c:v>
                </c:pt>
              </c:strCache>
            </c:strRef>
          </c:tx>
          <c:spPr>
            <a:solidFill>
              <a:srgbClr val="5B9BD5"/>
            </a:solidFill>
            <a:ln>
              <a:noFill/>
            </a:ln>
            <a:effectLst/>
          </c:spPr>
          <c:invertIfNegative val="0"/>
          <c:cat>
            <c:strRef>
              <c:f>Hoja1!$A$2:$A$4</c:f>
              <c:strCache>
                <c:ptCount val="3"/>
                <c:pt idx="0">
                  <c:v>WED</c:v>
                </c:pt>
                <c:pt idx="1">
                  <c:v>FRI-after</c:v>
                </c:pt>
                <c:pt idx="2">
                  <c:v>Wannacry</c:v>
                </c:pt>
              </c:strCache>
            </c:strRef>
          </c:cat>
          <c:val>
            <c:numRef>
              <c:f>Hoja1!$B$2:$B$4</c:f>
              <c:numCache>
                <c:formatCode>General</c:formatCode>
                <c:ptCount val="3"/>
                <c:pt idx="0">
                  <c:v>48</c:v>
                </c:pt>
                <c:pt idx="1">
                  <c:v>99</c:v>
                </c:pt>
                <c:pt idx="2">
                  <c:v>99</c:v>
                </c:pt>
              </c:numCache>
            </c:numRef>
          </c:val>
          <c:extLst>
            <c:ext xmlns:c16="http://schemas.microsoft.com/office/drawing/2014/chart" uri="{C3380CC4-5D6E-409C-BE32-E72D297353CC}">
              <c16:uniqueId val="{00000001-6539-4C3E-B427-4A0C76C8981E}"/>
            </c:ext>
          </c:extLst>
        </c:ser>
        <c:dLbls>
          <c:showLegendKey val="0"/>
          <c:showVal val="0"/>
          <c:showCatName val="0"/>
          <c:showSerName val="0"/>
          <c:showPercent val="0"/>
          <c:showBubbleSize val="0"/>
        </c:dLbls>
        <c:gapWidth val="219"/>
        <c:overlap val="-27"/>
        <c:axId val="488575320"/>
        <c:axId val="488573360"/>
      </c:barChart>
      <c:catAx>
        <c:axId val="4885753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Tests</a:t>
                </a:r>
                <a:r>
                  <a:rPr lang="en-GB" baseline="0" dirty="0"/>
                  <a:t> performed per algorithm</a:t>
                </a:r>
                <a:endParaRPr lang="en-GB" dirty="0"/>
              </a:p>
            </c:rich>
          </c:tx>
          <c:layout>
            <c:manualLayout>
              <c:xMode val="edge"/>
              <c:yMode val="edge"/>
              <c:x val="0.14812368463217698"/>
              <c:y val="0.9104454076579053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3360"/>
        <c:crosses val="autoZero"/>
        <c:auto val="1"/>
        <c:lblAlgn val="ctr"/>
        <c:lblOffset val="100"/>
        <c:noMultiLvlLbl val="0"/>
      </c:catAx>
      <c:valAx>
        <c:axId val="48857336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 of precision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5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Recall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1"/>
          <c:order val="0"/>
          <c:tx>
            <c:strRef>
              <c:f>Hoja1!$C$1</c:f>
              <c:strCache>
                <c:ptCount val="1"/>
                <c:pt idx="0">
                  <c:v>Autoencoder</c:v>
                </c:pt>
              </c:strCache>
            </c:strRef>
          </c:tx>
          <c:spPr>
            <a:solidFill>
              <a:srgbClr val="1F497D"/>
            </a:solidFill>
            <a:ln>
              <a:noFill/>
            </a:ln>
            <a:effectLst/>
          </c:spPr>
          <c:invertIfNegative val="0"/>
          <c:cat>
            <c:strRef>
              <c:f>Hoja1!$A$2:$A$4</c:f>
              <c:strCache>
                <c:ptCount val="3"/>
                <c:pt idx="0">
                  <c:v>WED</c:v>
                </c:pt>
                <c:pt idx="1">
                  <c:v>FRI-after</c:v>
                </c:pt>
                <c:pt idx="2">
                  <c:v>Wannacry</c:v>
                </c:pt>
              </c:strCache>
            </c:strRef>
          </c:cat>
          <c:val>
            <c:numRef>
              <c:f>Hoja1!$C$2:$C$4</c:f>
              <c:numCache>
                <c:formatCode>General</c:formatCode>
                <c:ptCount val="3"/>
                <c:pt idx="0">
                  <c:v>12</c:v>
                </c:pt>
                <c:pt idx="1">
                  <c:v>99</c:v>
                </c:pt>
                <c:pt idx="2">
                  <c:v>99</c:v>
                </c:pt>
              </c:numCache>
            </c:numRef>
          </c:val>
          <c:extLst>
            <c:ext xmlns:c16="http://schemas.microsoft.com/office/drawing/2014/chart" uri="{C3380CC4-5D6E-409C-BE32-E72D297353CC}">
              <c16:uniqueId val="{00000000-EAFC-432E-AD92-A49620BD2F33}"/>
            </c:ext>
          </c:extLst>
        </c:ser>
        <c:ser>
          <c:idx val="0"/>
          <c:order val="1"/>
          <c:tx>
            <c:strRef>
              <c:f>Hoja1!$B$1</c:f>
              <c:strCache>
                <c:ptCount val="1"/>
                <c:pt idx="0">
                  <c:v>OCSVM</c:v>
                </c:pt>
              </c:strCache>
            </c:strRef>
          </c:tx>
          <c:spPr>
            <a:solidFill>
              <a:srgbClr val="5B9BD5"/>
            </a:solidFill>
            <a:ln>
              <a:noFill/>
            </a:ln>
            <a:effectLst/>
          </c:spPr>
          <c:invertIfNegative val="0"/>
          <c:cat>
            <c:strRef>
              <c:f>Hoja1!$A$2:$A$4</c:f>
              <c:strCache>
                <c:ptCount val="3"/>
                <c:pt idx="0">
                  <c:v>WED</c:v>
                </c:pt>
                <c:pt idx="1">
                  <c:v>FRI-after</c:v>
                </c:pt>
                <c:pt idx="2">
                  <c:v>Wannacry</c:v>
                </c:pt>
              </c:strCache>
            </c:strRef>
          </c:cat>
          <c:val>
            <c:numRef>
              <c:f>Hoja1!$B$2:$B$4</c:f>
              <c:numCache>
                <c:formatCode>General</c:formatCode>
                <c:ptCount val="3"/>
                <c:pt idx="0">
                  <c:v>57</c:v>
                </c:pt>
                <c:pt idx="1">
                  <c:v>49</c:v>
                </c:pt>
                <c:pt idx="2">
                  <c:v>83</c:v>
                </c:pt>
              </c:numCache>
            </c:numRef>
          </c:val>
          <c:extLst>
            <c:ext xmlns:c16="http://schemas.microsoft.com/office/drawing/2014/chart" uri="{C3380CC4-5D6E-409C-BE32-E72D297353CC}">
              <c16:uniqueId val="{00000001-EAFC-432E-AD92-A49620BD2F33}"/>
            </c:ext>
          </c:extLst>
        </c:ser>
        <c:dLbls>
          <c:showLegendKey val="0"/>
          <c:showVal val="0"/>
          <c:showCatName val="0"/>
          <c:showSerName val="0"/>
          <c:showPercent val="0"/>
          <c:showBubbleSize val="0"/>
        </c:dLbls>
        <c:gapWidth val="219"/>
        <c:overlap val="-27"/>
        <c:axId val="488571008"/>
        <c:axId val="488574928"/>
      </c:barChart>
      <c:catAx>
        <c:axId val="4885710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Tests</a:t>
                </a:r>
                <a:r>
                  <a:rPr lang="en-GB" baseline="0" dirty="0"/>
                  <a:t> performed per algorithm</a:t>
                </a:r>
                <a:endParaRPr lang="en-GB" dirty="0"/>
              </a:p>
            </c:rich>
          </c:tx>
          <c:layout>
            <c:manualLayout>
              <c:xMode val="edge"/>
              <c:yMode val="edge"/>
              <c:x val="0.17875828220525999"/>
              <c:y val="0.9104454076579053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4928"/>
        <c:crosses val="autoZero"/>
        <c:auto val="1"/>
        <c:lblAlgn val="ctr"/>
        <c:lblOffset val="100"/>
        <c:noMultiLvlLbl val="0"/>
      </c:catAx>
      <c:valAx>
        <c:axId val="48857492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 of recall</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1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A</a:t>
            </a:r>
            <a:r>
              <a:rPr lang="en-GB" baseline="0" dirty="0"/>
              <a:t>ccuracy</a:t>
            </a:r>
            <a:endParaRPr lang="en-GB" dirty="0"/>
          </a:p>
        </c:rich>
      </c:tx>
      <c:layout>
        <c:manualLayout>
          <c:xMode val="edge"/>
          <c:yMode val="edge"/>
          <c:x val="0.4087498921509416"/>
          <c:y val="2.88808171679402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0"/>
          <c:tx>
            <c:strRef>
              <c:f>Hoja1!$B$1</c:f>
              <c:strCache>
                <c:ptCount val="1"/>
                <c:pt idx="0">
                  <c:v>RF</c:v>
                </c:pt>
              </c:strCache>
            </c:strRef>
          </c:tx>
          <c:spPr>
            <a:solidFill>
              <a:srgbClr val="2D713D"/>
            </a:solidFill>
            <a:ln>
              <a:noFill/>
            </a:ln>
            <a:effectLst/>
          </c:spPr>
          <c:invertIfNegative val="0"/>
          <c:cat>
            <c:strRef>
              <c:f>Hoja1!$A$2:$A$8</c:f>
              <c:strCache>
                <c:ptCount val="7"/>
                <c:pt idx="0">
                  <c:v>TUE</c:v>
                </c:pt>
                <c:pt idx="1">
                  <c:v>WED</c:v>
                </c:pt>
                <c:pt idx="2">
                  <c:v>THU-morn</c:v>
                </c:pt>
                <c:pt idx="3">
                  <c:v>THU-after</c:v>
                </c:pt>
                <c:pt idx="4">
                  <c:v>FRI-morn</c:v>
                </c:pt>
                <c:pt idx="5">
                  <c:v>FRI-after</c:v>
                </c:pt>
                <c:pt idx="6">
                  <c:v>FRI-after-2</c:v>
                </c:pt>
              </c:strCache>
            </c:strRef>
          </c:cat>
          <c:val>
            <c:numRef>
              <c:f>Hoja1!$B$2:$B$8</c:f>
              <c:numCache>
                <c:formatCode>General</c:formatCode>
                <c:ptCount val="7"/>
                <c:pt idx="0">
                  <c:v>99.98</c:v>
                </c:pt>
                <c:pt idx="1">
                  <c:v>97.97</c:v>
                </c:pt>
                <c:pt idx="2">
                  <c:v>99.06</c:v>
                </c:pt>
                <c:pt idx="3">
                  <c:v>100</c:v>
                </c:pt>
                <c:pt idx="4">
                  <c:v>99.998999999999995</c:v>
                </c:pt>
                <c:pt idx="5">
                  <c:v>98.4</c:v>
                </c:pt>
                <c:pt idx="6">
                  <c:v>99.74</c:v>
                </c:pt>
              </c:numCache>
            </c:numRef>
          </c:val>
          <c:extLst>
            <c:ext xmlns:c16="http://schemas.microsoft.com/office/drawing/2014/chart" uri="{C3380CC4-5D6E-409C-BE32-E72D297353CC}">
              <c16:uniqueId val="{00000000-313D-410E-8CFC-E5DBF2F055CE}"/>
            </c:ext>
          </c:extLst>
        </c:ser>
        <c:ser>
          <c:idx val="1"/>
          <c:order val="1"/>
          <c:tx>
            <c:strRef>
              <c:f>Hoja1!$C$1</c:f>
              <c:strCache>
                <c:ptCount val="1"/>
                <c:pt idx="0">
                  <c:v>MLP</c:v>
                </c:pt>
              </c:strCache>
            </c:strRef>
          </c:tx>
          <c:spPr>
            <a:solidFill>
              <a:schemeClr val="bg2">
                <a:lumMod val="75000"/>
              </a:schemeClr>
            </a:solidFill>
            <a:ln>
              <a:noFill/>
            </a:ln>
            <a:effectLst/>
          </c:spPr>
          <c:invertIfNegative val="0"/>
          <c:cat>
            <c:strRef>
              <c:f>Hoja1!$A$2:$A$8</c:f>
              <c:strCache>
                <c:ptCount val="7"/>
                <c:pt idx="0">
                  <c:v>TUE</c:v>
                </c:pt>
                <c:pt idx="1">
                  <c:v>WED</c:v>
                </c:pt>
                <c:pt idx="2">
                  <c:v>THU-morn</c:v>
                </c:pt>
                <c:pt idx="3">
                  <c:v>THU-after</c:v>
                </c:pt>
                <c:pt idx="4">
                  <c:v>FRI-morn</c:v>
                </c:pt>
                <c:pt idx="5">
                  <c:v>FRI-after</c:v>
                </c:pt>
                <c:pt idx="6">
                  <c:v>FRI-after-2</c:v>
                </c:pt>
              </c:strCache>
            </c:strRef>
          </c:cat>
          <c:val>
            <c:numRef>
              <c:f>Hoja1!$C$2:$C$8</c:f>
              <c:numCache>
                <c:formatCode>General</c:formatCode>
                <c:ptCount val="7"/>
                <c:pt idx="0">
                  <c:v>97.26</c:v>
                </c:pt>
                <c:pt idx="1">
                  <c:v>92.23</c:v>
                </c:pt>
                <c:pt idx="2">
                  <c:v>99.9</c:v>
                </c:pt>
                <c:pt idx="3">
                  <c:v>99.99</c:v>
                </c:pt>
                <c:pt idx="4">
                  <c:v>99.53</c:v>
                </c:pt>
                <c:pt idx="5">
                  <c:v>93.07</c:v>
                </c:pt>
                <c:pt idx="6">
                  <c:v>97.99</c:v>
                </c:pt>
              </c:numCache>
            </c:numRef>
          </c:val>
          <c:extLst>
            <c:ext xmlns:c16="http://schemas.microsoft.com/office/drawing/2014/chart" uri="{C3380CC4-5D6E-409C-BE32-E72D297353CC}">
              <c16:uniqueId val="{00000001-313D-410E-8CFC-E5DBF2F055CE}"/>
            </c:ext>
          </c:extLst>
        </c:ser>
        <c:dLbls>
          <c:showLegendKey val="0"/>
          <c:showVal val="0"/>
          <c:showCatName val="0"/>
          <c:showSerName val="0"/>
          <c:showPercent val="0"/>
          <c:showBubbleSize val="0"/>
        </c:dLbls>
        <c:gapWidth val="219"/>
        <c:overlap val="-27"/>
        <c:axId val="488578064"/>
        <c:axId val="488580416"/>
      </c:barChart>
      <c:catAx>
        <c:axId val="4885780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Tests</a:t>
                </a:r>
                <a:r>
                  <a:rPr lang="en-GB" baseline="0" dirty="0"/>
                  <a:t> performed per algorithm</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80416"/>
        <c:crosses val="autoZero"/>
        <c:auto val="1"/>
        <c:lblAlgn val="ctr"/>
        <c:lblOffset val="100"/>
        <c:noMultiLvlLbl val="0"/>
      </c:catAx>
      <c:valAx>
        <c:axId val="48858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 of accuracy</a:t>
                </a:r>
              </a:p>
            </c:rich>
          </c:tx>
          <c:layout>
            <c:manualLayout>
              <c:xMode val="edge"/>
              <c:yMode val="edge"/>
              <c:x val="6.1345840800297549E-2"/>
              <c:y val="0.3489292837584337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8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aseline="0" dirty="0"/>
              <a:t>Precision</a:t>
            </a:r>
            <a:endParaRPr lang="en-GB" dirty="0"/>
          </a:p>
        </c:rich>
      </c:tx>
      <c:layout>
        <c:manualLayout>
          <c:xMode val="edge"/>
          <c:yMode val="edge"/>
          <c:x val="0.39219660819050461"/>
          <c:y val="3.25290897717499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0"/>
          <c:tx>
            <c:strRef>
              <c:f>Hoja1!$B$1</c:f>
              <c:strCache>
                <c:ptCount val="1"/>
                <c:pt idx="0">
                  <c:v>RF</c:v>
                </c:pt>
              </c:strCache>
            </c:strRef>
          </c:tx>
          <c:spPr>
            <a:solidFill>
              <a:srgbClr val="2D713D"/>
            </a:solidFill>
            <a:ln>
              <a:noFill/>
            </a:ln>
            <a:effectLst/>
          </c:spPr>
          <c:invertIfNegative val="0"/>
          <c:cat>
            <c:strRef>
              <c:f>Hoja1!$A$2:$A$8</c:f>
              <c:strCache>
                <c:ptCount val="7"/>
                <c:pt idx="0">
                  <c:v>TUE</c:v>
                </c:pt>
                <c:pt idx="1">
                  <c:v>WED</c:v>
                </c:pt>
                <c:pt idx="2">
                  <c:v>THU-morn</c:v>
                </c:pt>
                <c:pt idx="3">
                  <c:v>THU-after</c:v>
                </c:pt>
                <c:pt idx="4">
                  <c:v>FRI-morn</c:v>
                </c:pt>
                <c:pt idx="5">
                  <c:v>FRI-after</c:v>
                </c:pt>
                <c:pt idx="6">
                  <c:v>FRI-after-2</c:v>
                </c:pt>
              </c:strCache>
            </c:strRef>
          </c:cat>
          <c:val>
            <c:numRef>
              <c:f>Hoja1!$B$2:$B$8</c:f>
              <c:numCache>
                <c:formatCode>General</c:formatCode>
                <c:ptCount val="7"/>
                <c:pt idx="0">
                  <c:v>99.98</c:v>
                </c:pt>
                <c:pt idx="1">
                  <c:v>98.03</c:v>
                </c:pt>
                <c:pt idx="2">
                  <c:v>99.27</c:v>
                </c:pt>
                <c:pt idx="3">
                  <c:v>100</c:v>
                </c:pt>
                <c:pt idx="4">
                  <c:v>99.998999999999995</c:v>
                </c:pt>
                <c:pt idx="5">
                  <c:v>98.44</c:v>
                </c:pt>
                <c:pt idx="6">
                  <c:v>99.74</c:v>
                </c:pt>
              </c:numCache>
            </c:numRef>
          </c:val>
          <c:extLst>
            <c:ext xmlns:c16="http://schemas.microsoft.com/office/drawing/2014/chart" uri="{C3380CC4-5D6E-409C-BE32-E72D297353CC}">
              <c16:uniqueId val="{00000000-9F69-4389-BCDA-8B26CE164102}"/>
            </c:ext>
          </c:extLst>
        </c:ser>
        <c:ser>
          <c:idx val="1"/>
          <c:order val="1"/>
          <c:tx>
            <c:strRef>
              <c:f>Hoja1!$C$1</c:f>
              <c:strCache>
                <c:ptCount val="1"/>
                <c:pt idx="0">
                  <c:v>MLP</c:v>
                </c:pt>
              </c:strCache>
            </c:strRef>
          </c:tx>
          <c:spPr>
            <a:solidFill>
              <a:schemeClr val="bg2">
                <a:lumMod val="75000"/>
              </a:schemeClr>
            </a:solidFill>
            <a:ln>
              <a:noFill/>
            </a:ln>
            <a:effectLst/>
          </c:spPr>
          <c:invertIfNegative val="0"/>
          <c:cat>
            <c:strRef>
              <c:f>Hoja1!$A$2:$A$8</c:f>
              <c:strCache>
                <c:ptCount val="7"/>
                <c:pt idx="0">
                  <c:v>TUE</c:v>
                </c:pt>
                <c:pt idx="1">
                  <c:v>WED</c:v>
                </c:pt>
                <c:pt idx="2">
                  <c:v>THU-morn</c:v>
                </c:pt>
                <c:pt idx="3">
                  <c:v>THU-after</c:v>
                </c:pt>
                <c:pt idx="4">
                  <c:v>FRI-morn</c:v>
                </c:pt>
                <c:pt idx="5">
                  <c:v>FRI-after</c:v>
                </c:pt>
                <c:pt idx="6">
                  <c:v>FRI-after-2</c:v>
                </c:pt>
              </c:strCache>
            </c:strRef>
          </c:cat>
          <c:val>
            <c:numRef>
              <c:f>Hoja1!$C$2:$C$8</c:f>
              <c:numCache>
                <c:formatCode>General</c:formatCode>
                <c:ptCount val="7"/>
                <c:pt idx="0">
                  <c:v>74.760000000000005</c:v>
                </c:pt>
                <c:pt idx="1">
                  <c:v>91.51</c:v>
                </c:pt>
                <c:pt idx="2">
                  <c:v>100</c:v>
                </c:pt>
                <c:pt idx="3">
                  <c:v>100</c:v>
                </c:pt>
                <c:pt idx="4">
                  <c:v>92.62</c:v>
                </c:pt>
                <c:pt idx="5">
                  <c:v>89.37</c:v>
                </c:pt>
                <c:pt idx="6">
                  <c:v>97.05</c:v>
                </c:pt>
              </c:numCache>
            </c:numRef>
          </c:val>
          <c:extLst>
            <c:ext xmlns:c16="http://schemas.microsoft.com/office/drawing/2014/chart" uri="{C3380CC4-5D6E-409C-BE32-E72D297353CC}">
              <c16:uniqueId val="{00000001-9F69-4389-BCDA-8B26CE164102}"/>
            </c:ext>
          </c:extLst>
        </c:ser>
        <c:dLbls>
          <c:showLegendKey val="0"/>
          <c:showVal val="0"/>
          <c:showCatName val="0"/>
          <c:showSerName val="0"/>
          <c:showPercent val="0"/>
          <c:showBubbleSize val="0"/>
        </c:dLbls>
        <c:gapWidth val="219"/>
        <c:overlap val="-27"/>
        <c:axId val="488575712"/>
        <c:axId val="488579240"/>
      </c:barChart>
      <c:catAx>
        <c:axId val="4885757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Tests</a:t>
                </a:r>
                <a:r>
                  <a:rPr lang="en-GB" baseline="0" dirty="0"/>
                  <a:t> performed per algorithm</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9240"/>
        <c:crosses val="autoZero"/>
        <c:auto val="1"/>
        <c:lblAlgn val="ctr"/>
        <c:lblOffset val="100"/>
        <c:noMultiLvlLbl val="0"/>
      </c:catAx>
      <c:valAx>
        <c:axId val="488579240"/>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 of precision</a:t>
                </a:r>
              </a:p>
            </c:rich>
          </c:tx>
          <c:layout>
            <c:manualLayout>
              <c:xMode val="edge"/>
              <c:yMode val="edge"/>
              <c:x val="6.6138484612820791E-2"/>
              <c:y val="0.3373710460261227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5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aseline="0" dirty="0"/>
              <a:t>Recall</a:t>
            </a:r>
            <a:endParaRPr lang="en-GB" dirty="0"/>
          </a:p>
        </c:rich>
      </c:tx>
      <c:layout>
        <c:manualLayout>
          <c:xMode val="edge"/>
          <c:yMode val="edge"/>
          <c:x val="0.44344331248900476"/>
          <c:y val="2.168605367611338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0"/>
          <c:tx>
            <c:strRef>
              <c:f>Hoja1!$B$1</c:f>
              <c:strCache>
                <c:ptCount val="1"/>
                <c:pt idx="0">
                  <c:v>RF</c:v>
                </c:pt>
              </c:strCache>
            </c:strRef>
          </c:tx>
          <c:spPr>
            <a:solidFill>
              <a:srgbClr val="2D713D"/>
            </a:solidFill>
            <a:ln>
              <a:noFill/>
            </a:ln>
            <a:effectLst/>
          </c:spPr>
          <c:invertIfNegative val="0"/>
          <c:cat>
            <c:strRef>
              <c:f>Hoja1!$A$2:$A$8</c:f>
              <c:strCache>
                <c:ptCount val="7"/>
                <c:pt idx="0">
                  <c:v>TUE</c:v>
                </c:pt>
                <c:pt idx="1">
                  <c:v>WED</c:v>
                </c:pt>
                <c:pt idx="2">
                  <c:v>THU-morn</c:v>
                </c:pt>
                <c:pt idx="3">
                  <c:v>THU-after</c:v>
                </c:pt>
                <c:pt idx="4">
                  <c:v>FRI-morn</c:v>
                </c:pt>
                <c:pt idx="5">
                  <c:v>FRI-after</c:v>
                </c:pt>
                <c:pt idx="6">
                  <c:v>FRI-after-2</c:v>
                </c:pt>
              </c:strCache>
            </c:strRef>
          </c:cat>
          <c:val>
            <c:numRef>
              <c:f>Hoja1!$B$2:$B$8</c:f>
              <c:numCache>
                <c:formatCode>General</c:formatCode>
                <c:ptCount val="7"/>
                <c:pt idx="0">
                  <c:v>99.98</c:v>
                </c:pt>
                <c:pt idx="1">
                  <c:v>97.97</c:v>
                </c:pt>
                <c:pt idx="2">
                  <c:v>100</c:v>
                </c:pt>
                <c:pt idx="3">
                  <c:v>99.06</c:v>
                </c:pt>
                <c:pt idx="4">
                  <c:v>99.99</c:v>
                </c:pt>
                <c:pt idx="5">
                  <c:v>98.4</c:v>
                </c:pt>
                <c:pt idx="6">
                  <c:v>99.74</c:v>
                </c:pt>
              </c:numCache>
            </c:numRef>
          </c:val>
          <c:extLst>
            <c:ext xmlns:c16="http://schemas.microsoft.com/office/drawing/2014/chart" uri="{C3380CC4-5D6E-409C-BE32-E72D297353CC}">
              <c16:uniqueId val="{00000000-10CA-4CB0-84B9-5F5CD5F8C7C9}"/>
            </c:ext>
          </c:extLst>
        </c:ser>
        <c:ser>
          <c:idx val="1"/>
          <c:order val="1"/>
          <c:tx>
            <c:strRef>
              <c:f>Hoja1!$C$1</c:f>
              <c:strCache>
                <c:ptCount val="1"/>
                <c:pt idx="0">
                  <c:v>MLP</c:v>
                </c:pt>
              </c:strCache>
            </c:strRef>
          </c:tx>
          <c:spPr>
            <a:solidFill>
              <a:schemeClr val="bg2">
                <a:lumMod val="75000"/>
              </a:schemeClr>
            </a:solidFill>
            <a:ln>
              <a:noFill/>
            </a:ln>
            <a:effectLst/>
          </c:spPr>
          <c:invertIfNegative val="0"/>
          <c:cat>
            <c:strRef>
              <c:f>Hoja1!$A$2:$A$8</c:f>
              <c:strCache>
                <c:ptCount val="7"/>
                <c:pt idx="0">
                  <c:v>TUE</c:v>
                </c:pt>
                <c:pt idx="1">
                  <c:v>WED</c:v>
                </c:pt>
                <c:pt idx="2">
                  <c:v>THU-morn</c:v>
                </c:pt>
                <c:pt idx="3">
                  <c:v>THU-after</c:v>
                </c:pt>
                <c:pt idx="4">
                  <c:v>FRI-morn</c:v>
                </c:pt>
                <c:pt idx="5">
                  <c:v>FRI-after</c:v>
                </c:pt>
                <c:pt idx="6">
                  <c:v>FRI-after-2</c:v>
                </c:pt>
              </c:strCache>
            </c:strRef>
          </c:cat>
          <c:val>
            <c:numRef>
              <c:f>Hoja1!$C$2:$C$8</c:f>
              <c:numCache>
                <c:formatCode>General</c:formatCode>
                <c:ptCount val="7"/>
                <c:pt idx="0">
                  <c:v>27.15</c:v>
                </c:pt>
                <c:pt idx="1">
                  <c:v>86.37</c:v>
                </c:pt>
                <c:pt idx="2">
                  <c:v>62.5</c:v>
                </c:pt>
                <c:pt idx="3">
                  <c:v>70</c:v>
                </c:pt>
                <c:pt idx="4">
                  <c:v>63.38</c:v>
                </c:pt>
                <c:pt idx="5">
                  <c:v>99.93</c:v>
                </c:pt>
                <c:pt idx="6">
                  <c:v>99.53</c:v>
                </c:pt>
              </c:numCache>
            </c:numRef>
          </c:val>
          <c:extLst>
            <c:ext xmlns:c16="http://schemas.microsoft.com/office/drawing/2014/chart" uri="{C3380CC4-5D6E-409C-BE32-E72D297353CC}">
              <c16:uniqueId val="{00000001-10CA-4CB0-84B9-5F5CD5F8C7C9}"/>
            </c:ext>
          </c:extLst>
        </c:ser>
        <c:dLbls>
          <c:showLegendKey val="0"/>
          <c:showVal val="0"/>
          <c:showCatName val="0"/>
          <c:showSerName val="0"/>
          <c:showPercent val="0"/>
          <c:showBubbleSize val="0"/>
        </c:dLbls>
        <c:gapWidth val="219"/>
        <c:overlap val="-27"/>
        <c:axId val="488573752"/>
        <c:axId val="488576496"/>
      </c:barChart>
      <c:catAx>
        <c:axId val="4885737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Tests</a:t>
                </a:r>
                <a:r>
                  <a:rPr lang="en-GB" baseline="0" dirty="0"/>
                  <a:t> performed per algorithm</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6496"/>
        <c:crosses val="autoZero"/>
        <c:auto val="1"/>
        <c:lblAlgn val="ctr"/>
        <c:lblOffset val="100"/>
        <c:noMultiLvlLbl val="0"/>
      </c:catAx>
      <c:valAx>
        <c:axId val="48857649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 of recall</a:t>
                </a:r>
              </a:p>
            </c:rich>
          </c:tx>
          <c:layout>
            <c:manualLayout>
              <c:xMode val="edge"/>
              <c:yMode val="edge"/>
              <c:x val="6.7545686413093581E-2"/>
              <c:y val="0.3440840285270865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488573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3.png"/></Relationships>
</file>

<file path=ppt/diagrams/_rels/data11.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29.png"/></Relationships>
</file>

<file path=ppt/diagrams/_rels/data7.xml.rels><?xml version="1.0" encoding="UTF-8" standalone="yes"?>
<Relationships xmlns="http://schemas.openxmlformats.org/package/2006/relationships"><Relationship Id="rId1" Type="http://schemas.openxmlformats.org/officeDocument/2006/relationships/image" Target="../media/image30.png"/></Relationships>
</file>

<file path=ppt/diagrams/_rels/data8.xml.rels><?xml version="1.0" encoding="UTF-8" standalone="yes"?>
<Relationships xmlns="http://schemas.openxmlformats.org/package/2006/relationships"><Relationship Id="rId1" Type="http://schemas.openxmlformats.org/officeDocument/2006/relationships/image" Target="../media/image31.png"/></Relationships>
</file>

<file path=ppt/diagrams/_rels/data9.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3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11.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9.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CDA527-8669-42E4-A6B9-6CBB4C5180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61A338CA-8C27-4BBC-9C85-5D1B7ADE9D9C}">
      <dgm:prSet custT="1"/>
      <dgm:spPr>
        <a:solidFill>
          <a:srgbClr val="C00000"/>
        </a:solidFill>
      </dgm:spPr>
      <dgm:t>
        <a:bodyPr/>
        <a:lstStyle/>
        <a:p>
          <a:r>
            <a:rPr lang="en-US" sz="2400" dirty="0"/>
            <a:t>Lack of open-source tools for cybersecurity leveraging massive analytics capabilities</a:t>
          </a:r>
          <a:endParaRPr lang="el-GR" sz="2400" dirty="0"/>
        </a:p>
      </dgm:t>
    </dgm:pt>
    <dgm:pt modelId="{8F90BD47-B23F-4C6D-936B-977B1D12DA35}" type="parTrans" cxnId="{77856786-F811-4953-A522-2B094E6E2D2F}">
      <dgm:prSet/>
      <dgm:spPr/>
      <dgm:t>
        <a:bodyPr/>
        <a:lstStyle/>
        <a:p>
          <a:endParaRPr lang="el-GR" sz="1600"/>
        </a:p>
      </dgm:t>
    </dgm:pt>
    <dgm:pt modelId="{08ECD0CC-1A4B-4433-BFAF-F0E1BC7BD33C}" type="sibTrans" cxnId="{77856786-F811-4953-A522-2B094E6E2D2F}">
      <dgm:prSet/>
      <dgm:spPr/>
      <dgm:t>
        <a:bodyPr/>
        <a:lstStyle/>
        <a:p>
          <a:endParaRPr lang="el-GR" sz="1600"/>
        </a:p>
      </dgm:t>
    </dgm:pt>
    <dgm:pt modelId="{18526A03-2C18-477B-BD05-8E9625809226}">
      <dgm:prSet custT="1"/>
      <dgm:spPr>
        <a:solidFill>
          <a:schemeClr val="accent3">
            <a:lumMod val="75000"/>
          </a:schemeClr>
        </a:solidFill>
      </dgm:spPr>
      <dgm:t>
        <a:bodyPr/>
        <a:lstStyle/>
        <a:p>
          <a:r>
            <a:rPr lang="en-US" sz="2400" dirty="0"/>
            <a:t>Huge momentum of open technologies for Big Data analytics</a:t>
          </a:r>
          <a:endParaRPr lang="el-GR" sz="2400" dirty="0"/>
        </a:p>
      </dgm:t>
    </dgm:pt>
    <dgm:pt modelId="{09AD4A6E-2913-4AD1-8E6B-DF19DFFF6F70}" type="parTrans" cxnId="{CE58852C-3861-4714-B85F-CFE2C8C301E3}">
      <dgm:prSet/>
      <dgm:spPr/>
      <dgm:t>
        <a:bodyPr/>
        <a:lstStyle/>
        <a:p>
          <a:endParaRPr lang="el-GR" sz="1600"/>
        </a:p>
      </dgm:t>
    </dgm:pt>
    <dgm:pt modelId="{4588AF12-B52C-4331-88AE-943C7281E98D}" type="sibTrans" cxnId="{CE58852C-3861-4714-B85F-CFE2C8C301E3}">
      <dgm:prSet/>
      <dgm:spPr/>
      <dgm:t>
        <a:bodyPr/>
        <a:lstStyle/>
        <a:p>
          <a:endParaRPr lang="el-GR" sz="1600"/>
        </a:p>
      </dgm:t>
    </dgm:pt>
    <dgm:pt modelId="{E01C7207-7DA8-45DC-8A0E-CDA38BE292BB}">
      <dgm:prSet custT="1"/>
      <dgm:spPr>
        <a:solidFill>
          <a:srgbClr val="C00000"/>
        </a:solidFill>
      </dgm:spPr>
      <dgm:t>
        <a:bodyPr/>
        <a:lstStyle/>
        <a:p>
          <a:r>
            <a:rPr lang="en-US" sz="2400" dirty="0"/>
            <a:t>Requirement for expensive, specialized hardware for information security (high CAPEX)</a:t>
          </a:r>
          <a:endParaRPr lang="el-GR" sz="2400" dirty="0"/>
        </a:p>
      </dgm:t>
    </dgm:pt>
    <dgm:pt modelId="{A1856864-A66E-4789-93D1-EA83A9C57902}" type="parTrans" cxnId="{00CAFC46-1250-4230-A03D-B43F24E7A41D}">
      <dgm:prSet/>
      <dgm:spPr/>
      <dgm:t>
        <a:bodyPr/>
        <a:lstStyle/>
        <a:p>
          <a:endParaRPr lang="el-GR" sz="1600"/>
        </a:p>
      </dgm:t>
    </dgm:pt>
    <dgm:pt modelId="{32890E16-559D-48CE-BDB1-AEDA66294FC8}" type="sibTrans" cxnId="{00CAFC46-1250-4230-A03D-B43F24E7A41D}">
      <dgm:prSet/>
      <dgm:spPr/>
      <dgm:t>
        <a:bodyPr/>
        <a:lstStyle/>
        <a:p>
          <a:endParaRPr lang="el-GR" sz="1600"/>
        </a:p>
      </dgm:t>
    </dgm:pt>
    <dgm:pt modelId="{2E9EEE73-C1AB-4F18-B86C-3B51DF81AFB4}">
      <dgm:prSet custT="1"/>
      <dgm:spPr>
        <a:solidFill>
          <a:schemeClr val="accent3">
            <a:lumMod val="75000"/>
          </a:schemeClr>
        </a:solidFill>
      </dgm:spPr>
      <dgm:t>
        <a:bodyPr/>
        <a:lstStyle/>
        <a:p>
          <a:r>
            <a:rPr lang="en-US" sz="2400" dirty="0"/>
            <a:t>Emergence of the “Security as-a-Service” paradigm, based on cloud and NFV</a:t>
          </a:r>
          <a:endParaRPr lang="el-GR" sz="2400" dirty="0"/>
        </a:p>
      </dgm:t>
    </dgm:pt>
    <dgm:pt modelId="{01FCA3D7-FF54-4F86-8CE6-30A6E3C7AAA9}" type="parTrans" cxnId="{E46CF8A6-DCCF-4FC1-B1A9-553D883E836B}">
      <dgm:prSet/>
      <dgm:spPr/>
      <dgm:t>
        <a:bodyPr/>
        <a:lstStyle/>
        <a:p>
          <a:endParaRPr lang="el-GR" sz="1600"/>
        </a:p>
      </dgm:t>
    </dgm:pt>
    <dgm:pt modelId="{874C76BE-34A6-4F6B-A987-369AF6C6B699}" type="sibTrans" cxnId="{E46CF8A6-DCCF-4FC1-B1A9-553D883E836B}">
      <dgm:prSet/>
      <dgm:spPr/>
      <dgm:t>
        <a:bodyPr/>
        <a:lstStyle/>
        <a:p>
          <a:endParaRPr lang="el-GR" sz="1600"/>
        </a:p>
      </dgm:t>
    </dgm:pt>
    <dgm:pt modelId="{E4C181FC-CB4B-4007-AE73-088E68D05B55}" type="pres">
      <dgm:prSet presAssocID="{F2CDA527-8669-42E4-A6B9-6CBB4C5180F1}" presName="linear" presStyleCnt="0">
        <dgm:presLayoutVars>
          <dgm:animLvl val="lvl"/>
          <dgm:resizeHandles val="exact"/>
        </dgm:presLayoutVars>
      </dgm:prSet>
      <dgm:spPr/>
    </dgm:pt>
    <dgm:pt modelId="{346A5944-4FC6-42EA-80DC-3C84F93B7663}" type="pres">
      <dgm:prSet presAssocID="{61A338CA-8C27-4BBC-9C85-5D1B7ADE9D9C}" presName="parentText" presStyleLbl="node1" presStyleIdx="0" presStyleCnt="4">
        <dgm:presLayoutVars>
          <dgm:chMax val="0"/>
          <dgm:bulletEnabled val="1"/>
        </dgm:presLayoutVars>
      </dgm:prSet>
      <dgm:spPr/>
    </dgm:pt>
    <dgm:pt modelId="{114EF7F3-7243-4EFB-B5B4-FB3D60DB30D4}" type="pres">
      <dgm:prSet presAssocID="{08ECD0CC-1A4B-4433-BFAF-F0E1BC7BD33C}" presName="spacer" presStyleCnt="0"/>
      <dgm:spPr/>
    </dgm:pt>
    <dgm:pt modelId="{90133506-B64D-4493-A0D2-193C0200990F}" type="pres">
      <dgm:prSet presAssocID="{18526A03-2C18-477B-BD05-8E9625809226}" presName="parentText" presStyleLbl="node1" presStyleIdx="1" presStyleCnt="4" custLinFactNeighborY="-14797">
        <dgm:presLayoutVars>
          <dgm:chMax val="0"/>
          <dgm:bulletEnabled val="1"/>
        </dgm:presLayoutVars>
      </dgm:prSet>
      <dgm:spPr/>
    </dgm:pt>
    <dgm:pt modelId="{12EE5CE2-CC0F-42A0-B7B6-2C43CE92064F}" type="pres">
      <dgm:prSet presAssocID="{4588AF12-B52C-4331-88AE-943C7281E98D}" presName="spacer" presStyleCnt="0"/>
      <dgm:spPr/>
    </dgm:pt>
    <dgm:pt modelId="{2E677E77-C1B9-450D-9550-23E5C561D1B8}" type="pres">
      <dgm:prSet presAssocID="{E01C7207-7DA8-45DC-8A0E-CDA38BE292BB}" presName="parentText" presStyleLbl="node1" presStyleIdx="2" presStyleCnt="4">
        <dgm:presLayoutVars>
          <dgm:chMax val="0"/>
          <dgm:bulletEnabled val="1"/>
        </dgm:presLayoutVars>
      </dgm:prSet>
      <dgm:spPr/>
    </dgm:pt>
    <dgm:pt modelId="{68A35101-B098-403C-B7C3-8B3B99E5153D}" type="pres">
      <dgm:prSet presAssocID="{32890E16-559D-48CE-BDB1-AEDA66294FC8}" presName="spacer" presStyleCnt="0"/>
      <dgm:spPr/>
    </dgm:pt>
    <dgm:pt modelId="{FA5FB3CD-3FF8-49B2-A3E7-B3F0E0EBD837}" type="pres">
      <dgm:prSet presAssocID="{2E9EEE73-C1AB-4F18-B86C-3B51DF81AFB4}" presName="parentText" presStyleLbl="node1" presStyleIdx="3" presStyleCnt="4" custLinFactNeighborY="-14797">
        <dgm:presLayoutVars>
          <dgm:chMax val="0"/>
          <dgm:bulletEnabled val="1"/>
        </dgm:presLayoutVars>
      </dgm:prSet>
      <dgm:spPr/>
    </dgm:pt>
  </dgm:ptLst>
  <dgm:cxnLst>
    <dgm:cxn modelId="{CEFC6802-FEE4-4FBC-A4CB-F5402663ABF3}" type="presOf" srcId="{61A338CA-8C27-4BBC-9C85-5D1B7ADE9D9C}" destId="{346A5944-4FC6-42EA-80DC-3C84F93B7663}" srcOrd="0" destOrd="0" presId="urn:microsoft.com/office/officeart/2005/8/layout/vList2"/>
    <dgm:cxn modelId="{CE58852C-3861-4714-B85F-CFE2C8C301E3}" srcId="{F2CDA527-8669-42E4-A6B9-6CBB4C5180F1}" destId="{18526A03-2C18-477B-BD05-8E9625809226}" srcOrd="1" destOrd="0" parTransId="{09AD4A6E-2913-4AD1-8E6B-DF19DFFF6F70}" sibTransId="{4588AF12-B52C-4331-88AE-943C7281E98D}"/>
    <dgm:cxn modelId="{00CAFC46-1250-4230-A03D-B43F24E7A41D}" srcId="{F2CDA527-8669-42E4-A6B9-6CBB4C5180F1}" destId="{E01C7207-7DA8-45DC-8A0E-CDA38BE292BB}" srcOrd="2" destOrd="0" parTransId="{A1856864-A66E-4789-93D1-EA83A9C57902}" sibTransId="{32890E16-559D-48CE-BDB1-AEDA66294FC8}"/>
    <dgm:cxn modelId="{D7BAB958-B1E2-4998-9F31-48ACF19192C1}" type="presOf" srcId="{E01C7207-7DA8-45DC-8A0E-CDA38BE292BB}" destId="{2E677E77-C1B9-450D-9550-23E5C561D1B8}" srcOrd="0" destOrd="0" presId="urn:microsoft.com/office/officeart/2005/8/layout/vList2"/>
    <dgm:cxn modelId="{E21D397F-D206-4F5A-BA47-1437D0AD9699}" type="presOf" srcId="{18526A03-2C18-477B-BD05-8E9625809226}" destId="{90133506-B64D-4493-A0D2-193C0200990F}" srcOrd="0" destOrd="0" presId="urn:microsoft.com/office/officeart/2005/8/layout/vList2"/>
    <dgm:cxn modelId="{77856786-F811-4953-A522-2B094E6E2D2F}" srcId="{F2CDA527-8669-42E4-A6B9-6CBB4C5180F1}" destId="{61A338CA-8C27-4BBC-9C85-5D1B7ADE9D9C}" srcOrd="0" destOrd="0" parTransId="{8F90BD47-B23F-4C6D-936B-977B1D12DA35}" sibTransId="{08ECD0CC-1A4B-4433-BFAF-F0E1BC7BD33C}"/>
    <dgm:cxn modelId="{7D23F686-B4FF-4380-823F-F00F239D549B}" type="presOf" srcId="{2E9EEE73-C1AB-4F18-B86C-3B51DF81AFB4}" destId="{FA5FB3CD-3FF8-49B2-A3E7-B3F0E0EBD837}" srcOrd="0" destOrd="0" presId="urn:microsoft.com/office/officeart/2005/8/layout/vList2"/>
    <dgm:cxn modelId="{28A8D28B-C8BB-4B17-8CD2-856BE11998A8}" type="presOf" srcId="{F2CDA527-8669-42E4-A6B9-6CBB4C5180F1}" destId="{E4C181FC-CB4B-4007-AE73-088E68D05B55}" srcOrd="0" destOrd="0" presId="urn:microsoft.com/office/officeart/2005/8/layout/vList2"/>
    <dgm:cxn modelId="{E46CF8A6-DCCF-4FC1-B1A9-553D883E836B}" srcId="{F2CDA527-8669-42E4-A6B9-6CBB4C5180F1}" destId="{2E9EEE73-C1AB-4F18-B86C-3B51DF81AFB4}" srcOrd="3" destOrd="0" parTransId="{01FCA3D7-FF54-4F86-8CE6-30A6E3C7AAA9}" sibTransId="{874C76BE-34A6-4F6B-A987-369AF6C6B699}"/>
    <dgm:cxn modelId="{A9A5C860-8FBF-4743-9F85-934AE63B85CB}" type="presParOf" srcId="{E4C181FC-CB4B-4007-AE73-088E68D05B55}" destId="{346A5944-4FC6-42EA-80DC-3C84F93B7663}" srcOrd="0" destOrd="0" presId="urn:microsoft.com/office/officeart/2005/8/layout/vList2"/>
    <dgm:cxn modelId="{2E3FAF6E-7259-48F7-98C3-A00B2D9631D1}" type="presParOf" srcId="{E4C181FC-CB4B-4007-AE73-088E68D05B55}" destId="{114EF7F3-7243-4EFB-B5B4-FB3D60DB30D4}" srcOrd="1" destOrd="0" presId="urn:microsoft.com/office/officeart/2005/8/layout/vList2"/>
    <dgm:cxn modelId="{41574270-CEA3-4509-B0D0-6E97A9AEF54B}" type="presParOf" srcId="{E4C181FC-CB4B-4007-AE73-088E68D05B55}" destId="{90133506-B64D-4493-A0D2-193C0200990F}" srcOrd="2" destOrd="0" presId="urn:microsoft.com/office/officeart/2005/8/layout/vList2"/>
    <dgm:cxn modelId="{1BEEC2A1-AFCD-4EC3-8679-A889CFF7413B}" type="presParOf" srcId="{E4C181FC-CB4B-4007-AE73-088E68D05B55}" destId="{12EE5CE2-CC0F-42A0-B7B6-2C43CE92064F}" srcOrd="3" destOrd="0" presId="urn:microsoft.com/office/officeart/2005/8/layout/vList2"/>
    <dgm:cxn modelId="{2C6D6E8C-BDEF-423C-8830-7AA9A51765E0}" type="presParOf" srcId="{E4C181FC-CB4B-4007-AE73-088E68D05B55}" destId="{2E677E77-C1B9-450D-9550-23E5C561D1B8}" srcOrd="4" destOrd="0" presId="urn:microsoft.com/office/officeart/2005/8/layout/vList2"/>
    <dgm:cxn modelId="{50335675-E6FA-44C0-84FD-7AE8945EEF5F}" type="presParOf" srcId="{E4C181FC-CB4B-4007-AE73-088E68D05B55}" destId="{68A35101-B098-403C-B7C3-8B3B99E5153D}" srcOrd="5" destOrd="0" presId="urn:microsoft.com/office/officeart/2005/8/layout/vList2"/>
    <dgm:cxn modelId="{244AB4F4-3D9B-4087-AA67-58A34B3C27E7}" type="presParOf" srcId="{E4C181FC-CB4B-4007-AE73-088E68D05B55}" destId="{FA5FB3CD-3FF8-49B2-A3E7-B3F0E0EBD83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022163-407A-48F0-A03D-E1F9492827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94D58947-0F7B-4C30-A76E-7659F76CE2C2}">
      <dgm:prSet custT="1"/>
      <dgm:spPr>
        <a:solidFill>
          <a:srgbClr val="2D713D"/>
        </a:solidFill>
      </dgm:spPr>
      <dgm:t>
        <a:bodyPr/>
        <a:lstStyle/>
        <a:p>
          <a:pPr rtl="0"/>
          <a:r>
            <a:rPr lang="en-US" sz="1150" dirty="0"/>
            <a:t>A tree-based ensemble supervised learning method used for classification</a:t>
          </a:r>
          <a:endParaRPr lang="el-GR" sz="1150" dirty="0"/>
        </a:p>
      </dgm:t>
    </dgm:pt>
    <dgm:pt modelId="{67166A5E-E6A8-4BF4-A3E5-B2A8A21AF0EC}" type="parTrans" cxnId="{D2C23FC6-E9E4-4BC8-9823-0CA69F45B19D}">
      <dgm:prSet/>
      <dgm:spPr/>
      <dgm:t>
        <a:bodyPr/>
        <a:lstStyle/>
        <a:p>
          <a:endParaRPr lang="el-GR" sz="1150"/>
        </a:p>
      </dgm:t>
    </dgm:pt>
    <dgm:pt modelId="{BF525F57-B107-4E43-A0E2-E7B5CC22EE12}" type="sibTrans" cxnId="{D2C23FC6-E9E4-4BC8-9823-0CA69F45B19D}">
      <dgm:prSet/>
      <dgm:spPr/>
      <dgm:t>
        <a:bodyPr/>
        <a:lstStyle/>
        <a:p>
          <a:endParaRPr lang="el-GR" sz="1150"/>
        </a:p>
      </dgm:t>
    </dgm:pt>
    <dgm:pt modelId="{2078E7CE-0073-4548-9D31-41F0A5AF466A}">
      <dgm:prSet custT="1"/>
      <dgm:spPr>
        <a:solidFill>
          <a:srgbClr val="2D713D"/>
        </a:solidFill>
      </dgm:spPr>
      <dgm:t>
        <a:bodyPr/>
        <a:lstStyle/>
        <a:p>
          <a:pPr rtl="0"/>
          <a:r>
            <a:rPr lang="en-US" sz="1150" dirty="0"/>
            <a:t>One of the best-performing classifiers, due to its lack of overfitting and its unmatched classification accuracy.</a:t>
          </a:r>
          <a:endParaRPr lang="el-GR" sz="1150" dirty="0"/>
        </a:p>
      </dgm:t>
    </dgm:pt>
    <dgm:pt modelId="{48E7810D-9BF9-482A-9266-28DE55BC3019}" type="parTrans" cxnId="{C283CD8E-D39B-4386-8465-1C12F0248BE5}">
      <dgm:prSet/>
      <dgm:spPr/>
      <dgm:t>
        <a:bodyPr/>
        <a:lstStyle/>
        <a:p>
          <a:endParaRPr lang="el-GR" sz="1150"/>
        </a:p>
      </dgm:t>
    </dgm:pt>
    <dgm:pt modelId="{4012EEA7-FACC-4256-8A18-9820684D66C1}" type="sibTrans" cxnId="{C283CD8E-D39B-4386-8465-1C12F0248BE5}">
      <dgm:prSet/>
      <dgm:spPr/>
      <dgm:t>
        <a:bodyPr/>
        <a:lstStyle/>
        <a:p>
          <a:endParaRPr lang="el-GR" sz="1150"/>
        </a:p>
      </dgm:t>
    </dgm:pt>
    <dgm:pt modelId="{97D53508-D5F0-41AF-A867-35C1F67C0211}">
      <dgm:prSet custT="1"/>
      <dgm:spPr>
        <a:solidFill>
          <a:srgbClr val="2D713D"/>
        </a:solidFill>
      </dgm:spPr>
      <dgm:t>
        <a:bodyPr/>
        <a:lstStyle/>
        <a:p>
          <a:pPr rtl="0"/>
          <a:r>
            <a:rPr lang="en-US" sz="1150" dirty="0"/>
            <a:t>Applies the bagging technique to tree learners, leading to better performance by decreasing the variance, without increasing the bias</a:t>
          </a:r>
          <a:endParaRPr lang="el-GR" sz="1150" dirty="0"/>
        </a:p>
      </dgm:t>
    </dgm:pt>
    <dgm:pt modelId="{E8F78785-17F1-454D-94EC-38DA9C7D13F7}" type="parTrans" cxnId="{6812A503-453C-48C3-BB3C-77EBF0F09F5B}">
      <dgm:prSet/>
      <dgm:spPr/>
      <dgm:t>
        <a:bodyPr/>
        <a:lstStyle/>
        <a:p>
          <a:endParaRPr lang="el-GR" sz="1150"/>
        </a:p>
      </dgm:t>
    </dgm:pt>
    <dgm:pt modelId="{9481643C-7FFB-419F-AD85-4DC658F12FD2}" type="sibTrans" cxnId="{6812A503-453C-48C3-BB3C-77EBF0F09F5B}">
      <dgm:prSet/>
      <dgm:spPr/>
      <dgm:t>
        <a:bodyPr/>
        <a:lstStyle/>
        <a:p>
          <a:endParaRPr lang="el-GR" sz="1150"/>
        </a:p>
      </dgm:t>
    </dgm:pt>
    <dgm:pt modelId="{B97FAB42-C849-4565-B1A7-8F29778AFA9B}">
      <dgm:prSet custT="1"/>
      <dgm:spPr>
        <a:solidFill>
          <a:srgbClr val="2D713D"/>
        </a:solidFill>
      </dgm:spPr>
      <dgm:t>
        <a:bodyPr/>
        <a:lstStyle/>
        <a:p>
          <a:pPr rtl="0"/>
          <a:r>
            <a:rPr lang="en-GB" sz="1150" dirty="0"/>
            <a:t>Constructs a multitude of decision trees at training and outputs the mode of the classes of the individual trees</a:t>
          </a:r>
          <a:endParaRPr lang="el-GR" sz="1150" dirty="0"/>
        </a:p>
      </dgm:t>
    </dgm:pt>
    <dgm:pt modelId="{0CDD9C2C-CE74-4A3B-94A9-A3CF397E4199}" type="sibTrans" cxnId="{54937CF5-7C9E-409D-BD62-DA40B6C3BC07}">
      <dgm:prSet/>
      <dgm:spPr/>
      <dgm:t>
        <a:bodyPr/>
        <a:lstStyle/>
        <a:p>
          <a:endParaRPr lang="el-GR" sz="1150"/>
        </a:p>
      </dgm:t>
    </dgm:pt>
    <dgm:pt modelId="{4F307F11-8EEF-4667-AADA-7741D7B5F879}" type="parTrans" cxnId="{54937CF5-7C9E-409D-BD62-DA40B6C3BC07}">
      <dgm:prSet/>
      <dgm:spPr/>
      <dgm:t>
        <a:bodyPr/>
        <a:lstStyle/>
        <a:p>
          <a:endParaRPr lang="el-GR" sz="1150"/>
        </a:p>
      </dgm:t>
    </dgm:pt>
    <dgm:pt modelId="{4B96813E-8C1F-4958-99F5-1DB993983E4C}">
      <dgm:prSet custT="1"/>
      <dgm:spPr>
        <a:solidFill>
          <a:srgbClr val="2D713D"/>
        </a:solidFill>
      </dgm:spPr>
      <dgm:t>
        <a:bodyPr/>
        <a:lstStyle/>
        <a:p>
          <a:pPr rtl="0"/>
          <a:r>
            <a:rPr lang="en-US" sz="1150" dirty="0"/>
            <a:t>Able to distinguish between the different threat classes as well as normal traffic.</a:t>
          </a:r>
          <a:endParaRPr lang="el-GR" sz="1150" dirty="0"/>
        </a:p>
      </dgm:t>
    </dgm:pt>
    <dgm:pt modelId="{1739E933-8087-4A0E-8652-DD616D17088A}" type="sibTrans" cxnId="{0C42BB68-B585-40B9-88BB-ADD025AEA27A}">
      <dgm:prSet/>
      <dgm:spPr/>
      <dgm:t>
        <a:bodyPr/>
        <a:lstStyle/>
        <a:p>
          <a:endParaRPr lang="el-GR" sz="1150"/>
        </a:p>
      </dgm:t>
    </dgm:pt>
    <dgm:pt modelId="{B84E3C78-D4C0-4B6B-97F5-0BC35E032606}" type="parTrans" cxnId="{0C42BB68-B585-40B9-88BB-ADD025AEA27A}">
      <dgm:prSet/>
      <dgm:spPr/>
      <dgm:t>
        <a:bodyPr/>
        <a:lstStyle/>
        <a:p>
          <a:endParaRPr lang="el-GR" sz="1150"/>
        </a:p>
      </dgm:t>
    </dgm:pt>
    <dgm:pt modelId="{AD9D6ABE-9AF5-424F-AA8C-930D5F101B0E}">
      <dgm:prSet phldrT="[Κείμενο]" phldr="1" custT="1"/>
      <dgm:spPr>
        <a:blipFill dpi="0" rotWithShape="0">
          <a:blip xmlns:r="http://schemas.openxmlformats.org/officeDocument/2006/relationships" r:embed="rId1"/>
          <a:srcRect/>
          <a:stretch>
            <a:fillRect l="8465" t="2646" r="8465" b="2646"/>
          </a:stretch>
        </a:blipFill>
      </dgm:spPr>
      <dgm:t>
        <a:bodyPr/>
        <a:lstStyle/>
        <a:p>
          <a:pPr rtl="0"/>
          <a:endParaRPr lang="el-GR" sz="1150" dirty="0"/>
        </a:p>
      </dgm:t>
    </dgm:pt>
    <dgm:pt modelId="{EF52630F-DC35-41A8-84D9-82CB38161642}" type="parTrans" cxnId="{C47B6097-E3BB-4403-8784-2B6AB5574E73}">
      <dgm:prSet/>
      <dgm:spPr/>
      <dgm:t>
        <a:bodyPr/>
        <a:lstStyle/>
        <a:p>
          <a:endParaRPr lang="el-GR"/>
        </a:p>
      </dgm:t>
    </dgm:pt>
    <dgm:pt modelId="{CBC166B7-D4E3-4143-9AD3-4037DC6A36A5}" type="sibTrans" cxnId="{C47B6097-E3BB-4403-8784-2B6AB5574E73}">
      <dgm:prSet/>
      <dgm:spPr/>
      <dgm:t>
        <a:bodyPr/>
        <a:lstStyle/>
        <a:p>
          <a:endParaRPr lang="el-GR"/>
        </a:p>
      </dgm:t>
    </dgm:pt>
    <dgm:pt modelId="{C6248CD2-4388-45AB-90DB-CE533CB01F22}" type="pres">
      <dgm:prSet presAssocID="{5F022163-407A-48F0-A03D-E1F94928274A}" presName="linear" presStyleCnt="0">
        <dgm:presLayoutVars>
          <dgm:animLvl val="lvl"/>
          <dgm:resizeHandles val="exact"/>
        </dgm:presLayoutVars>
      </dgm:prSet>
      <dgm:spPr/>
    </dgm:pt>
    <dgm:pt modelId="{0E48847A-4212-4E54-BA13-E36E75120998}" type="pres">
      <dgm:prSet presAssocID="{AD9D6ABE-9AF5-424F-AA8C-930D5F101B0E}" presName="parentText" presStyleLbl="node1" presStyleIdx="0" presStyleCnt="6" custScaleY="258360">
        <dgm:presLayoutVars>
          <dgm:chMax val="0"/>
          <dgm:bulletEnabled val="1"/>
        </dgm:presLayoutVars>
      </dgm:prSet>
      <dgm:spPr>
        <a:prstGeom prst="rect">
          <a:avLst/>
        </a:prstGeom>
      </dgm:spPr>
    </dgm:pt>
    <dgm:pt modelId="{FDF76600-AA78-43A4-82F8-F1AC35EFEFA7}" type="pres">
      <dgm:prSet presAssocID="{CBC166B7-D4E3-4143-9AD3-4037DC6A36A5}" presName="spacer" presStyleCnt="0"/>
      <dgm:spPr/>
    </dgm:pt>
    <dgm:pt modelId="{E25A86C9-F01C-439E-86F3-0774ED8CEACD}" type="pres">
      <dgm:prSet presAssocID="{94D58947-0F7B-4C30-A76E-7659F76CE2C2}" presName="parentText" presStyleLbl="node1" presStyleIdx="1" presStyleCnt="6">
        <dgm:presLayoutVars>
          <dgm:chMax val="0"/>
          <dgm:bulletEnabled val="1"/>
        </dgm:presLayoutVars>
      </dgm:prSet>
      <dgm:spPr/>
    </dgm:pt>
    <dgm:pt modelId="{7C90A3DC-E16B-46D5-AA38-708E978BB8F0}" type="pres">
      <dgm:prSet presAssocID="{BF525F57-B107-4E43-A0E2-E7B5CC22EE12}" presName="spacer" presStyleCnt="0"/>
      <dgm:spPr/>
    </dgm:pt>
    <dgm:pt modelId="{052EA51B-C544-4E78-A8A5-3794C89BF640}" type="pres">
      <dgm:prSet presAssocID="{2078E7CE-0073-4548-9D31-41F0A5AF466A}" presName="parentText" presStyleLbl="node1" presStyleIdx="2" presStyleCnt="6">
        <dgm:presLayoutVars>
          <dgm:chMax val="0"/>
          <dgm:bulletEnabled val="1"/>
        </dgm:presLayoutVars>
      </dgm:prSet>
      <dgm:spPr/>
    </dgm:pt>
    <dgm:pt modelId="{E7879A7E-A3CF-4501-A96F-72FD8717610F}" type="pres">
      <dgm:prSet presAssocID="{4012EEA7-FACC-4256-8A18-9820684D66C1}" presName="spacer" presStyleCnt="0"/>
      <dgm:spPr/>
    </dgm:pt>
    <dgm:pt modelId="{3DC1DBCA-6518-42BA-9336-B433266A26FA}" type="pres">
      <dgm:prSet presAssocID="{B97FAB42-C849-4565-B1A7-8F29778AFA9B}" presName="parentText" presStyleLbl="node1" presStyleIdx="3" presStyleCnt="6">
        <dgm:presLayoutVars>
          <dgm:chMax val="0"/>
          <dgm:bulletEnabled val="1"/>
        </dgm:presLayoutVars>
      </dgm:prSet>
      <dgm:spPr/>
    </dgm:pt>
    <dgm:pt modelId="{4A31D707-6436-4D8B-8BBA-64699A14CB73}" type="pres">
      <dgm:prSet presAssocID="{0CDD9C2C-CE74-4A3B-94A9-A3CF397E4199}" presName="spacer" presStyleCnt="0"/>
      <dgm:spPr/>
    </dgm:pt>
    <dgm:pt modelId="{AFF746D1-56C4-4524-9AF6-ABF841601644}" type="pres">
      <dgm:prSet presAssocID="{97D53508-D5F0-41AF-A867-35C1F67C0211}" presName="parentText" presStyleLbl="node1" presStyleIdx="4" presStyleCnt="6">
        <dgm:presLayoutVars>
          <dgm:chMax val="0"/>
          <dgm:bulletEnabled val="1"/>
        </dgm:presLayoutVars>
      </dgm:prSet>
      <dgm:spPr/>
    </dgm:pt>
    <dgm:pt modelId="{0DBE3F0F-EBC5-4992-92C8-3577DCD17E81}" type="pres">
      <dgm:prSet presAssocID="{9481643C-7FFB-419F-AD85-4DC658F12FD2}" presName="spacer" presStyleCnt="0"/>
      <dgm:spPr/>
    </dgm:pt>
    <dgm:pt modelId="{32E650AB-BFF0-4C8E-AF4A-642A246F8586}" type="pres">
      <dgm:prSet presAssocID="{4B96813E-8C1F-4958-99F5-1DB993983E4C}" presName="parentText" presStyleLbl="node1" presStyleIdx="5" presStyleCnt="6">
        <dgm:presLayoutVars>
          <dgm:chMax val="0"/>
          <dgm:bulletEnabled val="1"/>
        </dgm:presLayoutVars>
      </dgm:prSet>
      <dgm:spPr/>
    </dgm:pt>
  </dgm:ptLst>
  <dgm:cxnLst>
    <dgm:cxn modelId="{6812A503-453C-48C3-BB3C-77EBF0F09F5B}" srcId="{5F022163-407A-48F0-A03D-E1F94928274A}" destId="{97D53508-D5F0-41AF-A867-35C1F67C0211}" srcOrd="4" destOrd="0" parTransId="{E8F78785-17F1-454D-94EC-38DA9C7D13F7}" sibTransId="{9481643C-7FFB-419F-AD85-4DC658F12FD2}"/>
    <dgm:cxn modelId="{1BEF1A1B-6FB4-4801-A4C9-0DDFB8500F34}" type="presOf" srcId="{2078E7CE-0073-4548-9D31-41F0A5AF466A}" destId="{052EA51B-C544-4E78-A8A5-3794C89BF640}" srcOrd="0" destOrd="0" presId="urn:microsoft.com/office/officeart/2005/8/layout/vList2"/>
    <dgm:cxn modelId="{277D7221-0BF5-448B-A025-49E902F51718}" type="presOf" srcId="{AD9D6ABE-9AF5-424F-AA8C-930D5F101B0E}" destId="{0E48847A-4212-4E54-BA13-E36E75120998}" srcOrd="0" destOrd="0" presId="urn:microsoft.com/office/officeart/2005/8/layout/vList2"/>
    <dgm:cxn modelId="{49582C23-C8DB-4888-AEF0-AC65A1C6AF2B}" type="presOf" srcId="{B97FAB42-C849-4565-B1A7-8F29778AFA9B}" destId="{3DC1DBCA-6518-42BA-9336-B433266A26FA}" srcOrd="0" destOrd="0" presId="urn:microsoft.com/office/officeart/2005/8/layout/vList2"/>
    <dgm:cxn modelId="{7796933B-09E4-4809-AFBC-F82E2D9331B4}" type="presOf" srcId="{4B96813E-8C1F-4958-99F5-1DB993983E4C}" destId="{32E650AB-BFF0-4C8E-AF4A-642A246F8586}" srcOrd="0" destOrd="0" presId="urn:microsoft.com/office/officeart/2005/8/layout/vList2"/>
    <dgm:cxn modelId="{0C42BB68-B585-40B9-88BB-ADD025AEA27A}" srcId="{5F022163-407A-48F0-A03D-E1F94928274A}" destId="{4B96813E-8C1F-4958-99F5-1DB993983E4C}" srcOrd="5" destOrd="0" parTransId="{B84E3C78-D4C0-4B6B-97F5-0BC35E032606}" sibTransId="{1739E933-8087-4A0E-8652-DD616D17088A}"/>
    <dgm:cxn modelId="{AA30E852-FD49-4E10-9902-30E0D9C4229E}" type="presOf" srcId="{5F022163-407A-48F0-A03D-E1F94928274A}" destId="{C6248CD2-4388-45AB-90DB-CE533CB01F22}" srcOrd="0" destOrd="0" presId="urn:microsoft.com/office/officeart/2005/8/layout/vList2"/>
    <dgm:cxn modelId="{C283CD8E-D39B-4386-8465-1C12F0248BE5}" srcId="{5F022163-407A-48F0-A03D-E1F94928274A}" destId="{2078E7CE-0073-4548-9D31-41F0A5AF466A}" srcOrd="2" destOrd="0" parTransId="{48E7810D-9BF9-482A-9266-28DE55BC3019}" sibTransId="{4012EEA7-FACC-4256-8A18-9820684D66C1}"/>
    <dgm:cxn modelId="{E7BE1997-71D3-4F79-96BC-AE2FF6F877F0}" type="presOf" srcId="{94D58947-0F7B-4C30-A76E-7659F76CE2C2}" destId="{E25A86C9-F01C-439E-86F3-0774ED8CEACD}" srcOrd="0" destOrd="0" presId="urn:microsoft.com/office/officeart/2005/8/layout/vList2"/>
    <dgm:cxn modelId="{C47B6097-E3BB-4403-8784-2B6AB5574E73}" srcId="{5F022163-407A-48F0-A03D-E1F94928274A}" destId="{AD9D6ABE-9AF5-424F-AA8C-930D5F101B0E}" srcOrd="0" destOrd="0" parTransId="{EF52630F-DC35-41A8-84D9-82CB38161642}" sibTransId="{CBC166B7-D4E3-4143-9AD3-4037DC6A36A5}"/>
    <dgm:cxn modelId="{D2C23FC6-E9E4-4BC8-9823-0CA69F45B19D}" srcId="{5F022163-407A-48F0-A03D-E1F94928274A}" destId="{94D58947-0F7B-4C30-A76E-7659F76CE2C2}" srcOrd="1" destOrd="0" parTransId="{67166A5E-E6A8-4BF4-A3E5-B2A8A21AF0EC}" sibTransId="{BF525F57-B107-4E43-A0E2-E7B5CC22EE12}"/>
    <dgm:cxn modelId="{670514DD-3DB8-4CB0-B6F3-3DA8595B1FCA}" type="presOf" srcId="{97D53508-D5F0-41AF-A867-35C1F67C0211}" destId="{AFF746D1-56C4-4524-9AF6-ABF841601644}" srcOrd="0" destOrd="0" presId="urn:microsoft.com/office/officeart/2005/8/layout/vList2"/>
    <dgm:cxn modelId="{54937CF5-7C9E-409D-BD62-DA40B6C3BC07}" srcId="{5F022163-407A-48F0-A03D-E1F94928274A}" destId="{B97FAB42-C849-4565-B1A7-8F29778AFA9B}" srcOrd="3" destOrd="0" parTransId="{4F307F11-8EEF-4667-AADA-7741D7B5F879}" sibTransId="{0CDD9C2C-CE74-4A3B-94A9-A3CF397E4199}"/>
    <dgm:cxn modelId="{028C1794-CD68-458E-A2A9-EEA4F0A61444}" type="presParOf" srcId="{C6248CD2-4388-45AB-90DB-CE533CB01F22}" destId="{0E48847A-4212-4E54-BA13-E36E75120998}" srcOrd="0" destOrd="0" presId="urn:microsoft.com/office/officeart/2005/8/layout/vList2"/>
    <dgm:cxn modelId="{978782F5-17AB-40BD-B60F-EE3D865F1776}" type="presParOf" srcId="{C6248CD2-4388-45AB-90DB-CE533CB01F22}" destId="{FDF76600-AA78-43A4-82F8-F1AC35EFEFA7}" srcOrd="1" destOrd="0" presId="urn:microsoft.com/office/officeart/2005/8/layout/vList2"/>
    <dgm:cxn modelId="{C9B10EDD-44C2-45B4-8FE7-62E8E53E5F02}" type="presParOf" srcId="{C6248CD2-4388-45AB-90DB-CE533CB01F22}" destId="{E25A86C9-F01C-439E-86F3-0774ED8CEACD}" srcOrd="2" destOrd="0" presId="urn:microsoft.com/office/officeart/2005/8/layout/vList2"/>
    <dgm:cxn modelId="{A2B8BC8C-87D8-445B-B52F-84AAA5173698}" type="presParOf" srcId="{C6248CD2-4388-45AB-90DB-CE533CB01F22}" destId="{7C90A3DC-E16B-46D5-AA38-708E978BB8F0}" srcOrd="3" destOrd="0" presId="urn:microsoft.com/office/officeart/2005/8/layout/vList2"/>
    <dgm:cxn modelId="{B5526EEE-5512-4C8C-8357-C7011C9E5767}" type="presParOf" srcId="{C6248CD2-4388-45AB-90DB-CE533CB01F22}" destId="{052EA51B-C544-4E78-A8A5-3794C89BF640}" srcOrd="4" destOrd="0" presId="urn:microsoft.com/office/officeart/2005/8/layout/vList2"/>
    <dgm:cxn modelId="{4F863152-15F6-406B-86F1-B6348F731509}" type="presParOf" srcId="{C6248CD2-4388-45AB-90DB-CE533CB01F22}" destId="{E7879A7E-A3CF-4501-A96F-72FD8717610F}" srcOrd="5" destOrd="0" presId="urn:microsoft.com/office/officeart/2005/8/layout/vList2"/>
    <dgm:cxn modelId="{68727285-1714-49E1-82AA-F1A871D2E992}" type="presParOf" srcId="{C6248CD2-4388-45AB-90DB-CE533CB01F22}" destId="{3DC1DBCA-6518-42BA-9336-B433266A26FA}" srcOrd="6" destOrd="0" presId="urn:microsoft.com/office/officeart/2005/8/layout/vList2"/>
    <dgm:cxn modelId="{463EBDC4-E835-46B8-A0ED-74A7FB44498C}" type="presParOf" srcId="{C6248CD2-4388-45AB-90DB-CE533CB01F22}" destId="{4A31D707-6436-4D8B-8BBA-64699A14CB73}" srcOrd="7" destOrd="0" presId="urn:microsoft.com/office/officeart/2005/8/layout/vList2"/>
    <dgm:cxn modelId="{320619D4-6CC8-44F6-A8C7-106467A5501A}" type="presParOf" srcId="{C6248CD2-4388-45AB-90DB-CE533CB01F22}" destId="{AFF746D1-56C4-4524-9AF6-ABF841601644}" srcOrd="8" destOrd="0" presId="urn:microsoft.com/office/officeart/2005/8/layout/vList2"/>
    <dgm:cxn modelId="{87E7DC9F-EC29-4789-95F7-100A012326E7}" type="presParOf" srcId="{C6248CD2-4388-45AB-90DB-CE533CB01F22}" destId="{0DBE3F0F-EBC5-4992-92C8-3577DCD17E81}" srcOrd="9" destOrd="0" presId="urn:microsoft.com/office/officeart/2005/8/layout/vList2"/>
    <dgm:cxn modelId="{9FEDB64A-3BC2-4816-A7C1-7FB3847C5E54}" type="presParOf" srcId="{C6248CD2-4388-45AB-90DB-CE533CB01F22}" destId="{32E650AB-BFF0-4C8E-AF4A-642A246F858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022163-407A-48F0-A03D-E1F9492827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92B4842B-C2D5-4991-B087-5DBF814F9324}">
      <dgm:prSet phldrT="[Κείμενο]" phldr="1" custT="1"/>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4241" t="1561" r="4241" b="1561"/>
          </a:stretch>
        </a:blipFill>
      </dgm:spPr>
      <dgm:t>
        <a:bodyPr/>
        <a:lstStyle/>
        <a:p>
          <a:pPr rtl="0"/>
          <a:endParaRPr lang="el-GR" sz="1150" dirty="0"/>
        </a:p>
      </dgm:t>
    </dgm:pt>
    <dgm:pt modelId="{7D60449E-BFE5-4E4F-A4D2-F1AB1927D3E8}" type="parTrans" cxnId="{08962A45-6DC9-4DCD-AFB5-D62135FA75CF}">
      <dgm:prSet/>
      <dgm:spPr/>
      <dgm:t>
        <a:bodyPr/>
        <a:lstStyle/>
        <a:p>
          <a:endParaRPr lang="el-GR"/>
        </a:p>
      </dgm:t>
    </dgm:pt>
    <dgm:pt modelId="{3CABCBAF-AC0E-41DA-9E70-8030BB3D1705}" type="sibTrans" cxnId="{08962A45-6DC9-4DCD-AFB5-D62135FA75CF}">
      <dgm:prSet/>
      <dgm:spPr/>
      <dgm:t>
        <a:bodyPr/>
        <a:lstStyle/>
        <a:p>
          <a:endParaRPr lang="el-GR"/>
        </a:p>
      </dgm:t>
    </dgm:pt>
    <dgm:pt modelId="{94D58947-0F7B-4C30-A76E-7659F76CE2C2}">
      <dgm:prSet custT="1"/>
      <dgm:spPr>
        <a:solidFill>
          <a:srgbClr val="837A47"/>
        </a:solidFill>
      </dgm:spPr>
      <dgm:t>
        <a:bodyPr/>
        <a:lstStyle/>
        <a:p>
          <a:pPr rtl="0"/>
          <a:r>
            <a:rPr lang="en-US" sz="1150" dirty="0"/>
            <a:t>A class of ANNs, consisting of at least three layers of nodes (input, hidden, and output layers).</a:t>
          </a:r>
          <a:endParaRPr lang="el-GR" sz="1150" dirty="0"/>
        </a:p>
      </dgm:t>
    </dgm:pt>
    <dgm:pt modelId="{BF525F57-B107-4E43-A0E2-E7B5CC22EE12}" type="sibTrans" cxnId="{D2C23FC6-E9E4-4BC8-9823-0CA69F45B19D}">
      <dgm:prSet/>
      <dgm:spPr/>
      <dgm:t>
        <a:bodyPr/>
        <a:lstStyle/>
        <a:p>
          <a:endParaRPr lang="el-GR" sz="1150"/>
        </a:p>
      </dgm:t>
    </dgm:pt>
    <dgm:pt modelId="{67166A5E-E6A8-4BF4-A3E5-B2A8A21AF0EC}" type="parTrans" cxnId="{D2C23FC6-E9E4-4BC8-9823-0CA69F45B19D}">
      <dgm:prSet/>
      <dgm:spPr/>
      <dgm:t>
        <a:bodyPr/>
        <a:lstStyle/>
        <a:p>
          <a:endParaRPr lang="el-GR" sz="1150"/>
        </a:p>
      </dgm:t>
    </dgm:pt>
    <dgm:pt modelId="{E889EFD2-2D66-4D4E-8B44-AEAE1F779CD4}">
      <dgm:prSet custT="1"/>
      <dgm:spPr>
        <a:solidFill>
          <a:srgbClr val="837A47"/>
        </a:solidFill>
      </dgm:spPr>
      <dgm:t>
        <a:bodyPr/>
        <a:lstStyle/>
        <a:p>
          <a:pPr rtl="0"/>
          <a:r>
            <a:rPr lang="en-US" sz="1150" dirty="0"/>
            <a:t>Non-linear activation are implemented, allowing to solve non-linearly separable problems.</a:t>
          </a:r>
          <a:endParaRPr lang="el-GR" sz="1150" dirty="0"/>
        </a:p>
      </dgm:t>
    </dgm:pt>
    <dgm:pt modelId="{68026FD0-117A-467E-A629-81E6D3E87CC8}" type="sibTrans" cxnId="{126F77F5-798D-4CD3-8CE9-D68CA903CD5C}">
      <dgm:prSet/>
      <dgm:spPr/>
      <dgm:t>
        <a:bodyPr/>
        <a:lstStyle/>
        <a:p>
          <a:endParaRPr lang="el-GR"/>
        </a:p>
      </dgm:t>
    </dgm:pt>
    <dgm:pt modelId="{062AC63B-5109-4936-88F3-328610C24389}" type="parTrans" cxnId="{126F77F5-798D-4CD3-8CE9-D68CA903CD5C}">
      <dgm:prSet/>
      <dgm:spPr/>
      <dgm:t>
        <a:bodyPr/>
        <a:lstStyle/>
        <a:p>
          <a:endParaRPr lang="el-GR"/>
        </a:p>
      </dgm:t>
    </dgm:pt>
    <dgm:pt modelId="{B97FAB42-C849-4565-B1A7-8F29778AFA9B}">
      <dgm:prSet custT="1"/>
      <dgm:spPr>
        <a:solidFill>
          <a:srgbClr val="837A47"/>
        </a:solidFill>
      </dgm:spPr>
      <dgm:t>
        <a:bodyPr/>
        <a:lstStyle/>
        <a:p>
          <a:pPr rtl="0"/>
          <a:r>
            <a:rPr lang="en-US" sz="1150" dirty="0"/>
            <a:t>Learning occurs iteratively, by changing connection weights after each piece of data is processed, based on error backpropagation.</a:t>
          </a:r>
          <a:endParaRPr lang="el-GR" sz="1150" dirty="0"/>
        </a:p>
      </dgm:t>
    </dgm:pt>
    <dgm:pt modelId="{0CDD9C2C-CE74-4A3B-94A9-A3CF397E4199}" type="sibTrans" cxnId="{54937CF5-7C9E-409D-BD62-DA40B6C3BC07}">
      <dgm:prSet/>
      <dgm:spPr/>
      <dgm:t>
        <a:bodyPr/>
        <a:lstStyle/>
        <a:p>
          <a:endParaRPr lang="el-GR" sz="1150"/>
        </a:p>
      </dgm:t>
    </dgm:pt>
    <dgm:pt modelId="{4F307F11-8EEF-4667-AADA-7741D7B5F879}" type="parTrans" cxnId="{54937CF5-7C9E-409D-BD62-DA40B6C3BC07}">
      <dgm:prSet/>
      <dgm:spPr/>
      <dgm:t>
        <a:bodyPr/>
        <a:lstStyle/>
        <a:p>
          <a:endParaRPr lang="el-GR" sz="1150"/>
        </a:p>
      </dgm:t>
    </dgm:pt>
    <dgm:pt modelId="{97D53508-D5F0-41AF-A867-35C1F67C0211}">
      <dgm:prSet custT="1"/>
      <dgm:spPr>
        <a:solidFill>
          <a:srgbClr val="837A47"/>
        </a:solidFill>
      </dgm:spPr>
      <dgm:t>
        <a:bodyPr/>
        <a:lstStyle/>
        <a:p>
          <a:pPr rtl="0"/>
          <a:r>
            <a:rPr lang="en-US" sz="1150" dirty="0"/>
            <a:t>Able to classify multiple normal and anomalous states, after being trained for several epochs.</a:t>
          </a:r>
          <a:endParaRPr lang="el-GR" sz="1150" dirty="0"/>
        </a:p>
      </dgm:t>
    </dgm:pt>
    <dgm:pt modelId="{9481643C-7FFB-419F-AD85-4DC658F12FD2}" type="sibTrans" cxnId="{6812A503-453C-48C3-BB3C-77EBF0F09F5B}">
      <dgm:prSet/>
      <dgm:spPr/>
      <dgm:t>
        <a:bodyPr/>
        <a:lstStyle/>
        <a:p>
          <a:endParaRPr lang="el-GR" sz="1150"/>
        </a:p>
      </dgm:t>
    </dgm:pt>
    <dgm:pt modelId="{E8F78785-17F1-454D-94EC-38DA9C7D13F7}" type="parTrans" cxnId="{6812A503-453C-48C3-BB3C-77EBF0F09F5B}">
      <dgm:prSet/>
      <dgm:spPr/>
      <dgm:t>
        <a:bodyPr/>
        <a:lstStyle/>
        <a:p>
          <a:endParaRPr lang="el-GR" sz="1150"/>
        </a:p>
      </dgm:t>
    </dgm:pt>
    <dgm:pt modelId="{CC4FB9BA-3F5B-4E96-983B-DF23ECC86E0F}">
      <dgm:prSet custT="1"/>
      <dgm:spPr>
        <a:solidFill>
          <a:srgbClr val="837A47"/>
        </a:solidFill>
      </dgm:spPr>
      <dgm:t>
        <a:bodyPr/>
        <a:lstStyle/>
        <a:p>
          <a:pPr rtl="0"/>
          <a:r>
            <a:rPr lang="en-US" sz="1150" dirty="0"/>
            <a:t>Each neuron unit calculates the linear combination of its real-valued inputs and passes it through a threshold activation function.</a:t>
          </a:r>
          <a:endParaRPr lang="el-GR" sz="1150" dirty="0"/>
        </a:p>
      </dgm:t>
    </dgm:pt>
    <dgm:pt modelId="{2E892EB0-8621-4817-8307-E72854F8006D}" type="sibTrans" cxnId="{11E7F03A-BBF7-4F72-AD40-B4EBA3412E04}">
      <dgm:prSet/>
      <dgm:spPr/>
      <dgm:t>
        <a:bodyPr/>
        <a:lstStyle/>
        <a:p>
          <a:endParaRPr lang="el-GR"/>
        </a:p>
      </dgm:t>
    </dgm:pt>
    <dgm:pt modelId="{26C16044-83FE-4FA6-8D7A-C09063C285D5}" type="parTrans" cxnId="{11E7F03A-BBF7-4F72-AD40-B4EBA3412E04}">
      <dgm:prSet/>
      <dgm:spPr/>
      <dgm:t>
        <a:bodyPr/>
        <a:lstStyle/>
        <a:p>
          <a:endParaRPr lang="el-GR"/>
        </a:p>
      </dgm:t>
    </dgm:pt>
    <dgm:pt modelId="{C6248CD2-4388-45AB-90DB-CE533CB01F22}" type="pres">
      <dgm:prSet presAssocID="{5F022163-407A-48F0-A03D-E1F94928274A}" presName="linear" presStyleCnt="0">
        <dgm:presLayoutVars>
          <dgm:animLvl val="lvl"/>
          <dgm:resizeHandles val="exact"/>
        </dgm:presLayoutVars>
      </dgm:prSet>
      <dgm:spPr/>
    </dgm:pt>
    <dgm:pt modelId="{87A57464-225E-4437-A624-D6749AB96339}" type="pres">
      <dgm:prSet presAssocID="{92B4842B-C2D5-4991-B087-5DBF814F9324}" presName="parentText" presStyleLbl="node1" presStyleIdx="0" presStyleCnt="6" custScaleY="401963" custLinFactY="-153724" custLinFactNeighborY="-200000">
        <dgm:presLayoutVars>
          <dgm:chMax val="0"/>
          <dgm:bulletEnabled val="1"/>
        </dgm:presLayoutVars>
      </dgm:prSet>
      <dgm:spPr/>
    </dgm:pt>
    <dgm:pt modelId="{2C85FCED-4714-415B-BB59-3AC94D0284A3}" type="pres">
      <dgm:prSet presAssocID="{3CABCBAF-AC0E-41DA-9E70-8030BB3D1705}" presName="spacer" presStyleCnt="0"/>
      <dgm:spPr/>
    </dgm:pt>
    <dgm:pt modelId="{E25A86C9-F01C-439E-86F3-0774ED8CEACD}" type="pres">
      <dgm:prSet presAssocID="{94D58947-0F7B-4C30-A76E-7659F76CE2C2}" presName="parentText" presStyleLbl="node1" presStyleIdx="1" presStyleCnt="6" custScaleY="155637" custLinFactNeighborY="21424">
        <dgm:presLayoutVars>
          <dgm:chMax val="0"/>
          <dgm:bulletEnabled val="1"/>
        </dgm:presLayoutVars>
      </dgm:prSet>
      <dgm:spPr/>
    </dgm:pt>
    <dgm:pt modelId="{7C90A3DC-E16B-46D5-AA38-708E978BB8F0}" type="pres">
      <dgm:prSet presAssocID="{BF525F57-B107-4E43-A0E2-E7B5CC22EE12}" presName="spacer" presStyleCnt="0"/>
      <dgm:spPr/>
    </dgm:pt>
    <dgm:pt modelId="{DE8B9D5F-88DE-45BB-B18D-74EFEB249DEC}" type="pres">
      <dgm:prSet presAssocID="{CC4FB9BA-3F5B-4E96-983B-DF23ECC86E0F}" presName="parentText" presStyleLbl="node1" presStyleIdx="2" presStyleCnt="6" custScaleY="155637" custLinFactNeighborY="14634">
        <dgm:presLayoutVars>
          <dgm:chMax val="0"/>
          <dgm:bulletEnabled val="1"/>
        </dgm:presLayoutVars>
      </dgm:prSet>
      <dgm:spPr/>
    </dgm:pt>
    <dgm:pt modelId="{5D7714F6-7E21-4938-95FB-43ACA73B46FF}" type="pres">
      <dgm:prSet presAssocID="{2E892EB0-8621-4817-8307-E72854F8006D}" presName="spacer" presStyleCnt="0"/>
      <dgm:spPr/>
    </dgm:pt>
    <dgm:pt modelId="{3E002D29-5AA0-4DEE-B68F-1EB01E58C2E8}" type="pres">
      <dgm:prSet presAssocID="{E889EFD2-2D66-4D4E-8B44-AEAE1F779CD4}" presName="parentText" presStyleLbl="node1" presStyleIdx="3" presStyleCnt="6" custScaleY="155790" custLinFactNeighborY="-4654">
        <dgm:presLayoutVars>
          <dgm:chMax val="0"/>
          <dgm:bulletEnabled val="1"/>
        </dgm:presLayoutVars>
      </dgm:prSet>
      <dgm:spPr/>
    </dgm:pt>
    <dgm:pt modelId="{A9E9EF43-5D89-4A3E-BF13-5325D64F1268}" type="pres">
      <dgm:prSet presAssocID="{68026FD0-117A-467E-A629-81E6D3E87CC8}" presName="spacer" presStyleCnt="0"/>
      <dgm:spPr/>
    </dgm:pt>
    <dgm:pt modelId="{3DC1DBCA-6518-42BA-9336-B433266A26FA}" type="pres">
      <dgm:prSet presAssocID="{B97FAB42-C849-4565-B1A7-8F29778AFA9B}" presName="parentText" presStyleLbl="node1" presStyleIdx="4" presStyleCnt="6" custScaleY="155790" custLinFactNeighborY="-12095">
        <dgm:presLayoutVars>
          <dgm:chMax val="0"/>
          <dgm:bulletEnabled val="1"/>
        </dgm:presLayoutVars>
      </dgm:prSet>
      <dgm:spPr/>
    </dgm:pt>
    <dgm:pt modelId="{4A31D707-6436-4D8B-8BBA-64699A14CB73}" type="pres">
      <dgm:prSet presAssocID="{0CDD9C2C-CE74-4A3B-94A9-A3CF397E4199}" presName="spacer" presStyleCnt="0"/>
      <dgm:spPr/>
    </dgm:pt>
    <dgm:pt modelId="{AFF746D1-56C4-4524-9AF6-ABF841601644}" type="pres">
      <dgm:prSet presAssocID="{97D53508-D5F0-41AF-A867-35C1F67C0211}" presName="parentText" presStyleLbl="node1" presStyleIdx="5" presStyleCnt="6" custScaleY="155790" custLinFactNeighborY="-14457">
        <dgm:presLayoutVars>
          <dgm:chMax val="0"/>
          <dgm:bulletEnabled val="1"/>
        </dgm:presLayoutVars>
      </dgm:prSet>
      <dgm:spPr/>
    </dgm:pt>
  </dgm:ptLst>
  <dgm:cxnLst>
    <dgm:cxn modelId="{6812A503-453C-48C3-BB3C-77EBF0F09F5B}" srcId="{5F022163-407A-48F0-A03D-E1F94928274A}" destId="{97D53508-D5F0-41AF-A867-35C1F67C0211}" srcOrd="5" destOrd="0" parTransId="{E8F78785-17F1-454D-94EC-38DA9C7D13F7}" sibTransId="{9481643C-7FFB-419F-AD85-4DC658F12FD2}"/>
    <dgm:cxn modelId="{11E7F03A-BBF7-4F72-AD40-B4EBA3412E04}" srcId="{5F022163-407A-48F0-A03D-E1F94928274A}" destId="{CC4FB9BA-3F5B-4E96-983B-DF23ECC86E0F}" srcOrd="2" destOrd="0" parTransId="{26C16044-83FE-4FA6-8D7A-C09063C285D5}" sibTransId="{2E892EB0-8621-4817-8307-E72854F8006D}"/>
    <dgm:cxn modelId="{08962A45-6DC9-4DCD-AFB5-D62135FA75CF}" srcId="{5F022163-407A-48F0-A03D-E1F94928274A}" destId="{92B4842B-C2D5-4991-B087-5DBF814F9324}" srcOrd="0" destOrd="0" parTransId="{7D60449E-BFE5-4E4F-A4D2-F1AB1927D3E8}" sibTransId="{3CABCBAF-AC0E-41DA-9E70-8030BB3D1705}"/>
    <dgm:cxn modelId="{43E1E17E-122B-4AC7-AA42-FE553950C4ED}" type="presOf" srcId="{5F022163-407A-48F0-A03D-E1F94928274A}" destId="{C6248CD2-4388-45AB-90DB-CE533CB01F22}" srcOrd="0" destOrd="0" presId="urn:microsoft.com/office/officeart/2005/8/layout/vList2"/>
    <dgm:cxn modelId="{1ADD378E-7039-4A94-8AF0-F9CA5539B605}" type="presOf" srcId="{CC4FB9BA-3F5B-4E96-983B-DF23ECC86E0F}" destId="{DE8B9D5F-88DE-45BB-B18D-74EFEB249DEC}" srcOrd="0" destOrd="0" presId="urn:microsoft.com/office/officeart/2005/8/layout/vList2"/>
    <dgm:cxn modelId="{E4DB1290-1FCE-488B-B692-BB72E5A41591}" type="presOf" srcId="{B97FAB42-C849-4565-B1A7-8F29778AFA9B}" destId="{3DC1DBCA-6518-42BA-9336-B433266A26FA}" srcOrd="0" destOrd="0" presId="urn:microsoft.com/office/officeart/2005/8/layout/vList2"/>
    <dgm:cxn modelId="{2AC129A7-AADA-4747-9844-394B8A956746}" type="presOf" srcId="{92B4842B-C2D5-4991-B087-5DBF814F9324}" destId="{87A57464-225E-4437-A624-D6749AB96339}" srcOrd="0" destOrd="0" presId="urn:microsoft.com/office/officeart/2005/8/layout/vList2"/>
    <dgm:cxn modelId="{8618C1AE-E516-46D4-9DD8-1F90BA748C10}" type="presOf" srcId="{94D58947-0F7B-4C30-A76E-7659F76CE2C2}" destId="{E25A86C9-F01C-439E-86F3-0774ED8CEACD}" srcOrd="0" destOrd="0" presId="urn:microsoft.com/office/officeart/2005/8/layout/vList2"/>
    <dgm:cxn modelId="{D2C23FC6-E9E4-4BC8-9823-0CA69F45B19D}" srcId="{5F022163-407A-48F0-A03D-E1F94928274A}" destId="{94D58947-0F7B-4C30-A76E-7659F76CE2C2}" srcOrd="1" destOrd="0" parTransId="{67166A5E-E6A8-4BF4-A3E5-B2A8A21AF0EC}" sibTransId="{BF525F57-B107-4E43-A0E2-E7B5CC22EE12}"/>
    <dgm:cxn modelId="{C9AD91D1-8E0B-4CB0-8DCA-5EA3A1B66089}" type="presOf" srcId="{E889EFD2-2D66-4D4E-8B44-AEAE1F779CD4}" destId="{3E002D29-5AA0-4DEE-B68F-1EB01E58C2E8}" srcOrd="0" destOrd="0" presId="urn:microsoft.com/office/officeart/2005/8/layout/vList2"/>
    <dgm:cxn modelId="{45CD0FDE-B02E-445C-A5F7-270D76F0DFB1}" type="presOf" srcId="{97D53508-D5F0-41AF-A867-35C1F67C0211}" destId="{AFF746D1-56C4-4524-9AF6-ABF841601644}" srcOrd="0" destOrd="0" presId="urn:microsoft.com/office/officeart/2005/8/layout/vList2"/>
    <dgm:cxn modelId="{126F77F5-798D-4CD3-8CE9-D68CA903CD5C}" srcId="{5F022163-407A-48F0-A03D-E1F94928274A}" destId="{E889EFD2-2D66-4D4E-8B44-AEAE1F779CD4}" srcOrd="3" destOrd="0" parTransId="{062AC63B-5109-4936-88F3-328610C24389}" sibTransId="{68026FD0-117A-467E-A629-81E6D3E87CC8}"/>
    <dgm:cxn modelId="{54937CF5-7C9E-409D-BD62-DA40B6C3BC07}" srcId="{5F022163-407A-48F0-A03D-E1F94928274A}" destId="{B97FAB42-C849-4565-B1A7-8F29778AFA9B}" srcOrd="4" destOrd="0" parTransId="{4F307F11-8EEF-4667-AADA-7741D7B5F879}" sibTransId="{0CDD9C2C-CE74-4A3B-94A9-A3CF397E4199}"/>
    <dgm:cxn modelId="{3D601E07-CE37-4B8E-8088-33A111EBA6EE}" type="presParOf" srcId="{C6248CD2-4388-45AB-90DB-CE533CB01F22}" destId="{87A57464-225E-4437-A624-D6749AB96339}" srcOrd="0" destOrd="0" presId="urn:microsoft.com/office/officeart/2005/8/layout/vList2"/>
    <dgm:cxn modelId="{C22B9299-2FE0-4194-8C9B-761CD9EC4461}" type="presParOf" srcId="{C6248CD2-4388-45AB-90DB-CE533CB01F22}" destId="{2C85FCED-4714-415B-BB59-3AC94D0284A3}" srcOrd="1" destOrd="0" presId="urn:microsoft.com/office/officeart/2005/8/layout/vList2"/>
    <dgm:cxn modelId="{9F0ED0E9-5FC6-462C-9614-830BE2D61625}" type="presParOf" srcId="{C6248CD2-4388-45AB-90DB-CE533CB01F22}" destId="{E25A86C9-F01C-439E-86F3-0774ED8CEACD}" srcOrd="2" destOrd="0" presId="urn:microsoft.com/office/officeart/2005/8/layout/vList2"/>
    <dgm:cxn modelId="{249F3FC2-0491-4AC2-A340-8A3957986642}" type="presParOf" srcId="{C6248CD2-4388-45AB-90DB-CE533CB01F22}" destId="{7C90A3DC-E16B-46D5-AA38-708E978BB8F0}" srcOrd="3" destOrd="0" presId="urn:microsoft.com/office/officeart/2005/8/layout/vList2"/>
    <dgm:cxn modelId="{CF90697B-79E7-421C-9D65-79CBEF7759AB}" type="presParOf" srcId="{C6248CD2-4388-45AB-90DB-CE533CB01F22}" destId="{DE8B9D5F-88DE-45BB-B18D-74EFEB249DEC}" srcOrd="4" destOrd="0" presId="urn:microsoft.com/office/officeart/2005/8/layout/vList2"/>
    <dgm:cxn modelId="{25ECA827-DD62-4EA7-989D-64CB9D3F775C}" type="presParOf" srcId="{C6248CD2-4388-45AB-90DB-CE533CB01F22}" destId="{5D7714F6-7E21-4938-95FB-43ACA73B46FF}" srcOrd="5" destOrd="0" presId="urn:microsoft.com/office/officeart/2005/8/layout/vList2"/>
    <dgm:cxn modelId="{E34C65C0-2AA0-4A02-B0E6-5E5BD8C2EFC6}" type="presParOf" srcId="{C6248CD2-4388-45AB-90DB-CE533CB01F22}" destId="{3E002D29-5AA0-4DEE-B68F-1EB01E58C2E8}" srcOrd="6" destOrd="0" presId="urn:microsoft.com/office/officeart/2005/8/layout/vList2"/>
    <dgm:cxn modelId="{3CFEAA21-5463-4C8F-8CFF-975E45A774B1}" type="presParOf" srcId="{C6248CD2-4388-45AB-90DB-CE533CB01F22}" destId="{A9E9EF43-5D89-4A3E-BF13-5325D64F1268}" srcOrd="7" destOrd="0" presId="urn:microsoft.com/office/officeart/2005/8/layout/vList2"/>
    <dgm:cxn modelId="{E2F4530F-ADFC-43B7-9D40-6AF5ED7D04EE}" type="presParOf" srcId="{C6248CD2-4388-45AB-90DB-CE533CB01F22}" destId="{3DC1DBCA-6518-42BA-9336-B433266A26FA}" srcOrd="8" destOrd="0" presId="urn:microsoft.com/office/officeart/2005/8/layout/vList2"/>
    <dgm:cxn modelId="{B823A5B3-7FD1-4904-8097-AA4F3DF99CCD}" type="presParOf" srcId="{C6248CD2-4388-45AB-90DB-CE533CB01F22}" destId="{4A31D707-6436-4D8B-8BBA-64699A14CB73}" srcOrd="9" destOrd="0" presId="urn:microsoft.com/office/officeart/2005/8/layout/vList2"/>
    <dgm:cxn modelId="{CFFB1DC9-DCE2-4855-A049-EC08C4442470}" type="presParOf" srcId="{C6248CD2-4388-45AB-90DB-CE533CB01F22}" destId="{AFF746D1-56C4-4524-9AF6-ABF841601644}" srcOrd="1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FEAF65-2D1D-47C1-827A-9ADF4EA51FED}"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l-GR"/>
        </a:p>
      </dgm:t>
    </dgm:pt>
    <dgm:pt modelId="{5CA305EA-C744-432D-99A4-0EF904EBDCD3}">
      <dgm:prSet custT="1"/>
      <dgm:spPr/>
      <dgm:t>
        <a:bodyPr/>
        <a:lstStyle/>
        <a:p>
          <a:pPr rtl="0"/>
          <a:r>
            <a:rPr lang="en-GB" sz="1400" b="1" dirty="0"/>
            <a:t>Tuesday:</a:t>
          </a:r>
          <a:r>
            <a:rPr lang="en-GB" sz="1400" dirty="0"/>
            <a:t> </a:t>
          </a:r>
          <a:r>
            <a:rPr lang="en-GB" sz="1400" dirty="0" err="1"/>
            <a:t>Bruteforce</a:t>
          </a:r>
          <a:r>
            <a:rPr lang="en-GB" sz="1400" dirty="0"/>
            <a:t> attack using </a:t>
          </a:r>
          <a:r>
            <a:rPr lang="en-US" sz="1400" dirty="0"/>
            <a:t>a variety of password cracking tools.</a:t>
          </a:r>
          <a:endParaRPr lang="el-GR" sz="1400" dirty="0"/>
        </a:p>
      </dgm:t>
    </dgm:pt>
    <dgm:pt modelId="{855DFAE5-34AF-49C6-89BE-0C151A61E2FF}" type="parTrans" cxnId="{D88F3525-A9BF-46D9-83FE-1782D4F7B56F}">
      <dgm:prSet/>
      <dgm:spPr/>
      <dgm:t>
        <a:bodyPr/>
        <a:lstStyle/>
        <a:p>
          <a:endParaRPr lang="el-GR" sz="1400"/>
        </a:p>
      </dgm:t>
    </dgm:pt>
    <dgm:pt modelId="{B3147CC5-A07C-466F-8242-A53B10F027DD}" type="sibTrans" cxnId="{D88F3525-A9BF-46D9-83FE-1782D4F7B56F}">
      <dgm:prSet custT="1"/>
      <dgm:spPr/>
      <dgm:t>
        <a:bodyPr/>
        <a:lstStyle/>
        <a:p>
          <a:endParaRPr lang="el-GR" sz="1400"/>
        </a:p>
      </dgm:t>
    </dgm:pt>
    <dgm:pt modelId="{866110CB-2445-41D2-AAED-1ADCB10305A6}">
      <dgm:prSet custT="1"/>
      <dgm:spPr/>
      <dgm:t>
        <a:bodyPr/>
        <a:lstStyle/>
        <a:p>
          <a:pPr rtl="0"/>
          <a:r>
            <a:rPr lang="en-GB" sz="1400" b="1" dirty="0"/>
            <a:t>Thursday afternoon: </a:t>
          </a:r>
          <a:r>
            <a:rPr lang="en-GB" sz="1400" dirty="0"/>
            <a:t>Infiltration attack using </a:t>
          </a:r>
          <a:r>
            <a:rPr lang="en-GB" sz="1400" dirty="0" err="1"/>
            <a:t>Metasploit</a:t>
          </a:r>
          <a:r>
            <a:rPr lang="en-GB" sz="1400" dirty="0"/>
            <a:t>.</a:t>
          </a:r>
          <a:endParaRPr lang="el-GR" sz="1400" dirty="0"/>
        </a:p>
      </dgm:t>
    </dgm:pt>
    <dgm:pt modelId="{1AC1403E-0624-463F-8EDD-9987D12D12CF}" type="parTrans" cxnId="{73AFB6B6-7A09-4C13-B207-5759234DB8B7}">
      <dgm:prSet/>
      <dgm:spPr/>
      <dgm:t>
        <a:bodyPr/>
        <a:lstStyle/>
        <a:p>
          <a:endParaRPr lang="el-GR" sz="1400"/>
        </a:p>
      </dgm:t>
    </dgm:pt>
    <dgm:pt modelId="{9AD7702C-35C9-4914-8A3A-250700C0640A}" type="sibTrans" cxnId="{73AFB6B6-7A09-4C13-B207-5759234DB8B7}">
      <dgm:prSet/>
      <dgm:spPr/>
      <dgm:t>
        <a:bodyPr/>
        <a:lstStyle/>
        <a:p>
          <a:endParaRPr lang="el-GR" sz="1400"/>
        </a:p>
      </dgm:t>
    </dgm:pt>
    <dgm:pt modelId="{C1132BD4-6ECD-4E14-BB2F-557FE2F09859}">
      <dgm:prSet custT="1"/>
      <dgm:spPr/>
      <dgm:t>
        <a:bodyPr/>
        <a:lstStyle/>
        <a:p>
          <a:pPr rtl="0"/>
          <a:r>
            <a:rPr lang="en-GB" sz="1400" b="1" dirty="0"/>
            <a:t>Friday Afternoon</a:t>
          </a:r>
          <a:r>
            <a:rPr lang="en-GB" sz="1400" dirty="0"/>
            <a:t>: DDoS attack using the Low Orbit Ion Canon (LOIC).</a:t>
          </a:r>
          <a:endParaRPr lang="el-GR" sz="1400" dirty="0"/>
        </a:p>
      </dgm:t>
    </dgm:pt>
    <dgm:pt modelId="{022996C9-762A-4847-A29B-E5C5D8579A7D}" type="parTrans" cxnId="{E10BABB7-1298-4A23-8438-2EB3F931320C}">
      <dgm:prSet/>
      <dgm:spPr/>
      <dgm:t>
        <a:bodyPr/>
        <a:lstStyle/>
        <a:p>
          <a:endParaRPr lang="el-GR" sz="1400"/>
        </a:p>
      </dgm:t>
    </dgm:pt>
    <dgm:pt modelId="{B41D8AE5-A582-4BEA-8D51-482129EC5B14}" type="sibTrans" cxnId="{E10BABB7-1298-4A23-8438-2EB3F931320C}">
      <dgm:prSet/>
      <dgm:spPr/>
      <dgm:t>
        <a:bodyPr/>
        <a:lstStyle/>
        <a:p>
          <a:endParaRPr lang="el-GR" sz="1400"/>
        </a:p>
      </dgm:t>
    </dgm:pt>
    <dgm:pt modelId="{483B12EF-3A9F-405E-B1CA-20F3A84C58CE}">
      <dgm:prSet custT="1"/>
      <dgm:spPr/>
      <dgm:t>
        <a:bodyPr/>
        <a:lstStyle/>
        <a:p>
          <a:pPr rtl="0"/>
          <a:r>
            <a:rPr lang="en-GB" sz="1400" b="1" dirty="0"/>
            <a:t>Friday Afternoon-2: </a:t>
          </a:r>
          <a:r>
            <a:rPr lang="en-GB" sz="1400" dirty="0" err="1"/>
            <a:t>Portscan</a:t>
          </a:r>
          <a:r>
            <a:rPr lang="en-GB" sz="1400" dirty="0"/>
            <a:t> attack over the all Windows machines.</a:t>
          </a:r>
          <a:endParaRPr lang="el-GR" sz="1400" dirty="0"/>
        </a:p>
      </dgm:t>
    </dgm:pt>
    <dgm:pt modelId="{6C10FA78-B880-41E8-85DA-242604F92CEE}" type="parTrans" cxnId="{922D339A-9431-4981-BF56-1C9ED0AFE7A1}">
      <dgm:prSet/>
      <dgm:spPr/>
      <dgm:t>
        <a:bodyPr/>
        <a:lstStyle/>
        <a:p>
          <a:endParaRPr lang="el-GR" sz="1400"/>
        </a:p>
      </dgm:t>
    </dgm:pt>
    <dgm:pt modelId="{68F3966A-B1A2-44EB-826A-847E6B3273D9}" type="sibTrans" cxnId="{922D339A-9431-4981-BF56-1C9ED0AFE7A1}">
      <dgm:prSet/>
      <dgm:spPr/>
      <dgm:t>
        <a:bodyPr/>
        <a:lstStyle/>
        <a:p>
          <a:endParaRPr lang="el-GR" sz="1400"/>
        </a:p>
      </dgm:t>
    </dgm:pt>
    <dgm:pt modelId="{67FAE74A-1CF5-4B72-B595-785D5E2D4D18}">
      <dgm:prSet custT="1"/>
      <dgm:spPr/>
      <dgm:t>
        <a:bodyPr/>
        <a:lstStyle/>
        <a:p>
          <a:pPr rtl="0"/>
          <a:r>
            <a:rPr lang="en-GB" sz="1400" b="1" dirty="0"/>
            <a:t>Wednesday</a:t>
          </a:r>
          <a:r>
            <a:rPr lang="en-GB" sz="1400" dirty="0"/>
            <a:t>: DoS attacks using a 4 different tools and Heartbleed attack.</a:t>
          </a:r>
          <a:endParaRPr lang="el-GR" sz="1400" dirty="0"/>
        </a:p>
      </dgm:t>
    </dgm:pt>
    <dgm:pt modelId="{4FB2607E-95BB-485C-9DCE-E14F1DAB6FC2}" type="parTrans" cxnId="{4BE4AF9D-332D-4892-8351-DDD46B7577F7}">
      <dgm:prSet/>
      <dgm:spPr/>
      <dgm:t>
        <a:bodyPr/>
        <a:lstStyle/>
        <a:p>
          <a:endParaRPr lang="el-GR" sz="1400"/>
        </a:p>
      </dgm:t>
    </dgm:pt>
    <dgm:pt modelId="{C408E3BF-16EE-40D9-A6E2-332721CE4F6C}" type="sibTrans" cxnId="{4BE4AF9D-332D-4892-8351-DDD46B7577F7}">
      <dgm:prSet/>
      <dgm:spPr/>
      <dgm:t>
        <a:bodyPr/>
        <a:lstStyle/>
        <a:p>
          <a:endParaRPr lang="el-GR" sz="1400"/>
        </a:p>
      </dgm:t>
    </dgm:pt>
    <dgm:pt modelId="{F9382EE8-CBB1-43B8-98A6-0E122A4A86A0}">
      <dgm:prSet custT="1"/>
      <dgm:spPr/>
      <dgm:t>
        <a:bodyPr/>
        <a:lstStyle/>
        <a:p>
          <a:pPr rtl="0"/>
          <a:r>
            <a:rPr lang="en-GB" sz="1400" b="1" dirty="0"/>
            <a:t>Thursday morning:</a:t>
          </a:r>
          <a:r>
            <a:rPr lang="en-GB" sz="1400" dirty="0"/>
            <a:t> Web attack using the Damn Vulnerable Web App (DVWA).</a:t>
          </a:r>
          <a:endParaRPr lang="el-GR" sz="1400" dirty="0"/>
        </a:p>
      </dgm:t>
    </dgm:pt>
    <dgm:pt modelId="{37B9B39C-C93A-4ADD-B5F4-B5872A51BBCC}" type="parTrans" cxnId="{2CA6DA92-9340-473E-9E59-483BACE36E0A}">
      <dgm:prSet/>
      <dgm:spPr/>
      <dgm:t>
        <a:bodyPr/>
        <a:lstStyle/>
        <a:p>
          <a:endParaRPr lang="el-GR" sz="1400"/>
        </a:p>
      </dgm:t>
    </dgm:pt>
    <dgm:pt modelId="{6D0C73DE-D72A-4806-AF72-5566D8FA7774}" type="sibTrans" cxnId="{2CA6DA92-9340-473E-9E59-483BACE36E0A}">
      <dgm:prSet/>
      <dgm:spPr/>
      <dgm:t>
        <a:bodyPr/>
        <a:lstStyle/>
        <a:p>
          <a:endParaRPr lang="el-GR" sz="1400"/>
        </a:p>
      </dgm:t>
    </dgm:pt>
    <dgm:pt modelId="{01463F43-DF39-41A7-8293-020C8DED42A8}">
      <dgm:prSet custT="1"/>
      <dgm:spPr/>
      <dgm:t>
        <a:bodyPr/>
        <a:lstStyle/>
        <a:p>
          <a:pPr rtl="0"/>
          <a:r>
            <a:rPr lang="en-GB" sz="1400" b="1" dirty="0"/>
            <a:t>Friday morning:</a:t>
          </a:r>
          <a:r>
            <a:rPr lang="en-GB" sz="1400" dirty="0"/>
            <a:t> Botnet attack using ARES.</a:t>
          </a:r>
          <a:endParaRPr lang="el-GR" sz="1400" dirty="0"/>
        </a:p>
      </dgm:t>
    </dgm:pt>
    <dgm:pt modelId="{FE94E249-E972-42BE-B63D-C805D68DBF3C}" type="parTrans" cxnId="{01A116DB-4554-4672-9F1F-AE126CC25D27}">
      <dgm:prSet/>
      <dgm:spPr/>
      <dgm:t>
        <a:bodyPr/>
        <a:lstStyle/>
        <a:p>
          <a:endParaRPr lang="el-GR" sz="1400"/>
        </a:p>
      </dgm:t>
    </dgm:pt>
    <dgm:pt modelId="{7EC534AD-10D5-41B4-AA9E-45DD5690BBE5}" type="sibTrans" cxnId="{01A116DB-4554-4672-9F1F-AE126CC25D27}">
      <dgm:prSet/>
      <dgm:spPr/>
      <dgm:t>
        <a:bodyPr/>
        <a:lstStyle/>
        <a:p>
          <a:endParaRPr lang="el-GR" sz="1400"/>
        </a:p>
      </dgm:t>
    </dgm:pt>
    <dgm:pt modelId="{BAD38F67-18C8-41EE-8DF2-A9CEC12E3529}">
      <dgm:prSet custT="1"/>
      <dgm:spPr/>
      <dgm:t>
        <a:bodyPr/>
        <a:lstStyle/>
        <a:p>
          <a:pPr rtl="0"/>
          <a:r>
            <a:rPr lang="en-GB" sz="1400" b="1" dirty="0"/>
            <a:t>Monday</a:t>
          </a:r>
          <a:r>
            <a:rPr lang="en-GB" sz="1400" dirty="0"/>
            <a:t>: Benign traffic only</a:t>
          </a:r>
          <a:endParaRPr lang="el-GR" sz="1800" b="1" dirty="0"/>
        </a:p>
      </dgm:t>
    </dgm:pt>
    <dgm:pt modelId="{1FDFF0D5-4B98-4079-8E15-8651E7D24851}" type="parTrans" cxnId="{C561D3EB-F816-419A-BF00-87A61F78E30B}">
      <dgm:prSet/>
      <dgm:spPr/>
      <dgm:t>
        <a:bodyPr/>
        <a:lstStyle/>
        <a:p>
          <a:endParaRPr lang="el-GR" sz="1800"/>
        </a:p>
      </dgm:t>
    </dgm:pt>
    <dgm:pt modelId="{95881073-E245-471D-ADF3-48047ECCDC0C}" type="sibTrans" cxnId="{C561D3EB-F816-419A-BF00-87A61F78E30B}">
      <dgm:prSet/>
      <dgm:spPr/>
      <dgm:t>
        <a:bodyPr/>
        <a:lstStyle/>
        <a:p>
          <a:endParaRPr lang="el-GR" sz="1800"/>
        </a:p>
      </dgm:t>
    </dgm:pt>
    <dgm:pt modelId="{18247411-A48D-4D6F-A4C1-6CCDBAEBA168}" type="pres">
      <dgm:prSet presAssocID="{53FEAF65-2D1D-47C1-827A-9ADF4EA51FED}" presName="vert0" presStyleCnt="0">
        <dgm:presLayoutVars>
          <dgm:dir/>
          <dgm:animOne val="branch"/>
          <dgm:animLvl val="lvl"/>
        </dgm:presLayoutVars>
      </dgm:prSet>
      <dgm:spPr/>
    </dgm:pt>
    <dgm:pt modelId="{35842DC0-FD85-4F9D-9707-20D6B473BF6A}" type="pres">
      <dgm:prSet presAssocID="{BAD38F67-18C8-41EE-8DF2-A9CEC12E3529}" presName="thickLine" presStyleLbl="alignNode1" presStyleIdx="0" presStyleCnt="8" custLinFactNeighborX="-3840"/>
      <dgm:spPr/>
    </dgm:pt>
    <dgm:pt modelId="{113CC9F5-04F1-4173-B06F-54F60D17AFF1}" type="pres">
      <dgm:prSet presAssocID="{BAD38F67-18C8-41EE-8DF2-A9CEC12E3529}" presName="horz1" presStyleCnt="0"/>
      <dgm:spPr/>
    </dgm:pt>
    <dgm:pt modelId="{3C9103DE-8C0C-4E32-B16A-8B4861396B62}" type="pres">
      <dgm:prSet presAssocID="{BAD38F67-18C8-41EE-8DF2-A9CEC12E3529}" presName="tx1" presStyleLbl="revTx" presStyleIdx="0" presStyleCnt="8"/>
      <dgm:spPr/>
    </dgm:pt>
    <dgm:pt modelId="{CE8A67AE-D6A8-4F9B-85BF-792F023A06EB}" type="pres">
      <dgm:prSet presAssocID="{BAD38F67-18C8-41EE-8DF2-A9CEC12E3529}" presName="vert1" presStyleCnt="0"/>
      <dgm:spPr/>
    </dgm:pt>
    <dgm:pt modelId="{986A9EB5-DDB9-473F-BBEF-AB6B05B1D294}" type="pres">
      <dgm:prSet presAssocID="{5CA305EA-C744-432D-99A4-0EF904EBDCD3}" presName="thickLine" presStyleLbl="alignNode1" presStyleIdx="1" presStyleCnt="8"/>
      <dgm:spPr/>
    </dgm:pt>
    <dgm:pt modelId="{B3CA7EEE-C1ED-448E-B985-644AD6410C7D}" type="pres">
      <dgm:prSet presAssocID="{5CA305EA-C744-432D-99A4-0EF904EBDCD3}" presName="horz1" presStyleCnt="0"/>
      <dgm:spPr/>
    </dgm:pt>
    <dgm:pt modelId="{20983A08-46C4-4B62-94B5-31C6F7BAE462}" type="pres">
      <dgm:prSet presAssocID="{5CA305EA-C744-432D-99A4-0EF904EBDCD3}" presName="tx1" presStyleLbl="revTx" presStyleIdx="1" presStyleCnt="8"/>
      <dgm:spPr/>
    </dgm:pt>
    <dgm:pt modelId="{F83C281C-71DD-48B0-B955-10520942A3F0}" type="pres">
      <dgm:prSet presAssocID="{5CA305EA-C744-432D-99A4-0EF904EBDCD3}" presName="vert1" presStyleCnt="0"/>
      <dgm:spPr/>
    </dgm:pt>
    <dgm:pt modelId="{092AF673-1B9A-4EF8-98E4-616327F35232}" type="pres">
      <dgm:prSet presAssocID="{67FAE74A-1CF5-4B72-B595-785D5E2D4D18}" presName="thickLine" presStyleLbl="alignNode1" presStyleIdx="2" presStyleCnt="8"/>
      <dgm:spPr/>
    </dgm:pt>
    <dgm:pt modelId="{05055287-B23B-4270-9945-DA6192ABC510}" type="pres">
      <dgm:prSet presAssocID="{67FAE74A-1CF5-4B72-B595-785D5E2D4D18}" presName="horz1" presStyleCnt="0"/>
      <dgm:spPr/>
    </dgm:pt>
    <dgm:pt modelId="{ABBCEDF6-6B25-499A-8A63-95B21593DF5F}" type="pres">
      <dgm:prSet presAssocID="{67FAE74A-1CF5-4B72-B595-785D5E2D4D18}" presName="tx1" presStyleLbl="revTx" presStyleIdx="2" presStyleCnt="8"/>
      <dgm:spPr/>
    </dgm:pt>
    <dgm:pt modelId="{73220494-06B4-4A56-8C84-37E1CFDA1E57}" type="pres">
      <dgm:prSet presAssocID="{67FAE74A-1CF5-4B72-B595-785D5E2D4D18}" presName="vert1" presStyleCnt="0"/>
      <dgm:spPr/>
    </dgm:pt>
    <dgm:pt modelId="{E3808E8D-B335-49C3-A01E-BC22BE6C1F48}" type="pres">
      <dgm:prSet presAssocID="{F9382EE8-CBB1-43B8-98A6-0E122A4A86A0}" presName="thickLine" presStyleLbl="alignNode1" presStyleIdx="3" presStyleCnt="8"/>
      <dgm:spPr/>
    </dgm:pt>
    <dgm:pt modelId="{9D14ED59-0289-41D5-AB14-07DB1D25DC26}" type="pres">
      <dgm:prSet presAssocID="{F9382EE8-CBB1-43B8-98A6-0E122A4A86A0}" presName="horz1" presStyleCnt="0"/>
      <dgm:spPr/>
    </dgm:pt>
    <dgm:pt modelId="{84F70FE8-84C7-4739-A002-17EB5A9EF5BF}" type="pres">
      <dgm:prSet presAssocID="{F9382EE8-CBB1-43B8-98A6-0E122A4A86A0}" presName="tx1" presStyleLbl="revTx" presStyleIdx="3" presStyleCnt="8"/>
      <dgm:spPr/>
    </dgm:pt>
    <dgm:pt modelId="{05DFB8E2-C799-4F07-962E-3D436B05BA01}" type="pres">
      <dgm:prSet presAssocID="{F9382EE8-CBB1-43B8-98A6-0E122A4A86A0}" presName="vert1" presStyleCnt="0"/>
      <dgm:spPr/>
    </dgm:pt>
    <dgm:pt modelId="{A68B3DCC-76FF-4309-9C5C-39BB180D4D9C}" type="pres">
      <dgm:prSet presAssocID="{866110CB-2445-41D2-AAED-1ADCB10305A6}" presName="thickLine" presStyleLbl="alignNode1" presStyleIdx="4" presStyleCnt="8"/>
      <dgm:spPr/>
    </dgm:pt>
    <dgm:pt modelId="{B17599C4-F46B-49D7-AB92-2F6A1D80E17C}" type="pres">
      <dgm:prSet presAssocID="{866110CB-2445-41D2-AAED-1ADCB10305A6}" presName="horz1" presStyleCnt="0"/>
      <dgm:spPr/>
    </dgm:pt>
    <dgm:pt modelId="{0DFDEE9C-760B-4816-AE6C-8F6862C19EB5}" type="pres">
      <dgm:prSet presAssocID="{866110CB-2445-41D2-AAED-1ADCB10305A6}" presName="tx1" presStyleLbl="revTx" presStyleIdx="4" presStyleCnt="8"/>
      <dgm:spPr/>
    </dgm:pt>
    <dgm:pt modelId="{C0C6A84E-6251-4B11-BF60-A6E1F84DAAFE}" type="pres">
      <dgm:prSet presAssocID="{866110CB-2445-41D2-AAED-1ADCB10305A6}" presName="vert1" presStyleCnt="0"/>
      <dgm:spPr/>
    </dgm:pt>
    <dgm:pt modelId="{1F8B972C-9361-4609-9DEA-4CD85D739FFC}" type="pres">
      <dgm:prSet presAssocID="{01463F43-DF39-41A7-8293-020C8DED42A8}" presName="thickLine" presStyleLbl="alignNode1" presStyleIdx="5" presStyleCnt="8"/>
      <dgm:spPr/>
    </dgm:pt>
    <dgm:pt modelId="{9F451B47-839E-4A58-A853-8F246D68F247}" type="pres">
      <dgm:prSet presAssocID="{01463F43-DF39-41A7-8293-020C8DED42A8}" presName="horz1" presStyleCnt="0"/>
      <dgm:spPr/>
    </dgm:pt>
    <dgm:pt modelId="{863EDB60-4EB4-40D2-A557-A730C3385D07}" type="pres">
      <dgm:prSet presAssocID="{01463F43-DF39-41A7-8293-020C8DED42A8}" presName="tx1" presStyleLbl="revTx" presStyleIdx="5" presStyleCnt="8"/>
      <dgm:spPr/>
    </dgm:pt>
    <dgm:pt modelId="{EDF7C609-9884-40BB-81D8-4FAC37C848D2}" type="pres">
      <dgm:prSet presAssocID="{01463F43-DF39-41A7-8293-020C8DED42A8}" presName="vert1" presStyleCnt="0"/>
      <dgm:spPr/>
    </dgm:pt>
    <dgm:pt modelId="{822277BD-3964-4BE2-83EE-CB25F53BF1E3}" type="pres">
      <dgm:prSet presAssocID="{C1132BD4-6ECD-4E14-BB2F-557FE2F09859}" presName="thickLine" presStyleLbl="alignNode1" presStyleIdx="6" presStyleCnt="8"/>
      <dgm:spPr/>
    </dgm:pt>
    <dgm:pt modelId="{A181A318-E1CA-4E11-BC53-FD9116D8D363}" type="pres">
      <dgm:prSet presAssocID="{C1132BD4-6ECD-4E14-BB2F-557FE2F09859}" presName="horz1" presStyleCnt="0"/>
      <dgm:spPr/>
    </dgm:pt>
    <dgm:pt modelId="{23871F80-82D4-4947-8CC8-913AFF1E6CB7}" type="pres">
      <dgm:prSet presAssocID="{C1132BD4-6ECD-4E14-BB2F-557FE2F09859}" presName="tx1" presStyleLbl="revTx" presStyleIdx="6" presStyleCnt="8"/>
      <dgm:spPr/>
    </dgm:pt>
    <dgm:pt modelId="{4F945905-E742-4AC1-B440-546DA328C305}" type="pres">
      <dgm:prSet presAssocID="{C1132BD4-6ECD-4E14-BB2F-557FE2F09859}" presName="vert1" presStyleCnt="0"/>
      <dgm:spPr/>
    </dgm:pt>
    <dgm:pt modelId="{5985E419-077C-4DAB-8FB5-F4AFA6674DF2}" type="pres">
      <dgm:prSet presAssocID="{483B12EF-3A9F-405E-B1CA-20F3A84C58CE}" presName="thickLine" presStyleLbl="alignNode1" presStyleIdx="7" presStyleCnt="8"/>
      <dgm:spPr/>
    </dgm:pt>
    <dgm:pt modelId="{CAF9BD7F-FC0A-4D6C-ACE6-60834CDBA4B9}" type="pres">
      <dgm:prSet presAssocID="{483B12EF-3A9F-405E-B1CA-20F3A84C58CE}" presName="horz1" presStyleCnt="0"/>
      <dgm:spPr/>
    </dgm:pt>
    <dgm:pt modelId="{8696265E-3DDC-463D-9CBB-073FF6E1E561}" type="pres">
      <dgm:prSet presAssocID="{483B12EF-3A9F-405E-B1CA-20F3A84C58CE}" presName="tx1" presStyleLbl="revTx" presStyleIdx="7" presStyleCnt="8"/>
      <dgm:spPr/>
    </dgm:pt>
    <dgm:pt modelId="{96D95A3D-171C-41C1-AFF8-E02CA3B91295}" type="pres">
      <dgm:prSet presAssocID="{483B12EF-3A9F-405E-B1CA-20F3A84C58CE}" presName="vert1" presStyleCnt="0"/>
      <dgm:spPr/>
    </dgm:pt>
  </dgm:ptLst>
  <dgm:cxnLst>
    <dgm:cxn modelId="{6113D006-3545-4FDE-A9DA-957F47F21A9A}" type="presOf" srcId="{BAD38F67-18C8-41EE-8DF2-A9CEC12E3529}" destId="{3C9103DE-8C0C-4E32-B16A-8B4861396B62}" srcOrd="0" destOrd="0" presId="urn:microsoft.com/office/officeart/2008/layout/LinedList"/>
    <dgm:cxn modelId="{670EF00E-50AE-4515-950A-DA388162CCFF}" type="presOf" srcId="{5CA305EA-C744-432D-99A4-0EF904EBDCD3}" destId="{20983A08-46C4-4B62-94B5-31C6F7BAE462}" srcOrd="0" destOrd="0" presId="urn:microsoft.com/office/officeart/2008/layout/LinedList"/>
    <dgm:cxn modelId="{D88F3525-A9BF-46D9-83FE-1782D4F7B56F}" srcId="{53FEAF65-2D1D-47C1-827A-9ADF4EA51FED}" destId="{5CA305EA-C744-432D-99A4-0EF904EBDCD3}" srcOrd="1" destOrd="0" parTransId="{855DFAE5-34AF-49C6-89BE-0C151A61E2FF}" sibTransId="{B3147CC5-A07C-466F-8242-A53B10F027DD}"/>
    <dgm:cxn modelId="{CF399634-A270-4B45-8EE4-153B06C9BABA}" type="presOf" srcId="{67FAE74A-1CF5-4B72-B595-785D5E2D4D18}" destId="{ABBCEDF6-6B25-499A-8A63-95B21593DF5F}" srcOrd="0" destOrd="0" presId="urn:microsoft.com/office/officeart/2008/layout/LinedList"/>
    <dgm:cxn modelId="{F614BE36-068E-4D78-8CF2-DA35FD27898D}" type="presOf" srcId="{53FEAF65-2D1D-47C1-827A-9ADF4EA51FED}" destId="{18247411-A48D-4D6F-A4C1-6CCDBAEBA168}" srcOrd="0" destOrd="0" presId="urn:microsoft.com/office/officeart/2008/layout/LinedList"/>
    <dgm:cxn modelId="{4122296E-B7B0-4143-AD76-8DB30C135F85}" type="presOf" srcId="{483B12EF-3A9F-405E-B1CA-20F3A84C58CE}" destId="{8696265E-3DDC-463D-9CBB-073FF6E1E561}" srcOrd="0" destOrd="0" presId="urn:microsoft.com/office/officeart/2008/layout/LinedList"/>
    <dgm:cxn modelId="{50FA4991-39C4-4078-B0B4-9704A55005DF}" type="presOf" srcId="{C1132BD4-6ECD-4E14-BB2F-557FE2F09859}" destId="{23871F80-82D4-4947-8CC8-913AFF1E6CB7}" srcOrd="0" destOrd="0" presId="urn:microsoft.com/office/officeart/2008/layout/LinedList"/>
    <dgm:cxn modelId="{2CA6DA92-9340-473E-9E59-483BACE36E0A}" srcId="{53FEAF65-2D1D-47C1-827A-9ADF4EA51FED}" destId="{F9382EE8-CBB1-43B8-98A6-0E122A4A86A0}" srcOrd="3" destOrd="0" parTransId="{37B9B39C-C93A-4ADD-B5F4-B5872A51BBCC}" sibTransId="{6D0C73DE-D72A-4806-AF72-5566D8FA7774}"/>
    <dgm:cxn modelId="{922D339A-9431-4981-BF56-1C9ED0AFE7A1}" srcId="{53FEAF65-2D1D-47C1-827A-9ADF4EA51FED}" destId="{483B12EF-3A9F-405E-B1CA-20F3A84C58CE}" srcOrd="7" destOrd="0" parTransId="{6C10FA78-B880-41E8-85DA-242604F92CEE}" sibTransId="{68F3966A-B1A2-44EB-826A-847E6B3273D9}"/>
    <dgm:cxn modelId="{4BE4AF9D-332D-4892-8351-DDD46B7577F7}" srcId="{53FEAF65-2D1D-47C1-827A-9ADF4EA51FED}" destId="{67FAE74A-1CF5-4B72-B595-785D5E2D4D18}" srcOrd="2" destOrd="0" parTransId="{4FB2607E-95BB-485C-9DCE-E14F1DAB6FC2}" sibTransId="{C408E3BF-16EE-40D9-A6E2-332721CE4F6C}"/>
    <dgm:cxn modelId="{612BAE9F-8DE0-4532-826D-AC7EBB8167BE}" type="presOf" srcId="{01463F43-DF39-41A7-8293-020C8DED42A8}" destId="{863EDB60-4EB4-40D2-A557-A730C3385D07}" srcOrd="0" destOrd="0" presId="urn:microsoft.com/office/officeart/2008/layout/LinedList"/>
    <dgm:cxn modelId="{3338B6B6-F754-41A0-B95B-D4416FB53BC8}" type="presOf" srcId="{F9382EE8-CBB1-43B8-98A6-0E122A4A86A0}" destId="{84F70FE8-84C7-4739-A002-17EB5A9EF5BF}" srcOrd="0" destOrd="0" presId="urn:microsoft.com/office/officeart/2008/layout/LinedList"/>
    <dgm:cxn modelId="{73AFB6B6-7A09-4C13-B207-5759234DB8B7}" srcId="{53FEAF65-2D1D-47C1-827A-9ADF4EA51FED}" destId="{866110CB-2445-41D2-AAED-1ADCB10305A6}" srcOrd="4" destOrd="0" parTransId="{1AC1403E-0624-463F-8EDD-9987D12D12CF}" sibTransId="{9AD7702C-35C9-4914-8A3A-250700C0640A}"/>
    <dgm:cxn modelId="{E10BABB7-1298-4A23-8438-2EB3F931320C}" srcId="{53FEAF65-2D1D-47C1-827A-9ADF4EA51FED}" destId="{C1132BD4-6ECD-4E14-BB2F-557FE2F09859}" srcOrd="6" destOrd="0" parTransId="{022996C9-762A-4847-A29B-E5C5D8579A7D}" sibTransId="{B41D8AE5-A582-4BEA-8D51-482129EC5B14}"/>
    <dgm:cxn modelId="{01A116DB-4554-4672-9F1F-AE126CC25D27}" srcId="{53FEAF65-2D1D-47C1-827A-9ADF4EA51FED}" destId="{01463F43-DF39-41A7-8293-020C8DED42A8}" srcOrd="5" destOrd="0" parTransId="{FE94E249-E972-42BE-B63D-C805D68DBF3C}" sibTransId="{7EC534AD-10D5-41B4-AA9E-45DD5690BBE5}"/>
    <dgm:cxn modelId="{B6EC55E3-A0E8-40C3-AC10-92C464D5E1E4}" type="presOf" srcId="{866110CB-2445-41D2-AAED-1ADCB10305A6}" destId="{0DFDEE9C-760B-4816-AE6C-8F6862C19EB5}" srcOrd="0" destOrd="0" presId="urn:microsoft.com/office/officeart/2008/layout/LinedList"/>
    <dgm:cxn modelId="{C561D3EB-F816-419A-BF00-87A61F78E30B}" srcId="{53FEAF65-2D1D-47C1-827A-9ADF4EA51FED}" destId="{BAD38F67-18C8-41EE-8DF2-A9CEC12E3529}" srcOrd="0" destOrd="0" parTransId="{1FDFF0D5-4B98-4079-8E15-8651E7D24851}" sibTransId="{95881073-E245-471D-ADF3-48047ECCDC0C}"/>
    <dgm:cxn modelId="{39F18D2A-D6D1-47E3-B026-4A8F236D94A0}" type="presParOf" srcId="{18247411-A48D-4D6F-A4C1-6CCDBAEBA168}" destId="{35842DC0-FD85-4F9D-9707-20D6B473BF6A}" srcOrd="0" destOrd="0" presId="urn:microsoft.com/office/officeart/2008/layout/LinedList"/>
    <dgm:cxn modelId="{261F66DA-2938-4E61-8981-77650F29BA92}" type="presParOf" srcId="{18247411-A48D-4D6F-A4C1-6CCDBAEBA168}" destId="{113CC9F5-04F1-4173-B06F-54F60D17AFF1}" srcOrd="1" destOrd="0" presId="urn:microsoft.com/office/officeart/2008/layout/LinedList"/>
    <dgm:cxn modelId="{E80D22CE-5A7B-4EA2-8850-391BCF1016D8}" type="presParOf" srcId="{113CC9F5-04F1-4173-B06F-54F60D17AFF1}" destId="{3C9103DE-8C0C-4E32-B16A-8B4861396B62}" srcOrd="0" destOrd="0" presId="urn:microsoft.com/office/officeart/2008/layout/LinedList"/>
    <dgm:cxn modelId="{181AD86B-4F6F-478F-B9CF-D1CD803C3249}" type="presParOf" srcId="{113CC9F5-04F1-4173-B06F-54F60D17AFF1}" destId="{CE8A67AE-D6A8-4F9B-85BF-792F023A06EB}" srcOrd="1" destOrd="0" presId="urn:microsoft.com/office/officeart/2008/layout/LinedList"/>
    <dgm:cxn modelId="{A726DBA2-11F1-4415-B42F-692EE866F966}" type="presParOf" srcId="{18247411-A48D-4D6F-A4C1-6CCDBAEBA168}" destId="{986A9EB5-DDB9-473F-BBEF-AB6B05B1D294}" srcOrd="2" destOrd="0" presId="urn:microsoft.com/office/officeart/2008/layout/LinedList"/>
    <dgm:cxn modelId="{ED84CB11-4C9D-4969-A718-5860203711BD}" type="presParOf" srcId="{18247411-A48D-4D6F-A4C1-6CCDBAEBA168}" destId="{B3CA7EEE-C1ED-448E-B985-644AD6410C7D}" srcOrd="3" destOrd="0" presId="urn:microsoft.com/office/officeart/2008/layout/LinedList"/>
    <dgm:cxn modelId="{191C0C21-705A-4715-A42F-7B7879FB5B98}" type="presParOf" srcId="{B3CA7EEE-C1ED-448E-B985-644AD6410C7D}" destId="{20983A08-46C4-4B62-94B5-31C6F7BAE462}" srcOrd="0" destOrd="0" presId="urn:microsoft.com/office/officeart/2008/layout/LinedList"/>
    <dgm:cxn modelId="{1C01E381-0372-40D5-959D-E8F1788CE3C9}" type="presParOf" srcId="{B3CA7EEE-C1ED-448E-B985-644AD6410C7D}" destId="{F83C281C-71DD-48B0-B955-10520942A3F0}" srcOrd="1" destOrd="0" presId="urn:microsoft.com/office/officeart/2008/layout/LinedList"/>
    <dgm:cxn modelId="{44B5B5E7-4B38-4052-A425-05ACA9BE8B3B}" type="presParOf" srcId="{18247411-A48D-4D6F-A4C1-6CCDBAEBA168}" destId="{092AF673-1B9A-4EF8-98E4-616327F35232}" srcOrd="4" destOrd="0" presId="urn:microsoft.com/office/officeart/2008/layout/LinedList"/>
    <dgm:cxn modelId="{6BEE4D8B-12A0-423D-AF49-970215B8F0C5}" type="presParOf" srcId="{18247411-A48D-4D6F-A4C1-6CCDBAEBA168}" destId="{05055287-B23B-4270-9945-DA6192ABC510}" srcOrd="5" destOrd="0" presId="urn:microsoft.com/office/officeart/2008/layout/LinedList"/>
    <dgm:cxn modelId="{1578989B-269A-4F09-A1FB-6B0E0990AD2E}" type="presParOf" srcId="{05055287-B23B-4270-9945-DA6192ABC510}" destId="{ABBCEDF6-6B25-499A-8A63-95B21593DF5F}" srcOrd="0" destOrd="0" presId="urn:microsoft.com/office/officeart/2008/layout/LinedList"/>
    <dgm:cxn modelId="{44530A5F-B3DE-45FC-BF98-228F8EBBF3F7}" type="presParOf" srcId="{05055287-B23B-4270-9945-DA6192ABC510}" destId="{73220494-06B4-4A56-8C84-37E1CFDA1E57}" srcOrd="1" destOrd="0" presId="urn:microsoft.com/office/officeart/2008/layout/LinedList"/>
    <dgm:cxn modelId="{48618EF4-D8B9-4F3B-BECA-4D1502E73BB7}" type="presParOf" srcId="{18247411-A48D-4D6F-A4C1-6CCDBAEBA168}" destId="{E3808E8D-B335-49C3-A01E-BC22BE6C1F48}" srcOrd="6" destOrd="0" presId="urn:microsoft.com/office/officeart/2008/layout/LinedList"/>
    <dgm:cxn modelId="{3CEC85DA-F73F-492E-9EAA-89AA2DFB121F}" type="presParOf" srcId="{18247411-A48D-4D6F-A4C1-6CCDBAEBA168}" destId="{9D14ED59-0289-41D5-AB14-07DB1D25DC26}" srcOrd="7" destOrd="0" presId="urn:microsoft.com/office/officeart/2008/layout/LinedList"/>
    <dgm:cxn modelId="{6DD9D6F3-36D3-402C-9261-072FFF67B80B}" type="presParOf" srcId="{9D14ED59-0289-41D5-AB14-07DB1D25DC26}" destId="{84F70FE8-84C7-4739-A002-17EB5A9EF5BF}" srcOrd="0" destOrd="0" presId="urn:microsoft.com/office/officeart/2008/layout/LinedList"/>
    <dgm:cxn modelId="{49CD5470-CC6F-4113-9841-4D4352A03A43}" type="presParOf" srcId="{9D14ED59-0289-41D5-AB14-07DB1D25DC26}" destId="{05DFB8E2-C799-4F07-962E-3D436B05BA01}" srcOrd="1" destOrd="0" presId="urn:microsoft.com/office/officeart/2008/layout/LinedList"/>
    <dgm:cxn modelId="{15EB3480-0EE8-4C0F-A091-61EC7B8804D7}" type="presParOf" srcId="{18247411-A48D-4D6F-A4C1-6CCDBAEBA168}" destId="{A68B3DCC-76FF-4309-9C5C-39BB180D4D9C}" srcOrd="8" destOrd="0" presId="urn:microsoft.com/office/officeart/2008/layout/LinedList"/>
    <dgm:cxn modelId="{E4581F3D-7738-4D23-AB10-0BEF450790ED}" type="presParOf" srcId="{18247411-A48D-4D6F-A4C1-6CCDBAEBA168}" destId="{B17599C4-F46B-49D7-AB92-2F6A1D80E17C}" srcOrd="9" destOrd="0" presId="urn:microsoft.com/office/officeart/2008/layout/LinedList"/>
    <dgm:cxn modelId="{04423D41-4A07-4553-853C-459CB18B75DB}" type="presParOf" srcId="{B17599C4-F46B-49D7-AB92-2F6A1D80E17C}" destId="{0DFDEE9C-760B-4816-AE6C-8F6862C19EB5}" srcOrd="0" destOrd="0" presId="urn:microsoft.com/office/officeart/2008/layout/LinedList"/>
    <dgm:cxn modelId="{23C2F9CB-3748-4817-BC26-BC47896FDCF3}" type="presParOf" srcId="{B17599C4-F46B-49D7-AB92-2F6A1D80E17C}" destId="{C0C6A84E-6251-4B11-BF60-A6E1F84DAAFE}" srcOrd="1" destOrd="0" presId="urn:microsoft.com/office/officeart/2008/layout/LinedList"/>
    <dgm:cxn modelId="{42DC49A4-CC97-421B-BD65-92B018D42D8D}" type="presParOf" srcId="{18247411-A48D-4D6F-A4C1-6CCDBAEBA168}" destId="{1F8B972C-9361-4609-9DEA-4CD85D739FFC}" srcOrd="10" destOrd="0" presId="urn:microsoft.com/office/officeart/2008/layout/LinedList"/>
    <dgm:cxn modelId="{ADD25D6B-2FB8-4592-B7EF-D37EE00F4C4B}" type="presParOf" srcId="{18247411-A48D-4D6F-A4C1-6CCDBAEBA168}" destId="{9F451B47-839E-4A58-A853-8F246D68F247}" srcOrd="11" destOrd="0" presId="urn:microsoft.com/office/officeart/2008/layout/LinedList"/>
    <dgm:cxn modelId="{A5703595-5E68-40FA-A503-6753578C2D75}" type="presParOf" srcId="{9F451B47-839E-4A58-A853-8F246D68F247}" destId="{863EDB60-4EB4-40D2-A557-A730C3385D07}" srcOrd="0" destOrd="0" presId="urn:microsoft.com/office/officeart/2008/layout/LinedList"/>
    <dgm:cxn modelId="{8B8C5785-6D70-47CE-911B-0F10C311BFD4}" type="presParOf" srcId="{9F451B47-839E-4A58-A853-8F246D68F247}" destId="{EDF7C609-9884-40BB-81D8-4FAC37C848D2}" srcOrd="1" destOrd="0" presId="urn:microsoft.com/office/officeart/2008/layout/LinedList"/>
    <dgm:cxn modelId="{8E3CE7F8-9052-4AEB-A51B-791116EB4457}" type="presParOf" srcId="{18247411-A48D-4D6F-A4C1-6CCDBAEBA168}" destId="{822277BD-3964-4BE2-83EE-CB25F53BF1E3}" srcOrd="12" destOrd="0" presId="urn:microsoft.com/office/officeart/2008/layout/LinedList"/>
    <dgm:cxn modelId="{A804EAD7-A32F-4B0F-AF41-CB5C36768BD7}" type="presParOf" srcId="{18247411-A48D-4D6F-A4C1-6CCDBAEBA168}" destId="{A181A318-E1CA-4E11-BC53-FD9116D8D363}" srcOrd="13" destOrd="0" presId="urn:microsoft.com/office/officeart/2008/layout/LinedList"/>
    <dgm:cxn modelId="{27296311-8E8D-4AA4-88F0-B788A7FDE636}" type="presParOf" srcId="{A181A318-E1CA-4E11-BC53-FD9116D8D363}" destId="{23871F80-82D4-4947-8CC8-913AFF1E6CB7}" srcOrd="0" destOrd="0" presId="urn:microsoft.com/office/officeart/2008/layout/LinedList"/>
    <dgm:cxn modelId="{E9EA5A91-FBFD-4F47-9BD1-4F01127F2FF1}" type="presParOf" srcId="{A181A318-E1CA-4E11-BC53-FD9116D8D363}" destId="{4F945905-E742-4AC1-B440-546DA328C305}" srcOrd="1" destOrd="0" presId="urn:microsoft.com/office/officeart/2008/layout/LinedList"/>
    <dgm:cxn modelId="{F540C21D-76C0-4B2A-9D74-1299CA3A5794}" type="presParOf" srcId="{18247411-A48D-4D6F-A4C1-6CCDBAEBA168}" destId="{5985E419-077C-4DAB-8FB5-F4AFA6674DF2}" srcOrd="14" destOrd="0" presId="urn:microsoft.com/office/officeart/2008/layout/LinedList"/>
    <dgm:cxn modelId="{EF40771B-0859-4529-AB2F-4E08FBBE3BC0}" type="presParOf" srcId="{18247411-A48D-4D6F-A4C1-6CCDBAEBA168}" destId="{CAF9BD7F-FC0A-4D6C-ACE6-60834CDBA4B9}" srcOrd="15" destOrd="0" presId="urn:microsoft.com/office/officeart/2008/layout/LinedList"/>
    <dgm:cxn modelId="{DA87E6A6-C7ED-41C5-8526-DA95FFA6354F}" type="presParOf" srcId="{CAF9BD7F-FC0A-4D6C-ACE6-60834CDBA4B9}" destId="{8696265E-3DDC-463D-9CBB-073FF6E1E561}" srcOrd="0" destOrd="0" presId="urn:microsoft.com/office/officeart/2008/layout/LinedList"/>
    <dgm:cxn modelId="{D8BC1C7C-2DDF-47ED-A478-865820BC41F7}" type="presParOf" srcId="{CAF9BD7F-FC0A-4D6C-ACE6-60834CDBA4B9}" destId="{96D95A3D-171C-41C1-AFF8-E02CA3B912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9980A2-51D1-409E-A4F2-F4C9494EB3F5}" type="doc">
      <dgm:prSet loTypeId="urn:microsoft.com/office/officeart/2008/layout/VerticalCircleList" loCatId="list" qsTypeId="urn:microsoft.com/office/officeart/2005/8/quickstyle/simple4" qsCatId="simple" csTypeId="urn:microsoft.com/office/officeart/2005/8/colors/colorful3" csCatId="colorful" phldr="1"/>
      <dgm:spPr/>
      <dgm:t>
        <a:bodyPr/>
        <a:lstStyle/>
        <a:p>
          <a:endParaRPr lang="el-GR"/>
        </a:p>
      </dgm:t>
    </dgm:pt>
    <dgm:pt modelId="{95B4B14D-983F-479E-9E52-3BBF907A26DD}">
      <dgm:prSet custT="1"/>
      <dgm:spPr/>
      <dgm:t>
        <a:bodyPr/>
        <a:lstStyle/>
        <a:p>
          <a:r>
            <a:rPr lang="en-GB" sz="1600" dirty="0">
              <a:solidFill>
                <a:srgbClr val="516921"/>
              </a:solidFill>
            </a:rPr>
            <a:t>Deep Learning </a:t>
          </a:r>
          <a:r>
            <a:rPr lang="en-GB" sz="1600" b="1" dirty="0">
              <a:solidFill>
                <a:srgbClr val="516921"/>
              </a:solidFill>
            </a:rPr>
            <a:t>Autoencoders</a:t>
          </a:r>
          <a:r>
            <a:rPr lang="en-GB" sz="1600" dirty="0">
              <a:solidFill>
                <a:srgbClr val="516921"/>
              </a:solidFill>
            </a:rPr>
            <a:t> seem to have </a:t>
          </a:r>
          <a:r>
            <a:rPr lang="en-GB" sz="1600" b="0" dirty="0">
              <a:solidFill>
                <a:srgbClr val="516921"/>
              </a:solidFill>
            </a:rPr>
            <a:t>a </a:t>
          </a:r>
          <a:r>
            <a:rPr lang="en-GB" sz="1600" b="1" dirty="0">
              <a:solidFill>
                <a:srgbClr val="516921"/>
              </a:solidFill>
            </a:rPr>
            <a:t>very high potential </a:t>
          </a:r>
          <a:r>
            <a:rPr lang="en-GB" sz="1600" dirty="0">
              <a:solidFill>
                <a:srgbClr val="516921"/>
              </a:solidFill>
            </a:rPr>
            <a:t>but as often, DL algorithms need to be finely tuned in order to obtain stable results and avoid performance issues</a:t>
          </a:r>
          <a:endParaRPr lang="el-GR" sz="1600" dirty="0">
            <a:solidFill>
              <a:srgbClr val="516921"/>
            </a:solidFill>
          </a:endParaRPr>
        </a:p>
      </dgm:t>
    </dgm:pt>
    <dgm:pt modelId="{10A07D09-05C0-4660-8CBE-8622CE18CDE5}" type="parTrans" cxnId="{68F0CA5D-3BE9-4E27-BD2F-C9D91F745E08}">
      <dgm:prSet/>
      <dgm:spPr/>
      <dgm:t>
        <a:bodyPr/>
        <a:lstStyle/>
        <a:p>
          <a:endParaRPr lang="el-GR"/>
        </a:p>
      </dgm:t>
    </dgm:pt>
    <dgm:pt modelId="{A8D82264-E8E8-46AE-8BD7-A8D87C01737F}" type="sibTrans" cxnId="{68F0CA5D-3BE9-4E27-BD2F-C9D91F745E08}">
      <dgm:prSet/>
      <dgm:spPr/>
      <dgm:t>
        <a:bodyPr/>
        <a:lstStyle/>
        <a:p>
          <a:endParaRPr lang="el-GR"/>
        </a:p>
      </dgm:t>
    </dgm:pt>
    <dgm:pt modelId="{EC353199-BBAA-435E-AC3D-28C77A85BD90}">
      <dgm:prSet custT="1"/>
      <dgm:spPr/>
      <dgm:t>
        <a:bodyPr/>
        <a:lstStyle/>
        <a:p>
          <a:r>
            <a:rPr lang="en-US" sz="1600" dirty="0">
              <a:solidFill>
                <a:srgbClr val="2F736D"/>
              </a:solidFill>
            </a:rPr>
            <a:t>The tree-based </a:t>
          </a:r>
          <a:r>
            <a:rPr lang="en-US" sz="1600" b="1" dirty="0">
              <a:solidFill>
                <a:srgbClr val="2F736D"/>
              </a:solidFill>
            </a:rPr>
            <a:t>Random Forest</a:t>
          </a:r>
          <a:r>
            <a:rPr lang="en-US" sz="1600" dirty="0">
              <a:solidFill>
                <a:srgbClr val="2F736D"/>
              </a:solidFill>
            </a:rPr>
            <a:t> and the </a:t>
          </a:r>
          <a:r>
            <a:rPr lang="en-US" sz="1600" b="1" dirty="0" err="1">
              <a:solidFill>
                <a:srgbClr val="2F736D"/>
              </a:solidFill>
            </a:rPr>
            <a:t>MultiLayer</a:t>
          </a:r>
          <a:r>
            <a:rPr lang="en-US" sz="1600" b="1" dirty="0">
              <a:solidFill>
                <a:srgbClr val="2F736D"/>
              </a:solidFill>
            </a:rPr>
            <a:t> Perceptron </a:t>
          </a:r>
          <a:r>
            <a:rPr lang="en-US" sz="1600" dirty="0">
              <a:solidFill>
                <a:srgbClr val="2F736D"/>
              </a:solidFill>
            </a:rPr>
            <a:t>models both obtained </a:t>
          </a:r>
          <a:r>
            <a:rPr lang="en-US" sz="1600" b="1" dirty="0">
              <a:solidFill>
                <a:srgbClr val="2F736D"/>
              </a:solidFill>
            </a:rPr>
            <a:t>remarkable results </a:t>
          </a:r>
          <a:r>
            <a:rPr lang="en-US" sz="1600" dirty="0">
              <a:solidFill>
                <a:srgbClr val="2F736D"/>
              </a:solidFill>
            </a:rPr>
            <a:t>that exceed the performance of other reported algorithms on the same dataset, with the former being more robust in multiclass classification problems. </a:t>
          </a:r>
          <a:endParaRPr lang="el-GR" sz="1600" dirty="0">
            <a:solidFill>
              <a:srgbClr val="2F736D"/>
            </a:solidFill>
          </a:endParaRPr>
        </a:p>
      </dgm:t>
    </dgm:pt>
    <dgm:pt modelId="{10320717-FFB5-4F61-B535-C2DABC16799C}" type="parTrans" cxnId="{6B3D1579-65AA-4C6D-A2D9-9E9A41BD35EE}">
      <dgm:prSet/>
      <dgm:spPr/>
      <dgm:t>
        <a:bodyPr/>
        <a:lstStyle/>
        <a:p>
          <a:endParaRPr lang="el-GR"/>
        </a:p>
      </dgm:t>
    </dgm:pt>
    <dgm:pt modelId="{2312075B-E5BE-492D-8B2F-62A6B6E8CE97}" type="sibTrans" cxnId="{6B3D1579-65AA-4C6D-A2D9-9E9A41BD35EE}">
      <dgm:prSet/>
      <dgm:spPr/>
      <dgm:t>
        <a:bodyPr/>
        <a:lstStyle/>
        <a:p>
          <a:endParaRPr lang="el-GR"/>
        </a:p>
      </dgm:t>
    </dgm:pt>
    <dgm:pt modelId="{0DF6CFCF-3C7E-447C-AE79-5A1212B873FB}">
      <dgm:prSet custT="1"/>
      <dgm:spPr/>
      <dgm:t>
        <a:bodyPr/>
        <a:lstStyle/>
        <a:p>
          <a:r>
            <a:rPr lang="en-US" sz="1600" b="1" dirty="0">
              <a:solidFill>
                <a:srgbClr val="523B71"/>
              </a:solidFill>
            </a:rPr>
            <a:t>For future work:</a:t>
          </a:r>
          <a:br>
            <a:rPr lang="en-US" sz="1600" dirty="0">
              <a:solidFill>
                <a:srgbClr val="523B71"/>
              </a:solidFill>
            </a:rPr>
          </a:br>
          <a:r>
            <a:rPr lang="en-US" sz="1600" dirty="0">
              <a:solidFill>
                <a:srgbClr val="523B71"/>
              </a:solidFill>
              <a:latin typeface="Times New Roman" panose="02020603050405020304" pitchFamily="18" charset="0"/>
              <a:cs typeface="Times New Roman" panose="02020603050405020304" pitchFamily="18" charset="0"/>
            </a:rPr>
            <a:t>• </a:t>
          </a:r>
          <a:r>
            <a:rPr lang="en-US" sz="1600" dirty="0">
              <a:solidFill>
                <a:srgbClr val="523B71"/>
              </a:solidFill>
            </a:rPr>
            <a:t>Include more types of modern attacks in different OSI layers, as well as combine them with the existing ones for the evaluation of all our proposed models on a comprehensive dataset.</a:t>
          </a:r>
          <a:br>
            <a:rPr lang="en-US" sz="1600" dirty="0">
              <a:solidFill>
                <a:srgbClr val="523B71"/>
              </a:solidFill>
            </a:rPr>
          </a:br>
          <a:r>
            <a:rPr lang="en-US" sz="1600" dirty="0">
              <a:solidFill>
                <a:srgbClr val="523B71"/>
              </a:solidFill>
              <a:latin typeface="Times New Roman" panose="02020603050405020304" pitchFamily="18" charset="0"/>
              <a:cs typeface="Times New Roman" panose="02020603050405020304" pitchFamily="18" charset="0"/>
            </a:rPr>
            <a:t>• </a:t>
          </a:r>
          <a:r>
            <a:rPr lang="en-US" sz="1600" dirty="0">
              <a:solidFill>
                <a:srgbClr val="523B71"/>
              </a:solidFill>
            </a:rPr>
            <a:t>Examine feature selection and resampling techniques to further improve our detection results.</a:t>
          </a:r>
          <a:endParaRPr lang="el-GR" sz="1600" dirty="0">
            <a:solidFill>
              <a:srgbClr val="523B71"/>
            </a:solidFill>
          </a:endParaRPr>
        </a:p>
      </dgm:t>
    </dgm:pt>
    <dgm:pt modelId="{002D3C34-1D92-43CA-A290-A4C632CE15F3}" type="parTrans" cxnId="{752AAECF-0415-49D9-92F9-582FAAFBD4E0}">
      <dgm:prSet/>
      <dgm:spPr/>
      <dgm:t>
        <a:bodyPr/>
        <a:lstStyle/>
        <a:p>
          <a:endParaRPr lang="el-GR"/>
        </a:p>
      </dgm:t>
    </dgm:pt>
    <dgm:pt modelId="{295726B0-2981-4C7F-9317-9130593343A4}" type="sibTrans" cxnId="{752AAECF-0415-49D9-92F9-582FAAFBD4E0}">
      <dgm:prSet/>
      <dgm:spPr/>
      <dgm:t>
        <a:bodyPr/>
        <a:lstStyle/>
        <a:p>
          <a:endParaRPr lang="el-GR"/>
        </a:p>
      </dgm:t>
    </dgm:pt>
    <dgm:pt modelId="{42582A79-5BB2-4659-8416-F85C5296ED76}" type="pres">
      <dgm:prSet presAssocID="{A09980A2-51D1-409E-A4F2-F4C9494EB3F5}" presName="Name0" presStyleCnt="0">
        <dgm:presLayoutVars>
          <dgm:dir/>
        </dgm:presLayoutVars>
      </dgm:prSet>
      <dgm:spPr/>
    </dgm:pt>
    <dgm:pt modelId="{08459BF0-A25D-49C6-AE69-225C1B9379DF}" type="pres">
      <dgm:prSet presAssocID="{95B4B14D-983F-479E-9E52-3BBF907A26DD}" presName="noChildren" presStyleCnt="0"/>
      <dgm:spPr/>
    </dgm:pt>
    <dgm:pt modelId="{819B1BDD-434A-4F5B-9DBF-558F5F55B654}" type="pres">
      <dgm:prSet presAssocID="{95B4B14D-983F-479E-9E52-3BBF907A26DD}" presName="gap" presStyleCnt="0"/>
      <dgm:spPr/>
    </dgm:pt>
    <dgm:pt modelId="{AD4A5B26-A62D-4CC1-A70F-3EE9D541E792}" type="pres">
      <dgm:prSet presAssocID="{95B4B14D-983F-479E-9E52-3BBF907A26DD}" presName="medCircle2" presStyleLbl="vennNode1" presStyleIdx="0" presStyleCnt="3" custScaleX="113043" custScaleY="113043" custLinFactNeighborY="-21240"/>
      <dgm:spPr/>
    </dgm:pt>
    <dgm:pt modelId="{5321FD9E-3260-4EBC-BD4C-34A502BFD41D}" type="pres">
      <dgm:prSet presAssocID="{95B4B14D-983F-479E-9E52-3BBF907A26DD}" presName="txLvlOnly1" presStyleLbl="revTx" presStyleIdx="0" presStyleCnt="3" custLinFactNeighborY="-21240"/>
      <dgm:spPr/>
    </dgm:pt>
    <dgm:pt modelId="{FC7FC327-C7AE-4966-967C-AF18C5B60927}" type="pres">
      <dgm:prSet presAssocID="{EC353199-BBAA-435E-AC3D-28C77A85BD90}" presName="noChildren" presStyleCnt="0"/>
      <dgm:spPr/>
    </dgm:pt>
    <dgm:pt modelId="{63820BFD-3D9D-49EA-8716-DE163CE98AB2}" type="pres">
      <dgm:prSet presAssocID="{EC353199-BBAA-435E-AC3D-28C77A85BD90}" presName="gap" presStyleCnt="0"/>
      <dgm:spPr/>
    </dgm:pt>
    <dgm:pt modelId="{7309C2D6-7A8D-4AFE-9AFC-0CB9B03EDB97}" type="pres">
      <dgm:prSet presAssocID="{EC353199-BBAA-435E-AC3D-28C77A85BD90}" presName="medCircle2" presStyleLbl="vennNode1" presStyleIdx="1" presStyleCnt="3" custScaleX="113043" custScaleY="113043" custLinFactNeighborY="-10158"/>
      <dgm:spPr/>
    </dgm:pt>
    <dgm:pt modelId="{0AC22A84-1C6C-4093-A75E-989C1F1E3136}" type="pres">
      <dgm:prSet presAssocID="{EC353199-BBAA-435E-AC3D-28C77A85BD90}" presName="txLvlOnly1" presStyleLbl="revTx" presStyleIdx="1" presStyleCnt="3" custLinFactNeighborY="-10158"/>
      <dgm:spPr/>
    </dgm:pt>
    <dgm:pt modelId="{D7B2080D-F457-4CE5-96EC-F2942B302399}" type="pres">
      <dgm:prSet presAssocID="{0DF6CFCF-3C7E-447C-AE79-5A1212B873FB}" presName="noChildren" presStyleCnt="0"/>
      <dgm:spPr/>
    </dgm:pt>
    <dgm:pt modelId="{D2D3E14B-DB11-41DA-B220-93EECD22BB1B}" type="pres">
      <dgm:prSet presAssocID="{0DF6CFCF-3C7E-447C-AE79-5A1212B873FB}" presName="gap" presStyleCnt="0"/>
      <dgm:spPr/>
    </dgm:pt>
    <dgm:pt modelId="{1FBBC15C-4E14-4B2E-BC9F-92C8D7ED4088}" type="pres">
      <dgm:prSet presAssocID="{0DF6CFCF-3C7E-447C-AE79-5A1212B873FB}" presName="medCircle2" presStyleLbl="vennNode1" presStyleIdx="2" presStyleCnt="3" custScaleX="113043" custScaleY="113043"/>
      <dgm:spPr/>
    </dgm:pt>
    <dgm:pt modelId="{BAFFDB3A-BA70-4B6C-A4E5-53FEC4032C9F}" type="pres">
      <dgm:prSet presAssocID="{0DF6CFCF-3C7E-447C-AE79-5A1212B873FB}" presName="txLvlOnly1" presStyleLbl="revTx" presStyleIdx="2" presStyleCnt="3"/>
      <dgm:spPr/>
    </dgm:pt>
  </dgm:ptLst>
  <dgm:cxnLst>
    <dgm:cxn modelId="{E9AF503E-3C27-41E4-8E86-86F27EA50792}" type="presOf" srcId="{95B4B14D-983F-479E-9E52-3BBF907A26DD}" destId="{5321FD9E-3260-4EBC-BD4C-34A502BFD41D}" srcOrd="0" destOrd="0" presId="urn:microsoft.com/office/officeart/2008/layout/VerticalCircleList"/>
    <dgm:cxn modelId="{68F0CA5D-3BE9-4E27-BD2F-C9D91F745E08}" srcId="{A09980A2-51D1-409E-A4F2-F4C9494EB3F5}" destId="{95B4B14D-983F-479E-9E52-3BBF907A26DD}" srcOrd="0" destOrd="0" parTransId="{10A07D09-05C0-4660-8CBE-8622CE18CDE5}" sibTransId="{A8D82264-E8E8-46AE-8BD7-A8D87C01737F}"/>
    <dgm:cxn modelId="{6B3D1579-65AA-4C6D-A2D9-9E9A41BD35EE}" srcId="{A09980A2-51D1-409E-A4F2-F4C9494EB3F5}" destId="{EC353199-BBAA-435E-AC3D-28C77A85BD90}" srcOrd="1" destOrd="0" parTransId="{10320717-FFB5-4F61-B535-C2DABC16799C}" sibTransId="{2312075B-E5BE-492D-8B2F-62A6B6E8CE97}"/>
    <dgm:cxn modelId="{0B854E84-5AD3-4962-9F2C-15C991D87623}" type="presOf" srcId="{EC353199-BBAA-435E-AC3D-28C77A85BD90}" destId="{0AC22A84-1C6C-4093-A75E-989C1F1E3136}" srcOrd="0" destOrd="0" presId="urn:microsoft.com/office/officeart/2008/layout/VerticalCircleList"/>
    <dgm:cxn modelId="{0581C0B6-E3F0-4C5C-9173-A954BEC6CF15}" type="presOf" srcId="{A09980A2-51D1-409E-A4F2-F4C9494EB3F5}" destId="{42582A79-5BB2-4659-8416-F85C5296ED76}" srcOrd="0" destOrd="0" presId="urn:microsoft.com/office/officeart/2008/layout/VerticalCircleList"/>
    <dgm:cxn modelId="{F6E720CE-629D-43D3-8D4E-A46F6E32D2B9}" type="presOf" srcId="{0DF6CFCF-3C7E-447C-AE79-5A1212B873FB}" destId="{BAFFDB3A-BA70-4B6C-A4E5-53FEC4032C9F}" srcOrd="0" destOrd="0" presId="urn:microsoft.com/office/officeart/2008/layout/VerticalCircleList"/>
    <dgm:cxn modelId="{752AAECF-0415-49D9-92F9-582FAAFBD4E0}" srcId="{A09980A2-51D1-409E-A4F2-F4C9494EB3F5}" destId="{0DF6CFCF-3C7E-447C-AE79-5A1212B873FB}" srcOrd="2" destOrd="0" parTransId="{002D3C34-1D92-43CA-A290-A4C632CE15F3}" sibTransId="{295726B0-2981-4C7F-9317-9130593343A4}"/>
    <dgm:cxn modelId="{3E60F52C-238E-45AA-8075-16F6EB33DE08}" type="presParOf" srcId="{42582A79-5BB2-4659-8416-F85C5296ED76}" destId="{08459BF0-A25D-49C6-AE69-225C1B9379DF}" srcOrd="0" destOrd="0" presId="urn:microsoft.com/office/officeart/2008/layout/VerticalCircleList"/>
    <dgm:cxn modelId="{68B17E7B-F380-4C84-9315-10775CFACC34}" type="presParOf" srcId="{08459BF0-A25D-49C6-AE69-225C1B9379DF}" destId="{819B1BDD-434A-4F5B-9DBF-558F5F55B654}" srcOrd="0" destOrd="0" presId="urn:microsoft.com/office/officeart/2008/layout/VerticalCircleList"/>
    <dgm:cxn modelId="{4BADDAEB-F488-43C0-86EF-50B5DCFF4166}" type="presParOf" srcId="{08459BF0-A25D-49C6-AE69-225C1B9379DF}" destId="{AD4A5B26-A62D-4CC1-A70F-3EE9D541E792}" srcOrd="1" destOrd="0" presId="urn:microsoft.com/office/officeart/2008/layout/VerticalCircleList"/>
    <dgm:cxn modelId="{8D28F2B6-8C11-4EFF-A70A-B6B24F5A5197}" type="presParOf" srcId="{08459BF0-A25D-49C6-AE69-225C1B9379DF}" destId="{5321FD9E-3260-4EBC-BD4C-34A502BFD41D}" srcOrd="2" destOrd="0" presId="urn:microsoft.com/office/officeart/2008/layout/VerticalCircleList"/>
    <dgm:cxn modelId="{01E05C0F-B1F9-4181-9009-EBA45691DA3E}" type="presParOf" srcId="{42582A79-5BB2-4659-8416-F85C5296ED76}" destId="{FC7FC327-C7AE-4966-967C-AF18C5B60927}" srcOrd="1" destOrd="0" presId="urn:microsoft.com/office/officeart/2008/layout/VerticalCircleList"/>
    <dgm:cxn modelId="{DA897992-0105-4D02-9D00-C85B2A3AE024}" type="presParOf" srcId="{FC7FC327-C7AE-4966-967C-AF18C5B60927}" destId="{63820BFD-3D9D-49EA-8716-DE163CE98AB2}" srcOrd="0" destOrd="0" presId="urn:microsoft.com/office/officeart/2008/layout/VerticalCircleList"/>
    <dgm:cxn modelId="{B99A5426-865F-48A2-83AE-AD043FADAA05}" type="presParOf" srcId="{FC7FC327-C7AE-4966-967C-AF18C5B60927}" destId="{7309C2D6-7A8D-4AFE-9AFC-0CB9B03EDB97}" srcOrd="1" destOrd="0" presId="urn:microsoft.com/office/officeart/2008/layout/VerticalCircleList"/>
    <dgm:cxn modelId="{C4C904A2-6227-4304-AB19-CF7A794FFC8D}" type="presParOf" srcId="{FC7FC327-C7AE-4966-967C-AF18C5B60927}" destId="{0AC22A84-1C6C-4093-A75E-989C1F1E3136}" srcOrd="2" destOrd="0" presId="urn:microsoft.com/office/officeart/2008/layout/VerticalCircleList"/>
    <dgm:cxn modelId="{877F0478-0F93-4425-882C-4B505A59BEF0}" type="presParOf" srcId="{42582A79-5BB2-4659-8416-F85C5296ED76}" destId="{D7B2080D-F457-4CE5-96EC-F2942B302399}" srcOrd="2" destOrd="0" presId="urn:microsoft.com/office/officeart/2008/layout/VerticalCircleList"/>
    <dgm:cxn modelId="{2F202EB3-A00C-403B-B004-06F1D08F5FE4}" type="presParOf" srcId="{D7B2080D-F457-4CE5-96EC-F2942B302399}" destId="{D2D3E14B-DB11-41DA-B220-93EECD22BB1B}" srcOrd="0" destOrd="0" presId="urn:microsoft.com/office/officeart/2008/layout/VerticalCircleList"/>
    <dgm:cxn modelId="{5F367D2C-DA47-456B-A1E0-2EF63E0A6DF0}" type="presParOf" srcId="{D7B2080D-F457-4CE5-96EC-F2942B302399}" destId="{1FBBC15C-4E14-4B2E-BC9F-92C8D7ED4088}" srcOrd="1" destOrd="0" presId="urn:microsoft.com/office/officeart/2008/layout/VerticalCircleList"/>
    <dgm:cxn modelId="{F83246CB-7382-47D9-B207-18EA74E887D8}" type="presParOf" srcId="{D7B2080D-F457-4CE5-96EC-F2942B302399}" destId="{BAFFDB3A-BA70-4B6C-A4E5-53FEC4032C9F}"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6E11C8C-9368-480A-915A-428288D40B62}" type="doc">
      <dgm:prSet loTypeId="urn:microsoft.com/office/officeart/2005/8/layout/hProcess9" loCatId="process" qsTypeId="urn:microsoft.com/office/officeart/2005/8/quickstyle/simple1" qsCatId="simple" csTypeId="urn:microsoft.com/office/officeart/2005/8/colors/accent1_5" csCatId="accent1" phldr="1"/>
      <dgm:spPr/>
    </dgm:pt>
    <dgm:pt modelId="{C5A5EE94-82C4-44E7-A6D4-8D2188A756F1}">
      <dgm:prSet phldrT="[Text]"/>
      <dgm:spPr/>
      <dgm:t>
        <a:bodyPr/>
        <a:lstStyle/>
        <a:p>
          <a:r>
            <a:rPr lang="en-US" dirty="0"/>
            <a:t>Internal release of the SHIELD system (alpha version):</a:t>
          </a:r>
        </a:p>
        <a:p>
          <a:r>
            <a:rPr lang="en-US" b="1" dirty="0"/>
            <a:t>September 2017</a:t>
          </a:r>
          <a:endParaRPr lang="el-GR" b="1" dirty="0"/>
        </a:p>
      </dgm:t>
    </dgm:pt>
    <dgm:pt modelId="{54873160-8E41-437F-A4AF-897DDC688DD6}" type="parTrans" cxnId="{36632876-8ADC-4445-9550-51D090E1C5F1}">
      <dgm:prSet/>
      <dgm:spPr/>
      <dgm:t>
        <a:bodyPr/>
        <a:lstStyle/>
        <a:p>
          <a:endParaRPr lang="el-GR"/>
        </a:p>
      </dgm:t>
    </dgm:pt>
    <dgm:pt modelId="{0AE48F99-280E-43A7-AEAF-BCFC7AEC79AE}" type="sibTrans" cxnId="{36632876-8ADC-4445-9550-51D090E1C5F1}">
      <dgm:prSet/>
      <dgm:spPr/>
      <dgm:t>
        <a:bodyPr/>
        <a:lstStyle/>
        <a:p>
          <a:endParaRPr lang="el-GR"/>
        </a:p>
      </dgm:t>
    </dgm:pt>
    <dgm:pt modelId="{E6733247-B581-4E68-90CD-5ED014A83875}">
      <dgm:prSet phldrT="[Text]"/>
      <dgm:spPr/>
      <dgm:t>
        <a:bodyPr/>
        <a:lstStyle/>
        <a:p>
          <a:r>
            <a:rPr lang="en-US" dirty="0"/>
            <a:t>Open-source release of the SHIELD system (beta version):</a:t>
          </a:r>
        </a:p>
        <a:p>
          <a:r>
            <a:rPr lang="en-US" b="1" dirty="0"/>
            <a:t>September 2018</a:t>
          </a:r>
          <a:endParaRPr lang="el-GR" b="1" dirty="0"/>
        </a:p>
      </dgm:t>
    </dgm:pt>
    <dgm:pt modelId="{BDCE764E-4995-4C82-9125-E7DC0A7F8049}" type="parTrans" cxnId="{404B9C54-CD88-4705-BD7C-FFA8F4F26A22}">
      <dgm:prSet/>
      <dgm:spPr/>
      <dgm:t>
        <a:bodyPr/>
        <a:lstStyle/>
        <a:p>
          <a:endParaRPr lang="el-GR"/>
        </a:p>
      </dgm:t>
    </dgm:pt>
    <dgm:pt modelId="{669C9B45-FC0C-4E07-BC3F-EBFEB79D1201}" type="sibTrans" cxnId="{404B9C54-CD88-4705-BD7C-FFA8F4F26A22}">
      <dgm:prSet/>
      <dgm:spPr/>
      <dgm:t>
        <a:bodyPr/>
        <a:lstStyle/>
        <a:p>
          <a:endParaRPr lang="el-GR"/>
        </a:p>
      </dgm:t>
    </dgm:pt>
    <dgm:pt modelId="{9E9AE7EA-91D9-4317-AB9A-7F8BAA0F54DE}">
      <dgm:prSet phldrT="[Text]"/>
      <dgm:spPr/>
      <dgm:t>
        <a:bodyPr/>
        <a:lstStyle/>
        <a:p>
          <a:r>
            <a:rPr lang="en-US" dirty="0"/>
            <a:t>System tested &amp; validated – Final open-source release:</a:t>
          </a:r>
        </a:p>
        <a:p>
          <a:r>
            <a:rPr lang="en-US" b="1" dirty="0"/>
            <a:t>February 2019</a:t>
          </a:r>
          <a:endParaRPr lang="el-GR" b="1" dirty="0"/>
        </a:p>
      </dgm:t>
    </dgm:pt>
    <dgm:pt modelId="{44DA5F2E-D336-4108-8E82-21BA398D81BF}" type="parTrans" cxnId="{C5F043D1-D51B-4E91-BECF-B0238B90D265}">
      <dgm:prSet/>
      <dgm:spPr/>
      <dgm:t>
        <a:bodyPr/>
        <a:lstStyle/>
        <a:p>
          <a:endParaRPr lang="el-GR"/>
        </a:p>
      </dgm:t>
    </dgm:pt>
    <dgm:pt modelId="{9169B414-DE47-4599-9854-13509849F1A1}" type="sibTrans" cxnId="{C5F043D1-D51B-4E91-BECF-B0238B90D265}">
      <dgm:prSet/>
      <dgm:spPr/>
      <dgm:t>
        <a:bodyPr/>
        <a:lstStyle/>
        <a:p>
          <a:endParaRPr lang="el-GR"/>
        </a:p>
      </dgm:t>
    </dgm:pt>
    <dgm:pt modelId="{FBB1629E-E5AB-4007-BCA4-B362AE6D91DA}" type="pres">
      <dgm:prSet presAssocID="{C6E11C8C-9368-480A-915A-428288D40B62}" presName="CompostProcess" presStyleCnt="0">
        <dgm:presLayoutVars>
          <dgm:dir/>
          <dgm:resizeHandles val="exact"/>
        </dgm:presLayoutVars>
      </dgm:prSet>
      <dgm:spPr/>
    </dgm:pt>
    <dgm:pt modelId="{2B8E0135-A743-46BA-B0D1-5A235D6DD5FA}" type="pres">
      <dgm:prSet presAssocID="{C6E11C8C-9368-480A-915A-428288D40B62}" presName="arrow" presStyleLbl="bgShp" presStyleIdx="0" presStyleCnt="1"/>
      <dgm:spPr/>
    </dgm:pt>
    <dgm:pt modelId="{904F67AB-7A03-436C-A2EE-E1AA0C519043}" type="pres">
      <dgm:prSet presAssocID="{C6E11C8C-9368-480A-915A-428288D40B62}" presName="linearProcess" presStyleCnt="0"/>
      <dgm:spPr/>
    </dgm:pt>
    <dgm:pt modelId="{96BFCE3D-B14E-474E-AC81-D0541C1E6953}" type="pres">
      <dgm:prSet presAssocID="{C5A5EE94-82C4-44E7-A6D4-8D2188A756F1}" presName="textNode" presStyleLbl="node1" presStyleIdx="0" presStyleCnt="3">
        <dgm:presLayoutVars>
          <dgm:bulletEnabled val="1"/>
        </dgm:presLayoutVars>
      </dgm:prSet>
      <dgm:spPr/>
    </dgm:pt>
    <dgm:pt modelId="{EF78087B-C723-45BE-89D7-059DC1495571}" type="pres">
      <dgm:prSet presAssocID="{0AE48F99-280E-43A7-AEAF-BCFC7AEC79AE}" presName="sibTrans" presStyleCnt="0"/>
      <dgm:spPr/>
    </dgm:pt>
    <dgm:pt modelId="{9A94CA4B-7C6A-4703-B591-527C41D2D58B}" type="pres">
      <dgm:prSet presAssocID="{E6733247-B581-4E68-90CD-5ED014A83875}" presName="textNode" presStyleLbl="node1" presStyleIdx="1" presStyleCnt="3">
        <dgm:presLayoutVars>
          <dgm:bulletEnabled val="1"/>
        </dgm:presLayoutVars>
      </dgm:prSet>
      <dgm:spPr/>
    </dgm:pt>
    <dgm:pt modelId="{23F5F2B1-F843-46D6-97D7-6A0EC8529D7D}" type="pres">
      <dgm:prSet presAssocID="{669C9B45-FC0C-4E07-BC3F-EBFEB79D1201}" presName="sibTrans" presStyleCnt="0"/>
      <dgm:spPr/>
    </dgm:pt>
    <dgm:pt modelId="{66A4FD75-22A9-498F-B66D-30A3700FDB27}" type="pres">
      <dgm:prSet presAssocID="{9E9AE7EA-91D9-4317-AB9A-7F8BAA0F54DE}" presName="textNode" presStyleLbl="node1" presStyleIdx="2" presStyleCnt="3">
        <dgm:presLayoutVars>
          <dgm:bulletEnabled val="1"/>
        </dgm:presLayoutVars>
      </dgm:prSet>
      <dgm:spPr/>
    </dgm:pt>
  </dgm:ptLst>
  <dgm:cxnLst>
    <dgm:cxn modelId="{DE77103F-D6A0-40DB-8758-A3375CB2AC46}" type="presOf" srcId="{C5A5EE94-82C4-44E7-A6D4-8D2188A756F1}" destId="{96BFCE3D-B14E-474E-AC81-D0541C1E6953}" srcOrd="0" destOrd="0" presId="urn:microsoft.com/office/officeart/2005/8/layout/hProcess9"/>
    <dgm:cxn modelId="{404B9C54-CD88-4705-BD7C-FFA8F4F26A22}" srcId="{C6E11C8C-9368-480A-915A-428288D40B62}" destId="{E6733247-B581-4E68-90CD-5ED014A83875}" srcOrd="1" destOrd="0" parTransId="{BDCE764E-4995-4C82-9125-E7DC0A7F8049}" sibTransId="{669C9B45-FC0C-4E07-BC3F-EBFEB79D1201}"/>
    <dgm:cxn modelId="{36632876-8ADC-4445-9550-51D090E1C5F1}" srcId="{C6E11C8C-9368-480A-915A-428288D40B62}" destId="{C5A5EE94-82C4-44E7-A6D4-8D2188A756F1}" srcOrd="0" destOrd="0" parTransId="{54873160-8E41-437F-A4AF-897DDC688DD6}" sibTransId="{0AE48F99-280E-43A7-AEAF-BCFC7AEC79AE}"/>
    <dgm:cxn modelId="{E2B5FA79-8A95-48B3-B168-780347B88877}" type="presOf" srcId="{9E9AE7EA-91D9-4317-AB9A-7F8BAA0F54DE}" destId="{66A4FD75-22A9-498F-B66D-30A3700FDB27}" srcOrd="0" destOrd="0" presId="urn:microsoft.com/office/officeart/2005/8/layout/hProcess9"/>
    <dgm:cxn modelId="{5F327495-EC3A-47EE-8C59-64168AEB044C}" type="presOf" srcId="{E6733247-B581-4E68-90CD-5ED014A83875}" destId="{9A94CA4B-7C6A-4703-B591-527C41D2D58B}" srcOrd="0" destOrd="0" presId="urn:microsoft.com/office/officeart/2005/8/layout/hProcess9"/>
    <dgm:cxn modelId="{C5F043D1-D51B-4E91-BECF-B0238B90D265}" srcId="{C6E11C8C-9368-480A-915A-428288D40B62}" destId="{9E9AE7EA-91D9-4317-AB9A-7F8BAA0F54DE}" srcOrd="2" destOrd="0" parTransId="{44DA5F2E-D336-4108-8E82-21BA398D81BF}" sibTransId="{9169B414-DE47-4599-9854-13509849F1A1}"/>
    <dgm:cxn modelId="{FEF2A7D6-B88B-49DC-9D95-F935B69F9002}" type="presOf" srcId="{C6E11C8C-9368-480A-915A-428288D40B62}" destId="{FBB1629E-E5AB-4007-BCA4-B362AE6D91DA}" srcOrd="0" destOrd="0" presId="urn:microsoft.com/office/officeart/2005/8/layout/hProcess9"/>
    <dgm:cxn modelId="{D98AA425-9B5A-48D3-BE80-A8B6E822C82C}" type="presParOf" srcId="{FBB1629E-E5AB-4007-BCA4-B362AE6D91DA}" destId="{2B8E0135-A743-46BA-B0D1-5A235D6DD5FA}" srcOrd="0" destOrd="0" presId="urn:microsoft.com/office/officeart/2005/8/layout/hProcess9"/>
    <dgm:cxn modelId="{A95B0541-D130-4F1B-82C9-F11F18BF1C07}" type="presParOf" srcId="{FBB1629E-E5AB-4007-BCA4-B362AE6D91DA}" destId="{904F67AB-7A03-436C-A2EE-E1AA0C519043}" srcOrd="1" destOrd="0" presId="urn:microsoft.com/office/officeart/2005/8/layout/hProcess9"/>
    <dgm:cxn modelId="{8740536B-2F5C-4A16-876F-209DF40F5BD8}" type="presParOf" srcId="{904F67AB-7A03-436C-A2EE-E1AA0C519043}" destId="{96BFCE3D-B14E-474E-AC81-D0541C1E6953}" srcOrd="0" destOrd="0" presId="urn:microsoft.com/office/officeart/2005/8/layout/hProcess9"/>
    <dgm:cxn modelId="{8F321FF4-9DD0-4C03-B251-CDDFD847A24E}" type="presParOf" srcId="{904F67AB-7A03-436C-A2EE-E1AA0C519043}" destId="{EF78087B-C723-45BE-89D7-059DC1495571}" srcOrd="1" destOrd="0" presId="urn:microsoft.com/office/officeart/2005/8/layout/hProcess9"/>
    <dgm:cxn modelId="{4B05B964-A25F-476D-917B-2051414C656F}" type="presParOf" srcId="{904F67AB-7A03-436C-A2EE-E1AA0C519043}" destId="{9A94CA4B-7C6A-4703-B591-527C41D2D58B}" srcOrd="2" destOrd="0" presId="urn:microsoft.com/office/officeart/2005/8/layout/hProcess9"/>
    <dgm:cxn modelId="{DFF8ECB8-A098-4291-A9A3-12C0EB998FA0}" type="presParOf" srcId="{904F67AB-7A03-436C-A2EE-E1AA0C519043}" destId="{23F5F2B1-F843-46D6-97D7-6A0EC8529D7D}" srcOrd="3" destOrd="0" presId="urn:microsoft.com/office/officeart/2005/8/layout/hProcess9"/>
    <dgm:cxn modelId="{9CFEF064-AAD2-4425-8FB0-F2BA57192DA8}" type="presParOf" srcId="{904F67AB-7A03-436C-A2EE-E1AA0C519043}" destId="{66A4FD75-22A9-498F-B66D-30A3700FDB2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9C23ECD-54AB-40B3-B9BE-AA4689A1157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l-GR"/>
        </a:p>
      </dgm:t>
    </dgm:pt>
    <dgm:pt modelId="{B93C10AD-BCF9-4CF9-93A1-5233E891F388}">
      <dgm:prSet phldrT="[Text]" custT="1"/>
      <dgm:spPr/>
      <dgm:t>
        <a:bodyPr/>
        <a:lstStyle/>
        <a:p>
          <a:r>
            <a:rPr lang="en-GB" sz="2800" dirty="0">
              <a:solidFill>
                <a:schemeClr val="accent1"/>
              </a:solidFill>
            </a:rPr>
            <a:t>https://www.shield-h2020.eu/</a:t>
          </a:r>
          <a:endParaRPr lang="el-GR" sz="2800" dirty="0">
            <a:solidFill>
              <a:schemeClr val="accent1"/>
            </a:solidFill>
          </a:endParaRPr>
        </a:p>
      </dgm:t>
    </dgm:pt>
    <dgm:pt modelId="{22271F54-105D-4451-962C-44522C4D4369}" type="parTrans" cxnId="{0E639BE8-9B48-4D11-8BCF-B96BC6A56989}">
      <dgm:prSet/>
      <dgm:spPr/>
      <dgm:t>
        <a:bodyPr/>
        <a:lstStyle/>
        <a:p>
          <a:endParaRPr lang="el-GR" sz="1400">
            <a:solidFill>
              <a:schemeClr val="accent1"/>
            </a:solidFill>
          </a:endParaRPr>
        </a:p>
      </dgm:t>
    </dgm:pt>
    <dgm:pt modelId="{AC4BEFA1-5CCA-4EED-ACF5-54094E93A6A5}" type="sibTrans" cxnId="{0E639BE8-9B48-4D11-8BCF-B96BC6A56989}">
      <dgm:prSet/>
      <dgm:spPr/>
      <dgm:t>
        <a:bodyPr/>
        <a:lstStyle/>
        <a:p>
          <a:endParaRPr lang="el-GR" sz="1400">
            <a:solidFill>
              <a:schemeClr val="accent1"/>
            </a:solidFill>
          </a:endParaRPr>
        </a:p>
      </dgm:t>
    </dgm:pt>
    <dgm:pt modelId="{D18FAF5B-CDDA-4E82-9DB5-B90BEBECC694}">
      <dgm:prSet phldrT="[Text]" custT="1"/>
      <dgm:spPr/>
      <dgm:t>
        <a:bodyPr/>
        <a:lstStyle/>
        <a:p>
          <a:r>
            <a:rPr lang="en-US" sz="2800" dirty="0">
              <a:solidFill>
                <a:schemeClr val="accent1"/>
              </a:solidFill>
            </a:rPr>
            <a:t>@shield_h2020</a:t>
          </a:r>
          <a:endParaRPr lang="el-GR" sz="2800" dirty="0">
            <a:solidFill>
              <a:schemeClr val="accent1"/>
            </a:solidFill>
          </a:endParaRPr>
        </a:p>
      </dgm:t>
    </dgm:pt>
    <dgm:pt modelId="{FAB7E4D4-7F6B-4709-A12E-B1BFA9342039}" type="parTrans" cxnId="{BBFC0986-DCFE-4964-BC08-4EF5B79822BC}">
      <dgm:prSet/>
      <dgm:spPr/>
      <dgm:t>
        <a:bodyPr/>
        <a:lstStyle/>
        <a:p>
          <a:endParaRPr lang="el-GR" sz="1400">
            <a:solidFill>
              <a:schemeClr val="accent1"/>
            </a:solidFill>
          </a:endParaRPr>
        </a:p>
      </dgm:t>
    </dgm:pt>
    <dgm:pt modelId="{EDA0EE7B-02C4-4DD8-ADC1-B2408958D765}" type="sibTrans" cxnId="{BBFC0986-DCFE-4964-BC08-4EF5B79822BC}">
      <dgm:prSet/>
      <dgm:spPr/>
      <dgm:t>
        <a:bodyPr/>
        <a:lstStyle/>
        <a:p>
          <a:endParaRPr lang="el-GR" sz="1400">
            <a:solidFill>
              <a:schemeClr val="accent1"/>
            </a:solidFill>
          </a:endParaRPr>
        </a:p>
      </dgm:t>
    </dgm:pt>
    <dgm:pt modelId="{5A344F40-7254-4DA4-BA28-AD997CE150EF}">
      <dgm:prSet phldrT="[Text]" custT="1"/>
      <dgm:spPr/>
      <dgm:t>
        <a:bodyPr/>
        <a:lstStyle/>
        <a:p>
          <a:r>
            <a:rPr lang="en-US" sz="2800" dirty="0">
              <a:solidFill>
                <a:schemeClr val="accent1"/>
              </a:solidFill>
            </a:rPr>
            <a:t>SHIELD EU Project</a:t>
          </a:r>
          <a:endParaRPr lang="el-GR" sz="2800" dirty="0">
            <a:solidFill>
              <a:schemeClr val="accent1"/>
            </a:solidFill>
          </a:endParaRPr>
        </a:p>
      </dgm:t>
    </dgm:pt>
    <dgm:pt modelId="{2E2AA153-7173-45D1-93F1-ED6025C39B00}" type="parTrans" cxnId="{4BFBB0E7-CE74-4731-BBD1-C8885BEDF7D6}">
      <dgm:prSet/>
      <dgm:spPr/>
      <dgm:t>
        <a:bodyPr/>
        <a:lstStyle/>
        <a:p>
          <a:endParaRPr lang="el-GR" sz="1400">
            <a:solidFill>
              <a:schemeClr val="accent1"/>
            </a:solidFill>
          </a:endParaRPr>
        </a:p>
      </dgm:t>
    </dgm:pt>
    <dgm:pt modelId="{CFB6602C-AD04-40A1-8F2E-9DE3C30F0A6B}" type="sibTrans" cxnId="{4BFBB0E7-CE74-4731-BBD1-C8885BEDF7D6}">
      <dgm:prSet/>
      <dgm:spPr/>
      <dgm:t>
        <a:bodyPr/>
        <a:lstStyle/>
        <a:p>
          <a:endParaRPr lang="el-GR" sz="1400">
            <a:solidFill>
              <a:schemeClr val="accent1"/>
            </a:solidFill>
          </a:endParaRPr>
        </a:p>
      </dgm:t>
    </dgm:pt>
    <dgm:pt modelId="{725BE1AB-A779-4DB1-A526-A7213B0E0C0B}">
      <dgm:prSet phldrT="[Text]" custT="1"/>
      <dgm:spPr/>
      <dgm:t>
        <a:bodyPr/>
        <a:lstStyle/>
        <a:p>
          <a:r>
            <a:rPr lang="en-US" sz="2800" dirty="0">
              <a:solidFill>
                <a:schemeClr val="accent1"/>
              </a:solidFill>
            </a:rPr>
            <a:t>info@shield-h2020.eu</a:t>
          </a:r>
          <a:endParaRPr lang="el-GR" sz="2800" dirty="0">
            <a:solidFill>
              <a:schemeClr val="accent1"/>
            </a:solidFill>
          </a:endParaRPr>
        </a:p>
      </dgm:t>
    </dgm:pt>
    <dgm:pt modelId="{7851412C-4F3F-4257-8598-76D1D310D624}" type="parTrans" cxnId="{E37EAE81-F0FB-4437-ABE1-97D31769B7A8}">
      <dgm:prSet/>
      <dgm:spPr/>
      <dgm:t>
        <a:bodyPr/>
        <a:lstStyle/>
        <a:p>
          <a:endParaRPr lang="el-GR" sz="1400">
            <a:solidFill>
              <a:schemeClr val="accent1"/>
            </a:solidFill>
          </a:endParaRPr>
        </a:p>
      </dgm:t>
    </dgm:pt>
    <dgm:pt modelId="{B4546E0A-7D2F-422C-B661-E7DF8E286BC0}" type="sibTrans" cxnId="{E37EAE81-F0FB-4437-ABE1-97D31769B7A8}">
      <dgm:prSet/>
      <dgm:spPr/>
      <dgm:t>
        <a:bodyPr/>
        <a:lstStyle/>
        <a:p>
          <a:endParaRPr lang="el-GR" sz="1400">
            <a:solidFill>
              <a:schemeClr val="accent1"/>
            </a:solidFill>
          </a:endParaRPr>
        </a:p>
      </dgm:t>
    </dgm:pt>
    <dgm:pt modelId="{B41CAC6F-E7E5-45A3-AB24-814BB2B331D9}" type="pres">
      <dgm:prSet presAssocID="{79C23ECD-54AB-40B3-B9BE-AA4689A11574}" presName="vert0" presStyleCnt="0">
        <dgm:presLayoutVars>
          <dgm:dir/>
          <dgm:animOne val="branch"/>
          <dgm:animLvl val="lvl"/>
        </dgm:presLayoutVars>
      </dgm:prSet>
      <dgm:spPr/>
    </dgm:pt>
    <dgm:pt modelId="{99ED3118-C5A0-444C-9C14-8E3568327F4A}" type="pres">
      <dgm:prSet presAssocID="{B93C10AD-BCF9-4CF9-93A1-5233E891F388}" presName="thickLine" presStyleLbl="alignNode1" presStyleIdx="0" presStyleCnt="4"/>
      <dgm:spPr/>
    </dgm:pt>
    <dgm:pt modelId="{1D07E17C-D865-4655-9B56-089B466694A2}" type="pres">
      <dgm:prSet presAssocID="{B93C10AD-BCF9-4CF9-93A1-5233E891F388}" presName="horz1" presStyleCnt="0"/>
      <dgm:spPr/>
    </dgm:pt>
    <dgm:pt modelId="{4C9B6BAD-F956-4F5A-9075-B9B6F83B0E18}" type="pres">
      <dgm:prSet presAssocID="{B93C10AD-BCF9-4CF9-93A1-5233E891F388}" presName="tx1" presStyleLbl="revTx" presStyleIdx="0" presStyleCnt="4"/>
      <dgm:spPr/>
    </dgm:pt>
    <dgm:pt modelId="{3E0F1322-042E-4103-A185-9643DEA44417}" type="pres">
      <dgm:prSet presAssocID="{B93C10AD-BCF9-4CF9-93A1-5233E891F388}" presName="vert1" presStyleCnt="0"/>
      <dgm:spPr/>
    </dgm:pt>
    <dgm:pt modelId="{0C5359F5-6C91-4ECD-98C4-62E337895237}" type="pres">
      <dgm:prSet presAssocID="{D18FAF5B-CDDA-4E82-9DB5-B90BEBECC694}" presName="thickLine" presStyleLbl="alignNode1" presStyleIdx="1" presStyleCnt="4"/>
      <dgm:spPr/>
    </dgm:pt>
    <dgm:pt modelId="{494892A8-38F5-43F2-A0C6-2B86C7168E0A}" type="pres">
      <dgm:prSet presAssocID="{D18FAF5B-CDDA-4E82-9DB5-B90BEBECC694}" presName="horz1" presStyleCnt="0"/>
      <dgm:spPr/>
    </dgm:pt>
    <dgm:pt modelId="{190F6840-E1A9-4515-9F5A-619265DD6898}" type="pres">
      <dgm:prSet presAssocID="{D18FAF5B-CDDA-4E82-9DB5-B90BEBECC694}" presName="tx1" presStyleLbl="revTx" presStyleIdx="1" presStyleCnt="4"/>
      <dgm:spPr/>
    </dgm:pt>
    <dgm:pt modelId="{5A4BCAB4-998B-49AD-AF43-82D48FBA8F86}" type="pres">
      <dgm:prSet presAssocID="{D18FAF5B-CDDA-4E82-9DB5-B90BEBECC694}" presName="vert1" presStyleCnt="0"/>
      <dgm:spPr/>
    </dgm:pt>
    <dgm:pt modelId="{93EE0799-402C-4A9D-A59D-70C06CC936FB}" type="pres">
      <dgm:prSet presAssocID="{5A344F40-7254-4DA4-BA28-AD997CE150EF}" presName="thickLine" presStyleLbl="alignNode1" presStyleIdx="2" presStyleCnt="4"/>
      <dgm:spPr/>
    </dgm:pt>
    <dgm:pt modelId="{B0B2C271-707B-469B-86E1-07D2E5C55A17}" type="pres">
      <dgm:prSet presAssocID="{5A344F40-7254-4DA4-BA28-AD997CE150EF}" presName="horz1" presStyleCnt="0"/>
      <dgm:spPr/>
    </dgm:pt>
    <dgm:pt modelId="{4BEC1BAD-0B87-49E4-AA97-FCB819D268AF}" type="pres">
      <dgm:prSet presAssocID="{5A344F40-7254-4DA4-BA28-AD997CE150EF}" presName="tx1" presStyleLbl="revTx" presStyleIdx="2" presStyleCnt="4"/>
      <dgm:spPr/>
    </dgm:pt>
    <dgm:pt modelId="{FDC0B7E8-67EC-4E72-A01D-88B34A1A0BED}" type="pres">
      <dgm:prSet presAssocID="{5A344F40-7254-4DA4-BA28-AD997CE150EF}" presName="vert1" presStyleCnt="0"/>
      <dgm:spPr/>
    </dgm:pt>
    <dgm:pt modelId="{35AEAA5D-9417-4515-AE0A-A9BF146525B6}" type="pres">
      <dgm:prSet presAssocID="{725BE1AB-A779-4DB1-A526-A7213B0E0C0B}" presName="thickLine" presStyleLbl="alignNode1" presStyleIdx="3" presStyleCnt="4"/>
      <dgm:spPr/>
    </dgm:pt>
    <dgm:pt modelId="{C015B3CC-CEB3-4D9D-B36F-3950DE8E55BE}" type="pres">
      <dgm:prSet presAssocID="{725BE1AB-A779-4DB1-A526-A7213B0E0C0B}" presName="horz1" presStyleCnt="0"/>
      <dgm:spPr/>
    </dgm:pt>
    <dgm:pt modelId="{A4F9E2C2-2F7B-4895-B207-69061DC30E61}" type="pres">
      <dgm:prSet presAssocID="{725BE1AB-A779-4DB1-A526-A7213B0E0C0B}" presName="tx1" presStyleLbl="revTx" presStyleIdx="3" presStyleCnt="4"/>
      <dgm:spPr/>
    </dgm:pt>
    <dgm:pt modelId="{C45F0679-2051-4DC5-82B0-1E692D7EFFDC}" type="pres">
      <dgm:prSet presAssocID="{725BE1AB-A779-4DB1-A526-A7213B0E0C0B}" presName="vert1" presStyleCnt="0"/>
      <dgm:spPr/>
    </dgm:pt>
  </dgm:ptLst>
  <dgm:cxnLst>
    <dgm:cxn modelId="{DE3A1E09-D37F-483A-ADAA-FCEBF3C25B0B}" type="presOf" srcId="{725BE1AB-A779-4DB1-A526-A7213B0E0C0B}" destId="{A4F9E2C2-2F7B-4895-B207-69061DC30E61}" srcOrd="0" destOrd="0" presId="urn:microsoft.com/office/officeart/2008/layout/LinedList"/>
    <dgm:cxn modelId="{C975787A-6473-4573-8AE7-213E29197845}" type="presOf" srcId="{B93C10AD-BCF9-4CF9-93A1-5233E891F388}" destId="{4C9B6BAD-F956-4F5A-9075-B9B6F83B0E18}" srcOrd="0" destOrd="0" presId="urn:microsoft.com/office/officeart/2008/layout/LinedList"/>
    <dgm:cxn modelId="{E37EAE81-F0FB-4437-ABE1-97D31769B7A8}" srcId="{79C23ECD-54AB-40B3-B9BE-AA4689A11574}" destId="{725BE1AB-A779-4DB1-A526-A7213B0E0C0B}" srcOrd="3" destOrd="0" parTransId="{7851412C-4F3F-4257-8598-76D1D310D624}" sibTransId="{B4546E0A-7D2F-422C-B661-E7DF8E286BC0}"/>
    <dgm:cxn modelId="{BBFC0986-DCFE-4964-BC08-4EF5B79822BC}" srcId="{79C23ECD-54AB-40B3-B9BE-AA4689A11574}" destId="{D18FAF5B-CDDA-4E82-9DB5-B90BEBECC694}" srcOrd="1" destOrd="0" parTransId="{FAB7E4D4-7F6B-4709-A12E-B1BFA9342039}" sibTransId="{EDA0EE7B-02C4-4DD8-ADC1-B2408958D765}"/>
    <dgm:cxn modelId="{33288E8D-8BD4-432F-9D6F-1A1C927C2EED}" type="presOf" srcId="{D18FAF5B-CDDA-4E82-9DB5-B90BEBECC694}" destId="{190F6840-E1A9-4515-9F5A-619265DD6898}" srcOrd="0" destOrd="0" presId="urn:microsoft.com/office/officeart/2008/layout/LinedList"/>
    <dgm:cxn modelId="{DE9429A1-90B5-4EFF-9A9C-17AB1B3D1D4D}" type="presOf" srcId="{79C23ECD-54AB-40B3-B9BE-AA4689A11574}" destId="{B41CAC6F-E7E5-45A3-AB24-814BB2B331D9}" srcOrd="0" destOrd="0" presId="urn:microsoft.com/office/officeart/2008/layout/LinedList"/>
    <dgm:cxn modelId="{8CA96CC2-D07F-441C-A374-E9E683BCF92A}" type="presOf" srcId="{5A344F40-7254-4DA4-BA28-AD997CE150EF}" destId="{4BEC1BAD-0B87-49E4-AA97-FCB819D268AF}" srcOrd="0" destOrd="0" presId="urn:microsoft.com/office/officeart/2008/layout/LinedList"/>
    <dgm:cxn modelId="{4BFBB0E7-CE74-4731-BBD1-C8885BEDF7D6}" srcId="{79C23ECD-54AB-40B3-B9BE-AA4689A11574}" destId="{5A344F40-7254-4DA4-BA28-AD997CE150EF}" srcOrd="2" destOrd="0" parTransId="{2E2AA153-7173-45D1-93F1-ED6025C39B00}" sibTransId="{CFB6602C-AD04-40A1-8F2E-9DE3C30F0A6B}"/>
    <dgm:cxn modelId="{0E639BE8-9B48-4D11-8BCF-B96BC6A56989}" srcId="{79C23ECD-54AB-40B3-B9BE-AA4689A11574}" destId="{B93C10AD-BCF9-4CF9-93A1-5233E891F388}" srcOrd="0" destOrd="0" parTransId="{22271F54-105D-4451-962C-44522C4D4369}" sibTransId="{AC4BEFA1-5CCA-4EED-ACF5-54094E93A6A5}"/>
    <dgm:cxn modelId="{53A55892-3AAC-4FC8-BEAF-1C23456626AF}" type="presParOf" srcId="{B41CAC6F-E7E5-45A3-AB24-814BB2B331D9}" destId="{99ED3118-C5A0-444C-9C14-8E3568327F4A}" srcOrd="0" destOrd="0" presId="urn:microsoft.com/office/officeart/2008/layout/LinedList"/>
    <dgm:cxn modelId="{E01A3502-AF42-42B1-A432-6255EFB92AD4}" type="presParOf" srcId="{B41CAC6F-E7E5-45A3-AB24-814BB2B331D9}" destId="{1D07E17C-D865-4655-9B56-089B466694A2}" srcOrd="1" destOrd="0" presId="urn:microsoft.com/office/officeart/2008/layout/LinedList"/>
    <dgm:cxn modelId="{4EA93B2C-128F-48E7-BBC3-F4A989764814}" type="presParOf" srcId="{1D07E17C-D865-4655-9B56-089B466694A2}" destId="{4C9B6BAD-F956-4F5A-9075-B9B6F83B0E18}" srcOrd="0" destOrd="0" presId="urn:microsoft.com/office/officeart/2008/layout/LinedList"/>
    <dgm:cxn modelId="{91783E8B-551A-4C88-AF30-A3E9E415005A}" type="presParOf" srcId="{1D07E17C-D865-4655-9B56-089B466694A2}" destId="{3E0F1322-042E-4103-A185-9643DEA44417}" srcOrd="1" destOrd="0" presId="urn:microsoft.com/office/officeart/2008/layout/LinedList"/>
    <dgm:cxn modelId="{0BA8E088-9B77-4DB6-AEE9-58E4ED21FCC9}" type="presParOf" srcId="{B41CAC6F-E7E5-45A3-AB24-814BB2B331D9}" destId="{0C5359F5-6C91-4ECD-98C4-62E337895237}" srcOrd="2" destOrd="0" presId="urn:microsoft.com/office/officeart/2008/layout/LinedList"/>
    <dgm:cxn modelId="{9B912381-5BC0-4869-9DC3-DF7549CE56A1}" type="presParOf" srcId="{B41CAC6F-E7E5-45A3-AB24-814BB2B331D9}" destId="{494892A8-38F5-43F2-A0C6-2B86C7168E0A}" srcOrd="3" destOrd="0" presId="urn:microsoft.com/office/officeart/2008/layout/LinedList"/>
    <dgm:cxn modelId="{2F5F45A6-6E9F-486C-805F-BEAD5D023A60}" type="presParOf" srcId="{494892A8-38F5-43F2-A0C6-2B86C7168E0A}" destId="{190F6840-E1A9-4515-9F5A-619265DD6898}" srcOrd="0" destOrd="0" presId="urn:microsoft.com/office/officeart/2008/layout/LinedList"/>
    <dgm:cxn modelId="{87EC3F15-A487-4B0A-9520-15179A4FA38D}" type="presParOf" srcId="{494892A8-38F5-43F2-A0C6-2B86C7168E0A}" destId="{5A4BCAB4-998B-49AD-AF43-82D48FBA8F86}" srcOrd="1" destOrd="0" presId="urn:microsoft.com/office/officeart/2008/layout/LinedList"/>
    <dgm:cxn modelId="{E304A898-86D1-4364-94D7-EA114C9DB0E4}" type="presParOf" srcId="{B41CAC6F-E7E5-45A3-AB24-814BB2B331D9}" destId="{93EE0799-402C-4A9D-A59D-70C06CC936FB}" srcOrd="4" destOrd="0" presId="urn:microsoft.com/office/officeart/2008/layout/LinedList"/>
    <dgm:cxn modelId="{502DC11C-4061-4362-85FF-6E3C65DB7842}" type="presParOf" srcId="{B41CAC6F-E7E5-45A3-AB24-814BB2B331D9}" destId="{B0B2C271-707B-469B-86E1-07D2E5C55A17}" srcOrd="5" destOrd="0" presId="urn:microsoft.com/office/officeart/2008/layout/LinedList"/>
    <dgm:cxn modelId="{0ECCE5E1-F0D6-41E7-BE18-0DB69A2CE766}" type="presParOf" srcId="{B0B2C271-707B-469B-86E1-07D2E5C55A17}" destId="{4BEC1BAD-0B87-49E4-AA97-FCB819D268AF}" srcOrd="0" destOrd="0" presId="urn:microsoft.com/office/officeart/2008/layout/LinedList"/>
    <dgm:cxn modelId="{35202F15-4716-4D0A-9F80-6F28C6A0DAFF}" type="presParOf" srcId="{B0B2C271-707B-469B-86E1-07D2E5C55A17}" destId="{FDC0B7E8-67EC-4E72-A01D-88B34A1A0BED}" srcOrd="1" destOrd="0" presId="urn:microsoft.com/office/officeart/2008/layout/LinedList"/>
    <dgm:cxn modelId="{8EC92C7D-3A0D-446D-88A0-10FC1F63548C}" type="presParOf" srcId="{B41CAC6F-E7E5-45A3-AB24-814BB2B331D9}" destId="{35AEAA5D-9417-4515-AE0A-A9BF146525B6}" srcOrd="6" destOrd="0" presId="urn:microsoft.com/office/officeart/2008/layout/LinedList"/>
    <dgm:cxn modelId="{F65A4BBA-5F0A-48EA-9E7C-0E29C544C6BA}" type="presParOf" srcId="{B41CAC6F-E7E5-45A3-AB24-814BB2B331D9}" destId="{C015B3CC-CEB3-4D9D-B36F-3950DE8E55BE}" srcOrd="7" destOrd="0" presId="urn:microsoft.com/office/officeart/2008/layout/LinedList"/>
    <dgm:cxn modelId="{7B7B44EC-3EB9-48DC-B024-1E38DA77F321}" type="presParOf" srcId="{C015B3CC-CEB3-4D9D-B36F-3950DE8E55BE}" destId="{A4F9E2C2-2F7B-4895-B207-69061DC30E61}" srcOrd="0" destOrd="0" presId="urn:microsoft.com/office/officeart/2008/layout/LinedList"/>
    <dgm:cxn modelId="{B1267186-D61A-4610-8E6F-DEA587B15AEE}" type="presParOf" srcId="{C015B3CC-CEB3-4D9D-B36F-3950DE8E55BE}" destId="{C45F0679-2051-4DC5-82B0-1E692D7EFFD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9D5694-F126-4CF5-B78E-FBA16A7747E8}"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l-GR"/>
        </a:p>
      </dgm:t>
    </dgm:pt>
    <dgm:pt modelId="{F8C8595A-C8E5-4EF6-8309-C18128CDE06E}">
      <dgm:prSet phldrT="[Text]" custT="1"/>
      <dgm:spPr/>
      <dgm:t>
        <a:bodyPr/>
        <a:lstStyle/>
        <a:p>
          <a:r>
            <a:rPr lang="en-US" sz="2000" dirty="0">
              <a:latin typeface="+mj-lt"/>
              <a:cs typeface="Segoe UI" panose="020B0502040204020203" pitchFamily="34" charset="0"/>
            </a:rPr>
            <a:t>European R&amp;D project</a:t>
          </a:r>
          <a:endParaRPr lang="el-GR" sz="2000" dirty="0">
            <a:latin typeface="+mj-lt"/>
            <a:cs typeface="Segoe UI" panose="020B0502040204020203" pitchFamily="34" charset="0"/>
          </a:endParaRPr>
        </a:p>
      </dgm:t>
    </dgm:pt>
    <dgm:pt modelId="{D06DD7E2-52DB-411B-98F9-2339EFD9C299}" type="parTrans" cxnId="{6BA9E34B-5191-4A61-8757-E34846733C12}">
      <dgm:prSet/>
      <dgm:spPr/>
      <dgm:t>
        <a:bodyPr/>
        <a:lstStyle/>
        <a:p>
          <a:endParaRPr lang="el-GR" sz="2000">
            <a:latin typeface="+mj-lt"/>
            <a:cs typeface="Segoe UI" panose="020B0502040204020203" pitchFamily="34" charset="0"/>
          </a:endParaRPr>
        </a:p>
      </dgm:t>
    </dgm:pt>
    <dgm:pt modelId="{7E60914D-024A-4ACB-936D-D789C83747E9}" type="sibTrans" cxnId="{6BA9E34B-5191-4A61-8757-E34846733C12}">
      <dgm:prSet/>
      <dgm:spPr/>
      <dgm:t>
        <a:bodyPr/>
        <a:lstStyle/>
        <a:p>
          <a:endParaRPr lang="el-GR" sz="2000">
            <a:latin typeface="+mj-lt"/>
            <a:cs typeface="Segoe UI" panose="020B0502040204020203" pitchFamily="34" charset="0"/>
          </a:endParaRPr>
        </a:p>
      </dgm:t>
    </dgm:pt>
    <dgm:pt modelId="{57FB22BC-ABE8-4A72-8BC7-80941CE55AA2}">
      <dgm:prSet phldrT="[Text]" custT="1"/>
      <dgm:spPr/>
      <dgm:t>
        <a:bodyPr/>
        <a:lstStyle/>
        <a:p>
          <a:r>
            <a:rPr lang="en-US" sz="2000" dirty="0">
              <a:latin typeface="+mj-lt"/>
              <a:cs typeface="Segoe UI" panose="020B0502040204020203" pitchFamily="34" charset="0"/>
            </a:rPr>
            <a:t>Co-funded by the EU under H2020 “Secure Societies” </a:t>
          </a:r>
          <a:r>
            <a:rPr lang="en-US" sz="2000" dirty="0" err="1">
              <a:latin typeface="+mj-lt"/>
              <a:cs typeface="Segoe UI" panose="020B0502040204020203" pitchFamily="34" charset="0"/>
            </a:rPr>
            <a:t>programme</a:t>
          </a:r>
          <a:endParaRPr lang="el-GR" sz="2000" dirty="0">
            <a:latin typeface="+mj-lt"/>
            <a:cs typeface="Segoe UI" panose="020B0502040204020203" pitchFamily="34" charset="0"/>
          </a:endParaRPr>
        </a:p>
      </dgm:t>
    </dgm:pt>
    <dgm:pt modelId="{7941F3E3-C8E8-4051-86FC-42B838E14593}" type="parTrans" cxnId="{3FCEEC00-DF55-46E6-AA8C-FD4C5752E590}">
      <dgm:prSet/>
      <dgm:spPr/>
      <dgm:t>
        <a:bodyPr/>
        <a:lstStyle/>
        <a:p>
          <a:endParaRPr lang="el-GR" sz="2000">
            <a:latin typeface="+mj-lt"/>
            <a:cs typeface="Segoe UI" panose="020B0502040204020203" pitchFamily="34" charset="0"/>
          </a:endParaRPr>
        </a:p>
      </dgm:t>
    </dgm:pt>
    <dgm:pt modelId="{FBA64D7E-7452-42D9-BDCA-2810B076A421}" type="sibTrans" cxnId="{3FCEEC00-DF55-46E6-AA8C-FD4C5752E590}">
      <dgm:prSet/>
      <dgm:spPr/>
      <dgm:t>
        <a:bodyPr/>
        <a:lstStyle/>
        <a:p>
          <a:endParaRPr lang="el-GR" sz="2000">
            <a:latin typeface="+mj-lt"/>
            <a:cs typeface="Segoe UI" panose="020B0502040204020203" pitchFamily="34" charset="0"/>
          </a:endParaRPr>
        </a:p>
      </dgm:t>
    </dgm:pt>
    <dgm:pt modelId="{EA3E3F1F-4B42-4751-AEEF-B6F7A7214F56}">
      <dgm:prSet phldrT="[Text]" custT="1"/>
      <dgm:spPr/>
      <dgm:t>
        <a:bodyPr/>
        <a:lstStyle/>
        <a:p>
          <a:r>
            <a:rPr lang="en-US" sz="2000" dirty="0">
              <a:latin typeface="+mj-lt"/>
              <a:cs typeface="Segoe UI" panose="020B0502040204020203" pitchFamily="34" charset="0"/>
            </a:rPr>
            <a:t>12 partners</a:t>
          </a:r>
          <a:endParaRPr lang="el-GR" sz="2000" dirty="0">
            <a:latin typeface="+mj-lt"/>
            <a:cs typeface="Segoe UI" panose="020B0502040204020203" pitchFamily="34" charset="0"/>
          </a:endParaRPr>
        </a:p>
      </dgm:t>
    </dgm:pt>
    <dgm:pt modelId="{5EA92036-49C2-4CDB-84D0-95B4374E1D00}" type="parTrans" cxnId="{F66E22C8-87A7-4B5A-B5AE-243D307BAF2B}">
      <dgm:prSet/>
      <dgm:spPr/>
      <dgm:t>
        <a:bodyPr/>
        <a:lstStyle/>
        <a:p>
          <a:endParaRPr lang="el-GR" sz="2000">
            <a:latin typeface="+mj-lt"/>
            <a:cs typeface="Segoe UI" panose="020B0502040204020203" pitchFamily="34" charset="0"/>
          </a:endParaRPr>
        </a:p>
      </dgm:t>
    </dgm:pt>
    <dgm:pt modelId="{CEB6B833-70FF-4ED7-88A3-0104505ECA62}" type="sibTrans" cxnId="{F66E22C8-87A7-4B5A-B5AE-243D307BAF2B}">
      <dgm:prSet/>
      <dgm:spPr/>
      <dgm:t>
        <a:bodyPr/>
        <a:lstStyle/>
        <a:p>
          <a:endParaRPr lang="el-GR" sz="2000">
            <a:latin typeface="+mj-lt"/>
            <a:cs typeface="Segoe UI" panose="020B0502040204020203" pitchFamily="34" charset="0"/>
          </a:endParaRPr>
        </a:p>
      </dgm:t>
    </dgm:pt>
    <dgm:pt modelId="{78D08B7B-DEA2-4E4C-B2F8-B7CDA036FB8F}">
      <dgm:prSet phldrT="[Text]" custT="1"/>
      <dgm:spPr/>
      <dgm:t>
        <a:bodyPr/>
        <a:lstStyle/>
        <a:p>
          <a:r>
            <a:rPr lang="en-US" sz="2000" dirty="0">
              <a:latin typeface="+mj-lt"/>
              <a:cs typeface="Segoe UI" panose="020B0502040204020203" pitchFamily="34" charset="0"/>
            </a:rPr>
            <a:t>4.56 M</a:t>
          </a:r>
          <a:r>
            <a:rPr lang="el-GR" sz="2000" dirty="0">
              <a:latin typeface="+mj-lt"/>
              <a:cs typeface="Segoe UI" panose="020B0502040204020203" pitchFamily="34" charset="0"/>
            </a:rPr>
            <a:t>€</a:t>
          </a:r>
          <a:r>
            <a:rPr lang="en-US" sz="2000" dirty="0">
              <a:latin typeface="+mj-lt"/>
              <a:cs typeface="Segoe UI" panose="020B0502040204020203" pitchFamily="34" charset="0"/>
            </a:rPr>
            <a:t> total budget</a:t>
          </a:r>
          <a:endParaRPr lang="el-GR" sz="2000" dirty="0">
            <a:latin typeface="+mj-lt"/>
            <a:cs typeface="Segoe UI" panose="020B0502040204020203" pitchFamily="34" charset="0"/>
          </a:endParaRPr>
        </a:p>
      </dgm:t>
    </dgm:pt>
    <dgm:pt modelId="{E864027C-69E5-4072-B5CA-47F64473919C}" type="parTrans" cxnId="{0C0224AF-1195-4849-BA43-A299CDC22E7D}">
      <dgm:prSet/>
      <dgm:spPr/>
      <dgm:t>
        <a:bodyPr/>
        <a:lstStyle/>
        <a:p>
          <a:endParaRPr lang="el-GR" sz="2000">
            <a:latin typeface="+mj-lt"/>
            <a:cs typeface="Segoe UI" panose="020B0502040204020203" pitchFamily="34" charset="0"/>
          </a:endParaRPr>
        </a:p>
      </dgm:t>
    </dgm:pt>
    <dgm:pt modelId="{DC57008B-A8E5-4736-8692-BCC1CE7EE72B}" type="sibTrans" cxnId="{0C0224AF-1195-4849-BA43-A299CDC22E7D}">
      <dgm:prSet/>
      <dgm:spPr/>
      <dgm:t>
        <a:bodyPr/>
        <a:lstStyle/>
        <a:p>
          <a:endParaRPr lang="el-GR" sz="2000">
            <a:latin typeface="+mj-lt"/>
            <a:cs typeface="Segoe UI" panose="020B0502040204020203" pitchFamily="34" charset="0"/>
          </a:endParaRPr>
        </a:p>
      </dgm:t>
    </dgm:pt>
    <dgm:pt modelId="{AADDC329-0038-4F6A-A914-6D63ECA97578}">
      <dgm:prSet phldrT="[Text]" custT="1"/>
      <dgm:spPr/>
      <dgm:t>
        <a:bodyPr/>
        <a:lstStyle/>
        <a:p>
          <a:r>
            <a:rPr lang="en-US" sz="2000" dirty="0">
              <a:latin typeface="+mj-lt"/>
              <a:cs typeface="Segoe UI" panose="020B0502040204020203" pitchFamily="34" charset="0"/>
            </a:rPr>
            <a:t>Duration: </a:t>
          </a:r>
          <a:br>
            <a:rPr lang="en-US" sz="2000" dirty="0">
              <a:latin typeface="+mj-lt"/>
              <a:cs typeface="Segoe UI" panose="020B0502040204020203" pitchFamily="34" charset="0"/>
            </a:rPr>
          </a:br>
          <a:r>
            <a:rPr lang="en-US" sz="2000" dirty="0">
              <a:latin typeface="+mj-lt"/>
              <a:cs typeface="Segoe UI" panose="020B0502040204020203" pitchFamily="34" charset="0"/>
            </a:rPr>
            <a:t>Sep 2016 – Feb 2019 (30 months)</a:t>
          </a:r>
          <a:endParaRPr lang="el-GR" sz="2000" dirty="0">
            <a:latin typeface="+mj-lt"/>
            <a:cs typeface="Segoe UI" panose="020B0502040204020203" pitchFamily="34" charset="0"/>
          </a:endParaRPr>
        </a:p>
      </dgm:t>
    </dgm:pt>
    <dgm:pt modelId="{4E1F9A76-6482-4C09-BD9F-364F053D5C72}" type="parTrans" cxnId="{B74D9EB9-D515-42B2-8629-5DD3778C042D}">
      <dgm:prSet/>
      <dgm:spPr/>
      <dgm:t>
        <a:bodyPr/>
        <a:lstStyle/>
        <a:p>
          <a:endParaRPr lang="el-GR" sz="2000">
            <a:latin typeface="+mj-lt"/>
            <a:cs typeface="Segoe UI" panose="020B0502040204020203" pitchFamily="34" charset="0"/>
          </a:endParaRPr>
        </a:p>
      </dgm:t>
    </dgm:pt>
    <dgm:pt modelId="{43DE7431-1EC0-46EB-B347-DDE4BB5C36A6}" type="sibTrans" cxnId="{B74D9EB9-D515-42B2-8629-5DD3778C042D}">
      <dgm:prSet/>
      <dgm:spPr/>
      <dgm:t>
        <a:bodyPr/>
        <a:lstStyle/>
        <a:p>
          <a:endParaRPr lang="el-GR" sz="2000">
            <a:latin typeface="+mj-lt"/>
            <a:cs typeface="Segoe UI" panose="020B0502040204020203" pitchFamily="34" charset="0"/>
          </a:endParaRPr>
        </a:p>
      </dgm:t>
    </dgm:pt>
    <dgm:pt modelId="{C37F425D-4BFC-4542-9CB6-C67537A347BD}" type="pres">
      <dgm:prSet presAssocID="{EB9D5694-F126-4CF5-B78E-FBA16A7747E8}" presName="diagram" presStyleCnt="0">
        <dgm:presLayoutVars>
          <dgm:dir/>
          <dgm:resizeHandles val="exact"/>
        </dgm:presLayoutVars>
      </dgm:prSet>
      <dgm:spPr/>
    </dgm:pt>
    <dgm:pt modelId="{231B8710-0E55-4E39-BED0-8701045CB634}" type="pres">
      <dgm:prSet presAssocID="{F8C8595A-C8E5-4EF6-8309-C18128CDE06E}" presName="node" presStyleLbl="node1" presStyleIdx="0" presStyleCnt="5">
        <dgm:presLayoutVars>
          <dgm:bulletEnabled val="1"/>
        </dgm:presLayoutVars>
      </dgm:prSet>
      <dgm:spPr/>
    </dgm:pt>
    <dgm:pt modelId="{C097E7F3-6E88-4AAF-BC35-ABF791C255DB}" type="pres">
      <dgm:prSet presAssocID="{7E60914D-024A-4ACB-936D-D789C83747E9}" presName="sibTrans" presStyleCnt="0"/>
      <dgm:spPr/>
    </dgm:pt>
    <dgm:pt modelId="{56582001-9CBD-45E1-91DF-98AAC133BD50}" type="pres">
      <dgm:prSet presAssocID="{57FB22BC-ABE8-4A72-8BC7-80941CE55AA2}" presName="node" presStyleLbl="node1" presStyleIdx="1" presStyleCnt="5">
        <dgm:presLayoutVars>
          <dgm:bulletEnabled val="1"/>
        </dgm:presLayoutVars>
      </dgm:prSet>
      <dgm:spPr/>
    </dgm:pt>
    <dgm:pt modelId="{A386F4AF-9D24-4EDA-96C2-97E13FE23F87}" type="pres">
      <dgm:prSet presAssocID="{FBA64D7E-7452-42D9-BDCA-2810B076A421}" presName="sibTrans" presStyleCnt="0"/>
      <dgm:spPr/>
    </dgm:pt>
    <dgm:pt modelId="{1705C809-9B4C-4389-9D7F-02295A9E2286}" type="pres">
      <dgm:prSet presAssocID="{EA3E3F1F-4B42-4751-AEEF-B6F7A7214F56}" presName="node" presStyleLbl="node1" presStyleIdx="2" presStyleCnt="5">
        <dgm:presLayoutVars>
          <dgm:bulletEnabled val="1"/>
        </dgm:presLayoutVars>
      </dgm:prSet>
      <dgm:spPr/>
    </dgm:pt>
    <dgm:pt modelId="{089BE26F-C03C-4E4A-BB7A-3E8ECCCA0450}" type="pres">
      <dgm:prSet presAssocID="{CEB6B833-70FF-4ED7-88A3-0104505ECA62}" presName="sibTrans" presStyleCnt="0"/>
      <dgm:spPr/>
    </dgm:pt>
    <dgm:pt modelId="{5FA4195A-96E3-43AC-8EF9-9607AC02FC63}" type="pres">
      <dgm:prSet presAssocID="{78D08B7B-DEA2-4E4C-B2F8-B7CDA036FB8F}" presName="node" presStyleLbl="node1" presStyleIdx="3" presStyleCnt="5">
        <dgm:presLayoutVars>
          <dgm:bulletEnabled val="1"/>
        </dgm:presLayoutVars>
      </dgm:prSet>
      <dgm:spPr/>
    </dgm:pt>
    <dgm:pt modelId="{476718E0-9D77-4B1A-98ED-ED3E3AF15F70}" type="pres">
      <dgm:prSet presAssocID="{DC57008B-A8E5-4736-8692-BCC1CE7EE72B}" presName="sibTrans" presStyleCnt="0"/>
      <dgm:spPr/>
    </dgm:pt>
    <dgm:pt modelId="{19CCB7E8-1C17-4602-8194-7CF897E24C0A}" type="pres">
      <dgm:prSet presAssocID="{AADDC329-0038-4F6A-A914-6D63ECA97578}" presName="node" presStyleLbl="node1" presStyleIdx="4" presStyleCnt="5">
        <dgm:presLayoutVars>
          <dgm:bulletEnabled val="1"/>
        </dgm:presLayoutVars>
      </dgm:prSet>
      <dgm:spPr/>
    </dgm:pt>
  </dgm:ptLst>
  <dgm:cxnLst>
    <dgm:cxn modelId="{3FCEEC00-DF55-46E6-AA8C-FD4C5752E590}" srcId="{EB9D5694-F126-4CF5-B78E-FBA16A7747E8}" destId="{57FB22BC-ABE8-4A72-8BC7-80941CE55AA2}" srcOrd="1" destOrd="0" parTransId="{7941F3E3-C8E8-4051-86FC-42B838E14593}" sibTransId="{FBA64D7E-7452-42D9-BDCA-2810B076A421}"/>
    <dgm:cxn modelId="{6BA9E34B-5191-4A61-8757-E34846733C12}" srcId="{EB9D5694-F126-4CF5-B78E-FBA16A7747E8}" destId="{F8C8595A-C8E5-4EF6-8309-C18128CDE06E}" srcOrd="0" destOrd="0" parTransId="{D06DD7E2-52DB-411B-98F9-2339EFD9C299}" sibTransId="{7E60914D-024A-4ACB-936D-D789C83747E9}"/>
    <dgm:cxn modelId="{EE1C6651-B6EF-4EA4-81E0-7378C6F18F66}" type="presOf" srcId="{EB9D5694-F126-4CF5-B78E-FBA16A7747E8}" destId="{C37F425D-4BFC-4542-9CB6-C67537A347BD}" srcOrd="0" destOrd="0" presId="urn:microsoft.com/office/officeart/2005/8/layout/default"/>
    <dgm:cxn modelId="{7ED1EC90-27C3-4A97-8D40-A42D0A3F86F3}" type="presOf" srcId="{AADDC329-0038-4F6A-A914-6D63ECA97578}" destId="{19CCB7E8-1C17-4602-8194-7CF897E24C0A}" srcOrd="0" destOrd="0" presId="urn:microsoft.com/office/officeart/2005/8/layout/default"/>
    <dgm:cxn modelId="{26FD69A4-5D4E-489B-8C38-2BED39940ADB}" type="presOf" srcId="{F8C8595A-C8E5-4EF6-8309-C18128CDE06E}" destId="{231B8710-0E55-4E39-BED0-8701045CB634}" srcOrd="0" destOrd="0" presId="urn:microsoft.com/office/officeart/2005/8/layout/default"/>
    <dgm:cxn modelId="{0C0224AF-1195-4849-BA43-A299CDC22E7D}" srcId="{EB9D5694-F126-4CF5-B78E-FBA16A7747E8}" destId="{78D08B7B-DEA2-4E4C-B2F8-B7CDA036FB8F}" srcOrd="3" destOrd="0" parTransId="{E864027C-69E5-4072-B5CA-47F64473919C}" sibTransId="{DC57008B-A8E5-4736-8692-BCC1CE7EE72B}"/>
    <dgm:cxn modelId="{B74D9EB9-D515-42B2-8629-5DD3778C042D}" srcId="{EB9D5694-F126-4CF5-B78E-FBA16A7747E8}" destId="{AADDC329-0038-4F6A-A914-6D63ECA97578}" srcOrd="4" destOrd="0" parTransId="{4E1F9A76-6482-4C09-BD9F-364F053D5C72}" sibTransId="{43DE7431-1EC0-46EB-B347-DDE4BB5C36A6}"/>
    <dgm:cxn modelId="{A4E75BBC-CC0C-4E04-9E93-C1EB58158516}" type="presOf" srcId="{EA3E3F1F-4B42-4751-AEEF-B6F7A7214F56}" destId="{1705C809-9B4C-4389-9D7F-02295A9E2286}" srcOrd="0" destOrd="0" presId="urn:microsoft.com/office/officeart/2005/8/layout/default"/>
    <dgm:cxn modelId="{F66E22C8-87A7-4B5A-B5AE-243D307BAF2B}" srcId="{EB9D5694-F126-4CF5-B78E-FBA16A7747E8}" destId="{EA3E3F1F-4B42-4751-AEEF-B6F7A7214F56}" srcOrd="2" destOrd="0" parTransId="{5EA92036-49C2-4CDB-84D0-95B4374E1D00}" sibTransId="{CEB6B833-70FF-4ED7-88A3-0104505ECA62}"/>
    <dgm:cxn modelId="{C7A746E2-1263-4235-A2DF-C129720421A9}" type="presOf" srcId="{78D08B7B-DEA2-4E4C-B2F8-B7CDA036FB8F}" destId="{5FA4195A-96E3-43AC-8EF9-9607AC02FC63}" srcOrd="0" destOrd="0" presId="urn:microsoft.com/office/officeart/2005/8/layout/default"/>
    <dgm:cxn modelId="{508B5DF9-04BE-4C46-9C5F-54D3C9A023E8}" type="presOf" srcId="{57FB22BC-ABE8-4A72-8BC7-80941CE55AA2}" destId="{56582001-9CBD-45E1-91DF-98AAC133BD50}" srcOrd="0" destOrd="0" presId="urn:microsoft.com/office/officeart/2005/8/layout/default"/>
    <dgm:cxn modelId="{32941277-1D04-4B49-916E-74AEE13753EE}" type="presParOf" srcId="{C37F425D-4BFC-4542-9CB6-C67537A347BD}" destId="{231B8710-0E55-4E39-BED0-8701045CB634}" srcOrd="0" destOrd="0" presId="urn:microsoft.com/office/officeart/2005/8/layout/default"/>
    <dgm:cxn modelId="{D8B5B47D-F386-49E5-AA45-417E527D4CA5}" type="presParOf" srcId="{C37F425D-4BFC-4542-9CB6-C67537A347BD}" destId="{C097E7F3-6E88-4AAF-BC35-ABF791C255DB}" srcOrd="1" destOrd="0" presId="urn:microsoft.com/office/officeart/2005/8/layout/default"/>
    <dgm:cxn modelId="{FB59D540-FBCF-4CCE-8579-74BA82FCFF49}" type="presParOf" srcId="{C37F425D-4BFC-4542-9CB6-C67537A347BD}" destId="{56582001-9CBD-45E1-91DF-98AAC133BD50}" srcOrd="2" destOrd="0" presId="urn:microsoft.com/office/officeart/2005/8/layout/default"/>
    <dgm:cxn modelId="{94DA9E63-46F3-4238-966C-4E16E45C048A}" type="presParOf" srcId="{C37F425D-4BFC-4542-9CB6-C67537A347BD}" destId="{A386F4AF-9D24-4EDA-96C2-97E13FE23F87}" srcOrd="3" destOrd="0" presId="urn:microsoft.com/office/officeart/2005/8/layout/default"/>
    <dgm:cxn modelId="{29D521E2-07BC-434F-8440-FE2C615035D3}" type="presParOf" srcId="{C37F425D-4BFC-4542-9CB6-C67537A347BD}" destId="{1705C809-9B4C-4389-9D7F-02295A9E2286}" srcOrd="4" destOrd="0" presId="urn:microsoft.com/office/officeart/2005/8/layout/default"/>
    <dgm:cxn modelId="{BD063D27-D229-4DAA-93DA-BFE8474B8083}" type="presParOf" srcId="{C37F425D-4BFC-4542-9CB6-C67537A347BD}" destId="{089BE26F-C03C-4E4A-BB7A-3E8ECCCA0450}" srcOrd="5" destOrd="0" presId="urn:microsoft.com/office/officeart/2005/8/layout/default"/>
    <dgm:cxn modelId="{62F9DB22-130A-4E45-B184-E8DCBD9BAD1D}" type="presParOf" srcId="{C37F425D-4BFC-4542-9CB6-C67537A347BD}" destId="{5FA4195A-96E3-43AC-8EF9-9607AC02FC63}" srcOrd="6" destOrd="0" presId="urn:microsoft.com/office/officeart/2005/8/layout/default"/>
    <dgm:cxn modelId="{540CAF31-2228-4873-8951-81D9D50CC02A}" type="presParOf" srcId="{C37F425D-4BFC-4542-9CB6-C67537A347BD}" destId="{476718E0-9D77-4B1A-98ED-ED3E3AF15F70}" srcOrd="7" destOrd="0" presId="urn:microsoft.com/office/officeart/2005/8/layout/default"/>
    <dgm:cxn modelId="{9F7B1126-47EC-42F2-A061-18108B5BF209}" type="presParOf" srcId="{C37F425D-4BFC-4542-9CB6-C67537A347BD}" destId="{19CCB7E8-1C17-4602-8194-7CF897E24C0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4981EC-833B-4E08-BB28-E9687C7D76BE}" type="doc">
      <dgm:prSet loTypeId="urn:microsoft.com/office/officeart/2005/8/layout/venn3" loCatId="relationship" qsTypeId="urn:microsoft.com/office/officeart/2005/8/quickstyle/simple4" qsCatId="simple" csTypeId="urn:microsoft.com/office/officeart/2005/8/colors/colorful3" csCatId="colorful" phldr="1"/>
      <dgm:spPr/>
    </dgm:pt>
    <dgm:pt modelId="{603DB427-81F8-4F67-98F1-A9E90D55BDEB}">
      <dgm:prSet phldrT="[Text]" custT="1"/>
      <dgm:spPr/>
      <dgm:t>
        <a:bodyPr/>
        <a:lstStyle/>
        <a:p>
          <a:r>
            <a:rPr lang="en-US" sz="1800" b="1"/>
            <a:t>Big Data Analytics</a:t>
          </a:r>
          <a:endParaRPr lang="el-GR" sz="1800" b="1" dirty="0"/>
        </a:p>
      </dgm:t>
    </dgm:pt>
    <dgm:pt modelId="{C5AC17AD-961B-441A-8376-2D076F75CBEC}" type="parTrans" cxnId="{E3A4F349-890B-4503-9771-1F34BC22B8CD}">
      <dgm:prSet/>
      <dgm:spPr/>
      <dgm:t>
        <a:bodyPr/>
        <a:lstStyle/>
        <a:p>
          <a:endParaRPr lang="el-GR" sz="1800" b="1">
            <a:solidFill>
              <a:schemeClr val="bg1"/>
            </a:solidFill>
          </a:endParaRPr>
        </a:p>
      </dgm:t>
    </dgm:pt>
    <dgm:pt modelId="{E2D63581-51BC-4D99-AC50-515A7DDA9E4B}" type="sibTrans" cxnId="{E3A4F349-890B-4503-9771-1F34BC22B8CD}">
      <dgm:prSet/>
      <dgm:spPr/>
      <dgm:t>
        <a:bodyPr/>
        <a:lstStyle/>
        <a:p>
          <a:endParaRPr lang="el-GR" sz="1800" b="1">
            <a:solidFill>
              <a:schemeClr val="bg1"/>
            </a:solidFill>
          </a:endParaRPr>
        </a:p>
      </dgm:t>
    </dgm:pt>
    <dgm:pt modelId="{8880F3DA-A53B-4F4C-A742-8E46E6C6DB64}">
      <dgm:prSet phldrT="[Text]" custT="1"/>
      <dgm:spPr/>
      <dgm:t>
        <a:bodyPr/>
        <a:lstStyle/>
        <a:p>
          <a:r>
            <a:rPr lang="en-US" sz="1800" b="1"/>
            <a:t>Trusted Computing</a:t>
          </a:r>
          <a:endParaRPr lang="el-GR" sz="1800" b="1" dirty="0"/>
        </a:p>
      </dgm:t>
    </dgm:pt>
    <dgm:pt modelId="{EDE6E315-1655-4B33-99FD-31596D089338}" type="parTrans" cxnId="{1C09349D-4E71-4450-8974-632AB1CADAD3}">
      <dgm:prSet/>
      <dgm:spPr/>
      <dgm:t>
        <a:bodyPr/>
        <a:lstStyle/>
        <a:p>
          <a:endParaRPr lang="el-GR" sz="1800" b="1">
            <a:solidFill>
              <a:schemeClr val="bg1"/>
            </a:solidFill>
          </a:endParaRPr>
        </a:p>
      </dgm:t>
    </dgm:pt>
    <dgm:pt modelId="{52F3F59F-65DC-4508-B6AE-EF046D483A60}" type="sibTrans" cxnId="{1C09349D-4E71-4450-8974-632AB1CADAD3}">
      <dgm:prSet/>
      <dgm:spPr/>
      <dgm:t>
        <a:bodyPr/>
        <a:lstStyle/>
        <a:p>
          <a:endParaRPr lang="el-GR" sz="1800" b="1">
            <a:solidFill>
              <a:schemeClr val="bg1"/>
            </a:solidFill>
          </a:endParaRPr>
        </a:p>
      </dgm:t>
    </dgm:pt>
    <dgm:pt modelId="{CE24F547-7093-44B5-8ABA-B842A0BBCCF6}">
      <dgm:prSet phldrT="[Text]" custT="1"/>
      <dgm:spPr/>
      <dgm:t>
        <a:bodyPr/>
        <a:lstStyle/>
        <a:p>
          <a:r>
            <a:rPr lang="en-US" sz="1800" b="1"/>
            <a:t>Network Functions Virtualization</a:t>
          </a:r>
          <a:endParaRPr lang="el-GR" sz="1800" b="1" dirty="0"/>
        </a:p>
      </dgm:t>
    </dgm:pt>
    <dgm:pt modelId="{5EAF7A2B-EA8E-4C87-80AD-3EBA94B222AC}" type="parTrans" cxnId="{2DCC3B64-4F35-44B3-A384-82AA075D9239}">
      <dgm:prSet/>
      <dgm:spPr/>
      <dgm:t>
        <a:bodyPr/>
        <a:lstStyle/>
        <a:p>
          <a:endParaRPr lang="el-GR" sz="1800" b="1">
            <a:solidFill>
              <a:schemeClr val="bg1"/>
            </a:solidFill>
          </a:endParaRPr>
        </a:p>
      </dgm:t>
    </dgm:pt>
    <dgm:pt modelId="{DA9352A3-E143-4053-81D2-A28ABFEA1833}" type="sibTrans" cxnId="{2DCC3B64-4F35-44B3-A384-82AA075D9239}">
      <dgm:prSet/>
      <dgm:spPr/>
      <dgm:t>
        <a:bodyPr/>
        <a:lstStyle/>
        <a:p>
          <a:endParaRPr lang="el-GR" sz="1800" b="1">
            <a:solidFill>
              <a:schemeClr val="bg1"/>
            </a:solidFill>
          </a:endParaRPr>
        </a:p>
      </dgm:t>
    </dgm:pt>
    <dgm:pt modelId="{576C0D38-41B2-4BC0-99DF-00F2992AA692}" type="pres">
      <dgm:prSet presAssocID="{1D4981EC-833B-4E08-BB28-E9687C7D76BE}" presName="Name0" presStyleCnt="0">
        <dgm:presLayoutVars>
          <dgm:dir/>
          <dgm:resizeHandles val="exact"/>
        </dgm:presLayoutVars>
      </dgm:prSet>
      <dgm:spPr/>
    </dgm:pt>
    <dgm:pt modelId="{5B76FBE3-C0EC-42C3-9E5F-F92D1F1E27CF}" type="pres">
      <dgm:prSet presAssocID="{603DB427-81F8-4F67-98F1-A9E90D55BDEB}" presName="Name5" presStyleLbl="vennNode1" presStyleIdx="0" presStyleCnt="3">
        <dgm:presLayoutVars>
          <dgm:bulletEnabled val="1"/>
        </dgm:presLayoutVars>
      </dgm:prSet>
      <dgm:spPr/>
    </dgm:pt>
    <dgm:pt modelId="{8AE8E37C-1235-4FCC-BC7E-188471F03351}" type="pres">
      <dgm:prSet presAssocID="{E2D63581-51BC-4D99-AC50-515A7DDA9E4B}" presName="space" presStyleCnt="0"/>
      <dgm:spPr/>
    </dgm:pt>
    <dgm:pt modelId="{FC609E36-EE85-4E79-8496-D1E93F19B592}" type="pres">
      <dgm:prSet presAssocID="{8880F3DA-A53B-4F4C-A742-8E46E6C6DB64}" presName="Name5" presStyleLbl="vennNode1" presStyleIdx="1" presStyleCnt="3">
        <dgm:presLayoutVars>
          <dgm:bulletEnabled val="1"/>
        </dgm:presLayoutVars>
      </dgm:prSet>
      <dgm:spPr/>
    </dgm:pt>
    <dgm:pt modelId="{24A13E54-2A69-4B8B-B915-946FB326748B}" type="pres">
      <dgm:prSet presAssocID="{52F3F59F-65DC-4508-B6AE-EF046D483A60}" presName="space" presStyleCnt="0"/>
      <dgm:spPr/>
    </dgm:pt>
    <dgm:pt modelId="{3BC944B0-481F-4676-B571-BD8A2EE547E6}" type="pres">
      <dgm:prSet presAssocID="{CE24F547-7093-44B5-8ABA-B842A0BBCCF6}" presName="Name5" presStyleLbl="vennNode1" presStyleIdx="2" presStyleCnt="3">
        <dgm:presLayoutVars>
          <dgm:bulletEnabled val="1"/>
        </dgm:presLayoutVars>
      </dgm:prSet>
      <dgm:spPr/>
    </dgm:pt>
  </dgm:ptLst>
  <dgm:cxnLst>
    <dgm:cxn modelId="{2DCC3B64-4F35-44B3-A384-82AA075D9239}" srcId="{1D4981EC-833B-4E08-BB28-E9687C7D76BE}" destId="{CE24F547-7093-44B5-8ABA-B842A0BBCCF6}" srcOrd="2" destOrd="0" parTransId="{5EAF7A2B-EA8E-4C87-80AD-3EBA94B222AC}" sibTransId="{DA9352A3-E143-4053-81D2-A28ABFEA1833}"/>
    <dgm:cxn modelId="{EA749149-FCBC-4B3F-A14E-CA3BF600A06E}" type="presOf" srcId="{CE24F547-7093-44B5-8ABA-B842A0BBCCF6}" destId="{3BC944B0-481F-4676-B571-BD8A2EE547E6}" srcOrd="0" destOrd="0" presId="urn:microsoft.com/office/officeart/2005/8/layout/venn3"/>
    <dgm:cxn modelId="{E3A4F349-890B-4503-9771-1F34BC22B8CD}" srcId="{1D4981EC-833B-4E08-BB28-E9687C7D76BE}" destId="{603DB427-81F8-4F67-98F1-A9E90D55BDEB}" srcOrd="0" destOrd="0" parTransId="{C5AC17AD-961B-441A-8376-2D076F75CBEC}" sibTransId="{E2D63581-51BC-4D99-AC50-515A7DDA9E4B}"/>
    <dgm:cxn modelId="{A1CA7B95-C03E-42CD-96E7-148759028083}" type="presOf" srcId="{8880F3DA-A53B-4F4C-A742-8E46E6C6DB64}" destId="{FC609E36-EE85-4E79-8496-D1E93F19B592}" srcOrd="0" destOrd="0" presId="urn:microsoft.com/office/officeart/2005/8/layout/venn3"/>
    <dgm:cxn modelId="{1C09349D-4E71-4450-8974-632AB1CADAD3}" srcId="{1D4981EC-833B-4E08-BB28-E9687C7D76BE}" destId="{8880F3DA-A53B-4F4C-A742-8E46E6C6DB64}" srcOrd="1" destOrd="0" parTransId="{EDE6E315-1655-4B33-99FD-31596D089338}" sibTransId="{52F3F59F-65DC-4508-B6AE-EF046D483A60}"/>
    <dgm:cxn modelId="{4511DAAA-DA24-485A-AE21-8A533BF8A776}" type="presOf" srcId="{603DB427-81F8-4F67-98F1-A9E90D55BDEB}" destId="{5B76FBE3-C0EC-42C3-9E5F-F92D1F1E27CF}" srcOrd="0" destOrd="0" presId="urn:microsoft.com/office/officeart/2005/8/layout/venn3"/>
    <dgm:cxn modelId="{6CB82AEB-68E8-44C0-80D8-2BAD508FB4AD}" type="presOf" srcId="{1D4981EC-833B-4E08-BB28-E9687C7D76BE}" destId="{576C0D38-41B2-4BC0-99DF-00F2992AA692}" srcOrd="0" destOrd="0" presId="urn:microsoft.com/office/officeart/2005/8/layout/venn3"/>
    <dgm:cxn modelId="{521E88E6-4FCF-4860-B69C-2C0F7D045E94}" type="presParOf" srcId="{576C0D38-41B2-4BC0-99DF-00F2992AA692}" destId="{5B76FBE3-C0EC-42C3-9E5F-F92D1F1E27CF}" srcOrd="0" destOrd="0" presId="urn:microsoft.com/office/officeart/2005/8/layout/venn3"/>
    <dgm:cxn modelId="{075090B2-5571-4C89-B8C3-C5FE1672792A}" type="presParOf" srcId="{576C0D38-41B2-4BC0-99DF-00F2992AA692}" destId="{8AE8E37C-1235-4FCC-BC7E-188471F03351}" srcOrd="1" destOrd="0" presId="urn:microsoft.com/office/officeart/2005/8/layout/venn3"/>
    <dgm:cxn modelId="{83CC9BD0-C988-4804-B644-407F224587FB}" type="presParOf" srcId="{576C0D38-41B2-4BC0-99DF-00F2992AA692}" destId="{FC609E36-EE85-4E79-8496-D1E93F19B592}" srcOrd="2" destOrd="0" presId="urn:microsoft.com/office/officeart/2005/8/layout/venn3"/>
    <dgm:cxn modelId="{3D77FE4C-B727-4992-9F4C-6FC3AF5FFDC9}" type="presParOf" srcId="{576C0D38-41B2-4BC0-99DF-00F2992AA692}" destId="{24A13E54-2A69-4B8B-B915-946FB326748B}" srcOrd="3" destOrd="0" presId="urn:microsoft.com/office/officeart/2005/8/layout/venn3"/>
    <dgm:cxn modelId="{83DF706A-4F22-4B43-B677-950E349C5B79}" type="presParOf" srcId="{576C0D38-41B2-4BC0-99DF-00F2992AA692}" destId="{3BC944B0-481F-4676-B571-BD8A2EE547E6}"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14E5A8-EE12-44B4-A730-8E90B33F7C32}"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el-GR"/>
        </a:p>
      </dgm:t>
    </dgm:pt>
    <dgm:pt modelId="{AA99C16C-7733-4CC4-950A-1C42183C454A}">
      <dgm:prSet custT="1"/>
      <dgm:spPr/>
      <dgm:t>
        <a:bodyPr vert="vert270"/>
        <a:lstStyle/>
        <a:p>
          <a:r>
            <a:rPr lang="en-GB" sz="2800" dirty="0"/>
            <a:t>Based on Apache Spot:</a:t>
          </a:r>
          <a:endParaRPr lang="el-GR" sz="2800" dirty="0"/>
        </a:p>
      </dgm:t>
    </dgm:pt>
    <dgm:pt modelId="{F498BE7F-853F-4895-897F-B2C8FBB0B417}" type="parTrans" cxnId="{56518D67-A4A1-4CEA-8852-67C65AC5956F}">
      <dgm:prSet/>
      <dgm:spPr/>
      <dgm:t>
        <a:bodyPr/>
        <a:lstStyle/>
        <a:p>
          <a:endParaRPr lang="el-GR"/>
        </a:p>
      </dgm:t>
    </dgm:pt>
    <dgm:pt modelId="{BA3867BB-F342-42C9-8839-7DFFE946AD0B}" type="sibTrans" cxnId="{56518D67-A4A1-4CEA-8852-67C65AC5956F}">
      <dgm:prSet/>
      <dgm:spPr/>
      <dgm:t>
        <a:bodyPr/>
        <a:lstStyle/>
        <a:p>
          <a:endParaRPr lang="el-GR"/>
        </a:p>
      </dgm:t>
    </dgm:pt>
    <dgm:pt modelId="{9AFC2835-4C19-4267-9118-00756634DE39}">
      <dgm:prSet/>
      <dgm:spPr/>
      <dgm:t>
        <a:bodyPr/>
        <a:lstStyle/>
        <a:p>
          <a:r>
            <a:rPr lang="en-GB" dirty="0"/>
            <a:t>Centralized ingestion</a:t>
          </a:r>
          <a:br>
            <a:rPr lang="en-GB" dirty="0"/>
          </a:br>
          <a:endParaRPr lang="el-GR" dirty="0"/>
        </a:p>
      </dgm:t>
    </dgm:pt>
    <dgm:pt modelId="{B6CA2B4D-2E57-4674-879B-9903747ADE76}" type="parTrans" cxnId="{72451C9A-980D-4CA8-9E92-7B3917AC0F57}">
      <dgm:prSet/>
      <dgm:spPr/>
      <dgm:t>
        <a:bodyPr/>
        <a:lstStyle/>
        <a:p>
          <a:endParaRPr lang="el-GR"/>
        </a:p>
      </dgm:t>
    </dgm:pt>
    <dgm:pt modelId="{DF8D99E6-F4A5-4D4E-A5B8-8ACE5144C96C}" type="sibTrans" cxnId="{72451C9A-980D-4CA8-9E92-7B3917AC0F57}">
      <dgm:prSet/>
      <dgm:spPr/>
      <dgm:t>
        <a:bodyPr/>
        <a:lstStyle/>
        <a:p>
          <a:endParaRPr lang="el-GR"/>
        </a:p>
      </dgm:t>
    </dgm:pt>
    <dgm:pt modelId="{545266A3-B598-45A4-87F0-AA507E47CF19}">
      <dgm:prSet/>
      <dgm:spPr/>
      <dgm:t>
        <a:bodyPr/>
        <a:lstStyle/>
        <a:p>
          <a:r>
            <a:rPr lang="en-GB" dirty="0"/>
            <a:t>Single threat ingestion</a:t>
          </a:r>
          <a:br>
            <a:rPr lang="en-GB" dirty="0"/>
          </a:br>
          <a:endParaRPr lang="el-GR" dirty="0"/>
        </a:p>
      </dgm:t>
    </dgm:pt>
    <dgm:pt modelId="{F2DA714C-7CE9-4FBC-A7BD-BAF2B3F250FC}" type="parTrans" cxnId="{3324A654-E34A-47A1-BEE7-8362A677614A}">
      <dgm:prSet/>
      <dgm:spPr/>
      <dgm:t>
        <a:bodyPr/>
        <a:lstStyle/>
        <a:p>
          <a:endParaRPr lang="el-GR"/>
        </a:p>
      </dgm:t>
    </dgm:pt>
    <dgm:pt modelId="{C00DE558-50BF-4D2E-8A18-71A18CDB1EC5}" type="sibTrans" cxnId="{3324A654-E34A-47A1-BEE7-8362A677614A}">
      <dgm:prSet/>
      <dgm:spPr/>
      <dgm:t>
        <a:bodyPr/>
        <a:lstStyle/>
        <a:p>
          <a:endParaRPr lang="el-GR"/>
        </a:p>
      </dgm:t>
    </dgm:pt>
    <dgm:pt modelId="{294DD3C6-57C0-4530-978A-287EBC78EBF1}">
      <dgm:prSet/>
      <dgm:spPr/>
      <dgm:t>
        <a:bodyPr/>
        <a:lstStyle/>
        <a:p>
          <a:r>
            <a:rPr lang="en-GB" dirty="0"/>
            <a:t>Single “Bag of words” algorithm for anomaly detection</a:t>
          </a:r>
          <a:br>
            <a:rPr lang="en-GB" dirty="0"/>
          </a:br>
          <a:r>
            <a:rPr lang="en-GB" dirty="0"/>
            <a:t>(</a:t>
          </a:r>
          <a:r>
            <a:rPr lang="es-ES" dirty="0"/>
            <a:t>Latent Dirichlet Allocation, </a:t>
          </a:r>
          <a:r>
            <a:rPr lang="es-ES" i="1" dirty="0"/>
            <a:t>LDA</a:t>
          </a:r>
          <a:r>
            <a:rPr lang="es-ES" dirty="0"/>
            <a:t>)</a:t>
          </a:r>
          <a:br>
            <a:rPr lang="es-ES" dirty="0"/>
          </a:br>
          <a:r>
            <a:rPr lang="en-GB" dirty="0"/>
            <a:t>-No real time</a:t>
          </a:r>
          <a:br>
            <a:rPr lang="en-GB" dirty="0"/>
          </a:br>
          <a:r>
            <a:rPr lang="en-GB" dirty="0"/>
            <a:t>-No evaluation possible</a:t>
          </a:r>
          <a:br>
            <a:rPr lang="en-GB" dirty="0"/>
          </a:br>
          <a:endParaRPr lang="el-GR" dirty="0"/>
        </a:p>
      </dgm:t>
    </dgm:pt>
    <dgm:pt modelId="{EF052A17-A2E1-479B-86CA-83CEF240B7CF}" type="parTrans" cxnId="{16CFE1F4-8778-435C-9B9B-8BB5D0790D4F}">
      <dgm:prSet/>
      <dgm:spPr/>
      <dgm:t>
        <a:bodyPr/>
        <a:lstStyle/>
        <a:p>
          <a:endParaRPr lang="el-GR"/>
        </a:p>
      </dgm:t>
    </dgm:pt>
    <dgm:pt modelId="{1E3BA180-5BAE-47D6-A81C-82010A5DBD74}" type="sibTrans" cxnId="{16CFE1F4-8778-435C-9B9B-8BB5D0790D4F}">
      <dgm:prSet/>
      <dgm:spPr/>
      <dgm:t>
        <a:bodyPr/>
        <a:lstStyle/>
        <a:p>
          <a:endParaRPr lang="el-GR"/>
        </a:p>
      </dgm:t>
    </dgm:pt>
    <dgm:pt modelId="{AFDEE0FB-8930-4485-AE97-954CDF43CC2B}">
      <dgm:prSet/>
      <dgm:spPr/>
      <dgm:t>
        <a:bodyPr/>
        <a:lstStyle/>
        <a:p>
          <a:r>
            <a:rPr lang="en-GB" dirty="0"/>
            <a:t>No classification mechanism</a:t>
          </a:r>
          <a:br>
            <a:rPr lang="en-GB" dirty="0"/>
          </a:br>
          <a:endParaRPr lang="el-GR" dirty="0"/>
        </a:p>
      </dgm:t>
    </dgm:pt>
    <dgm:pt modelId="{A26C82BE-AA8C-41E1-AD5F-D1399ECF7842}" type="parTrans" cxnId="{43E90F3F-AD6E-4EFE-86B2-BA78DFDA7CC7}">
      <dgm:prSet/>
      <dgm:spPr/>
      <dgm:t>
        <a:bodyPr/>
        <a:lstStyle/>
        <a:p>
          <a:endParaRPr lang="el-GR"/>
        </a:p>
      </dgm:t>
    </dgm:pt>
    <dgm:pt modelId="{1F25349E-54AA-4FE4-9206-2834EFF9B692}" type="sibTrans" cxnId="{43E90F3F-AD6E-4EFE-86B2-BA78DFDA7CC7}">
      <dgm:prSet/>
      <dgm:spPr/>
      <dgm:t>
        <a:bodyPr/>
        <a:lstStyle/>
        <a:p>
          <a:endParaRPr lang="el-GR"/>
        </a:p>
      </dgm:t>
    </dgm:pt>
    <dgm:pt modelId="{B63F4CB9-7DA2-442E-8E8A-682B024DA4DC}">
      <dgm:prSet/>
      <dgm:spPr/>
      <dgm:t>
        <a:bodyPr/>
        <a:lstStyle/>
        <a:p>
          <a:r>
            <a:rPr lang="en-GB"/>
            <a:t>Spot dashboard</a:t>
          </a:r>
          <a:endParaRPr lang="el-GR"/>
        </a:p>
      </dgm:t>
    </dgm:pt>
    <dgm:pt modelId="{9E40210F-0286-4563-99D1-F5E7BDB9C3D5}" type="parTrans" cxnId="{EEC43A43-103C-4FE2-A6C0-588C3C9BFBAC}">
      <dgm:prSet/>
      <dgm:spPr/>
      <dgm:t>
        <a:bodyPr/>
        <a:lstStyle/>
        <a:p>
          <a:endParaRPr lang="el-GR"/>
        </a:p>
      </dgm:t>
    </dgm:pt>
    <dgm:pt modelId="{20E0AFFC-DE14-4DFE-B76A-7A9452FD06B2}" type="sibTrans" cxnId="{EEC43A43-103C-4FE2-A6C0-588C3C9BFBAC}">
      <dgm:prSet/>
      <dgm:spPr/>
      <dgm:t>
        <a:bodyPr/>
        <a:lstStyle/>
        <a:p>
          <a:endParaRPr lang="el-GR"/>
        </a:p>
      </dgm:t>
    </dgm:pt>
    <dgm:pt modelId="{CC92FC88-6136-49D8-AF2D-F9C4D3759390}" type="pres">
      <dgm:prSet presAssocID="{3614E5A8-EE12-44B4-A730-8E90B33F7C32}" presName="Name0" presStyleCnt="0">
        <dgm:presLayoutVars>
          <dgm:dir/>
          <dgm:animLvl val="lvl"/>
          <dgm:resizeHandles val="exact"/>
        </dgm:presLayoutVars>
      </dgm:prSet>
      <dgm:spPr/>
    </dgm:pt>
    <dgm:pt modelId="{43B9B190-F02A-42B3-8D3F-0CC6FFE7645B}" type="pres">
      <dgm:prSet presAssocID="{AA99C16C-7733-4CC4-950A-1C42183C454A}" presName="linNode" presStyleCnt="0"/>
      <dgm:spPr/>
    </dgm:pt>
    <dgm:pt modelId="{6D85F215-3D1E-47E4-9B31-F74A03A23360}" type="pres">
      <dgm:prSet presAssocID="{AA99C16C-7733-4CC4-950A-1C42183C454A}" presName="parentText" presStyleLbl="node1" presStyleIdx="0" presStyleCnt="1" custScaleX="74504">
        <dgm:presLayoutVars>
          <dgm:chMax val="1"/>
          <dgm:bulletEnabled val="1"/>
        </dgm:presLayoutVars>
      </dgm:prSet>
      <dgm:spPr/>
    </dgm:pt>
    <dgm:pt modelId="{2F1B307B-E914-4B80-99D6-9D917C6BC97D}" type="pres">
      <dgm:prSet presAssocID="{AA99C16C-7733-4CC4-950A-1C42183C454A}" presName="descendantText" presStyleLbl="alignAccFollowNode1" presStyleIdx="0" presStyleCnt="1" custScaleX="103925" custScaleY="110664">
        <dgm:presLayoutVars>
          <dgm:bulletEnabled val="1"/>
        </dgm:presLayoutVars>
      </dgm:prSet>
      <dgm:spPr/>
    </dgm:pt>
  </dgm:ptLst>
  <dgm:cxnLst>
    <dgm:cxn modelId="{43E90F3F-AD6E-4EFE-86B2-BA78DFDA7CC7}" srcId="{AA99C16C-7733-4CC4-950A-1C42183C454A}" destId="{AFDEE0FB-8930-4485-AE97-954CDF43CC2B}" srcOrd="3" destOrd="0" parTransId="{A26C82BE-AA8C-41E1-AD5F-D1399ECF7842}" sibTransId="{1F25349E-54AA-4FE4-9206-2834EFF9B692}"/>
    <dgm:cxn modelId="{AE6BE060-2A24-4C85-87C1-9B3115B1C26E}" type="presOf" srcId="{AFDEE0FB-8930-4485-AE97-954CDF43CC2B}" destId="{2F1B307B-E914-4B80-99D6-9D917C6BC97D}" srcOrd="0" destOrd="3" presId="urn:microsoft.com/office/officeart/2005/8/layout/vList5"/>
    <dgm:cxn modelId="{EEC43A43-103C-4FE2-A6C0-588C3C9BFBAC}" srcId="{AA99C16C-7733-4CC4-950A-1C42183C454A}" destId="{B63F4CB9-7DA2-442E-8E8A-682B024DA4DC}" srcOrd="4" destOrd="0" parTransId="{9E40210F-0286-4563-99D1-F5E7BDB9C3D5}" sibTransId="{20E0AFFC-DE14-4DFE-B76A-7A9452FD06B2}"/>
    <dgm:cxn modelId="{56518D67-A4A1-4CEA-8852-67C65AC5956F}" srcId="{3614E5A8-EE12-44B4-A730-8E90B33F7C32}" destId="{AA99C16C-7733-4CC4-950A-1C42183C454A}" srcOrd="0" destOrd="0" parTransId="{F498BE7F-853F-4895-897F-B2C8FBB0B417}" sibTransId="{BA3867BB-F342-42C9-8839-7DFFE946AD0B}"/>
    <dgm:cxn modelId="{4A1DC14F-8E7B-4B62-B806-DE5803C2CABC}" type="presOf" srcId="{B63F4CB9-7DA2-442E-8E8A-682B024DA4DC}" destId="{2F1B307B-E914-4B80-99D6-9D917C6BC97D}" srcOrd="0" destOrd="4" presId="urn:microsoft.com/office/officeart/2005/8/layout/vList5"/>
    <dgm:cxn modelId="{3324A654-E34A-47A1-BEE7-8362A677614A}" srcId="{AA99C16C-7733-4CC4-950A-1C42183C454A}" destId="{545266A3-B598-45A4-87F0-AA507E47CF19}" srcOrd="1" destOrd="0" parTransId="{F2DA714C-7CE9-4FBC-A7BD-BAF2B3F250FC}" sibTransId="{C00DE558-50BF-4D2E-8A18-71A18CDB1EC5}"/>
    <dgm:cxn modelId="{C17C077E-7E56-43A8-96AC-F4C1F7B9549E}" type="presOf" srcId="{294DD3C6-57C0-4530-978A-287EBC78EBF1}" destId="{2F1B307B-E914-4B80-99D6-9D917C6BC97D}" srcOrd="0" destOrd="2" presId="urn:microsoft.com/office/officeart/2005/8/layout/vList5"/>
    <dgm:cxn modelId="{72451C9A-980D-4CA8-9E92-7B3917AC0F57}" srcId="{AA99C16C-7733-4CC4-950A-1C42183C454A}" destId="{9AFC2835-4C19-4267-9118-00756634DE39}" srcOrd="0" destOrd="0" parTransId="{B6CA2B4D-2E57-4674-879B-9903747ADE76}" sibTransId="{DF8D99E6-F4A5-4D4E-A5B8-8ACE5144C96C}"/>
    <dgm:cxn modelId="{22C175A0-D60C-4780-A004-488FC19FCFD0}" type="presOf" srcId="{3614E5A8-EE12-44B4-A730-8E90B33F7C32}" destId="{CC92FC88-6136-49D8-AF2D-F9C4D3759390}" srcOrd="0" destOrd="0" presId="urn:microsoft.com/office/officeart/2005/8/layout/vList5"/>
    <dgm:cxn modelId="{F6969FC2-7E51-4C5D-874B-A8737302D9A8}" type="presOf" srcId="{9AFC2835-4C19-4267-9118-00756634DE39}" destId="{2F1B307B-E914-4B80-99D6-9D917C6BC97D}" srcOrd="0" destOrd="0" presId="urn:microsoft.com/office/officeart/2005/8/layout/vList5"/>
    <dgm:cxn modelId="{95EE9BD5-E82F-44A6-B337-AAEF604DAE85}" type="presOf" srcId="{AA99C16C-7733-4CC4-950A-1C42183C454A}" destId="{6D85F215-3D1E-47E4-9B31-F74A03A23360}" srcOrd="0" destOrd="0" presId="urn:microsoft.com/office/officeart/2005/8/layout/vList5"/>
    <dgm:cxn modelId="{045109ED-4F26-4A15-AF6B-03A7E29A1F81}" type="presOf" srcId="{545266A3-B598-45A4-87F0-AA507E47CF19}" destId="{2F1B307B-E914-4B80-99D6-9D917C6BC97D}" srcOrd="0" destOrd="1" presId="urn:microsoft.com/office/officeart/2005/8/layout/vList5"/>
    <dgm:cxn modelId="{16CFE1F4-8778-435C-9B9B-8BB5D0790D4F}" srcId="{AA99C16C-7733-4CC4-950A-1C42183C454A}" destId="{294DD3C6-57C0-4530-978A-287EBC78EBF1}" srcOrd="2" destOrd="0" parTransId="{EF052A17-A2E1-479B-86CA-83CEF240B7CF}" sibTransId="{1E3BA180-5BAE-47D6-A81C-82010A5DBD74}"/>
    <dgm:cxn modelId="{7C200844-B98A-414A-92B7-22B0920EC830}" type="presParOf" srcId="{CC92FC88-6136-49D8-AF2D-F9C4D3759390}" destId="{43B9B190-F02A-42B3-8D3F-0CC6FFE7645B}" srcOrd="0" destOrd="0" presId="urn:microsoft.com/office/officeart/2005/8/layout/vList5"/>
    <dgm:cxn modelId="{7BA5DBF1-988C-45ED-BB26-5D9C58A83FC7}" type="presParOf" srcId="{43B9B190-F02A-42B3-8D3F-0CC6FFE7645B}" destId="{6D85F215-3D1E-47E4-9B31-F74A03A23360}" srcOrd="0" destOrd="0" presId="urn:microsoft.com/office/officeart/2005/8/layout/vList5"/>
    <dgm:cxn modelId="{1F828462-0B5D-4E69-A05B-2A3AB230808F}" type="presParOf" srcId="{43B9B190-F02A-42B3-8D3F-0CC6FFE7645B}" destId="{2F1B307B-E914-4B80-99D6-9D917C6BC97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FD0B56-2672-4C9B-AB25-9D93743FB440}" type="doc">
      <dgm:prSet loTypeId="urn:microsoft.com/office/officeart/2005/8/layout/vList5" loCatId="list" qsTypeId="urn:microsoft.com/office/officeart/2005/8/quickstyle/simple1" qsCatId="simple" csTypeId="urn:microsoft.com/office/officeart/2005/8/colors/accent3_4" csCatId="accent3" phldr="1"/>
      <dgm:spPr/>
      <dgm:t>
        <a:bodyPr/>
        <a:lstStyle/>
        <a:p>
          <a:endParaRPr lang="el-GR"/>
        </a:p>
      </dgm:t>
    </dgm:pt>
    <dgm:pt modelId="{7DCB72B6-157E-4408-8B05-81107808B85A}">
      <dgm:prSet custT="1"/>
      <dgm:spPr/>
      <dgm:t>
        <a:bodyPr vert="vert270"/>
        <a:lstStyle/>
        <a:p>
          <a:r>
            <a:rPr lang="en-GB" sz="2800" dirty="0"/>
            <a:t>After  SHIELD extensions:</a:t>
          </a:r>
          <a:endParaRPr lang="el-GR" sz="2800" dirty="0"/>
        </a:p>
      </dgm:t>
    </dgm:pt>
    <dgm:pt modelId="{3001759F-5965-4EE5-A99C-D0C4FB86643C}" type="parTrans" cxnId="{0A6F5F7D-55F1-40A5-8473-B537275C73E7}">
      <dgm:prSet/>
      <dgm:spPr/>
      <dgm:t>
        <a:bodyPr/>
        <a:lstStyle/>
        <a:p>
          <a:endParaRPr lang="el-GR"/>
        </a:p>
      </dgm:t>
    </dgm:pt>
    <dgm:pt modelId="{37E95870-653D-4BD6-BBF5-F1055608E124}" type="sibTrans" cxnId="{0A6F5F7D-55F1-40A5-8473-B537275C73E7}">
      <dgm:prSet/>
      <dgm:spPr/>
      <dgm:t>
        <a:bodyPr/>
        <a:lstStyle/>
        <a:p>
          <a:endParaRPr lang="el-GR"/>
        </a:p>
      </dgm:t>
    </dgm:pt>
    <dgm:pt modelId="{7248D3F7-4273-425E-BD92-73A52EC6B2F3}">
      <dgm:prSet custT="1"/>
      <dgm:spPr/>
      <dgm:t>
        <a:bodyPr/>
        <a:lstStyle/>
        <a:p>
          <a:r>
            <a:rPr lang="en-GB" sz="1700" dirty="0"/>
            <a:t>Distributed ingestion using Spark Streaming</a:t>
          </a:r>
          <a:br>
            <a:rPr lang="en-GB" sz="1700" dirty="0"/>
          </a:br>
          <a:endParaRPr lang="el-GR" sz="1700" dirty="0"/>
        </a:p>
      </dgm:t>
    </dgm:pt>
    <dgm:pt modelId="{9D64AAF3-8487-4F02-AFEF-B7046964FDB8}" type="parTrans" cxnId="{FC647CFF-CB01-47EE-96F4-211225C8D99B}">
      <dgm:prSet/>
      <dgm:spPr/>
      <dgm:t>
        <a:bodyPr/>
        <a:lstStyle/>
        <a:p>
          <a:endParaRPr lang="el-GR"/>
        </a:p>
      </dgm:t>
    </dgm:pt>
    <dgm:pt modelId="{3071527C-1CA7-4BBA-8FE6-2634C3C0180A}" type="sibTrans" cxnId="{FC647CFF-CB01-47EE-96F4-211225C8D99B}">
      <dgm:prSet/>
      <dgm:spPr/>
      <dgm:t>
        <a:bodyPr/>
        <a:lstStyle/>
        <a:p>
          <a:endParaRPr lang="el-GR"/>
        </a:p>
      </dgm:t>
    </dgm:pt>
    <dgm:pt modelId="{4A0C185C-1B1D-4C84-8182-0F96F5C5D49B}">
      <dgm:prSet custT="1"/>
      <dgm:spPr/>
      <dgm:t>
        <a:bodyPr/>
        <a:lstStyle/>
        <a:p>
          <a:r>
            <a:rPr lang="en-GB" sz="1700" dirty="0"/>
            <a:t>Multi-threat ingestion</a:t>
          </a:r>
          <a:br>
            <a:rPr lang="en-GB" sz="1700" dirty="0"/>
          </a:br>
          <a:endParaRPr lang="el-GR" sz="1700" dirty="0"/>
        </a:p>
      </dgm:t>
    </dgm:pt>
    <dgm:pt modelId="{36ADF275-931A-4309-85B2-EBD62ABE2D4F}" type="parTrans" cxnId="{C6BB8FD8-27A2-4232-99DB-87D03DA17BE6}">
      <dgm:prSet/>
      <dgm:spPr/>
      <dgm:t>
        <a:bodyPr/>
        <a:lstStyle/>
        <a:p>
          <a:endParaRPr lang="el-GR"/>
        </a:p>
      </dgm:t>
    </dgm:pt>
    <dgm:pt modelId="{39B4A59C-9D5B-4F62-B83F-934CD0710FBC}" type="sibTrans" cxnId="{C6BB8FD8-27A2-4232-99DB-87D03DA17BE6}">
      <dgm:prSet/>
      <dgm:spPr/>
      <dgm:t>
        <a:bodyPr/>
        <a:lstStyle/>
        <a:p>
          <a:endParaRPr lang="el-GR"/>
        </a:p>
      </dgm:t>
    </dgm:pt>
    <dgm:pt modelId="{CBB32D76-F7EE-4528-9E85-0A59607B31B4}">
      <dgm:prSet custT="1"/>
      <dgm:spPr/>
      <dgm:t>
        <a:bodyPr/>
        <a:lstStyle/>
        <a:p>
          <a:r>
            <a:rPr lang="en-GB" sz="1700" b="1" dirty="0"/>
            <a:t>NRT Anomaly Detection:</a:t>
          </a:r>
          <a:br>
            <a:rPr lang="en-GB" sz="1700" b="1" dirty="0"/>
          </a:br>
          <a:r>
            <a:rPr lang="en-GB" sz="1700" dirty="0"/>
            <a:t>-</a:t>
          </a:r>
          <a:r>
            <a:rPr lang="en-GB" sz="1700" dirty="0" err="1"/>
            <a:t>Autoencoder</a:t>
          </a:r>
          <a:br>
            <a:rPr lang="en-GB" sz="1700" dirty="0"/>
          </a:br>
          <a:r>
            <a:rPr lang="en-GB" sz="1700" dirty="0"/>
            <a:t>-One-Class SVM</a:t>
          </a:r>
          <a:br>
            <a:rPr lang="en-GB" sz="1700" dirty="0"/>
          </a:br>
          <a:r>
            <a:rPr lang="en-GB" sz="1700" dirty="0"/>
            <a:t>-Isolation Forest</a:t>
          </a:r>
          <a:br>
            <a:rPr lang="en-GB" sz="1700" dirty="0"/>
          </a:br>
          <a:r>
            <a:rPr lang="en-GB" sz="1700" dirty="0"/>
            <a:t>-Local Outlier Factor</a:t>
          </a:r>
          <a:br>
            <a:rPr lang="en-GB" sz="1700" dirty="0"/>
          </a:br>
          <a:endParaRPr lang="el-GR" sz="1700" dirty="0"/>
        </a:p>
      </dgm:t>
    </dgm:pt>
    <dgm:pt modelId="{C63A81D4-17DD-475E-ADC5-A159478CE336}" type="parTrans" cxnId="{975861FC-DFC9-460A-811E-7E9C036244C0}">
      <dgm:prSet/>
      <dgm:spPr/>
      <dgm:t>
        <a:bodyPr/>
        <a:lstStyle/>
        <a:p>
          <a:endParaRPr lang="el-GR"/>
        </a:p>
      </dgm:t>
    </dgm:pt>
    <dgm:pt modelId="{D14668A7-0633-4D13-BA24-556643C12867}" type="sibTrans" cxnId="{975861FC-DFC9-460A-811E-7E9C036244C0}">
      <dgm:prSet/>
      <dgm:spPr/>
      <dgm:t>
        <a:bodyPr/>
        <a:lstStyle/>
        <a:p>
          <a:endParaRPr lang="el-GR"/>
        </a:p>
      </dgm:t>
    </dgm:pt>
    <dgm:pt modelId="{294AAD75-421A-4B30-945B-134AE4A5D841}">
      <dgm:prSet custT="1"/>
      <dgm:spPr/>
      <dgm:t>
        <a:bodyPr/>
        <a:lstStyle/>
        <a:p>
          <a:r>
            <a:rPr lang="en-GB" sz="1700" b="1" dirty="0"/>
            <a:t>NRT Classification:  </a:t>
          </a:r>
          <a:br>
            <a:rPr lang="en-GB" sz="1700" dirty="0"/>
          </a:br>
          <a:r>
            <a:rPr lang="en-GB" sz="1700" dirty="0"/>
            <a:t>-Random Forest</a:t>
          </a:r>
          <a:br>
            <a:rPr lang="en-GB" sz="1700" dirty="0"/>
          </a:br>
          <a:r>
            <a:rPr lang="en-GB" sz="1700" dirty="0"/>
            <a:t>-</a:t>
          </a:r>
          <a:r>
            <a:rPr lang="en-GB" sz="1700" dirty="0" err="1"/>
            <a:t>MultiLayer</a:t>
          </a:r>
          <a:r>
            <a:rPr lang="en-GB" sz="1700" dirty="0"/>
            <a:t> Perceptron</a:t>
          </a:r>
          <a:br>
            <a:rPr lang="en-GB" sz="1700" dirty="0"/>
          </a:br>
          <a:endParaRPr lang="el-GR" sz="1700" dirty="0"/>
        </a:p>
      </dgm:t>
    </dgm:pt>
    <dgm:pt modelId="{C96E3192-9198-4712-9ACA-0698AD0FE7B6}" type="parTrans" cxnId="{60CF29FB-79D4-4DF6-B7F6-C6FEADFD8E2B}">
      <dgm:prSet/>
      <dgm:spPr/>
      <dgm:t>
        <a:bodyPr/>
        <a:lstStyle/>
        <a:p>
          <a:endParaRPr lang="el-GR"/>
        </a:p>
      </dgm:t>
    </dgm:pt>
    <dgm:pt modelId="{7FD1D875-169F-46BA-B6B9-951D507A7D81}" type="sibTrans" cxnId="{60CF29FB-79D4-4DF6-B7F6-C6FEADFD8E2B}">
      <dgm:prSet/>
      <dgm:spPr/>
      <dgm:t>
        <a:bodyPr/>
        <a:lstStyle/>
        <a:p>
          <a:endParaRPr lang="el-GR"/>
        </a:p>
      </dgm:t>
    </dgm:pt>
    <dgm:pt modelId="{3D7FB1C4-68E7-4D54-BA61-3EAF1BC76EED}">
      <dgm:prSet custT="1"/>
      <dgm:spPr/>
      <dgm:t>
        <a:bodyPr/>
        <a:lstStyle/>
        <a:p>
          <a:r>
            <a:rPr lang="en-GB" sz="1700" dirty="0"/>
            <a:t>SHIELD dashboard</a:t>
          </a:r>
          <a:endParaRPr lang="el-GR" sz="1700" dirty="0"/>
        </a:p>
      </dgm:t>
    </dgm:pt>
    <dgm:pt modelId="{3F057692-D2A7-4296-8E5F-B7FEEF95E2D0}" type="parTrans" cxnId="{13D1AD90-D3E3-4141-979B-F4E41CA3E70A}">
      <dgm:prSet/>
      <dgm:spPr/>
      <dgm:t>
        <a:bodyPr/>
        <a:lstStyle/>
        <a:p>
          <a:endParaRPr lang="el-GR"/>
        </a:p>
      </dgm:t>
    </dgm:pt>
    <dgm:pt modelId="{447457D0-3325-46C3-AEEA-B0B4EF1A6087}" type="sibTrans" cxnId="{13D1AD90-D3E3-4141-979B-F4E41CA3E70A}">
      <dgm:prSet/>
      <dgm:spPr/>
      <dgm:t>
        <a:bodyPr/>
        <a:lstStyle/>
        <a:p>
          <a:endParaRPr lang="el-GR"/>
        </a:p>
      </dgm:t>
    </dgm:pt>
    <dgm:pt modelId="{23BA4F9B-6C1A-49DD-AD6B-08FBE8909BB3}" type="pres">
      <dgm:prSet presAssocID="{5AFD0B56-2672-4C9B-AB25-9D93743FB440}" presName="Name0" presStyleCnt="0">
        <dgm:presLayoutVars>
          <dgm:dir/>
          <dgm:animLvl val="lvl"/>
          <dgm:resizeHandles val="exact"/>
        </dgm:presLayoutVars>
      </dgm:prSet>
      <dgm:spPr/>
    </dgm:pt>
    <dgm:pt modelId="{7E8C9B19-7D09-455E-A829-D450D3676D5B}" type="pres">
      <dgm:prSet presAssocID="{7DCB72B6-157E-4408-8B05-81107808B85A}" presName="linNode" presStyleCnt="0"/>
      <dgm:spPr/>
    </dgm:pt>
    <dgm:pt modelId="{59968758-FAB6-4489-831B-A1240CF75EB7}" type="pres">
      <dgm:prSet presAssocID="{7DCB72B6-157E-4408-8B05-81107808B85A}" presName="parentText" presStyleLbl="node1" presStyleIdx="0" presStyleCnt="1" custScaleX="73103">
        <dgm:presLayoutVars>
          <dgm:chMax val="1"/>
          <dgm:bulletEnabled val="1"/>
        </dgm:presLayoutVars>
      </dgm:prSet>
      <dgm:spPr/>
    </dgm:pt>
    <dgm:pt modelId="{0A8632A5-A4FC-4B60-BFF2-A5C973151D79}" type="pres">
      <dgm:prSet presAssocID="{7DCB72B6-157E-4408-8B05-81107808B85A}" presName="descendantText" presStyleLbl="alignAccFollowNode1" presStyleIdx="0" presStyleCnt="1" custScaleX="109833" custScaleY="111242">
        <dgm:presLayoutVars>
          <dgm:bulletEnabled val="1"/>
        </dgm:presLayoutVars>
      </dgm:prSet>
      <dgm:spPr/>
    </dgm:pt>
  </dgm:ptLst>
  <dgm:cxnLst>
    <dgm:cxn modelId="{82B61747-E65E-43EE-9C1D-DE995AD3659F}" type="presOf" srcId="{294AAD75-421A-4B30-945B-134AE4A5D841}" destId="{0A8632A5-A4FC-4B60-BFF2-A5C973151D79}" srcOrd="0" destOrd="3" presId="urn:microsoft.com/office/officeart/2005/8/layout/vList5"/>
    <dgm:cxn modelId="{0A6F5F7D-55F1-40A5-8473-B537275C73E7}" srcId="{5AFD0B56-2672-4C9B-AB25-9D93743FB440}" destId="{7DCB72B6-157E-4408-8B05-81107808B85A}" srcOrd="0" destOrd="0" parTransId="{3001759F-5965-4EE5-A99C-D0C4FB86643C}" sibTransId="{37E95870-653D-4BD6-BBF5-F1055608E124}"/>
    <dgm:cxn modelId="{13D1AD90-D3E3-4141-979B-F4E41CA3E70A}" srcId="{7DCB72B6-157E-4408-8B05-81107808B85A}" destId="{3D7FB1C4-68E7-4D54-BA61-3EAF1BC76EED}" srcOrd="4" destOrd="0" parTransId="{3F057692-D2A7-4296-8E5F-B7FEEF95E2D0}" sibTransId="{447457D0-3325-46C3-AEEA-B0B4EF1A6087}"/>
    <dgm:cxn modelId="{0CD7F4A2-27D2-4BBD-A5FC-E2029C9ECCD2}" type="presOf" srcId="{5AFD0B56-2672-4C9B-AB25-9D93743FB440}" destId="{23BA4F9B-6C1A-49DD-AD6B-08FBE8909BB3}" srcOrd="0" destOrd="0" presId="urn:microsoft.com/office/officeart/2005/8/layout/vList5"/>
    <dgm:cxn modelId="{BB95EDBE-061F-4286-AC9A-CF9780DDD1FB}" type="presOf" srcId="{7DCB72B6-157E-4408-8B05-81107808B85A}" destId="{59968758-FAB6-4489-831B-A1240CF75EB7}" srcOrd="0" destOrd="0" presId="urn:microsoft.com/office/officeart/2005/8/layout/vList5"/>
    <dgm:cxn modelId="{5E5FADCA-C2DE-4CA0-A27D-2159954DF81D}" type="presOf" srcId="{4A0C185C-1B1D-4C84-8182-0F96F5C5D49B}" destId="{0A8632A5-A4FC-4B60-BFF2-A5C973151D79}" srcOrd="0" destOrd="1" presId="urn:microsoft.com/office/officeart/2005/8/layout/vList5"/>
    <dgm:cxn modelId="{C6BB8FD8-27A2-4232-99DB-87D03DA17BE6}" srcId="{7DCB72B6-157E-4408-8B05-81107808B85A}" destId="{4A0C185C-1B1D-4C84-8182-0F96F5C5D49B}" srcOrd="1" destOrd="0" parTransId="{36ADF275-931A-4309-85B2-EBD62ABE2D4F}" sibTransId="{39B4A59C-9D5B-4F62-B83F-934CD0710FBC}"/>
    <dgm:cxn modelId="{EF0E85DE-DEB6-47BA-9DF2-3340D995E5DD}" type="presOf" srcId="{CBB32D76-F7EE-4528-9E85-0A59607B31B4}" destId="{0A8632A5-A4FC-4B60-BFF2-A5C973151D79}" srcOrd="0" destOrd="2" presId="urn:microsoft.com/office/officeart/2005/8/layout/vList5"/>
    <dgm:cxn modelId="{5E25D9EF-72A4-4DF9-A425-E6E4D3786F18}" type="presOf" srcId="{7248D3F7-4273-425E-BD92-73A52EC6B2F3}" destId="{0A8632A5-A4FC-4B60-BFF2-A5C973151D79}" srcOrd="0" destOrd="0" presId="urn:microsoft.com/office/officeart/2005/8/layout/vList5"/>
    <dgm:cxn modelId="{8101EDF6-7A04-49DA-839E-C5D662432466}" type="presOf" srcId="{3D7FB1C4-68E7-4D54-BA61-3EAF1BC76EED}" destId="{0A8632A5-A4FC-4B60-BFF2-A5C973151D79}" srcOrd="0" destOrd="4" presId="urn:microsoft.com/office/officeart/2005/8/layout/vList5"/>
    <dgm:cxn modelId="{60CF29FB-79D4-4DF6-B7F6-C6FEADFD8E2B}" srcId="{7DCB72B6-157E-4408-8B05-81107808B85A}" destId="{294AAD75-421A-4B30-945B-134AE4A5D841}" srcOrd="3" destOrd="0" parTransId="{C96E3192-9198-4712-9ACA-0698AD0FE7B6}" sibTransId="{7FD1D875-169F-46BA-B6B9-951D507A7D81}"/>
    <dgm:cxn modelId="{975861FC-DFC9-460A-811E-7E9C036244C0}" srcId="{7DCB72B6-157E-4408-8B05-81107808B85A}" destId="{CBB32D76-F7EE-4528-9E85-0A59607B31B4}" srcOrd="2" destOrd="0" parTransId="{C63A81D4-17DD-475E-ADC5-A159478CE336}" sibTransId="{D14668A7-0633-4D13-BA24-556643C12867}"/>
    <dgm:cxn modelId="{FC647CFF-CB01-47EE-96F4-211225C8D99B}" srcId="{7DCB72B6-157E-4408-8B05-81107808B85A}" destId="{7248D3F7-4273-425E-BD92-73A52EC6B2F3}" srcOrd="0" destOrd="0" parTransId="{9D64AAF3-8487-4F02-AFEF-B7046964FDB8}" sibTransId="{3071527C-1CA7-4BBA-8FE6-2634C3C0180A}"/>
    <dgm:cxn modelId="{8CA1ADD8-17E1-4398-A79E-B172608FF33C}" type="presParOf" srcId="{23BA4F9B-6C1A-49DD-AD6B-08FBE8909BB3}" destId="{7E8C9B19-7D09-455E-A829-D450D3676D5B}" srcOrd="0" destOrd="0" presId="urn:microsoft.com/office/officeart/2005/8/layout/vList5"/>
    <dgm:cxn modelId="{FBBD842A-E43D-4A1A-B331-EA22B2867501}" type="presParOf" srcId="{7E8C9B19-7D09-455E-A829-D450D3676D5B}" destId="{59968758-FAB6-4489-831B-A1240CF75EB7}" srcOrd="0" destOrd="0" presId="urn:microsoft.com/office/officeart/2005/8/layout/vList5"/>
    <dgm:cxn modelId="{E3CF7FC4-40F2-400C-B0A6-511CED99C96B}" type="presParOf" srcId="{7E8C9B19-7D09-455E-A829-D450D3676D5B}" destId="{0A8632A5-A4FC-4B60-BFF2-A5C973151D79}"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022163-407A-48F0-A03D-E1F94928274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l-GR"/>
        </a:p>
      </dgm:t>
    </dgm:pt>
    <dgm:pt modelId="{94D58947-0F7B-4C30-A76E-7659F76CE2C2}">
      <dgm:prSet custT="1"/>
      <dgm:spPr/>
      <dgm:t>
        <a:bodyPr/>
        <a:lstStyle/>
        <a:p>
          <a:pPr rtl="0"/>
          <a:r>
            <a:rPr lang="en-US" sz="1150" dirty="0"/>
            <a:t>A type of ANN used to learn efficient data encodings in an unsupervised manner.</a:t>
          </a:r>
          <a:endParaRPr lang="el-GR" sz="1150" dirty="0"/>
        </a:p>
      </dgm:t>
    </dgm:pt>
    <dgm:pt modelId="{67166A5E-E6A8-4BF4-A3E5-B2A8A21AF0EC}" type="parTrans" cxnId="{D2C23FC6-E9E4-4BC8-9823-0CA69F45B19D}">
      <dgm:prSet/>
      <dgm:spPr/>
      <dgm:t>
        <a:bodyPr/>
        <a:lstStyle/>
        <a:p>
          <a:endParaRPr lang="el-GR" sz="1150"/>
        </a:p>
      </dgm:t>
    </dgm:pt>
    <dgm:pt modelId="{BF525F57-B107-4E43-A0E2-E7B5CC22EE12}" type="sibTrans" cxnId="{D2C23FC6-E9E4-4BC8-9823-0CA69F45B19D}">
      <dgm:prSet/>
      <dgm:spPr/>
      <dgm:t>
        <a:bodyPr/>
        <a:lstStyle/>
        <a:p>
          <a:endParaRPr lang="el-GR" sz="1150"/>
        </a:p>
      </dgm:t>
    </dgm:pt>
    <dgm:pt modelId="{2078E7CE-0073-4548-9D31-41F0A5AF466A}">
      <dgm:prSet custT="1"/>
      <dgm:spPr/>
      <dgm:t>
        <a:bodyPr/>
        <a:lstStyle/>
        <a:p>
          <a:pPr rtl="0"/>
          <a:r>
            <a:rPr lang="en-US" sz="1150" dirty="0"/>
            <a:t>The most used architecture for anomaly detection.</a:t>
          </a:r>
          <a:endParaRPr lang="el-GR" sz="1150" dirty="0"/>
        </a:p>
      </dgm:t>
    </dgm:pt>
    <dgm:pt modelId="{48E7810D-9BF9-482A-9266-28DE55BC3019}" type="parTrans" cxnId="{C283CD8E-D39B-4386-8465-1C12F0248BE5}">
      <dgm:prSet/>
      <dgm:spPr/>
      <dgm:t>
        <a:bodyPr/>
        <a:lstStyle/>
        <a:p>
          <a:endParaRPr lang="el-GR" sz="1150"/>
        </a:p>
      </dgm:t>
    </dgm:pt>
    <dgm:pt modelId="{4012EEA7-FACC-4256-8A18-9820684D66C1}" type="sibTrans" cxnId="{C283CD8E-D39B-4386-8465-1C12F0248BE5}">
      <dgm:prSet/>
      <dgm:spPr/>
      <dgm:t>
        <a:bodyPr/>
        <a:lstStyle/>
        <a:p>
          <a:endParaRPr lang="el-GR" sz="1150"/>
        </a:p>
      </dgm:t>
    </dgm:pt>
    <dgm:pt modelId="{B97FAB42-C849-4565-B1A7-8F29778AFA9B}">
      <dgm:prSet custT="1"/>
      <dgm:spPr/>
      <dgm:t>
        <a:bodyPr/>
        <a:lstStyle/>
        <a:p>
          <a:pPr rtl="0"/>
          <a:r>
            <a:rPr lang="en-US" sz="1150" dirty="0"/>
            <a:t>Relies on input signal rebuilding after putting it through a compressive path. </a:t>
          </a:r>
          <a:endParaRPr lang="el-GR" sz="1150" dirty="0"/>
        </a:p>
      </dgm:t>
    </dgm:pt>
    <dgm:pt modelId="{4F307F11-8EEF-4667-AADA-7741D7B5F879}" type="parTrans" cxnId="{54937CF5-7C9E-409D-BD62-DA40B6C3BC07}">
      <dgm:prSet/>
      <dgm:spPr/>
      <dgm:t>
        <a:bodyPr/>
        <a:lstStyle/>
        <a:p>
          <a:endParaRPr lang="el-GR" sz="1150"/>
        </a:p>
      </dgm:t>
    </dgm:pt>
    <dgm:pt modelId="{0CDD9C2C-CE74-4A3B-94A9-A3CF397E4199}" type="sibTrans" cxnId="{54937CF5-7C9E-409D-BD62-DA40B6C3BC07}">
      <dgm:prSet/>
      <dgm:spPr/>
      <dgm:t>
        <a:bodyPr/>
        <a:lstStyle/>
        <a:p>
          <a:endParaRPr lang="el-GR" sz="1150"/>
        </a:p>
      </dgm:t>
    </dgm:pt>
    <dgm:pt modelId="{97D53508-D5F0-41AF-A867-35C1F67C0211}">
      <dgm:prSet custT="1"/>
      <dgm:spPr/>
      <dgm:t>
        <a:bodyPr/>
        <a:lstStyle/>
        <a:p>
          <a:pPr rtl="0"/>
          <a:r>
            <a:rPr lang="en-US" sz="1150" dirty="0"/>
            <a:t>After training, the </a:t>
          </a:r>
          <a:r>
            <a:rPr lang="en-US" sz="1150" dirty="0" err="1"/>
            <a:t>autoencoder</a:t>
          </a:r>
          <a:r>
            <a:rPr lang="en-US" sz="1150" dirty="0"/>
            <a:t>  can optimally reconstruct data similar to the one it was trained with.</a:t>
          </a:r>
          <a:endParaRPr lang="el-GR" sz="1150" dirty="0"/>
        </a:p>
      </dgm:t>
    </dgm:pt>
    <dgm:pt modelId="{E8F78785-17F1-454D-94EC-38DA9C7D13F7}" type="parTrans" cxnId="{6812A503-453C-48C3-BB3C-77EBF0F09F5B}">
      <dgm:prSet/>
      <dgm:spPr/>
      <dgm:t>
        <a:bodyPr/>
        <a:lstStyle/>
        <a:p>
          <a:endParaRPr lang="el-GR" sz="1150"/>
        </a:p>
      </dgm:t>
    </dgm:pt>
    <dgm:pt modelId="{9481643C-7FFB-419F-AD85-4DC658F12FD2}" type="sibTrans" cxnId="{6812A503-453C-48C3-BB3C-77EBF0F09F5B}">
      <dgm:prSet/>
      <dgm:spPr/>
      <dgm:t>
        <a:bodyPr/>
        <a:lstStyle/>
        <a:p>
          <a:endParaRPr lang="el-GR" sz="1150"/>
        </a:p>
      </dgm:t>
    </dgm:pt>
    <dgm:pt modelId="{4B96813E-8C1F-4958-99F5-1DB993983E4C}">
      <dgm:prSet custT="1"/>
      <dgm:spPr/>
      <dgm:t>
        <a:bodyPr/>
        <a:lstStyle/>
        <a:p>
          <a:pPr rtl="0"/>
          <a:r>
            <a:rPr lang="en-US" sz="1150" dirty="0"/>
            <a:t>Anomalies will present a high reconstruction error rate after being forwarded through this architecture.</a:t>
          </a:r>
          <a:endParaRPr lang="el-GR" sz="1150" dirty="0"/>
        </a:p>
      </dgm:t>
    </dgm:pt>
    <dgm:pt modelId="{1739E933-8087-4A0E-8652-DD616D17088A}" type="sibTrans" cxnId="{0C42BB68-B585-40B9-88BB-ADD025AEA27A}">
      <dgm:prSet/>
      <dgm:spPr/>
      <dgm:t>
        <a:bodyPr/>
        <a:lstStyle/>
        <a:p>
          <a:endParaRPr lang="el-GR" sz="1150"/>
        </a:p>
      </dgm:t>
    </dgm:pt>
    <dgm:pt modelId="{B84E3C78-D4C0-4B6B-97F5-0BC35E032606}" type="parTrans" cxnId="{0C42BB68-B585-40B9-88BB-ADD025AEA27A}">
      <dgm:prSet/>
      <dgm:spPr/>
      <dgm:t>
        <a:bodyPr/>
        <a:lstStyle/>
        <a:p>
          <a:endParaRPr lang="el-GR" sz="1150"/>
        </a:p>
      </dgm:t>
    </dgm:pt>
    <dgm:pt modelId="{F9307738-7C1E-4670-9C0E-56708549B291}">
      <dgm:prSet phldrT="[Κείμενο]" phldr="1" custT="1"/>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noFill/>
        </a:ln>
      </dgm:spPr>
      <dgm:t>
        <a:bodyPr/>
        <a:lstStyle/>
        <a:p>
          <a:pPr rtl="0"/>
          <a:endParaRPr lang="el-GR" sz="1150" dirty="0"/>
        </a:p>
      </dgm:t>
    </dgm:pt>
    <dgm:pt modelId="{9102B4F7-CC51-4491-A226-7E255871FDEC}" type="parTrans" cxnId="{EF919C35-6042-4596-AC8C-DE78754CF84B}">
      <dgm:prSet/>
      <dgm:spPr/>
      <dgm:t>
        <a:bodyPr/>
        <a:lstStyle/>
        <a:p>
          <a:endParaRPr lang="el-GR"/>
        </a:p>
      </dgm:t>
    </dgm:pt>
    <dgm:pt modelId="{95182E88-4EB0-41D3-A856-EC939F16A19F}" type="sibTrans" cxnId="{EF919C35-6042-4596-AC8C-DE78754CF84B}">
      <dgm:prSet/>
      <dgm:spPr/>
      <dgm:t>
        <a:bodyPr/>
        <a:lstStyle/>
        <a:p>
          <a:endParaRPr lang="el-GR"/>
        </a:p>
      </dgm:t>
    </dgm:pt>
    <dgm:pt modelId="{C6248CD2-4388-45AB-90DB-CE533CB01F22}" type="pres">
      <dgm:prSet presAssocID="{5F022163-407A-48F0-A03D-E1F94928274A}" presName="linear" presStyleCnt="0">
        <dgm:presLayoutVars>
          <dgm:animLvl val="lvl"/>
          <dgm:resizeHandles val="exact"/>
        </dgm:presLayoutVars>
      </dgm:prSet>
      <dgm:spPr/>
    </dgm:pt>
    <dgm:pt modelId="{78B7FE05-B56F-4E1C-855D-CDD90D2AA710}" type="pres">
      <dgm:prSet presAssocID="{F9307738-7C1E-4670-9C0E-56708549B291}" presName="parentText" presStyleLbl="node1" presStyleIdx="0" presStyleCnt="6" custScaleX="77943" custScaleY="223074" custLinFactY="-1219" custLinFactNeighborY="-100000">
        <dgm:presLayoutVars>
          <dgm:chMax val="0"/>
          <dgm:bulletEnabled val="1"/>
        </dgm:presLayoutVars>
      </dgm:prSet>
      <dgm:spPr>
        <a:prstGeom prst="rect">
          <a:avLst/>
        </a:prstGeom>
      </dgm:spPr>
    </dgm:pt>
    <dgm:pt modelId="{FE33D17C-BF4F-4C82-98ED-307273BB5695}" type="pres">
      <dgm:prSet presAssocID="{95182E88-4EB0-41D3-A856-EC939F16A19F}" presName="spacer" presStyleCnt="0"/>
      <dgm:spPr/>
    </dgm:pt>
    <dgm:pt modelId="{E25A86C9-F01C-439E-86F3-0774ED8CEACD}" type="pres">
      <dgm:prSet presAssocID="{94D58947-0F7B-4C30-A76E-7659F76CE2C2}" presName="parentText" presStyleLbl="node1" presStyleIdx="1" presStyleCnt="6">
        <dgm:presLayoutVars>
          <dgm:chMax val="0"/>
          <dgm:bulletEnabled val="1"/>
        </dgm:presLayoutVars>
      </dgm:prSet>
      <dgm:spPr/>
    </dgm:pt>
    <dgm:pt modelId="{7C90A3DC-E16B-46D5-AA38-708E978BB8F0}" type="pres">
      <dgm:prSet presAssocID="{BF525F57-B107-4E43-A0E2-E7B5CC22EE12}" presName="spacer" presStyleCnt="0"/>
      <dgm:spPr/>
    </dgm:pt>
    <dgm:pt modelId="{052EA51B-C544-4E78-A8A5-3794C89BF640}" type="pres">
      <dgm:prSet presAssocID="{2078E7CE-0073-4548-9D31-41F0A5AF466A}" presName="parentText" presStyleLbl="node1" presStyleIdx="2" presStyleCnt="6">
        <dgm:presLayoutVars>
          <dgm:chMax val="0"/>
          <dgm:bulletEnabled val="1"/>
        </dgm:presLayoutVars>
      </dgm:prSet>
      <dgm:spPr/>
    </dgm:pt>
    <dgm:pt modelId="{E7879A7E-A3CF-4501-A96F-72FD8717610F}" type="pres">
      <dgm:prSet presAssocID="{4012EEA7-FACC-4256-8A18-9820684D66C1}" presName="spacer" presStyleCnt="0"/>
      <dgm:spPr/>
    </dgm:pt>
    <dgm:pt modelId="{3DC1DBCA-6518-42BA-9336-B433266A26FA}" type="pres">
      <dgm:prSet presAssocID="{B97FAB42-C849-4565-B1A7-8F29778AFA9B}" presName="parentText" presStyleLbl="node1" presStyleIdx="3" presStyleCnt="6">
        <dgm:presLayoutVars>
          <dgm:chMax val="0"/>
          <dgm:bulletEnabled val="1"/>
        </dgm:presLayoutVars>
      </dgm:prSet>
      <dgm:spPr/>
    </dgm:pt>
    <dgm:pt modelId="{4A31D707-6436-4D8B-8BBA-64699A14CB73}" type="pres">
      <dgm:prSet presAssocID="{0CDD9C2C-CE74-4A3B-94A9-A3CF397E4199}" presName="spacer" presStyleCnt="0"/>
      <dgm:spPr/>
    </dgm:pt>
    <dgm:pt modelId="{AFF746D1-56C4-4524-9AF6-ABF841601644}" type="pres">
      <dgm:prSet presAssocID="{97D53508-D5F0-41AF-A867-35C1F67C0211}" presName="parentText" presStyleLbl="node1" presStyleIdx="4" presStyleCnt="6">
        <dgm:presLayoutVars>
          <dgm:chMax val="0"/>
          <dgm:bulletEnabled val="1"/>
        </dgm:presLayoutVars>
      </dgm:prSet>
      <dgm:spPr/>
    </dgm:pt>
    <dgm:pt modelId="{0DBE3F0F-EBC5-4992-92C8-3577DCD17E81}" type="pres">
      <dgm:prSet presAssocID="{9481643C-7FFB-419F-AD85-4DC658F12FD2}" presName="spacer" presStyleCnt="0"/>
      <dgm:spPr/>
    </dgm:pt>
    <dgm:pt modelId="{32E650AB-BFF0-4C8E-AF4A-642A246F8586}" type="pres">
      <dgm:prSet presAssocID="{4B96813E-8C1F-4958-99F5-1DB993983E4C}" presName="parentText" presStyleLbl="node1" presStyleIdx="5" presStyleCnt="6">
        <dgm:presLayoutVars>
          <dgm:chMax val="0"/>
          <dgm:bulletEnabled val="1"/>
        </dgm:presLayoutVars>
      </dgm:prSet>
      <dgm:spPr/>
    </dgm:pt>
  </dgm:ptLst>
  <dgm:cxnLst>
    <dgm:cxn modelId="{6812A503-453C-48C3-BB3C-77EBF0F09F5B}" srcId="{5F022163-407A-48F0-A03D-E1F94928274A}" destId="{97D53508-D5F0-41AF-A867-35C1F67C0211}" srcOrd="4" destOrd="0" parTransId="{E8F78785-17F1-454D-94EC-38DA9C7D13F7}" sibTransId="{9481643C-7FFB-419F-AD85-4DC658F12FD2}"/>
    <dgm:cxn modelId="{6A9F6824-DD68-4CEB-B83F-3AC6B573E3A8}" type="presOf" srcId="{5F022163-407A-48F0-A03D-E1F94928274A}" destId="{C6248CD2-4388-45AB-90DB-CE533CB01F22}" srcOrd="0" destOrd="0" presId="urn:microsoft.com/office/officeart/2005/8/layout/vList2"/>
    <dgm:cxn modelId="{EF919C35-6042-4596-AC8C-DE78754CF84B}" srcId="{5F022163-407A-48F0-A03D-E1F94928274A}" destId="{F9307738-7C1E-4670-9C0E-56708549B291}" srcOrd="0" destOrd="0" parTransId="{9102B4F7-CC51-4491-A226-7E255871FDEC}" sibTransId="{95182E88-4EB0-41D3-A856-EC939F16A19F}"/>
    <dgm:cxn modelId="{0C42BB68-B585-40B9-88BB-ADD025AEA27A}" srcId="{5F022163-407A-48F0-A03D-E1F94928274A}" destId="{4B96813E-8C1F-4958-99F5-1DB993983E4C}" srcOrd="5" destOrd="0" parTransId="{B84E3C78-D4C0-4B6B-97F5-0BC35E032606}" sibTransId="{1739E933-8087-4A0E-8652-DD616D17088A}"/>
    <dgm:cxn modelId="{89F3754E-FD03-448F-BAF5-FCA3457599FA}" type="presOf" srcId="{97D53508-D5F0-41AF-A867-35C1F67C0211}" destId="{AFF746D1-56C4-4524-9AF6-ABF841601644}" srcOrd="0" destOrd="0" presId="urn:microsoft.com/office/officeart/2005/8/layout/vList2"/>
    <dgm:cxn modelId="{A4F74F78-6562-45D7-B908-5F34BD0FEE70}" type="presOf" srcId="{2078E7CE-0073-4548-9D31-41F0A5AF466A}" destId="{052EA51B-C544-4E78-A8A5-3794C89BF640}" srcOrd="0" destOrd="0" presId="urn:microsoft.com/office/officeart/2005/8/layout/vList2"/>
    <dgm:cxn modelId="{1AA46782-AD43-4682-B473-7CB8AD6EE820}" type="presOf" srcId="{94D58947-0F7B-4C30-A76E-7659F76CE2C2}" destId="{E25A86C9-F01C-439E-86F3-0774ED8CEACD}" srcOrd="0" destOrd="0" presId="urn:microsoft.com/office/officeart/2005/8/layout/vList2"/>
    <dgm:cxn modelId="{C283CD8E-D39B-4386-8465-1C12F0248BE5}" srcId="{5F022163-407A-48F0-A03D-E1F94928274A}" destId="{2078E7CE-0073-4548-9D31-41F0A5AF466A}" srcOrd="2" destOrd="0" parTransId="{48E7810D-9BF9-482A-9266-28DE55BC3019}" sibTransId="{4012EEA7-FACC-4256-8A18-9820684D66C1}"/>
    <dgm:cxn modelId="{D02504B0-3424-4D20-BB76-6B942BB6016B}" type="presOf" srcId="{B97FAB42-C849-4565-B1A7-8F29778AFA9B}" destId="{3DC1DBCA-6518-42BA-9336-B433266A26FA}" srcOrd="0" destOrd="0" presId="urn:microsoft.com/office/officeart/2005/8/layout/vList2"/>
    <dgm:cxn modelId="{3EE967B4-8CAC-43EF-ADAE-1511ACD70EE8}" type="presOf" srcId="{F9307738-7C1E-4670-9C0E-56708549B291}" destId="{78B7FE05-B56F-4E1C-855D-CDD90D2AA710}" srcOrd="0" destOrd="0" presId="urn:microsoft.com/office/officeart/2005/8/layout/vList2"/>
    <dgm:cxn modelId="{D2C23FC6-E9E4-4BC8-9823-0CA69F45B19D}" srcId="{5F022163-407A-48F0-A03D-E1F94928274A}" destId="{94D58947-0F7B-4C30-A76E-7659F76CE2C2}" srcOrd="1" destOrd="0" parTransId="{67166A5E-E6A8-4BF4-A3E5-B2A8A21AF0EC}" sibTransId="{BF525F57-B107-4E43-A0E2-E7B5CC22EE12}"/>
    <dgm:cxn modelId="{AB6762D8-6E5F-4777-84EA-CA0EA7BB48A0}" type="presOf" srcId="{4B96813E-8C1F-4958-99F5-1DB993983E4C}" destId="{32E650AB-BFF0-4C8E-AF4A-642A246F8586}" srcOrd="0" destOrd="0" presId="urn:microsoft.com/office/officeart/2005/8/layout/vList2"/>
    <dgm:cxn modelId="{54937CF5-7C9E-409D-BD62-DA40B6C3BC07}" srcId="{5F022163-407A-48F0-A03D-E1F94928274A}" destId="{B97FAB42-C849-4565-B1A7-8F29778AFA9B}" srcOrd="3" destOrd="0" parTransId="{4F307F11-8EEF-4667-AADA-7741D7B5F879}" sibTransId="{0CDD9C2C-CE74-4A3B-94A9-A3CF397E4199}"/>
    <dgm:cxn modelId="{F2B5FC96-2928-4AD2-B96D-1FCE52A180A9}" type="presParOf" srcId="{C6248CD2-4388-45AB-90DB-CE533CB01F22}" destId="{78B7FE05-B56F-4E1C-855D-CDD90D2AA710}" srcOrd="0" destOrd="0" presId="urn:microsoft.com/office/officeart/2005/8/layout/vList2"/>
    <dgm:cxn modelId="{20037482-BCDD-43E2-B287-C5C98CEE1045}" type="presParOf" srcId="{C6248CD2-4388-45AB-90DB-CE533CB01F22}" destId="{FE33D17C-BF4F-4C82-98ED-307273BB5695}" srcOrd="1" destOrd="0" presId="urn:microsoft.com/office/officeart/2005/8/layout/vList2"/>
    <dgm:cxn modelId="{024307A9-CBA5-458D-99C6-083DFA204926}" type="presParOf" srcId="{C6248CD2-4388-45AB-90DB-CE533CB01F22}" destId="{E25A86C9-F01C-439E-86F3-0774ED8CEACD}" srcOrd="2" destOrd="0" presId="urn:microsoft.com/office/officeart/2005/8/layout/vList2"/>
    <dgm:cxn modelId="{7589C48B-27DE-4486-8A79-7678C8E75F55}" type="presParOf" srcId="{C6248CD2-4388-45AB-90DB-CE533CB01F22}" destId="{7C90A3DC-E16B-46D5-AA38-708E978BB8F0}" srcOrd="3" destOrd="0" presId="urn:microsoft.com/office/officeart/2005/8/layout/vList2"/>
    <dgm:cxn modelId="{44DD5283-3419-4D7E-8FEC-884D121993CE}" type="presParOf" srcId="{C6248CD2-4388-45AB-90DB-CE533CB01F22}" destId="{052EA51B-C544-4E78-A8A5-3794C89BF640}" srcOrd="4" destOrd="0" presId="urn:microsoft.com/office/officeart/2005/8/layout/vList2"/>
    <dgm:cxn modelId="{3D231B45-42AB-4558-8324-092C7F61B7D3}" type="presParOf" srcId="{C6248CD2-4388-45AB-90DB-CE533CB01F22}" destId="{E7879A7E-A3CF-4501-A96F-72FD8717610F}" srcOrd="5" destOrd="0" presId="urn:microsoft.com/office/officeart/2005/8/layout/vList2"/>
    <dgm:cxn modelId="{E1CC6D7E-7126-47AA-8909-A2629BBE0EA1}" type="presParOf" srcId="{C6248CD2-4388-45AB-90DB-CE533CB01F22}" destId="{3DC1DBCA-6518-42BA-9336-B433266A26FA}" srcOrd="6" destOrd="0" presId="urn:microsoft.com/office/officeart/2005/8/layout/vList2"/>
    <dgm:cxn modelId="{9C338411-2D47-4123-9BF2-A2BE937725FF}" type="presParOf" srcId="{C6248CD2-4388-45AB-90DB-CE533CB01F22}" destId="{4A31D707-6436-4D8B-8BBA-64699A14CB73}" srcOrd="7" destOrd="0" presId="urn:microsoft.com/office/officeart/2005/8/layout/vList2"/>
    <dgm:cxn modelId="{49B92364-C65B-464C-B9F1-E220EFCA4053}" type="presParOf" srcId="{C6248CD2-4388-45AB-90DB-CE533CB01F22}" destId="{AFF746D1-56C4-4524-9AF6-ABF841601644}" srcOrd="8" destOrd="0" presId="urn:microsoft.com/office/officeart/2005/8/layout/vList2"/>
    <dgm:cxn modelId="{DE1ABC00-8C86-4EE3-BEEF-3872F869864C}" type="presParOf" srcId="{C6248CD2-4388-45AB-90DB-CE533CB01F22}" destId="{0DBE3F0F-EBC5-4992-92C8-3577DCD17E81}" srcOrd="9" destOrd="0" presId="urn:microsoft.com/office/officeart/2005/8/layout/vList2"/>
    <dgm:cxn modelId="{D9979033-5725-4077-8B1C-495E0D04E7EF}" type="presParOf" srcId="{C6248CD2-4388-45AB-90DB-CE533CB01F22}" destId="{32E650AB-BFF0-4C8E-AF4A-642A246F858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022163-407A-48F0-A03D-E1F9492827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2078E7CE-0073-4548-9D31-41F0A5AF466A}">
      <dgm:prSet custT="1"/>
      <dgm:spPr/>
      <dgm:t>
        <a:bodyPr/>
        <a:lstStyle/>
        <a:p>
          <a:pPr rtl="0"/>
          <a:r>
            <a:rPr lang="en-US" sz="1150" dirty="0"/>
            <a:t>It aims at estimating  the support of a distribution by identifying regions where most of the cases lie.</a:t>
          </a:r>
          <a:endParaRPr lang="el-GR" sz="1150" dirty="0"/>
        </a:p>
      </dgm:t>
    </dgm:pt>
    <dgm:pt modelId="{48E7810D-9BF9-482A-9266-28DE55BC3019}" type="parTrans" cxnId="{C283CD8E-D39B-4386-8465-1C12F0248BE5}">
      <dgm:prSet/>
      <dgm:spPr/>
      <dgm:t>
        <a:bodyPr/>
        <a:lstStyle/>
        <a:p>
          <a:endParaRPr lang="el-GR" sz="1150"/>
        </a:p>
      </dgm:t>
    </dgm:pt>
    <dgm:pt modelId="{4012EEA7-FACC-4256-8A18-9820684D66C1}" type="sibTrans" cxnId="{C283CD8E-D39B-4386-8465-1C12F0248BE5}">
      <dgm:prSet/>
      <dgm:spPr/>
      <dgm:t>
        <a:bodyPr/>
        <a:lstStyle/>
        <a:p>
          <a:endParaRPr lang="el-GR" sz="1150"/>
        </a:p>
      </dgm:t>
    </dgm:pt>
    <dgm:pt modelId="{B97FAB42-C849-4565-B1A7-8F29778AFA9B}">
      <dgm:prSet custT="1"/>
      <dgm:spPr/>
      <dgm:t>
        <a:bodyPr/>
        <a:lstStyle/>
        <a:p>
          <a:pPr rtl="0"/>
          <a:r>
            <a:rPr lang="en-US" sz="1150" dirty="0"/>
            <a:t>Non-linear decision boundaries using non-linear functions in hyper-planes through Kernel functions.</a:t>
          </a:r>
          <a:endParaRPr lang="el-GR" sz="1150" dirty="0"/>
        </a:p>
      </dgm:t>
    </dgm:pt>
    <dgm:pt modelId="{4F307F11-8EEF-4667-AADA-7741D7B5F879}" type="parTrans" cxnId="{54937CF5-7C9E-409D-BD62-DA40B6C3BC07}">
      <dgm:prSet/>
      <dgm:spPr/>
      <dgm:t>
        <a:bodyPr/>
        <a:lstStyle/>
        <a:p>
          <a:endParaRPr lang="el-GR" sz="1150"/>
        </a:p>
      </dgm:t>
    </dgm:pt>
    <dgm:pt modelId="{0CDD9C2C-CE74-4A3B-94A9-A3CF397E4199}" type="sibTrans" cxnId="{54937CF5-7C9E-409D-BD62-DA40B6C3BC07}">
      <dgm:prSet/>
      <dgm:spPr/>
      <dgm:t>
        <a:bodyPr/>
        <a:lstStyle/>
        <a:p>
          <a:endParaRPr lang="el-GR" sz="1150"/>
        </a:p>
      </dgm:t>
    </dgm:pt>
    <dgm:pt modelId="{97D53508-D5F0-41AF-A867-35C1F67C0211}">
      <dgm:prSet custT="1"/>
      <dgm:spPr/>
      <dgm:t>
        <a:bodyPr/>
        <a:lstStyle/>
        <a:p>
          <a:pPr rtl="0"/>
          <a:r>
            <a:rPr lang="en-US" sz="1150" dirty="0"/>
            <a:t>The points within the decision boundaries are considered normal cases.</a:t>
          </a:r>
          <a:endParaRPr lang="el-GR" sz="1150" dirty="0"/>
        </a:p>
      </dgm:t>
    </dgm:pt>
    <dgm:pt modelId="{E8F78785-17F1-454D-94EC-38DA9C7D13F7}" type="parTrans" cxnId="{6812A503-453C-48C3-BB3C-77EBF0F09F5B}">
      <dgm:prSet/>
      <dgm:spPr/>
      <dgm:t>
        <a:bodyPr/>
        <a:lstStyle/>
        <a:p>
          <a:endParaRPr lang="el-GR" sz="1150"/>
        </a:p>
      </dgm:t>
    </dgm:pt>
    <dgm:pt modelId="{9481643C-7FFB-419F-AD85-4DC658F12FD2}" type="sibTrans" cxnId="{6812A503-453C-48C3-BB3C-77EBF0F09F5B}">
      <dgm:prSet/>
      <dgm:spPr/>
      <dgm:t>
        <a:bodyPr/>
        <a:lstStyle/>
        <a:p>
          <a:endParaRPr lang="el-GR" sz="1150"/>
        </a:p>
      </dgm:t>
    </dgm:pt>
    <dgm:pt modelId="{4B96813E-8C1F-4958-99F5-1DB993983E4C}">
      <dgm:prSet custT="1"/>
      <dgm:spPr/>
      <dgm:t>
        <a:bodyPr/>
        <a:lstStyle/>
        <a:p>
          <a:pPr rtl="0"/>
          <a:r>
            <a:rPr lang="en-US" sz="1150" dirty="0"/>
            <a:t>Points whose distance to the center is greater than the radius are considered anomalies.</a:t>
          </a:r>
          <a:endParaRPr lang="el-GR" sz="1150" dirty="0"/>
        </a:p>
      </dgm:t>
    </dgm:pt>
    <dgm:pt modelId="{B84E3C78-D4C0-4B6B-97F5-0BC35E032606}" type="parTrans" cxnId="{0C42BB68-B585-40B9-88BB-ADD025AEA27A}">
      <dgm:prSet/>
      <dgm:spPr/>
      <dgm:t>
        <a:bodyPr/>
        <a:lstStyle/>
        <a:p>
          <a:endParaRPr lang="el-GR" sz="1150"/>
        </a:p>
      </dgm:t>
    </dgm:pt>
    <dgm:pt modelId="{1739E933-8087-4A0E-8652-DD616D17088A}" type="sibTrans" cxnId="{0C42BB68-B585-40B9-88BB-ADD025AEA27A}">
      <dgm:prSet/>
      <dgm:spPr/>
      <dgm:t>
        <a:bodyPr/>
        <a:lstStyle/>
        <a:p>
          <a:endParaRPr lang="el-GR" sz="1150"/>
        </a:p>
      </dgm:t>
    </dgm:pt>
    <dgm:pt modelId="{94D58947-0F7B-4C30-A76E-7659F76CE2C2}">
      <dgm:prSet custT="1"/>
      <dgm:spPr/>
      <dgm:t>
        <a:bodyPr/>
        <a:lstStyle/>
        <a:p>
          <a:pPr rtl="0"/>
          <a:r>
            <a:rPr lang="en-US" sz="1150" dirty="0"/>
            <a:t>An unsupervised ML algorithm that learns a decision function for novelty detection.</a:t>
          </a:r>
          <a:endParaRPr lang="el-GR" sz="1150" dirty="0"/>
        </a:p>
      </dgm:t>
    </dgm:pt>
    <dgm:pt modelId="{BF525F57-B107-4E43-A0E2-E7B5CC22EE12}" type="sibTrans" cxnId="{D2C23FC6-E9E4-4BC8-9823-0CA69F45B19D}">
      <dgm:prSet/>
      <dgm:spPr/>
      <dgm:t>
        <a:bodyPr/>
        <a:lstStyle/>
        <a:p>
          <a:endParaRPr lang="el-GR" sz="1150"/>
        </a:p>
      </dgm:t>
    </dgm:pt>
    <dgm:pt modelId="{67166A5E-E6A8-4BF4-A3E5-B2A8A21AF0EC}" type="parTrans" cxnId="{D2C23FC6-E9E4-4BC8-9823-0CA69F45B19D}">
      <dgm:prSet/>
      <dgm:spPr/>
      <dgm:t>
        <a:bodyPr/>
        <a:lstStyle/>
        <a:p>
          <a:endParaRPr lang="el-GR" sz="1150"/>
        </a:p>
      </dgm:t>
    </dgm:pt>
    <dgm:pt modelId="{99194D10-F39E-452C-99B8-DE8C653BE992}">
      <dgm:prSet phldrT="[Κείμενο]" phldr="1" custT="1"/>
      <dgm: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t>
        <a:bodyPr/>
        <a:lstStyle/>
        <a:p>
          <a:pPr rtl="0"/>
          <a:endParaRPr lang="el-GR" sz="1150" dirty="0"/>
        </a:p>
      </dgm:t>
    </dgm:pt>
    <dgm:pt modelId="{C58F81A3-D07D-439A-96E3-E71A062C6D56}" type="parTrans" cxnId="{367DADE9-8FF8-4561-8375-D2B4E736F2B2}">
      <dgm:prSet/>
      <dgm:spPr/>
      <dgm:t>
        <a:bodyPr/>
        <a:lstStyle/>
        <a:p>
          <a:endParaRPr lang="el-GR"/>
        </a:p>
      </dgm:t>
    </dgm:pt>
    <dgm:pt modelId="{9FCFCF60-B363-4D16-8FF5-819FB8157E3D}" type="sibTrans" cxnId="{367DADE9-8FF8-4561-8375-D2B4E736F2B2}">
      <dgm:prSet/>
      <dgm:spPr/>
      <dgm:t>
        <a:bodyPr/>
        <a:lstStyle/>
        <a:p>
          <a:endParaRPr lang="el-GR"/>
        </a:p>
      </dgm:t>
    </dgm:pt>
    <dgm:pt modelId="{C6248CD2-4388-45AB-90DB-CE533CB01F22}" type="pres">
      <dgm:prSet presAssocID="{5F022163-407A-48F0-A03D-E1F94928274A}" presName="linear" presStyleCnt="0">
        <dgm:presLayoutVars>
          <dgm:animLvl val="lvl"/>
          <dgm:resizeHandles val="exact"/>
        </dgm:presLayoutVars>
      </dgm:prSet>
      <dgm:spPr/>
    </dgm:pt>
    <dgm:pt modelId="{D046C4BC-EA0D-44CD-A09F-9BC056526C82}" type="pres">
      <dgm:prSet presAssocID="{99194D10-F39E-452C-99B8-DE8C653BE992}" presName="parentText" presStyleLbl="node1" presStyleIdx="0" presStyleCnt="6" custScaleX="82513" custScaleY="222962">
        <dgm:presLayoutVars>
          <dgm:chMax val="0"/>
          <dgm:bulletEnabled val="1"/>
        </dgm:presLayoutVars>
      </dgm:prSet>
      <dgm:spPr>
        <a:prstGeom prst="rect">
          <a:avLst/>
        </a:prstGeom>
      </dgm:spPr>
    </dgm:pt>
    <dgm:pt modelId="{54AD1A6D-0998-4E25-866E-EA74D960C612}" type="pres">
      <dgm:prSet presAssocID="{9FCFCF60-B363-4D16-8FF5-819FB8157E3D}" presName="spacer" presStyleCnt="0"/>
      <dgm:spPr/>
    </dgm:pt>
    <dgm:pt modelId="{E25A86C9-F01C-439E-86F3-0774ED8CEACD}" type="pres">
      <dgm:prSet presAssocID="{94D58947-0F7B-4C30-A76E-7659F76CE2C2}" presName="parentText" presStyleLbl="node1" presStyleIdx="1" presStyleCnt="6">
        <dgm:presLayoutVars>
          <dgm:chMax val="0"/>
          <dgm:bulletEnabled val="1"/>
        </dgm:presLayoutVars>
      </dgm:prSet>
      <dgm:spPr/>
    </dgm:pt>
    <dgm:pt modelId="{7C90A3DC-E16B-46D5-AA38-708E978BB8F0}" type="pres">
      <dgm:prSet presAssocID="{BF525F57-B107-4E43-A0E2-E7B5CC22EE12}" presName="spacer" presStyleCnt="0"/>
      <dgm:spPr/>
    </dgm:pt>
    <dgm:pt modelId="{052EA51B-C544-4E78-A8A5-3794C89BF640}" type="pres">
      <dgm:prSet presAssocID="{2078E7CE-0073-4548-9D31-41F0A5AF466A}" presName="parentText" presStyleLbl="node1" presStyleIdx="2" presStyleCnt="6">
        <dgm:presLayoutVars>
          <dgm:chMax val="0"/>
          <dgm:bulletEnabled val="1"/>
        </dgm:presLayoutVars>
      </dgm:prSet>
      <dgm:spPr/>
    </dgm:pt>
    <dgm:pt modelId="{E7879A7E-A3CF-4501-A96F-72FD8717610F}" type="pres">
      <dgm:prSet presAssocID="{4012EEA7-FACC-4256-8A18-9820684D66C1}" presName="spacer" presStyleCnt="0"/>
      <dgm:spPr/>
    </dgm:pt>
    <dgm:pt modelId="{3DC1DBCA-6518-42BA-9336-B433266A26FA}" type="pres">
      <dgm:prSet presAssocID="{B97FAB42-C849-4565-B1A7-8F29778AFA9B}" presName="parentText" presStyleLbl="node1" presStyleIdx="3" presStyleCnt="6">
        <dgm:presLayoutVars>
          <dgm:chMax val="0"/>
          <dgm:bulletEnabled val="1"/>
        </dgm:presLayoutVars>
      </dgm:prSet>
      <dgm:spPr/>
    </dgm:pt>
    <dgm:pt modelId="{4A31D707-6436-4D8B-8BBA-64699A14CB73}" type="pres">
      <dgm:prSet presAssocID="{0CDD9C2C-CE74-4A3B-94A9-A3CF397E4199}" presName="spacer" presStyleCnt="0"/>
      <dgm:spPr/>
    </dgm:pt>
    <dgm:pt modelId="{AFF746D1-56C4-4524-9AF6-ABF841601644}" type="pres">
      <dgm:prSet presAssocID="{97D53508-D5F0-41AF-A867-35C1F67C0211}" presName="parentText" presStyleLbl="node1" presStyleIdx="4" presStyleCnt="6">
        <dgm:presLayoutVars>
          <dgm:chMax val="0"/>
          <dgm:bulletEnabled val="1"/>
        </dgm:presLayoutVars>
      </dgm:prSet>
      <dgm:spPr/>
    </dgm:pt>
    <dgm:pt modelId="{0DBE3F0F-EBC5-4992-92C8-3577DCD17E81}" type="pres">
      <dgm:prSet presAssocID="{9481643C-7FFB-419F-AD85-4DC658F12FD2}" presName="spacer" presStyleCnt="0"/>
      <dgm:spPr/>
    </dgm:pt>
    <dgm:pt modelId="{32E650AB-BFF0-4C8E-AF4A-642A246F8586}" type="pres">
      <dgm:prSet presAssocID="{4B96813E-8C1F-4958-99F5-1DB993983E4C}" presName="parentText" presStyleLbl="node1" presStyleIdx="5" presStyleCnt="6">
        <dgm:presLayoutVars>
          <dgm:chMax val="0"/>
          <dgm:bulletEnabled val="1"/>
        </dgm:presLayoutVars>
      </dgm:prSet>
      <dgm:spPr/>
    </dgm:pt>
  </dgm:ptLst>
  <dgm:cxnLst>
    <dgm:cxn modelId="{6812A503-453C-48C3-BB3C-77EBF0F09F5B}" srcId="{5F022163-407A-48F0-A03D-E1F94928274A}" destId="{97D53508-D5F0-41AF-A867-35C1F67C0211}" srcOrd="4" destOrd="0" parTransId="{E8F78785-17F1-454D-94EC-38DA9C7D13F7}" sibTransId="{9481643C-7FFB-419F-AD85-4DC658F12FD2}"/>
    <dgm:cxn modelId="{FAF6AE0B-9D38-42C1-BDB7-C69DC584456A}" type="presOf" srcId="{5F022163-407A-48F0-A03D-E1F94928274A}" destId="{C6248CD2-4388-45AB-90DB-CE533CB01F22}" srcOrd="0" destOrd="0" presId="urn:microsoft.com/office/officeart/2005/8/layout/vList2"/>
    <dgm:cxn modelId="{75B6323F-151C-4533-99D4-2A8C49BE9E65}" type="presOf" srcId="{2078E7CE-0073-4548-9D31-41F0A5AF466A}" destId="{052EA51B-C544-4E78-A8A5-3794C89BF640}" srcOrd="0" destOrd="0" presId="urn:microsoft.com/office/officeart/2005/8/layout/vList2"/>
    <dgm:cxn modelId="{0C42BB68-B585-40B9-88BB-ADD025AEA27A}" srcId="{5F022163-407A-48F0-A03D-E1F94928274A}" destId="{4B96813E-8C1F-4958-99F5-1DB993983E4C}" srcOrd="5" destOrd="0" parTransId="{B84E3C78-D4C0-4B6B-97F5-0BC35E032606}" sibTransId="{1739E933-8087-4A0E-8652-DD616D17088A}"/>
    <dgm:cxn modelId="{3DC4A356-7E3F-472F-8579-451953D3134C}" type="presOf" srcId="{4B96813E-8C1F-4958-99F5-1DB993983E4C}" destId="{32E650AB-BFF0-4C8E-AF4A-642A246F8586}" srcOrd="0" destOrd="0" presId="urn:microsoft.com/office/officeart/2005/8/layout/vList2"/>
    <dgm:cxn modelId="{6D04B384-4A7F-492E-B9DC-8AAC3F92AC44}" type="presOf" srcId="{97D53508-D5F0-41AF-A867-35C1F67C0211}" destId="{AFF746D1-56C4-4524-9AF6-ABF841601644}" srcOrd="0" destOrd="0" presId="urn:microsoft.com/office/officeart/2005/8/layout/vList2"/>
    <dgm:cxn modelId="{C283CD8E-D39B-4386-8465-1C12F0248BE5}" srcId="{5F022163-407A-48F0-A03D-E1F94928274A}" destId="{2078E7CE-0073-4548-9D31-41F0A5AF466A}" srcOrd="2" destOrd="0" parTransId="{48E7810D-9BF9-482A-9266-28DE55BC3019}" sibTransId="{4012EEA7-FACC-4256-8A18-9820684D66C1}"/>
    <dgm:cxn modelId="{230DF394-B1EB-4ED9-8952-94BF04DBF3C5}" type="presOf" srcId="{94D58947-0F7B-4C30-A76E-7659F76CE2C2}" destId="{E25A86C9-F01C-439E-86F3-0774ED8CEACD}" srcOrd="0" destOrd="0" presId="urn:microsoft.com/office/officeart/2005/8/layout/vList2"/>
    <dgm:cxn modelId="{8092969E-7630-485F-B2FC-6929A6ED8A02}" type="presOf" srcId="{99194D10-F39E-452C-99B8-DE8C653BE992}" destId="{D046C4BC-EA0D-44CD-A09F-9BC056526C82}" srcOrd="0" destOrd="0" presId="urn:microsoft.com/office/officeart/2005/8/layout/vList2"/>
    <dgm:cxn modelId="{D2C23FC6-E9E4-4BC8-9823-0CA69F45B19D}" srcId="{5F022163-407A-48F0-A03D-E1F94928274A}" destId="{94D58947-0F7B-4C30-A76E-7659F76CE2C2}" srcOrd="1" destOrd="0" parTransId="{67166A5E-E6A8-4BF4-A3E5-B2A8A21AF0EC}" sibTransId="{BF525F57-B107-4E43-A0E2-E7B5CC22EE12}"/>
    <dgm:cxn modelId="{367DADE9-8FF8-4561-8375-D2B4E736F2B2}" srcId="{5F022163-407A-48F0-A03D-E1F94928274A}" destId="{99194D10-F39E-452C-99B8-DE8C653BE992}" srcOrd="0" destOrd="0" parTransId="{C58F81A3-D07D-439A-96E3-E71A062C6D56}" sibTransId="{9FCFCF60-B363-4D16-8FF5-819FB8157E3D}"/>
    <dgm:cxn modelId="{CACA04EC-E3D0-449B-819C-B73A4122DD64}" type="presOf" srcId="{B97FAB42-C849-4565-B1A7-8F29778AFA9B}" destId="{3DC1DBCA-6518-42BA-9336-B433266A26FA}" srcOrd="0" destOrd="0" presId="urn:microsoft.com/office/officeart/2005/8/layout/vList2"/>
    <dgm:cxn modelId="{54937CF5-7C9E-409D-BD62-DA40B6C3BC07}" srcId="{5F022163-407A-48F0-A03D-E1F94928274A}" destId="{B97FAB42-C849-4565-B1A7-8F29778AFA9B}" srcOrd="3" destOrd="0" parTransId="{4F307F11-8EEF-4667-AADA-7741D7B5F879}" sibTransId="{0CDD9C2C-CE74-4A3B-94A9-A3CF397E4199}"/>
    <dgm:cxn modelId="{2D7B484C-BF69-4EC4-976A-FFC87B1EBC6F}" type="presParOf" srcId="{C6248CD2-4388-45AB-90DB-CE533CB01F22}" destId="{D046C4BC-EA0D-44CD-A09F-9BC056526C82}" srcOrd="0" destOrd="0" presId="urn:microsoft.com/office/officeart/2005/8/layout/vList2"/>
    <dgm:cxn modelId="{24915684-868C-441F-8071-1305B32A3A76}" type="presParOf" srcId="{C6248CD2-4388-45AB-90DB-CE533CB01F22}" destId="{54AD1A6D-0998-4E25-866E-EA74D960C612}" srcOrd="1" destOrd="0" presId="urn:microsoft.com/office/officeart/2005/8/layout/vList2"/>
    <dgm:cxn modelId="{59841A0C-AFFE-4258-9485-991F28B8779E}" type="presParOf" srcId="{C6248CD2-4388-45AB-90DB-CE533CB01F22}" destId="{E25A86C9-F01C-439E-86F3-0774ED8CEACD}" srcOrd="2" destOrd="0" presId="urn:microsoft.com/office/officeart/2005/8/layout/vList2"/>
    <dgm:cxn modelId="{7A0EDCD4-A5D8-41CA-B39D-B258E6E34C51}" type="presParOf" srcId="{C6248CD2-4388-45AB-90DB-CE533CB01F22}" destId="{7C90A3DC-E16B-46D5-AA38-708E978BB8F0}" srcOrd="3" destOrd="0" presId="urn:microsoft.com/office/officeart/2005/8/layout/vList2"/>
    <dgm:cxn modelId="{56D0D344-042F-4377-A130-750E2DF35D59}" type="presParOf" srcId="{C6248CD2-4388-45AB-90DB-CE533CB01F22}" destId="{052EA51B-C544-4E78-A8A5-3794C89BF640}" srcOrd="4" destOrd="0" presId="urn:microsoft.com/office/officeart/2005/8/layout/vList2"/>
    <dgm:cxn modelId="{31C753EC-435A-4661-9B4C-1D35149133CE}" type="presParOf" srcId="{C6248CD2-4388-45AB-90DB-CE533CB01F22}" destId="{E7879A7E-A3CF-4501-A96F-72FD8717610F}" srcOrd="5" destOrd="0" presId="urn:microsoft.com/office/officeart/2005/8/layout/vList2"/>
    <dgm:cxn modelId="{3D988653-F4CC-4655-81B6-D21E1F559FED}" type="presParOf" srcId="{C6248CD2-4388-45AB-90DB-CE533CB01F22}" destId="{3DC1DBCA-6518-42BA-9336-B433266A26FA}" srcOrd="6" destOrd="0" presId="urn:microsoft.com/office/officeart/2005/8/layout/vList2"/>
    <dgm:cxn modelId="{82E7A0B4-A5F3-40BD-A490-A697AF628C55}" type="presParOf" srcId="{C6248CD2-4388-45AB-90DB-CE533CB01F22}" destId="{4A31D707-6436-4D8B-8BBA-64699A14CB73}" srcOrd="7" destOrd="0" presId="urn:microsoft.com/office/officeart/2005/8/layout/vList2"/>
    <dgm:cxn modelId="{A474561D-F7DF-4C70-8B5A-4A0512C44DCD}" type="presParOf" srcId="{C6248CD2-4388-45AB-90DB-CE533CB01F22}" destId="{AFF746D1-56C4-4524-9AF6-ABF841601644}" srcOrd="8" destOrd="0" presId="urn:microsoft.com/office/officeart/2005/8/layout/vList2"/>
    <dgm:cxn modelId="{93CF106A-9936-4439-8429-F1B48D14B289}" type="presParOf" srcId="{C6248CD2-4388-45AB-90DB-CE533CB01F22}" destId="{0DBE3F0F-EBC5-4992-92C8-3577DCD17E81}" srcOrd="9" destOrd="0" presId="urn:microsoft.com/office/officeart/2005/8/layout/vList2"/>
    <dgm:cxn modelId="{C463A5DD-A731-4897-B899-432475D00F79}" type="presParOf" srcId="{C6248CD2-4388-45AB-90DB-CE533CB01F22}" destId="{32E650AB-BFF0-4C8E-AF4A-642A246F8586}"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022163-407A-48F0-A03D-E1F94928274A}"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l-GR"/>
        </a:p>
      </dgm:t>
    </dgm:pt>
    <dgm:pt modelId="{94D58947-0F7B-4C30-A76E-7659F76CE2C2}">
      <dgm:prSet custT="1"/>
      <dgm:spPr/>
      <dgm:t>
        <a:bodyPr/>
        <a:lstStyle/>
        <a:p>
          <a:pPr rtl="0"/>
          <a:r>
            <a:rPr lang="en-US" sz="1150" dirty="0"/>
            <a:t>A tree-based ensemble method, built on the basis of decision trees.</a:t>
          </a:r>
          <a:endParaRPr lang="el-GR" sz="1150" dirty="0"/>
        </a:p>
      </dgm:t>
    </dgm:pt>
    <dgm:pt modelId="{67166A5E-E6A8-4BF4-A3E5-B2A8A21AF0EC}" type="parTrans" cxnId="{D2C23FC6-E9E4-4BC8-9823-0CA69F45B19D}">
      <dgm:prSet/>
      <dgm:spPr/>
      <dgm:t>
        <a:bodyPr/>
        <a:lstStyle/>
        <a:p>
          <a:endParaRPr lang="el-GR" sz="1150"/>
        </a:p>
      </dgm:t>
    </dgm:pt>
    <dgm:pt modelId="{BF525F57-B107-4E43-A0E2-E7B5CC22EE12}" type="sibTrans" cxnId="{D2C23FC6-E9E4-4BC8-9823-0CA69F45B19D}">
      <dgm:prSet/>
      <dgm:spPr/>
      <dgm:t>
        <a:bodyPr/>
        <a:lstStyle/>
        <a:p>
          <a:endParaRPr lang="el-GR" sz="1150"/>
        </a:p>
      </dgm:t>
    </dgm:pt>
    <dgm:pt modelId="{2078E7CE-0073-4548-9D31-41F0A5AF466A}">
      <dgm:prSet custT="1"/>
      <dgm:spPr/>
      <dgm:t>
        <a:bodyPr/>
        <a:lstStyle/>
        <a:p>
          <a:pPr rtl="0"/>
          <a:r>
            <a:rPr lang="en-US" sz="1150" dirty="0"/>
            <a:t>Explicitly identifies anomalies instead of profiling normal data points</a:t>
          </a:r>
          <a:endParaRPr lang="el-GR" sz="1150" dirty="0"/>
        </a:p>
      </dgm:t>
    </dgm:pt>
    <dgm:pt modelId="{48E7810D-9BF9-482A-9266-28DE55BC3019}" type="parTrans" cxnId="{C283CD8E-D39B-4386-8465-1C12F0248BE5}">
      <dgm:prSet/>
      <dgm:spPr/>
      <dgm:t>
        <a:bodyPr/>
        <a:lstStyle/>
        <a:p>
          <a:endParaRPr lang="el-GR" sz="1150"/>
        </a:p>
      </dgm:t>
    </dgm:pt>
    <dgm:pt modelId="{4012EEA7-FACC-4256-8A18-9820684D66C1}" type="sibTrans" cxnId="{C283CD8E-D39B-4386-8465-1C12F0248BE5}">
      <dgm:prSet/>
      <dgm:spPr/>
      <dgm:t>
        <a:bodyPr/>
        <a:lstStyle/>
        <a:p>
          <a:endParaRPr lang="el-GR" sz="1150"/>
        </a:p>
      </dgm:t>
    </dgm:pt>
    <dgm:pt modelId="{B97FAB42-C849-4565-B1A7-8F29778AFA9B}">
      <dgm:prSet custT="1"/>
      <dgm:spPr/>
      <dgm:t>
        <a:bodyPr/>
        <a:lstStyle/>
        <a:p>
          <a:pPr rtl="0"/>
          <a:r>
            <a:rPr lang="en-US" sz="1150" dirty="0"/>
            <a:t> Partitions are created by randomly selecting a feature and a splitting value between its minimum and maximum.</a:t>
          </a:r>
          <a:endParaRPr lang="el-GR" sz="1150" dirty="0"/>
        </a:p>
      </dgm:t>
    </dgm:pt>
    <dgm:pt modelId="{4F307F11-8EEF-4667-AADA-7741D7B5F879}" type="parTrans" cxnId="{54937CF5-7C9E-409D-BD62-DA40B6C3BC07}">
      <dgm:prSet/>
      <dgm:spPr/>
      <dgm:t>
        <a:bodyPr/>
        <a:lstStyle/>
        <a:p>
          <a:endParaRPr lang="el-GR" sz="1150"/>
        </a:p>
      </dgm:t>
    </dgm:pt>
    <dgm:pt modelId="{0CDD9C2C-CE74-4A3B-94A9-A3CF397E4199}" type="sibTrans" cxnId="{54937CF5-7C9E-409D-BD62-DA40B6C3BC07}">
      <dgm:prSet/>
      <dgm:spPr/>
      <dgm:t>
        <a:bodyPr/>
        <a:lstStyle/>
        <a:p>
          <a:endParaRPr lang="el-GR" sz="1150"/>
        </a:p>
      </dgm:t>
    </dgm:pt>
    <dgm:pt modelId="{97D53508-D5F0-41AF-A867-35C1F67C0211}">
      <dgm:prSet custT="1"/>
      <dgm:spPr/>
      <dgm:t>
        <a:bodyPr/>
        <a:lstStyle/>
        <a:p>
          <a:pPr rtl="0"/>
          <a:r>
            <a:rPr lang="en-US" sz="1150" dirty="0"/>
            <a:t>On average, a normal point requires more partitions to be identified than an abnormal point.</a:t>
          </a:r>
          <a:endParaRPr lang="el-GR" sz="1150" dirty="0"/>
        </a:p>
      </dgm:t>
    </dgm:pt>
    <dgm:pt modelId="{E8F78785-17F1-454D-94EC-38DA9C7D13F7}" type="parTrans" cxnId="{6812A503-453C-48C3-BB3C-77EBF0F09F5B}">
      <dgm:prSet/>
      <dgm:spPr/>
      <dgm:t>
        <a:bodyPr/>
        <a:lstStyle/>
        <a:p>
          <a:endParaRPr lang="el-GR" sz="1150"/>
        </a:p>
      </dgm:t>
    </dgm:pt>
    <dgm:pt modelId="{9481643C-7FFB-419F-AD85-4DC658F12FD2}" type="sibTrans" cxnId="{6812A503-453C-48C3-BB3C-77EBF0F09F5B}">
      <dgm:prSet/>
      <dgm:spPr/>
      <dgm:t>
        <a:bodyPr/>
        <a:lstStyle/>
        <a:p>
          <a:endParaRPr lang="el-GR" sz="1150"/>
        </a:p>
      </dgm:t>
    </dgm:pt>
    <dgm:pt modelId="{4B96813E-8C1F-4958-99F5-1DB993983E4C}">
      <dgm:prSet custT="1"/>
      <dgm:spPr/>
      <dgm:t>
        <a:bodyPr/>
        <a:lstStyle/>
        <a:p>
          <a:pPr rtl="0"/>
          <a:r>
            <a:rPr lang="en-US" sz="1150" dirty="0"/>
            <a:t>Outliers are less frequent than regular observations and require less splits (closer to the root of the tree)</a:t>
          </a:r>
          <a:endParaRPr lang="el-GR" sz="1150" dirty="0"/>
        </a:p>
      </dgm:t>
    </dgm:pt>
    <dgm:pt modelId="{B84E3C78-D4C0-4B6B-97F5-0BC35E032606}" type="parTrans" cxnId="{0C42BB68-B585-40B9-88BB-ADD025AEA27A}">
      <dgm:prSet/>
      <dgm:spPr/>
      <dgm:t>
        <a:bodyPr/>
        <a:lstStyle/>
        <a:p>
          <a:endParaRPr lang="el-GR" sz="1150"/>
        </a:p>
      </dgm:t>
    </dgm:pt>
    <dgm:pt modelId="{1739E933-8087-4A0E-8652-DD616D17088A}" type="sibTrans" cxnId="{0C42BB68-B585-40B9-88BB-ADD025AEA27A}">
      <dgm:prSet/>
      <dgm:spPr/>
      <dgm:t>
        <a:bodyPr/>
        <a:lstStyle/>
        <a:p>
          <a:endParaRPr lang="el-GR" sz="1150"/>
        </a:p>
      </dgm:t>
    </dgm:pt>
    <dgm:pt modelId="{5F0B6586-F4AD-48B0-8DC5-DDB25883B4C8}">
      <dgm:prSet phldrT="[Κείμενο]" phldr="1" custT="1"/>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1961" r="1961"/>
          </a:stretch>
        </a:blipFill>
      </dgm:spPr>
      <dgm:t>
        <a:bodyPr/>
        <a:lstStyle/>
        <a:p>
          <a:pPr rtl="0"/>
          <a:endParaRPr lang="el-GR" sz="1150" dirty="0"/>
        </a:p>
      </dgm:t>
    </dgm:pt>
    <dgm:pt modelId="{C56F7450-0B10-4422-B7AD-E433CF1180A1}" type="parTrans" cxnId="{24B21EC7-B43F-4B8A-A99F-37BB437E01E1}">
      <dgm:prSet/>
      <dgm:spPr/>
      <dgm:t>
        <a:bodyPr/>
        <a:lstStyle/>
        <a:p>
          <a:endParaRPr lang="el-GR"/>
        </a:p>
      </dgm:t>
    </dgm:pt>
    <dgm:pt modelId="{B3A9015D-5CFB-43E5-9C29-86B9E177F65A}" type="sibTrans" cxnId="{24B21EC7-B43F-4B8A-A99F-37BB437E01E1}">
      <dgm:prSet/>
      <dgm:spPr/>
      <dgm:t>
        <a:bodyPr/>
        <a:lstStyle/>
        <a:p>
          <a:endParaRPr lang="el-GR"/>
        </a:p>
      </dgm:t>
    </dgm:pt>
    <dgm:pt modelId="{C6248CD2-4388-45AB-90DB-CE533CB01F22}" type="pres">
      <dgm:prSet presAssocID="{5F022163-407A-48F0-A03D-E1F94928274A}" presName="linear" presStyleCnt="0">
        <dgm:presLayoutVars>
          <dgm:animLvl val="lvl"/>
          <dgm:resizeHandles val="exact"/>
        </dgm:presLayoutVars>
      </dgm:prSet>
      <dgm:spPr/>
    </dgm:pt>
    <dgm:pt modelId="{D8AFE0E5-3970-4307-A3AE-C42E55F4A54F}" type="pres">
      <dgm:prSet presAssocID="{5F0B6586-F4AD-48B0-8DC5-DDB25883B4C8}" presName="parentText" presStyleLbl="node1" presStyleIdx="0" presStyleCnt="6" custScaleX="92024" custScaleY="222962" custLinFactY="254" custLinFactNeighborY="100000">
        <dgm:presLayoutVars>
          <dgm:chMax val="0"/>
          <dgm:bulletEnabled val="1"/>
        </dgm:presLayoutVars>
      </dgm:prSet>
      <dgm:spPr>
        <a:prstGeom prst="rect">
          <a:avLst/>
        </a:prstGeom>
      </dgm:spPr>
    </dgm:pt>
    <dgm:pt modelId="{E48F9D74-28E7-4862-9E48-8CCE12682A0F}" type="pres">
      <dgm:prSet presAssocID="{B3A9015D-5CFB-43E5-9C29-86B9E177F65A}" presName="spacer" presStyleCnt="0"/>
      <dgm:spPr/>
    </dgm:pt>
    <dgm:pt modelId="{E25A86C9-F01C-439E-86F3-0774ED8CEACD}" type="pres">
      <dgm:prSet presAssocID="{94D58947-0F7B-4C30-A76E-7659F76CE2C2}" presName="parentText" presStyleLbl="node1" presStyleIdx="1" presStyleCnt="6">
        <dgm:presLayoutVars>
          <dgm:chMax val="0"/>
          <dgm:bulletEnabled val="1"/>
        </dgm:presLayoutVars>
      </dgm:prSet>
      <dgm:spPr/>
    </dgm:pt>
    <dgm:pt modelId="{7C90A3DC-E16B-46D5-AA38-708E978BB8F0}" type="pres">
      <dgm:prSet presAssocID="{BF525F57-B107-4E43-A0E2-E7B5CC22EE12}" presName="spacer" presStyleCnt="0"/>
      <dgm:spPr/>
    </dgm:pt>
    <dgm:pt modelId="{052EA51B-C544-4E78-A8A5-3794C89BF640}" type="pres">
      <dgm:prSet presAssocID="{2078E7CE-0073-4548-9D31-41F0A5AF466A}" presName="parentText" presStyleLbl="node1" presStyleIdx="2" presStyleCnt="6">
        <dgm:presLayoutVars>
          <dgm:chMax val="0"/>
          <dgm:bulletEnabled val="1"/>
        </dgm:presLayoutVars>
      </dgm:prSet>
      <dgm:spPr/>
    </dgm:pt>
    <dgm:pt modelId="{E7879A7E-A3CF-4501-A96F-72FD8717610F}" type="pres">
      <dgm:prSet presAssocID="{4012EEA7-FACC-4256-8A18-9820684D66C1}" presName="spacer" presStyleCnt="0"/>
      <dgm:spPr/>
    </dgm:pt>
    <dgm:pt modelId="{3DC1DBCA-6518-42BA-9336-B433266A26FA}" type="pres">
      <dgm:prSet presAssocID="{B97FAB42-C849-4565-B1A7-8F29778AFA9B}" presName="parentText" presStyleLbl="node1" presStyleIdx="3" presStyleCnt="6">
        <dgm:presLayoutVars>
          <dgm:chMax val="0"/>
          <dgm:bulletEnabled val="1"/>
        </dgm:presLayoutVars>
      </dgm:prSet>
      <dgm:spPr/>
    </dgm:pt>
    <dgm:pt modelId="{4A31D707-6436-4D8B-8BBA-64699A14CB73}" type="pres">
      <dgm:prSet presAssocID="{0CDD9C2C-CE74-4A3B-94A9-A3CF397E4199}" presName="spacer" presStyleCnt="0"/>
      <dgm:spPr/>
    </dgm:pt>
    <dgm:pt modelId="{AFF746D1-56C4-4524-9AF6-ABF841601644}" type="pres">
      <dgm:prSet presAssocID="{97D53508-D5F0-41AF-A867-35C1F67C0211}" presName="parentText" presStyleLbl="node1" presStyleIdx="4" presStyleCnt="6">
        <dgm:presLayoutVars>
          <dgm:chMax val="0"/>
          <dgm:bulletEnabled val="1"/>
        </dgm:presLayoutVars>
      </dgm:prSet>
      <dgm:spPr/>
    </dgm:pt>
    <dgm:pt modelId="{0DBE3F0F-EBC5-4992-92C8-3577DCD17E81}" type="pres">
      <dgm:prSet presAssocID="{9481643C-7FFB-419F-AD85-4DC658F12FD2}" presName="spacer" presStyleCnt="0"/>
      <dgm:spPr/>
    </dgm:pt>
    <dgm:pt modelId="{32E650AB-BFF0-4C8E-AF4A-642A246F8586}" type="pres">
      <dgm:prSet presAssocID="{4B96813E-8C1F-4958-99F5-1DB993983E4C}" presName="parentText" presStyleLbl="node1" presStyleIdx="5" presStyleCnt="6">
        <dgm:presLayoutVars>
          <dgm:chMax val="0"/>
          <dgm:bulletEnabled val="1"/>
        </dgm:presLayoutVars>
      </dgm:prSet>
      <dgm:spPr/>
    </dgm:pt>
  </dgm:ptLst>
  <dgm:cxnLst>
    <dgm:cxn modelId="{6812A503-453C-48C3-BB3C-77EBF0F09F5B}" srcId="{5F022163-407A-48F0-A03D-E1F94928274A}" destId="{97D53508-D5F0-41AF-A867-35C1F67C0211}" srcOrd="4" destOrd="0" parTransId="{E8F78785-17F1-454D-94EC-38DA9C7D13F7}" sibTransId="{9481643C-7FFB-419F-AD85-4DC658F12FD2}"/>
    <dgm:cxn modelId="{1130AD1A-80D3-4C9A-BC04-EA6AC3822842}" type="presOf" srcId="{97D53508-D5F0-41AF-A867-35C1F67C0211}" destId="{AFF746D1-56C4-4524-9AF6-ABF841601644}" srcOrd="0" destOrd="0" presId="urn:microsoft.com/office/officeart/2005/8/layout/vList2"/>
    <dgm:cxn modelId="{C1A5683D-BDEC-4A5A-B783-8AFDBCE938A0}" type="presOf" srcId="{B97FAB42-C849-4565-B1A7-8F29778AFA9B}" destId="{3DC1DBCA-6518-42BA-9336-B433266A26FA}" srcOrd="0" destOrd="0" presId="urn:microsoft.com/office/officeart/2005/8/layout/vList2"/>
    <dgm:cxn modelId="{0C42BB68-B585-40B9-88BB-ADD025AEA27A}" srcId="{5F022163-407A-48F0-A03D-E1F94928274A}" destId="{4B96813E-8C1F-4958-99F5-1DB993983E4C}" srcOrd="5" destOrd="0" parTransId="{B84E3C78-D4C0-4B6B-97F5-0BC35E032606}" sibTransId="{1739E933-8087-4A0E-8652-DD616D17088A}"/>
    <dgm:cxn modelId="{5D473587-4BAC-4F87-B167-4F56F0415BC9}" type="presOf" srcId="{4B96813E-8C1F-4958-99F5-1DB993983E4C}" destId="{32E650AB-BFF0-4C8E-AF4A-642A246F8586}" srcOrd="0" destOrd="0" presId="urn:microsoft.com/office/officeart/2005/8/layout/vList2"/>
    <dgm:cxn modelId="{17F2FA89-3333-4804-AAC3-BC60BE7F3983}" type="presOf" srcId="{5F0B6586-F4AD-48B0-8DC5-DDB25883B4C8}" destId="{D8AFE0E5-3970-4307-A3AE-C42E55F4A54F}" srcOrd="0" destOrd="0" presId="urn:microsoft.com/office/officeart/2005/8/layout/vList2"/>
    <dgm:cxn modelId="{C283CD8E-D39B-4386-8465-1C12F0248BE5}" srcId="{5F022163-407A-48F0-A03D-E1F94928274A}" destId="{2078E7CE-0073-4548-9D31-41F0A5AF466A}" srcOrd="2" destOrd="0" parTransId="{48E7810D-9BF9-482A-9266-28DE55BC3019}" sibTransId="{4012EEA7-FACC-4256-8A18-9820684D66C1}"/>
    <dgm:cxn modelId="{D2C23FC6-E9E4-4BC8-9823-0CA69F45B19D}" srcId="{5F022163-407A-48F0-A03D-E1F94928274A}" destId="{94D58947-0F7B-4C30-A76E-7659F76CE2C2}" srcOrd="1" destOrd="0" parTransId="{67166A5E-E6A8-4BF4-A3E5-B2A8A21AF0EC}" sibTransId="{BF525F57-B107-4E43-A0E2-E7B5CC22EE12}"/>
    <dgm:cxn modelId="{24B21EC7-B43F-4B8A-A99F-37BB437E01E1}" srcId="{5F022163-407A-48F0-A03D-E1F94928274A}" destId="{5F0B6586-F4AD-48B0-8DC5-DDB25883B4C8}" srcOrd="0" destOrd="0" parTransId="{C56F7450-0B10-4422-B7AD-E433CF1180A1}" sibTransId="{B3A9015D-5CFB-43E5-9C29-86B9E177F65A}"/>
    <dgm:cxn modelId="{E51E6DCB-AF03-419A-A1C5-FD5C291512EB}" type="presOf" srcId="{5F022163-407A-48F0-A03D-E1F94928274A}" destId="{C6248CD2-4388-45AB-90DB-CE533CB01F22}" srcOrd="0" destOrd="0" presId="urn:microsoft.com/office/officeart/2005/8/layout/vList2"/>
    <dgm:cxn modelId="{54937CF5-7C9E-409D-BD62-DA40B6C3BC07}" srcId="{5F022163-407A-48F0-A03D-E1F94928274A}" destId="{B97FAB42-C849-4565-B1A7-8F29778AFA9B}" srcOrd="3" destOrd="0" parTransId="{4F307F11-8EEF-4667-AADA-7741D7B5F879}" sibTransId="{0CDD9C2C-CE74-4A3B-94A9-A3CF397E4199}"/>
    <dgm:cxn modelId="{C2DDE7FA-A65F-4DBE-8A3C-D89AF62C1E27}" type="presOf" srcId="{2078E7CE-0073-4548-9D31-41F0A5AF466A}" destId="{052EA51B-C544-4E78-A8A5-3794C89BF640}" srcOrd="0" destOrd="0" presId="urn:microsoft.com/office/officeart/2005/8/layout/vList2"/>
    <dgm:cxn modelId="{7A550FFF-BB45-445E-B25C-2A17FB50121B}" type="presOf" srcId="{94D58947-0F7B-4C30-A76E-7659F76CE2C2}" destId="{E25A86C9-F01C-439E-86F3-0774ED8CEACD}" srcOrd="0" destOrd="0" presId="urn:microsoft.com/office/officeart/2005/8/layout/vList2"/>
    <dgm:cxn modelId="{759C4F1E-84C8-4B5F-A9E5-3A50B2D1B07A}" type="presParOf" srcId="{C6248CD2-4388-45AB-90DB-CE533CB01F22}" destId="{D8AFE0E5-3970-4307-A3AE-C42E55F4A54F}" srcOrd="0" destOrd="0" presId="urn:microsoft.com/office/officeart/2005/8/layout/vList2"/>
    <dgm:cxn modelId="{CF13FCFE-A380-4DB3-BA37-5D6E83BC4065}" type="presParOf" srcId="{C6248CD2-4388-45AB-90DB-CE533CB01F22}" destId="{E48F9D74-28E7-4862-9E48-8CCE12682A0F}" srcOrd="1" destOrd="0" presId="urn:microsoft.com/office/officeart/2005/8/layout/vList2"/>
    <dgm:cxn modelId="{C4FEA2D4-2A93-444D-924D-9F50F6BE04AC}" type="presParOf" srcId="{C6248CD2-4388-45AB-90DB-CE533CB01F22}" destId="{E25A86C9-F01C-439E-86F3-0774ED8CEACD}" srcOrd="2" destOrd="0" presId="urn:microsoft.com/office/officeart/2005/8/layout/vList2"/>
    <dgm:cxn modelId="{790FCEE9-2ADC-418B-B5AA-A01DE5623A5C}" type="presParOf" srcId="{C6248CD2-4388-45AB-90DB-CE533CB01F22}" destId="{7C90A3DC-E16B-46D5-AA38-708E978BB8F0}" srcOrd="3" destOrd="0" presId="urn:microsoft.com/office/officeart/2005/8/layout/vList2"/>
    <dgm:cxn modelId="{505764F9-4491-43C6-B0F1-CC311CA77E0D}" type="presParOf" srcId="{C6248CD2-4388-45AB-90DB-CE533CB01F22}" destId="{052EA51B-C544-4E78-A8A5-3794C89BF640}" srcOrd="4" destOrd="0" presId="urn:microsoft.com/office/officeart/2005/8/layout/vList2"/>
    <dgm:cxn modelId="{F9C28520-950D-4745-9A3D-F7041765E3AF}" type="presParOf" srcId="{C6248CD2-4388-45AB-90DB-CE533CB01F22}" destId="{E7879A7E-A3CF-4501-A96F-72FD8717610F}" srcOrd="5" destOrd="0" presId="urn:microsoft.com/office/officeart/2005/8/layout/vList2"/>
    <dgm:cxn modelId="{1DF1CF8B-B435-49E0-A5C9-51E6B76D01EB}" type="presParOf" srcId="{C6248CD2-4388-45AB-90DB-CE533CB01F22}" destId="{3DC1DBCA-6518-42BA-9336-B433266A26FA}" srcOrd="6" destOrd="0" presId="urn:microsoft.com/office/officeart/2005/8/layout/vList2"/>
    <dgm:cxn modelId="{C15E118B-1971-4A37-A394-EA70E27C6A1D}" type="presParOf" srcId="{C6248CD2-4388-45AB-90DB-CE533CB01F22}" destId="{4A31D707-6436-4D8B-8BBA-64699A14CB73}" srcOrd="7" destOrd="0" presId="urn:microsoft.com/office/officeart/2005/8/layout/vList2"/>
    <dgm:cxn modelId="{00057406-78D1-45A3-941B-44B18BF1A88E}" type="presParOf" srcId="{C6248CD2-4388-45AB-90DB-CE533CB01F22}" destId="{AFF746D1-56C4-4524-9AF6-ABF841601644}" srcOrd="8" destOrd="0" presId="urn:microsoft.com/office/officeart/2005/8/layout/vList2"/>
    <dgm:cxn modelId="{3D23B65D-1DA0-41B3-839D-1B11D8E79A07}" type="presParOf" srcId="{C6248CD2-4388-45AB-90DB-CE533CB01F22}" destId="{0DBE3F0F-EBC5-4992-92C8-3577DCD17E81}" srcOrd="9" destOrd="0" presId="urn:microsoft.com/office/officeart/2005/8/layout/vList2"/>
    <dgm:cxn modelId="{1AA4916A-12FB-4D6C-B0FF-BDCA1B9462E2}" type="presParOf" srcId="{C6248CD2-4388-45AB-90DB-CE533CB01F22}" destId="{32E650AB-BFF0-4C8E-AF4A-642A246F8586}" srcOrd="1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022163-407A-48F0-A03D-E1F94928274A}"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l-GR"/>
        </a:p>
      </dgm:t>
    </dgm:pt>
    <dgm:pt modelId="{94D58947-0F7B-4C30-A76E-7659F76CE2C2}">
      <dgm:prSet custT="1"/>
      <dgm:spPr/>
      <dgm:t>
        <a:bodyPr/>
        <a:lstStyle/>
        <a:p>
          <a:pPr rtl="0"/>
          <a:r>
            <a:rPr lang="en-US" sz="1150" dirty="0"/>
            <a:t>The concept of finding anomalous data points by measuring their local density with respect to their neighbors.</a:t>
          </a:r>
          <a:endParaRPr lang="el-GR" sz="1150" dirty="0"/>
        </a:p>
      </dgm:t>
    </dgm:pt>
    <dgm:pt modelId="{67166A5E-E6A8-4BF4-A3E5-B2A8A21AF0EC}" type="parTrans" cxnId="{D2C23FC6-E9E4-4BC8-9823-0CA69F45B19D}">
      <dgm:prSet/>
      <dgm:spPr/>
      <dgm:t>
        <a:bodyPr/>
        <a:lstStyle/>
        <a:p>
          <a:endParaRPr lang="el-GR" sz="1150"/>
        </a:p>
      </dgm:t>
    </dgm:pt>
    <dgm:pt modelId="{BF525F57-B107-4E43-A0E2-E7B5CC22EE12}" type="sibTrans" cxnId="{D2C23FC6-E9E4-4BC8-9823-0CA69F45B19D}">
      <dgm:prSet/>
      <dgm:spPr/>
      <dgm:t>
        <a:bodyPr/>
        <a:lstStyle/>
        <a:p>
          <a:endParaRPr lang="el-GR" sz="1150"/>
        </a:p>
      </dgm:t>
    </dgm:pt>
    <dgm:pt modelId="{2078E7CE-0073-4548-9D31-41F0A5AF466A}">
      <dgm:prSet custT="1"/>
      <dgm:spPr/>
      <dgm:t>
        <a:bodyPr/>
        <a:lstStyle/>
        <a:p>
          <a:pPr rtl="0"/>
          <a:r>
            <a:rPr lang="en-US" sz="1150" dirty="0"/>
            <a:t>Locality is given by k-nearest neighbors, whose distance is used to estimate the density.</a:t>
          </a:r>
          <a:endParaRPr lang="el-GR" sz="1150" dirty="0"/>
        </a:p>
      </dgm:t>
    </dgm:pt>
    <dgm:pt modelId="{48E7810D-9BF9-482A-9266-28DE55BC3019}" type="parTrans" cxnId="{C283CD8E-D39B-4386-8465-1C12F0248BE5}">
      <dgm:prSet/>
      <dgm:spPr/>
      <dgm:t>
        <a:bodyPr/>
        <a:lstStyle/>
        <a:p>
          <a:endParaRPr lang="el-GR" sz="1150"/>
        </a:p>
      </dgm:t>
    </dgm:pt>
    <dgm:pt modelId="{4012EEA7-FACC-4256-8A18-9820684D66C1}" type="sibTrans" cxnId="{C283CD8E-D39B-4386-8465-1C12F0248BE5}">
      <dgm:prSet/>
      <dgm:spPr/>
      <dgm:t>
        <a:bodyPr/>
        <a:lstStyle/>
        <a:p>
          <a:endParaRPr lang="el-GR" sz="1150"/>
        </a:p>
      </dgm:t>
    </dgm:pt>
    <dgm:pt modelId="{B97FAB42-C849-4565-B1A7-8F29778AFA9B}">
      <dgm:prSet custT="1"/>
      <dgm:spPr/>
      <dgm:t>
        <a:bodyPr/>
        <a:lstStyle/>
        <a:p>
          <a:pPr rtl="0"/>
          <a:r>
            <a:rPr lang="en-US" sz="1150" dirty="0"/>
            <a:t>Regions of similar density correspond to normal data points.</a:t>
          </a:r>
          <a:endParaRPr lang="el-GR" sz="1150" dirty="0"/>
        </a:p>
      </dgm:t>
    </dgm:pt>
    <dgm:pt modelId="{4F307F11-8EEF-4667-AADA-7741D7B5F879}" type="parTrans" cxnId="{54937CF5-7C9E-409D-BD62-DA40B6C3BC07}">
      <dgm:prSet/>
      <dgm:spPr/>
      <dgm:t>
        <a:bodyPr/>
        <a:lstStyle/>
        <a:p>
          <a:endParaRPr lang="el-GR" sz="1150"/>
        </a:p>
      </dgm:t>
    </dgm:pt>
    <dgm:pt modelId="{0CDD9C2C-CE74-4A3B-94A9-A3CF397E4199}" type="sibTrans" cxnId="{54937CF5-7C9E-409D-BD62-DA40B6C3BC07}">
      <dgm:prSet/>
      <dgm:spPr/>
      <dgm:t>
        <a:bodyPr/>
        <a:lstStyle/>
        <a:p>
          <a:endParaRPr lang="el-GR" sz="1150"/>
        </a:p>
      </dgm:t>
    </dgm:pt>
    <dgm:pt modelId="{97D53508-D5F0-41AF-A867-35C1F67C0211}">
      <dgm:prSet custT="1"/>
      <dgm:spPr/>
      <dgm:t>
        <a:bodyPr/>
        <a:lstStyle/>
        <a:p>
          <a:pPr rtl="0"/>
          <a:r>
            <a:rPr lang="en-US" sz="1150" dirty="0"/>
            <a:t>Points that have a substantially lower density than their neighbors can be considered to be outliers.</a:t>
          </a:r>
          <a:endParaRPr lang="el-GR" sz="1150" dirty="0"/>
        </a:p>
      </dgm:t>
    </dgm:pt>
    <dgm:pt modelId="{E8F78785-17F1-454D-94EC-38DA9C7D13F7}" type="parTrans" cxnId="{6812A503-453C-48C3-BB3C-77EBF0F09F5B}">
      <dgm:prSet/>
      <dgm:spPr/>
      <dgm:t>
        <a:bodyPr/>
        <a:lstStyle/>
        <a:p>
          <a:endParaRPr lang="el-GR" sz="1150"/>
        </a:p>
      </dgm:t>
    </dgm:pt>
    <dgm:pt modelId="{9481643C-7FFB-419F-AD85-4DC658F12FD2}" type="sibTrans" cxnId="{6812A503-453C-48C3-BB3C-77EBF0F09F5B}">
      <dgm:prSet/>
      <dgm:spPr/>
      <dgm:t>
        <a:bodyPr/>
        <a:lstStyle/>
        <a:p>
          <a:endParaRPr lang="el-GR" sz="1150"/>
        </a:p>
      </dgm:t>
    </dgm:pt>
    <dgm:pt modelId="{326D1808-A22A-4161-8E0A-5A9AC0238CA9}">
      <dgm:prSet custT="1"/>
      <dgm:spPr/>
      <dgm:t>
        <a:bodyPr/>
        <a:lstStyle/>
        <a:p>
          <a:pPr rtl="0"/>
          <a:r>
            <a:rPr lang="en-US" sz="1150" dirty="0"/>
            <a:t>An unsupervised ML algorithm, based on outlier detection.</a:t>
          </a:r>
          <a:endParaRPr lang="el-GR" sz="1150" dirty="0"/>
        </a:p>
      </dgm:t>
    </dgm:pt>
    <dgm:pt modelId="{EF8DD038-1B62-4203-805A-8A6CA433BE61}" type="parTrans" cxnId="{175A3B51-F885-4E63-B671-B98DC09E5715}">
      <dgm:prSet/>
      <dgm:spPr/>
      <dgm:t>
        <a:bodyPr/>
        <a:lstStyle/>
        <a:p>
          <a:endParaRPr lang="el-GR"/>
        </a:p>
      </dgm:t>
    </dgm:pt>
    <dgm:pt modelId="{7E0A215F-EC31-4481-A312-CA613D7EEA9E}" type="sibTrans" cxnId="{175A3B51-F885-4E63-B671-B98DC09E5715}">
      <dgm:prSet/>
      <dgm:spPr/>
      <dgm:t>
        <a:bodyPr/>
        <a:lstStyle/>
        <a:p>
          <a:endParaRPr lang="el-GR"/>
        </a:p>
      </dgm:t>
    </dgm:pt>
    <dgm:pt modelId="{0ED7A7E5-1237-4FC3-92EB-48B8F8980E1D}">
      <dgm:prSet phldrT="[Κείμενο]" phldr="1" custT="1"/>
      <dgm:spPr>
        <a:blipFill dpi="0" rotWithShape="0">
          <a:blip xmlns:r="http://schemas.openxmlformats.org/officeDocument/2006/relationships" r:embed="rId1" cstate="print">
            <a:extLst>
              <a:ext uri="{BEBA8EAE-BF5A-486C-A8C5-ECC9F3942E4B}">
                <a14:imgProps xmlns:a14="http://schemas.microsoft.com/office/drawing/2010/main">
                  <a14:imgLayer r:embed="rId2">
                    <a14:imgEffect>
                      <a14:saturation sat="98000"/>
                    </a14:imgEffect>
                  </a14:imgLayer>
                </a14:imgProps>
              </a:ext>
              <a:ext uri="{28A0092B-C50C-407E-A947-70E740481C1C}">
                <a14:useLocalDpi xmlns:a14="http://schemas.microsoft.com/office/drawing/2010/main" val="0"/>
              </a:ext>
            </a:extLst>
          </a:blip>
          <a:srcRect/>
          <a:stretch>
            <a:fillRect l="2208" t="1220" r="2208" b="1220"/>
          </a:stretch>
        </a:blipFill>
      </dgm:spPr>
      <dgm:t>
        <a:bodyPr/>
        <a:lstStyle/>
        <a:p>
          <a:pPr rtl="0"/>
          <a:endParaRPr lang="el-GR" sz="1150" dirty="0"/>
        </a:p>
      </dgm:t>
    </dgm:pt>
    <dgm:pt modelId="{3B0BEF89-C4ED-4672-A6F4-0A44DFB4005D}" type="parTrans" cxnId="{C65D2F63-5C39-4ED2-9346-A11B9A8B24ED}">
      <dgm:prSet/>
      <dgm:spPr/>
      <dgm:t>
        <a:bodyPr/>
        <a:lstStyle/>
        <a:p>
          <a:endParaRPr lang="el-GR"/>
        </a:p>
      </dgm:t>
    </dgm:pt>
    <dgm:pt modelId="{5C1BBF17-F6B0-4CE0-88F2-B8A65937C958}" type="sibTrans" cxnId="{C65D2F63-5C39-4ED2-9346-A11B9A8B24ED}">
      <dgm:prSet/>
      <dgm:spPr/>
      <dgm:t>
        <a:bodyPr/>
        <a:lstStyle/>
        <a:p>
          <a:endParaRPr lang="el-GR"/>
        </a:p>
      </dgm:t>
    </dgm:pt>
    <dgm:pt modelId="{C6248CD2-4388-45AB-90DB-CE533CB01F22}" type="pres">
      <dgm:prSet presAssocID="{5F022163-407A-48F0-A03D-E1F94928274A}" presName="linear" presStyleCnt="0">
        <dgm:presLayoutVars>
          <dgm:animLvl val="lvl"/>
          <dgm:resizeHandles val="exact"/>
        </dgm:presLayoutVars>
      </dgm:prSet>
      <dgm:spPr/>
    </dgm:pt>
    <dgm:pt modelId="{01C5235D-EEBD-46CD-926A-033BC4F7A756}" type="pres">
      <dgm:prSet presAssocID="{0ED7A7E5-1237-4FC3-92EB-48B8F8980E1D}" presName="parentText" presStyleLbl="node1" presStyleIdx="0" presStyleCnt="6" custScaleX="82178" custScaleY="224274">
        <dgm:presLayoutVars>
          <dgm:chMax val="0"/>
          <dgm:bulletEnabled val="1"/>
        </dgm:presLayoutVars>
      </dgm:prSet>
      <dgm:spPr>
        <a:prstGeom prst="rect">
          <a:avLst/>
        </a:prstGeom>
      </dgm:spPr>
    </dgm:pt>
    <dgm:pt modelId="{1948A428-8E53-45FB-BB6B-C44938B0E302}" type="pres">
      <dgm:prSet presAssocID="{5C1BBF17-F6B0-4CE0-88F2-B8A65937C958}" presName="spacer" presStyleCnt="0"/>
      <dgm:spPr/>
    </dgm:pt>
    <dgm:pt modelId="{CBB0B3E8-761B-4E46-99EA-9B0DAAEA9D28}" type="pres">
      <dgm:prSet presAssocID="{326D1808-A22A-4161-8E0A-5A9AC0238CA9}" presName="parentText" presStyleLbl="node1" presStyleIdx="1" presStyleCnt="6">
        <dgm:presLayoutVars>
          <dgm:chMax val="0"/>
          <dgm:bulletEnabled val="1"/>
        </dgm:presLayoutVars>
      </dgm:prSet>
      <dgm:spPr/>
    </dgm:pt>
    <dgm:pt modelId="{B76914B0-4BD9-4179-99FB-7473700CB890}" type="pres">
      <dgm:prSet presAssocID="{7E0A215F-EC31-4481-A312-CA613D7EEA9E}" presName="spacer" presStyleCnt="0"/>
      <dgm:spPr/>
    </dgm:pt>
    <dgm:pt modelId="{E25A86C9-F01C-439E-86F3-0774ED8CEACD}" type="pres">
      <dgm:prSet presAssocID="{94D58947-0F7B-4C30-A76E-7659F76CE2C2}" presName="parentText" presStyleLbl="node1" presStyleIdx="2" presStyleCnt="6">
        <dgm:presLayoutVars>
          <dgm:chMax val="0"/>
          <dgm:bulletEnabled val="1"/>
        </dgm:presLayoutVars>
      </dgm:prSet>
      <dgm:spPr/>
    </dgm:pt>
    <dgm:pt modelId="{7C90A3DC-E16B-46D5-AA38-708E978BB8F0}" type="pres">
      <dgm:prSet presAssocID="{BF525F57-B107-4E43-A0E2-E7B5CC22EE12}" presName="spacer" presStyleCnt="0"/>
      <dgm:spPr/>
    </dgm:pt>
    <dgm:pt modelId="{052EA51B-C544-4E78-A8A5-3794C89BF640}" type="pres">
      <dgm:prSet presAssocID="{2078E7CE-0073-4548-9D31-41F0A5AF466A}" presName="parentText" presStyleLbl="node1" presStyleIdx="3" presStyleCnt="6">
        <dgm:presLayoutVars>
          <dgm:chMax val="0"/>
          <dgm:bulletEnabled val="1"/>
        </dgm:presLayoutVars>
      </dgm:prSet>
      <dgm:spPr/>
    </dgm:pt>
    <dgm:pt modelId="{E7879A7E-A3CF-4501-A96F-72FD8717610F}" type="pres">
      <dgm:prSet presAssocID="{4012EEA7-FACC-4256-8A18-9820684D66C1}" presName="spacer" presStyleCnt="0"/>
      <dgm:spPr/>
    </dgm:pt>
    <dgm:pt modelId="{3DC1DBCA-6518-42BA-9336-B433266A26FA}" type="pres">
      <dgm:prSet presAssocID="{B97FAB42-C849-4565-B1A7-8F29778AFA9B}" presName="parentText" presStyleLbl="node1" presStyleIdx="4" presStyleCnt="6">
        <dgm:presLayoutVars>
          <dgm:chMax val="0"/>
          <dgm:bulletEnabled val="1"/>
        </dgm:presLayoutVars>
      </dgm:prSet>
      <dgm:spPr/>
    </dgm:pt>
    <dgm:pt modelId="{4A31D707-6436-4D8B-8BBA-64699A14CB73}" type="pres">
      <dgm:prSet presAssocID="{0CDD9C2C-CE74-4A3B-94A9-A3CF397E4199}" presName="spacer" presStyleCnt="0"/>
      <dgm:spPr/>
    </dgm:pt>
    <dgm:pt modelId="{AFF746D1-56C4-4524-9AF6-ABF841601644}" type="pres">
      <dgm:prSet presAssocID="{97D53508-D5F0-41AF-A867-35C1F67C0211}" presName="parentText" presStyleLbl="node1" presStyleIdx="5" presStyleCnt="6">
        <dgm:presLayoutVars>
          <dgm:chMax val="0"/>
          <dgm:bulletEnabled val="1"/>
        </dgm:presLayoutVars>
      </dgm:prSet>
      <dgm:spPr/>
    </dgm:pt>
  </dgm:ptLst>
  <dgm:cxnLst>
    <dgm:cxn modelId="{4A621E00-E299-4470-8331-AA047FC84460}" type="presOf" srcId="{97D53508-D5F0-41AF-A867-35C1F67C0211}" destId="{AFF746D1-56C4-4524-9AF6-ABF841601644}" srcOrd="0" destOrd="0" presId="urn:microsoft.com/office/officeart/2005/8/layout/vList2"/>
    <dgm:cxn modelId="{6812A503-453C-48C3-BB3C-77EBF0F09F5B}" srcId="{5F022163-407A-48F0-A03D-E1F94928274A}" destId="{97D53508-D5F0-41AF-A867-35C1F67C0211}" srcOrd="5" destOrd="0" parTransId="{E8F78785-17F1-454D-94EC-38DA9C7D13F7}" sibTransId="{9481643C-7FFB-419F-AD85-4DC658F12FD2}"/>
    <dgm:cxn modelId="{E8FFD923-3C97-48C8-9BA9-678B6D5F0BB4}" type="presOf" srcId="{0ED7A7E5-1237-4FC3-92EB-48B8F8980E1D}" destId="{01C5235D-EEBD-46CD-926A-033BC4F7A756}" srcOrd="0" destOrd="0" presId="urn:microsoft.com/office/officeart/2005/8/layout/vList2"/>
    <dgm:cxn modelId="{5B91413B-B7BF-47B4-BB7A-26E2F063D8C4}" type="presOf" srcId="{326D1808-A22A-4161-8E0A-5A9AC0238CA9}" destId="{CBB0B3E8-761B-4E46-99EA-9B0DAAEA9D28}" srcOrd="0" destOrd="0" presId="urn:microsoft.com/office/officeart/2005/8/layout/vList2"/>
    <dgm:cxn modelId="{C65D2F63-5C39-4ED2-9346-A11B9A8B24ED}" srcId="{5F022163-407A-48F0-A03D-E1F94928274A}" destId="{0ED7A7E5-1237-4FC3-92EB-48B8F8980E1D}" srcOrd="0" destOrd="0" parTransId="{3B0BEF89-C4ED-4672-A6F4-0A44DFB4005D}" sibTransId="{5C1BBF17-F6B0-4CE0-88F2-B8A65937C958}"/>
    <dgm:cxn modelId="{175A3B51-F885-4E63-B671-B98DC09E5715}" srcId="{5F022163-407A-48F0-A03D-E1F94928274A}" destId="{326D1808-A22A-4161-8E0A-5A9AC0238CA9}" srcOrd="1" destOrd="0" parTransId="{EF8DD038-1B62-4203-805A-8A6CA433BE61}" sibTransId="{7E0A215F-EC31-4481-A312-CA613D7EEA9E}"/>
    <dgm:cxn modelId="{192E907F-3026-453E-91DA-F38DC3A1D5BC}" type="presOf" srcId="{B97FAB42-C849-4565-B1A7-8F29778AFA9B}" destId="{3DC1DBCA-6518-42BA-9336-B433266A26FA}" srcOrd="0" destOrd="0" presId="urn:microsoft.com/office/officeart/2005/8/layout/vList2"/>
    <dgm:cxn modelId="{C283CD8E-D39B-4386-8465-1C12F0248BE5}" srcId="{5F022163-407A-48F0-A03D-E1F94928274A}" destId="{2078E7CE-0073-4548-9D31-41F0A5AF466A}" srcOrd="3" destOrd="0" parTransId="{48E7810D-9BF9-482A-9266-28DE55BC3019}" sibTransId="{4012EEA7-FACC-4256-8A18-9820684D66C1}"/>
    <dgm:cxn modelId="{DDCA8792-EF76-4147-94B0-51B0790A220F}" type="presOf" srcId="{5F022163-407A-48F0-A03D-E1F94928274A}" destId="{C6248CD2-4388-45AB-90DB-CE533CB01F22}" srcOrd="0" destOrd="0" presId="urn:microsoft.com/office/officeart/2005/8/layout/vList2"/>
    <dgm:cxn modelId="{A3DECD9F-5CEB-454D-BB2A-991022710B9F}" type="presOf" srcId="{94D58947-0F7B-4C30-A76E-7659F76CE2C2}" destId="{E25A86C9-F01C-439E-86F3-0774ED8CEACD}" srcOrd="0" destOrd="0" presId="urn:microsoft.com/office/officeart/2005/8/layout/vList2"/>
    <dgm:cxn modelId="{8874BAA1-16D7-4641-92A1-C1954D8D7102}" type="presOf" srcId="{2078E7CE-0073-4548-9D31-41F0A5AF466A}" destId="{052EA51B-C544-4E78-A8A5-3794C89BF640}" srcOrd="0" destOrd="0" presId="urn:microsoft.com/office/officeart/2005/8/layout/vList2"/>
    <dgm:cxn modelId="{D2C23FC6-E9E4-4BC8-9823-0CA69F45B19D}" srcId="{5F022163-407A-48F0-A03D-E1F94928274A}" destId="{94D58947-0F7B-4C30-A76E-7659F76CE2C2}" srcOrd="2" destOrd="0" parTransId="{67166A5E-E6A8-4BF4-A3E5-B2A8A21AF0EC}" sibTransId="{BF525F57-B107-4E43-A0E2-E7B5CC22EE12}"/>
    <dgm:cxn modelId="{54937CF5-7C9E-409D-BD62-DA40B6C3BC07}" srcId="{5F022163-407A-48F0-A03D-E1F94928274A}" destId="{B97FAB42-C849-4565-B1A7-8F29778AFA9B}" srcOrd="4" destOrd="0" parTransId="{4F307F11-8EEF-4667-AADA-7741D7B5F879}" sibTransId="{0CDD9C2C-CE74-4A3B-94A9-A3CF397E4199}"/>
    <dgm:cxn modelId="{0BBD8F97-0001-4212-A969-6E2EED62A7F4}" type="presParOf" srcId="{C6248CD2-4388-45AB-90DB-CE533CB01F22}" destId="{01C5235D-EEBD-46CD-926A-033BC4F7A756}" srcOrd="0" destOrd="0" presId="urn:microsoft.com/office/officeart/2005/8/layout/vList2"/>
    <dgm:cxn modelId="{4FE580D6-99DC-42EC-A4A2-A49EA83B7F0E}" type="presParOf" srcId="{C6248CD2-4388-45AB-90DB-CE533CB01F22}" destId="{1948A428-8E53-45FB-BB6B-C44938B0E302}" srcOrd="1" destOrd="0" presId="urn:microsoft.com/office/officeart/2005/8/layout/vList2"/>
    <dgm:cxn modelId="{B1970DD1-1305-4C60-9241-FE117B37F5C3}" type="presParOf" srcId="{C6248CD2-4388-45AB-90DB-CE533CB01F22}" destId="{CBB0B3E8-761B-4E46-99EA-9B0DAAEA9D28}" srcOrd="2" destOrd="0" presId="urn:microsoft.com/office/officeart/2005/8/layout/vList2"/>
    <dgm:cxn modelId="{FF212759-BD1B-4B19-9EA7-A5B7303FF382}" type="presParOf" srcId="{C6248CD2-4388-45AB-90DB-CE533CB01F22}" destId="{B76914B0-4BD9-4179-99FB-7473700CB890}" srcOrd="3" destOrd="0" presId="urn:microsoft.com/office/officeart/2005/8/layout/vList2"/>
    <dgm:cxn modelId="{580B26F9-82D7-436A-9C95-30D00C6E1FC2}" type="presParOf" srcId="{C6248CD2-4388-45AB-90DB-CE533CB01F22}" destId="{E25A86C9-F01C-439E-86F3-0774ED8CEACD}" srcOrd="4" destOrd="0" presId="urn:microsoft.com/office/officeart/2005/8/layout/vList2"/>
    <dgm:cxn modelId="{777D75FA-C6D4-451B-A333-D915B7DCCAF1}" type="presParOf" srcId="{C6248CD2-4388-45AB-90DB-CE533CB01F22}" destId="{7C90A3DC-E16B-46D5-AA38-708E978BB8F0}" srcOrd="5" destOrd="0" presId="urn:microsoft.com/office/officeart/2005/8/layout/vList2"/>
    <dgm:cxn modelId="{8068D2A3-27B2-4E89-92B9-4A324E112943}" type="presParOf" srcId="{C6248CD2-4388-45AB-90DB-CE533CB01F22}" destId="{052EA51B-C544-4E78-A8A5-3794C89BF640}" srcOrd="6" destOrd="0" presId="urn:microsoft.com/office/officeart/2005/8/layout/vList2"/>
    <dgm:cxn modelId="{4FF8DC61-CFBD-4F99-A59B-62CE75D5C2B4}" type="presParOf" srcId="{C6248CD2-4388-45AB-90DB-CE533CB01F22}" destId="{E7879A7E-A3CF-4501-A96F-72FD8717610F}" srcOrd="7" destOrd="0" presId="urn:microsoft.com/office/officeart/2005/8/layout/vList2"/>
    <dgm:cxn modelId="{81DDC4DB-9533-4D5A-B449-4C27C99503BF}" type="presParOf" srcId="{C6248CD2-4388-45AB-90DB-CE533CB01F22}" destId="{3DC1DBCA-6518-42BA-9336-B433266A26FA}" srcOrd="8" destOrd="0" presId="urn:microsoft.com/office/officeart/2005/8/layout/vList2"/>
    <dgm:cxn modelId="{EB7659A9-D406-4AC3-8519-5DACD6BE37D0}" type="presParOf" srcId="{C6248CD2-4388-45AB-90DB-CE533CB01F22}" destId="{4A31D707-6436-4D8B-8BBA-64699A14CB73}" srcOrd="9" destOrd="0" presId="urn:microsoft.com/office/officeart/2005/8/layout/vList2"/>
    <dgm:cxn modelId="{6E066CFE-AC6A-42D3-9BFC-17101FDBD59B}" type="presParOf" srcId="{C6248CD2-4388-45AB-90DB-CE533CB01F22}" destId="{AFF746D1-56C4-4524-9AF6-ABF841601644}" srcOrd="1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A5944-4FC6-42EA-80DC-3C84F93B7663}">
      <dsp:nvSpPr>
        <dsp:cNvPr id="0" name=""/>
        <dsp:cNvSpPr/>
      </dsp:nvSpPr>
      <dsp:spPr>
        <a:xfrm>
          <a:off x="0" y="34520"/>
          <a:ext cx="8229600" cy="1029600"/>
        </a:xfrm>
        <a:prstGeom prst="roundRect">
          <a:avLst/>
        </a:prstGeom>
        <a:solidFill>
          <a:srgbClr val="C00000"/>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Lack of open-source tools for cybersecurity leveraging massive analytics capabilities</a:t>
          </a:r>
          <a:endParaRPr lang="el-GR" sz="2400" kern="1200" dirty="0"/>
        </a:p>
      </dsp:txBody>
      <dsp:txXfrm>
        <a:off x="50261" y="84781"/>
        <a:ext cx="8129078" cy="929078"/>
      </dsp:txXfrm>
    </dsp:sp>
    <dsp:sp modelId="{90133506-B64D-4493-A0D2-193C0200990F}">
      <dsp:nvSpPr>
        <dsp:cNvPr id="0" name=""/>
        <dsp:cNvSpPr/>
      </dsp:nvSpPr>
      <dsp:spPr>
        <a:xfrm>
          <a:off x="0" y="1199082"/>
          <a:ext cx="8229600" cy="1029600"/>
        </a:xfrm>
        <a:prstGeom prst="roundRect">
          <a:avLst/>
        </a:prstGeom>
        <a:solidFill>
          <a:schemeClr val="accent3">
            <a:lumMod val="7500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Huge momentum of open technologies for Big Data analytics</a:t>
          </a:r>
          <a:endParaRPr lang="el-GR" sz="2400" kern="1200" dirty="0"/>
        </a:p>
      </dsp:txBody>
      <dsp:txXfrm>
        <a:off x="50261" y="1249343"/>
        <a:ext cx="8129078" cy="929078"/>
      </dsp:txXfrm>
    </dsp:sp>
    <dsp:sp modelId="{2E677E77-C1B9-450D-9550-23E5C561D1B8}">
      <dsp:nvSpPr>
        <dsp:cNvPr id="0" name=""/>
        <dsp:cNvSpPr/>
      </dsp:nvSpPr>
      <dsp:spPr>
        <a:xfrm>
          <a:off x="0" y="2410520"/>
          <a:ext cx="8229600" cy="1029600"/>
        </a:xfrm>
        <a:prstGeom prst="roundRect">
          <a:avLst/>
        </a:prstGeom>
        <a:solidFill>
          <a:srgbClr val="C00000"/>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Requirement for expensive, specialized hardware for information security (high CAPEX)</a:t>
          </a:r>
          <a:endParaRPr lang="el-GR" sz="2400" kern="1200" dirty="0"/>
        </a:p>
      </dsp:txBody>
      <dsp:txXfrm>
        <a:off x="50261" y="2460781"/>
        <a:ext cx="8129078" cy="929078"/>
      </dsp:txXfrm>
    </dsp:sp>
    <dsp:sp modelId="{FA5FB3CD-3FF8-49B2-A3E7-B3F0E0EBD837}">
      <dsp:nvSpPr>
        <dsp:cNvPr id="0" name=""/>
        <dsp:cNvSpPr/>
      </dsp:nvSpPr>
      <dsp:spPr>
        <a:xfrm>
          <a:off x="0" y="3575082"/>
          <a:ext cx="8229600" cy="1029600"/>
        </a:xfrm>
        <a:prstGeom prst="roundRect">
          <a:avLst/>
        </a:prstGeom>
        <a:solidFill>
          <a:schemeClr val="accent3">
            <a:lumMod val="7500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Emergence of the “Security as-a-Service” paradigm, based on cloud and NFV</a:t>
          </a:r>
          <a:endParaRPr lang="el-GR" sz="2400" kern="1200" dirty="0"/>
        </a:p>
      </dsp:txBody>
      <dsp:txXfrm>
        <a:off x="50261" y="3625343"/>
        <a:ext cx="8129078" cy="9290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8847A-4212-4E54-BA13-E36E75120998}">
      <dsp:nvSpPr>
        <dsp:cNvPr id="0" name=""/>
        <dsp:cNvSpPr/>
      </dsp:nvSpPr>
      <dsp:spPr>
        <a:xfrm>
          <a:off x="0" y="471"/>
          <a:ext cx="2556879" cy="1637127"/>
        </a:xfrm>
        <a:prstGeom prst="rect">
          <a:avLst/>
        </a:prstGeom>
        <a:blipFill dpi="0" rotWithShape="0">
          <a:blip xmlns:r="http://schemas.openxmlformats.org/officeDocument/2006/relationships" r:embed="rId1"/>
          <a:srcRect/>
          <a:stretch>
            <a:fillRect l="8465" t="2646" r="8465" b="2646"/>
          </a:stretch>
        </a:blip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endParaRPr lang="el-GR" sz="1150" kern="1200" dirty="0"/>
        </a:p>
      </dsp:txBody>
      <dsp:txXfrm>
        <a:off x="0" y="471"/>
        <a:ext cx="2556879" cy="1637127"/>
      </dsp:txXfrm>
    </dsp:sp>
    <dsp:sp modelId="{E25A86C9-F01C-439E-86F3-0774ED8CEACD}">
      <dsp:nvSpPr>
        <dsp:cNvPr id="0" name=""/>
        <dsp:cNvSpPr/>
      </dsp:nvSpPr>
      <dsp:spPr>
        <a:xfrm>
          <a:off x="0" y="1648666"/>
          <a:ext cx="2556879" cy="633661"/>
        </a:xfrm>
        <a:prstGeom prst="roundRect">
          <a:avLst/>
        </a:prstGeom>
        <a:solidFill>
          <a:srgbClr val="2D713D"/>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 tree-based ensemble supervised learning method used for classification</a:t>
          </a:r>
          <a:endParaRPr lang="el-GR" sz="1150" kern="1200" dirty="0"/>
        </a:p>
      </dsp:txBody>
      <dsp:txXfrm>
        <a:off x="30933" y="1679599"/>
        <a:ext cx="2495013" cy="571795"/>
      </dsp:txXfrm>
    </dsp:sp>
    <dsp:sp modelId="{052EA51B-C544-4E78-A8A5-3794C89BF640}">
      <dsp:nvSpPr>
        <dsp:cNvPr id="0" name=""/>
        <dsp:cNvSpPr/>
      </dsp:nvSpPr>
      <dsp:spPr>
        <a:xfrm>
          <a:off x="0" y="2293395"/>
          <a:ext cx="2556879" cy="633661"/>
        </a:xfrm>
        <a:prstGeom prst="roundRect">
          <a:avLst/>
        </a:prstGeom>
        <a:solidFill>
          <a:srgbClr val="2D713D"/>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One of the best-performing classifiers, due to its lack of overfitting and its unmatched classification accuracy.</a:t>
          </a:r>
          <a:endParaRPr lang="el-GR" sz="1150" kern="1200" dirty="0"/>
        </a:p>
      </dsp:txBody>
      <dsp:txXfrm>
        <a:off x="30933" y="2324328"/>
        <a:ext cx="2495013" cy="571795"/>
      </dsp:txXfrm>
    </dsp:sp>
    <dsp:sp modelId="{3DC1DBCA-6518-42BA-9336-B433266A26FA}">
      <dsp:nvSpPr>
        <dsp:cNvPr id="0" name=""/>
        <dsp:cNvSpPr/>
      </dsp:nvSpPr>
      <dsp:spPr>
        <a:xfrm>
          <a:off x="0" y="2938123"/>
          <a:ext cx="2556879" cy="633661"/>
        </a:xfrm>
        <a:prstGeom prst="roundRect">
          <a:avLst/>
        </a:prstGeom>
        <a:solidFill>
          <a:srgbClr val="2D713D"/>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GB" sz="1150" kern="1200" dirty="0"/>
            <a:t>Constructs a multitude of decision trees at training and outputs the mode of the classes of the individual trees</a:t>
          </a:r>
          <a:endParaRPr lang="el-GR" sz="1150" kern="1200" dirty="0"/>
        </a:p>
      </dsp:txBody>
      <dsp:txXfrm>
        <a:off x="30933" y="2969056"/>
        <a:ext cx="2495013" cy="571795"/>
      </dsp:txXfrm>
    </dsp:sp>
    <dsp:sp modelId="{AFF746D1-56C4-4524-9AF6-ABF841601644}">
      <dsp:nvSpPr>
        <dsp:cNvPr id="0" name=""/>
        <dsp:cNvSpPr/>
      </dsp:nvSpPr>
      <dsp:spPr>
        <a:xfrm>
          <a:off x="0" y="3582852"/>
          <a:ext cx="2556879" cy="633661"/>
        </a:xfrm>
        <a:prstGeom prst="roundRect">
          <a:avLst/>
        </a:prstGeom>
        <a:solidFill>
          <a:srgbClr val="2D713D"/>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Applies the bagging technique to tree learners, leading to better performance by decreasing the variance, without increasing the bias</a:t>
          </a:r>
          <a:endParaRPr lang="el-GR" sz="1150" kern="1200" dirty="0"/>
        </a:p>
      </dsp:txBody>
      <dsp:txXfrm>
        <a:off x="30933" y="3613785"/>
        <a:ext cx="2495013" cy="571795"/>
      </dsp:txXfrm>
    </dsp:sp>
    <dsp:sp modelId="{32E650AB-BFF0-4C8E-AF4A-642A246F8586}">
      <dsp:nvSpPr>
        <dsp:cNvPr id="0" name=""/>
        <dsp:cNvSpPr/>
      </dsp:nvSpPr>
      <dsp:spPr>
        <a:xfrm>
          <a:off x="0" y="4227580"/>
          <a:ext cx="2556879" cy="633661"/>
        </a:xfrm>
        <a:prstGeom prst="roundRect">
          <a:avLst/>
        </a:prstGeom>
        <a:solidFill>
          <a:srgbClr val="2D713D"/>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Able to distinguish between the different threat classes as well as normal traffic.</a:t>
          </a:r>
          <a:endParaRPr lang="el-GR" sz="1150" kern="1200" dirty="0"/>
        </a:p>
      </dsp:txBody>
      <dsp:txXfrm>
        <a:off x="30933" y="4258513"/>
        <a:ext cx="2495013" cy="5717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57464-225E-4437-A624-D6749AB96339}">
      <dsp:nvSpPr>
        <dsp:cNvPr id="0" name=""/>
        <dsp:cNvSpPr/>
      </dsp:nvSpPr>
      <dsp:spPr>
        <a:xfrm>
          <a:off x="0" y="0"/>
          <a:ext cx="2556879" cy="1629963"/>
        </a:xfrm>
        <a:prstGeom prst="roundRect">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4241" t="1561" r="4241" b="1561"/>
          </a:stretch>
        </a:blip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endParaRPr lang="el-GR" sz="1150" kern="1200" dirty="0"/>
        </a:p>
      </dsp:txBody>
      <dsp:txXfrm>
        <a:off x="79568" y="79568"/>
        <a:ext cx="2397743" cy="1470827"/>
      </dsp:txXfrm>
    </dsp:sp>
    <dsp:sp modelId="{E25A86C9-F01C-439E-86F3-0774ED8CEACD}">
      <dsp:nvSpPr>
        <dsp:cNvPr id="0" name=""/>
        <dsp:cNvSpPr/>
      </dsp:nvSpPr>
      <dsp:spPr>
        <a:xfrm>
          <a:off x="0" y="1648800"/>
          <a:ext cx="2556879" cy="631109"/>
        </a:xfrm>
        <a:prstGeom prst="roundRect">
          <a:avLst/>
        </a:prstGeom>
        <a:solidFill>
          <a:srgbClr val="837A47"/>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 class of ANNs, consisting of at least three layers of nodes (input, hidden, and output layers).</a:t>
          </a:r>
          <a:endParaRPr lang="el-GR" sz="1150" kern="1200" dirty="0"/>
        </a:p>
      </dsp:txBody>
      <dsp:txXfrm>
        <a:off x="30808" y="1679608"/>
        <a:ext cx="2495263" cy="569493"/>
      </dsp:txXfrm>
    </dsp:sp>
    <dsp:sp modelId="{DE8B9D5F-88DE-45BB-B18D-74EFEB249DEC}">
      <dsp:nvSpPr>
        <dsp:cNvPr id="0" name=""/>
        <dsp:cNvSpPr/>
      </dsp:nvSpPr>
      <dsp:spPr>
        <a:xfrm>
          <a:off x="0" y="2293201"/>
          <a:ext cx="2556879" cy="631109"/>
        </a:xfrm>
        <a:prstGeom prst="roundRect">
          <a:avLst/>
        </a:prstGeom>
        <a:solidFill>
          <a:srgbClr val="837A47"/>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Each neuron unit calculates the linear combination of its real-valued inputs and passes it through a threshold activation function.</a:t>
          </a:r>
          <a:endParaRPr lang="el-GR" sz="1150" kern="1200" dirty="0"/>
        </a:p>
      </dsp:txBody>
      <dsp:txXfrm>
        <a:off x="30808" y="2324009"/>
        <a:ext cx="2495263" cy="569493"/>
      </dsp:txXfrm>
    </dsp:sp>
    <dsp:sp modelId="{3E002D29-5AA0-4DEE-B68F-1EB01E58C2E8}">
      <dsp:nvSpPr>
        <dsp:cNvPr id="0" name=""/>
        <dsp:cNvSpPr/>
      </dsp:nvSpPr>
      <dsp:spPr>
        <a:xfrm>
          <a:off x="0" y="2935819"/>
          <a:ext cx="2556879" cy="631729"/>
        </a:xfrm>
        <a:prstGeom prst="roundRect">
          <a:avLst/>
        </a:prstGeom>
        <a:solidFill>
          <a:srgbClr val="837A47"/>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Non-linear activation are implemented, allowing to solve non-linearly separable problems.</a:t>
          </a:r>
          <a:endParaRPr lang="el-GR" sz="1150" kern="1200" dirty="0"/>
        </a:p>
      </dsp:txBody>
      <dsp:txXfrm>
        <a:off x="30838" y="2966657"/>
        <a:ext cx="2495203" cy="570053"/>
      </dsp:txXfrm>
    </dsp:sp>
    <dsp:sp modelId="{3DC1DBCA-6518-42BA-9336-B433266A26FA}">
      <dsp:nvSpPr>
        <dsp:cNvPr id="0" name=""/>
        <dsp:cNvSpPr/>
      </dsp:nvSpPr>
      <dsp:spPr>
        <a:xfrm>
          <a:off x="0" y="3580747"/>
          <a:ext cx="2556879" cy="631729"/>
        </a:xfrm>
        <a:prstGeom prst="roundRect">
          <a:avLst/>
        </a:prstGeom>
        <a:solidFill>
          <a:srgbClr val="837A47"/>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Learning occurs iteratively, by changing connection weights after each piece of data is processed, based on error backpropagation.</a:t>
          </a:r>
          <a:endParaRPr lang="el-GR" sz="1150" kern="1200" dirty="0"/>
        </a:p>
      </dsp:txBody>
      <dsp:txXfrm>
        <a:off x="30838" y="3611585"/>
        <a:ext cx="2495203" cy="570053"/>
      </dsp:txXfrm>
    </dsp:sp>
    <dsp:sp modelId="{AFF746D1-56C4-4524-9AF6-ABF841601644}">
      <dsp:nvSpPr>
        <dsp:cNvPr id="0" name=""/>
        <dsp:cNvSpPr/>
      </dsp:nvSpPr>
      <dsp:spPr>
        <a:xfrm>
          <a:off x="0" y="4226400"/>
          <a:ext cx="2556879" cy="631729"/>
        </a:xfrm>
        <a:prstGeom prst="roundRect">
          <a:avLst/>
        </a:prstGeom>
        <a:solidFill>
          <a:srgbClr val="837A47"/>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Able to classify multiple normal and anomalous states, after being trained for several epochs.</a:t>
          </a:r>
          <a:endParaRPr lang="el-GR" sz="1150" kern="1200" dirty="0"/>
        </a:p>
      </dsp:txBody>
      <dsp:txXfrm>
        <a:off x="30838" y="4257238"/>
        <a:ext cx="2495203" cy="5700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42DC0-FD85-4F9D-9707-20D6B473BF6A}">
      <dsp:nvSpPr>
        <dsp:cNvPr id="0" name=""/>
        <dsp:cNvSpPr/>
      </dsp:nvSpPr>
      <dsp:spPr>
        <a:xfrm>
          <a:off x="0" y="0"/>
          <a:ext cx="3750670" cy="0"/>
        </a:xfrm>
        <a:prstGeom prst="line">
          <a:avLst/>
        </a:prstGeom>
        <a:solidFill>
          <a:schemeClr val="accent2">
            <a:shade val="80000"/>
            <a:hueOff val="0"/>
            <a:satOff val="0"/>
            <a:lumOff val="0"/>
            <a:alphaOff val="0"/>
          </a:schemeClr>
        </a:solidFill>
        <a:ln w="25400">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9103DE-8C0C-4E32-B16A-8B4861396B62}">
      <dsp:nvSpPr>
        <dsp:cNvPr id="0" name=""/>
        <dsp:cNvSpPr/>
      </dsp:nvSpPr>
      <dsp:spPr>
        <a:xfrm>
          <a:off x="0" y="0"/>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Monday</a:t>
          </a:r>
          <a:r>
            <a:rPr lang="en-GB" sz="1400" kern="1200" dirty="0"/>
            <a:t>: Benign traffic only</a:t>
          </a:r>
          <a:endParaRPr lang="el-GR" sz="1800" b="1" kern="1200" dirty="0"/>
        </a:p>
      </dsp:txBody>
      <dsp:txXfrm>
        <a:off x="0" y="0"/>
        <a:ext cx="3750670" cy="603066"/>
      </dsp:txXfrm>
    </dsp:sp>
    <dsp:sp modelId="{986A9EB5-DDB9-473F-BBEF-AB6B05B1D294}">
      <dsp:nvSpPr>
        <dsp:cNvPr id="0" name=""/>
        <dsp:cNvSpPr/>
      </dsp:nvSpPr>
      <dsp:spPr>
        <a:xfrm>
          <a:off x="0" y="603067"/>
          <a:ext cx="3750670" cy="0"/>
        </a:xfrm>
        <a:prstGeom prst="line">
          <a:avLst/>
        </a:prstGeom>
        <a:solidFill>
          <a:schemeClr val="accent2">
            <a:shade val="80000"/>
            <a:hueOff val="-5125"/>
            <a:satOff val="-575"/>
            <a:lumOff val="3669"/>
            <a:alphaOff val="0"/>
          </a:schemeClr>
        </a:solidFill>
        <a:ln w="25400">
          <a:solidFill>
            <a:schemeClr val="accent2">
              <a:shade val="80000"/>
              <a:hueOff val="-5125"/>
              <a:satOff val="-575"/>
              <a:lumOff val="3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83A08-46C4-4B62-94B5-31C6F7BAE462}">
      <dsp:nvSpPr>
        <dsp:cNvPr id="0" name=""/>
        <dsp:cNvSpPr/>
      </dsp:nvSpPr>
      <dsp:spPr>
        <a:xfrm>
          <a:off x="0" y="603066"/>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Tuesday:</a:t>
          </a:r>
          <a:r>
            <a:rPr lang="en-GB" sz="1400" kern="1200" dirty="0"/>
            <a:t> </a:t>
          </a:r>
          <a:r>
            <a:rPr lang="en-GB" sz="1400" kern="1200" dirty="0" err="1"/>
            <a:t>Bruteforce</a:t>
          </a:r>
          <a:r>
            <a:rPr lang="en-GB" sz="1400" kern="1200" dirty="0"/>
            <a:t> attack using </a:t>
          </a:r>
          <a:r>
            <a:rPr lang="en-US" sz="1400" kern="1200" dirty="0"/>
            <a:t>a variety of password cracking tools.</a:t>
          </a:r>
          <a:endParaRPr lang="el-GR" sz="1400" kern="1200" dirty="0"/>
        </a:p>
      </dsp:txBody>
      <dsp:txXfrm>
        <a:off x="0" y="603066"/>
        <a:ext cx="3750670" cy="603066"/>
      </dsp:txXfrm>
    </dsp:sp>
    <dsp:sp modelId="{092AF673-1B9A-4EF8-98E4-616327F35232}">
      <dsp:nvSpPr>
        <dsp:cNvPr id="0" name=""/>
        <dsp:cNvSpPr/>
      </dsp:nvSpPr>
      <dsp:spPr>
        <a:xfrm>
          <a:off x="0" y="1206134"/>
          <a:ext cx="3750670" cy="0"/>
        </a:xfrm>
        <a:prstGeom prst="line">
          <a:avLst/>
        </a:prstGeom>
        <a:solidFill>
          <a:schemeClr val="accent2">
            <a:shade val="80000"/>
            <a:hueOff val="-10249"/>
            <a:satOff val="-1150"/>
            <a:lumOff val="7337"/>
            <a:alphaOff val="0"/>
          </a:schemeClr>
        </a:solidFill>
        <a:ln w="25400">
          <a:solidFill>
            <a:schemeClr val="accent2">
              <a:shade val="80000"/>
              <a:hueOff val="-10249"/>
              <a:satOff val="-1150"/>
              <a:lumOff val="73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CEDF6-6B25-499A-8A63-95B21593DF5F}">
      <dsp:nvSpPr>
        <dsp:cNvPr id="0" name=""/>
        <dsp:cNvSpPr/>
      </dsp:nvSpPr>
      <dsp:spPr>
        <a:xfrm>
          <a:off x="0" y="1206133"/>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Wednesday</a:t>
          </a:r>
          <a:r>
            <a:rPr lang="en-GB" sz="1400" kern="1200" dirty="0"/>
            <a:t>: DoS attacks using a 4 different tools and Heartbleed attack.</a:t>
          </a:r>
          <a:endParaRPr lang="el-GR" sz="1400" kern="1200" dirty="0"/>
        </a:p>
      </dsp:txBody>
      <dsp:txXfrm>
        <a:off x="0" y="1206133"/>
        <a:ext cx="3750670" cy="603066"/>
      </dsp:txXfrm>
    </dsp:sp>
    <dsp:sp modelId="{E3808E8D-B335-49C3-A01E-BC22BE6C1F48}">
      <dsp:nvSpPr>
        <dsp:cNvPr id="0" name=""/>
        <dsp:cNvSpPr/>
      </dsp:nvSpPr>
      <dsp:spPr>
        <a:xfrm>
          <a:off x="0" y="1809201"/>
          <a:ext cx="3750670" cy="0"/>
        </a:xfrm>
        <a:prstGeom prst="line">
          <a:avLst/>
        </a:prstGeom>
        <a:solidFill>
          <a:schemeClr val="accent2">
            <a:shade val="80000"/>
            <a:hueOff val="-15374"/>
            <a:satOff val="-1725"/>
            <a:lumOff val="11006"/>
            <a:alphaOff val="0"/>
          </a:schemeClr>
        </a:solidFill>
        <a:ln w="25400">
          <a:solidFill>
            <a:schemeClr val="accent2">
              <a:shade val="80000"/>
              <a:hueOff val="-15374"/>
              <a:satOff val="-1725"/>
              <a:lumOff val="110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F70FE8-84C7-4739-A002-17EB5A9EF5BF}">
      <dsp:nvSpPr>
        <dsp:cNvPr id="0" name=""/>
        <dsp:cNvSpPr/>
      </dsp:nvSpPr>
      <dsp:spPr>
        <a:xfrm>
          <a:off x="0" y="1809200"/>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Thursday morning:</a:t>
          </a:r>
          <a:r>
            <a:rPr lang="en-GB" sz="1400" kern="1200" dirty="0"/>
            <a:t> Web attack using the Damn Vulnerable Web App (DVWA).</a:t>
          </a:r>
          <a:endParaRPr lang="el-GR" sz="1400" kern="1200" dirty="0"/>
        </a:p>
      </dsp:txBody>
      <dsp:txXfrm>
        <a:off x="0" y="1809200"/>
        <a:ext cx="3750670" cy="603066"/>
      </dsp:txXfrm>
    </dsp:sp>
    <dsp:sp modelId="{A68B3DCC-76FF-4309-9C5C-39BB180D4D9C}">
      <dsp:nvSpPr>
        <dsp:cNvPr id="0" name=""/>
        <dsp:cNvSpPr/>
      </dsp:nvSpPr>
      <dsp:spPr>
        <a:xfrm>
          <a:off x="0" y="2412268"/>
          <a:ext cx="3750670" cy="0"/>
        </a:xfrm>
        <a:prstGeom prst="line">
          <a:avLst/>
        </a:prstGeom>
        <a:solidFill>
          <a:schemeClr val="accent2">
            <a:shade val="80000"/>
            <a:hueOff val="-20498"/>
            <a:satOff val="-2299"/>
            <a:lumOff val="14674"/>
            <a:alphaOff val="0"/>
          </a:schemeClr>
        </a:solidFill>
        <a:ln w="25400">
          <a:solidFill>
            <a:schemeClr val="accent2">
              <a:shade val="80000"/>
              <a:hueOff val="-20498"/>
              <a:satOff val="-2299"/>
              <a:lumOff val="146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DEE9C-760B-4816-AE6C-8F6862C19EB5}">
      <dsp:nvSpPr>
        <dsp:cNvPr id="0" name=""/>
        <dsp:cNvSpPr/>
      </dsp:nvSpPr>
      <dsp:spPr>
        <a:xfrm>
          <a:off x="0" y="2412267"/>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Thursday afternoon: </a:t>
          </a:r>
          <a:r>
            <a:rPr lang="en-GB" sz="1400" kern="1200" dirty="0"/>
            <a:t>Infiltration attack using </a:t>
          </a:r>
          <a:r>
            <a:rPr lang="en-GB" sz="1400" kern="1200" dirty="0" err="1"/>
            <a:t>Metasploit</a:t>
          </a:r>
          <a:r>
            <a:rPr lang="en-GB" sz="1400" kern="1200" dirty="0"/>
            <a:t>.</a:t>
          </a:r>
          <a:endParaRPr lang="el-GR" sz="1400" kern="1200" dirty="0"/>
        </a:p>
      </dsp:txBody>
      <dsp:txXfrm>
        <a:off x="0" y="2412267"/>
        <a:ext cx="3750670" cy="603066"/>
      </dsp:txXfrm>
    </dsp:sp>
    <dsp:sp modelId="{1F8B972C-9361-4609-9DEA-4CD85D739FFC}">
      <dsp:nvSpPr>
        <dsp:cNvPr id="0" name=""/>
        <dsp:cNvSpPr/>
      </dsp:nvSpPr>
      <dsp:spPr>
        <a:xfrm>
          <a:off x="0" y="3015335"/>
          <a:ext cx="3750670" cy="0"/>
        </a:xfrm>
        <a:prstGeom prst="line">
          <a:avLst/>
        </a:prstGeom>
        <a:solidFill>
          <a:schemeClr val="accent2">
            <a:shade val="80000"/>
            <a:hueOff val="-25623"/>
            <a:satOff val="-2874"/>
            <a:lumOff val="18343"/>
            <a:alphaOff val="0"/>
          </a:schemeClr>
        </a:solidFill>
        <a:ln w="25400">
          <a:solidFill>
            <a:schemeClr val="accent2">
              <a:shade val="80000"/>
              <a:hueOff val="-25623"/>
              <a:satOff val="-2874"/>
              <a:lumOff val="183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3EDB60-4EB4-40D2-A557-A730C3385D07}">
      <dsp:nvSpPr>
        <dsp:cNvPr id="0" name=""/>
        <dsp:cNvSpPr/>
      </dsp:nvSpPr>
      <dsp:spPr>
        <a:xfrm>
          <a:off x="0" y="3015334"/>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Friday morning:</a:t>
          </a:r>
          <a:r>
            <a:rPr lang="en-GB" sz="1400" kern="1200" dirty="0"/>
            <a:t> Botnet attack using ARES.</a:t>
          </a:r>
          <a:endParaRPr lang="el-GR" sz="1400" kern="1200" dirty="0"/>
        </a:p>
      </dsp:txBody>
      <dsp:txXfrm>
        <a:off x="0" y="3015334"/>
        <a:ext cx="3750670" cy="603066"/>
      </dsp:txXfrm>
    </dsp:sp>
    <dsp:sp modelId="{822277BD-3964-4BE2-83EE-CB25F53BF1E3}">
      <dsp:nvSpPr>
        <dsp:cNvPr id="0" name=""/>
        <dsp:cNvSpPr/>
      </dsp:nvSpPr>
      <dsp:spPr>
        <a:xfrm>
          <a:off x="0" y="3618402"/>
          <a:ext cx="3750670" cy="0"/>
        </a:xfrm>
        <a:prstGeom prst="line">
          <a:avLst/>
        </a:prstGeom>
        <a:solidFill>
          <a:schemeClr val="accent2">
            <a:shade val="80000"/>
            <a:hueOff val="-30747"/>
            <a:satOff val="-3449"/>
            <a:lumOff val="22011"/>
            <a:alphaOff val="0"/>
          </a:schemeClr>
        </a:solidFill>
        <a:ln w="25400">
          <a:solidFill>
            <a:schemeClr val="accent2">
              <a:shade val="80000"/>
              <a:hueOff val="-30747"/>
              <a:satOff val="-3449"/>
              <a:lumOff val="220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871F80-82D4-4947-8CC8-913AFF1E6CB7}">
      <dsp:nvSpPr>
        <dsp:cNvPr id="0" name=""/>
        <dsp:cNvSpPr/>
      </dsp:nvSpPr>
      <dsp:spPr>
        <a:xfrm>
          <a:off x="0" y="3618401"/>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Friday Afternoon</a:t>
          </a:r>
          <a:r>
            <a:rPr lang="en-GB" sz="1400" kern="1200" dirty="0"/>
            <a:t>: DDoS attack using the Low Orbit Ion Canon (LOIC).</a:t>
          </a:r>
          <a:endParaRPr lang="el-GR" sz="1400" kern="1200" dirty="0"/>
        </a:p>
      </dsp:txBody>
      <dsp:txXfrm>
        <a:off x="0" y="3618401"/>
        <a:ext cx="3750670" cy="603066"/>
      </dsp:txXfrm>
    </dsp:sp>
    <dsp:sp modelId="{5985E419-077C-4DAB-8FB5-F4AFA6674DF2}">
      <dsp:nvSpPr>
        <dsp:cNvPr id="0" name=""/>
        <dsp:cNvSpPr/>
      </dsp:nvSpPr>
      <dsp:spPr>
        <a:xfrm>
          <a:off x="0" y="4221469"/>
          <a:ext cx="3750670" cy="0"/>
        </a:xfrm>
        <a:prstGeom prst="line">
          <a:avLst/>
        </a:prstGeom>
        <a:solidFill>
          <a:schemeClr val="accent2">
            <a:shade val="80000"/>
            <a:hueOff val="-35872"/>
            <a:satOff val="-4024"/>
            <a:lumOff val="25680"/>
            <a:alphaOff val="0"/>
          </a:schemeClr>
        </a:solidFill>
        <a:ln w="25400">
          <a:solidFill>
            <a:schemeClr val="accent2">
              <a:shade val="80000"/>
              <a:hueOff val="-35872"/>
              <a:satOff val="-4024"/>
              <a:lumOff val="256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6265E-3DDC-463D-9CBB-073FF6E1E561}">
      <dsp:nvSpPr>
        <dsp:cNvPr id="0" name=""/>
        <dsp:cNvSpPr/>
      </dsp:nvSpPr>
      <dsp:spPr>
        <a:xfrm>
          <a:off x="0" y="4221468"/>
          <a:ext cx="3750670" cy="603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1" kern="1200" dirty="0"/>
            <a:t>Friday Afternoon-2: </a:t>
          </a:r>
          <a:r>
            <a:rPr lang="en-GB" sz="1400" kern="1200" dirty="0" err="1"/>
            <a:t>Portscan</a:t>
          </a:r>
          <a:r>
            <a:rPr lang="en-GB" sz="1400" kern="1200" dirty="0"/>
            <a:t> attack over the all Windows machines.</a:t>
          </a:r>
          <a:endParaRPr lang="el-GR" sz="1400" kern="1200" dirty="0"/>
        </a:p>
      </dsp:txBody>
      <dsp:txXfrm>
        <a:off x="0" y="4221468"/>
        <a:ext cx="3750670" cy="6030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A5B26-A62D-4CC1-A70F-3EE9D541E792}">
      <dsp:nvSpPr>
        <dsp:cNvPr id="0" name=""/>
        <dsp:cNvSpPr/>
      </dsp:nvSpPr>
      <dsp:spPr>
        <a:xfrm>
          <a:off x="273823" y="54427"/>
          <a:ext cx="1547999" cy="1547999"/>
        </a:xfrm>
        <a:prstGeom prst="ellipse">
          <a:avLst/>
        </a:prstGeom>
        <a:gradFill rotWithShape="0">
          <a:gsLst>
            <a:gs pos="0">
              <a:schemeClr val="accent3">
                <a:alpha val="50000"/>
                <a:hueOff val="0"/>
                <a:satOff val="0"/>
                <a:lumOff val="0"/>
                <a:alphaOff val="0"/>
                <a:tint val="100000"/>
                <a:shade val="75000"/>
                <a:satMod val="160000"/>
              </a:schemeClr>
            </a:gs>
            <a:gs pos="62000">
              <a:schemeClr val="accent3">
                <a:alpha val="50000"/>
                <a:hueOff val="0"/>
                <a:satOff val="0"/>
                <a:lumOff val="0"/>
                <a:alphaOff val="0"/>
                <a:tint val="100000"/>
                <a:shade val="100000"/>
                <a:satMod val="125000"/>
              </a:schemeClr>
            </a:gs>
            <a:gs pos="100000">
              <a:schemeClr val="accent3">
                <a:alpha val="50000"/>
                <a:hueOff val="0"/>
                <a:satOff val="0"/>
                <a:lumOff val="0"/>
                <a:alphaOff val="0"/>
                <a:tint val="80000"/>
                <a:shade val="100000"/>
                <a:satMod val="140000"/>
              </a:schemeClr>
            </a:gs>
          </a:gsLst>
          <a:lin ang="16200000" scaled="1"/>
        </a:gradFill>
        <a:ln>
          <a:noFill/>
        </a:ln>
        <a:effectLst/>
      </dsp:spPr>
      <dsp:style>
        <a:lnRef idx="0">
          <a:scrgbClr r="0" g="0" b="0"/>
        </a:lnRef>
        <a:fillRef idx="3">
          <a:scrgbClr r="0" g="0" b="0"/>
        </a:fillRef>
        <a:effectRef idx="0">
          <a:scrgbClr r="0" g="0" b="0"/>
        </a:effectRef>
        <a:fontRef idx="minor">
          <a:schemeClr val="tx1"/>
        </a:fontRef>
      </dsp:style>
    </dsp:sp>
    <dsp:sp modelId="{5321FD9E-3260-4EBC-BD4C-34A502BFD41D}">
      <dsp:nvSpPr>
        <dsp:cNvPr id="0" name=""/>
        <dsp:cNvSpPr/>
      </dsp:nvSpPr>
      <dsp:spPr>
        <a:xfrm>
          <a:off x="1047823" y="143731"/>
          <a:ext cx="7306195" cy="136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GB" sz="1600" kern="1200" dirty="0">
              <a:solidFill>
                <a:srgbClr val="516921"/>
              </a:solidFill>
            </a:rPr>
            <a:t>Deep Learning </a:t>
          </a:r>
          <a:r>
            <a:rPr lang="en-GB" sz="1600" b="1" kern="1200" dirty="0">
              <a:solidFill>
                <a:srgbClr val="516921"/>
              </a:solidFill>
            </a:rPr>
            <a:t>Autoencoders</a:t>
          </a:r>
          <a:r>
            <a:rPr lang="en-GB" sz="1600" kern="1200" dirty="0">
              <a:solidFill>
                <a:srgbClr val="516921"/>
              </a:solidFill>
            </a:rPr>
            <a:t> seem to have </a:t>
          </a:r>
          <a:r>
            <a:rPr lang="en-GB" sz="1600" b="0" kern="1200" dirty="0">
              <a:solidFill>
                <a:srgbClr val="516921"/>
              </a:solidFill>
            </a:rPr>
            <a:t>a </a:t>
          </a:r>
          <a:r>
            <a:rPr lang="en-GB" sz="1600" b="1" kern="1200" dirty="0">
              <a:solidFill>
                <a:srgbClr val="516921"/>
              </a:solidFill>
            </a:rPr>
            <a:t>very high potential </a:t>
          </a:r>
          <a:r>
            <a:rPr lang="en-GB" sz="1600" kern="1200" dirty="0">
              <a:solidFill>
                <a:srgbClr val="516921"/>
              </a:solidFill>
            </a:rPr>
            <a:t>but as often, DL algorithms need to be finely tuned in order to obtain stable results and avoid performance issues</a:t>
          </a:r>
          <a:endParaRPr lang="el-GR" sz="1600" kern="1200" dirty="0">
            <a:solidFill>
              <a:srgbClr val="516921"/>
            </a:solidFill>
          </a:endParaRPr>
        </a:p>
      </dsp:txBody>
      <dsp:txXfrm>
        <a:off x="1047823" y="143731"/>
        <a:ext cx="7306195" cy="1369389"/>
      </dsp:txXfrm>
    </dsp:sp>
    <dsp:sp modelId="{7309C2D6-7A8D-4AFE-9AFC-0CB9B03EDB97}">
      <dsp:nvSpPr>
        <dsp:cNvPr id="0" name=""/>
        <dsp:cNvSpPr/>
      </dsp:nvSpPr>
      <dsp:spPr>
        <a:xfrm>
          <a:off x="273823" y="1754182"/>
          <a:ext cx="1547999" cy="1547999"/>
        </a:xfrm>
        <a:prstGeom prst="ellipse">
          <a:avLst/>
        </a:prstGeom>
        <a:gradFill rotWithShape="0">
          <a:gsLst>
            <a:gs pos="0">
              <a:schemeClr val="accent3">
                <a:alpha val="50000"/>
                <a:hueOff val="5625132"/>
                <a:satOff val="-8440"/>
                <a:lumOff val="-1373"/>
                <a:alphaOff val="0"/>
                <a:tint val="100000"/>
                <a:shade val="75000"/>
                <a:satMod val="160000"/>
              </a:schemeClr>
            </a:gs>
            <a:gs pos="62000">
              <a:schemeClr val="accent3">
                <a:alpha val="50000"/>
                <a:hueOff val="5625132"/>
                <a:satOff val="-8440"/>
                <a:lumOff val="-1373"/>
                <a:alphaOff val="0"/>
                <a:tint val="100000"/>
                <a:shade val="100000"/>
                <a:satMod val="125000"/>
              </a:schemeClr>
            </a:gs>
            <a:gs pos="100000">
              <a:schemeClr val="accent3">
                <a:alpha val="50000"/>
                <a:hueOff val="5625132"/>
                <a:satOff val="-8440"/>
                <a:lumOff val="-1373"/>
                <a:alphaOff val="0"/>
                <a:tint val="80000"/>
                <a:shade val="100000"/>
                <a:satMod val="140000"/>
              </a:schemeClr>
            </a:gs>
          </a:gsLst>
          <a:lin ang="16200000" scaled="1"/>
        </a:gradFill>
        <a:ln>
          <a:noFill/>
        </a:ln>
        <a:effectLst/>
      </dsp:spPr>
      <dsp:style>
        <a:lnRef idx="0">
          <a:scrgbClr r="0" g="0" b="0"/>
        </a:lnRef>
        <a:fillRef idx="3">
          <a:scrgbClr r="0" g="0" b="0"/>
        </a:fillRef>
        <a:effectRef idx="0">
          <a:scrgbClr r="0" g="0" b="0"/>
        </a:effectRef>
        <a:fontRef idx="minor">
          <a:schemeClr val="tx1"/>
        </a:fontRef>
      </dsp:style>
    </dsp:sp>
    <dsp:sp modelId="{0AC22A84-1C6C-4093-A75E-989C1F1E3136}">
      <dsp:nvSpPr>
        <dsp:cNvPr id="0" name=""/>
        <dsp:cNvSpPr/>
      </dsp:nvSpPr>
      <dsp:spPr>
        <a:xfrm>
          <a:off x="1047823" y="1843486"/>
          <a:ext cx="7306195" cy="136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2F736D"/>
              </a:solidFill>
            </a:rPr>
            <a:t>The tree-based </a:t>
          </a:r>
          <a:r>
            <a:rPr lang="en-US" sz="1600" b="1" kern="1200" dirty="0">
              <a:solidFill>
                <a:srgbClr val="2F736D"/>
              </a:solidFill>
            </a:rPr>
            <a:t>Random Forest</a:t>
          </a:r>
          <a:r>
            <a:rPr lang="en-US" sz="1600" kern="1200" dirty="0">
              <a:solidFill>
                <a:srgbClr val="2F736D"/>
              </a:solidFill>
            </a:rPr>
            <a:t> and the </a:t>
          </a:r>
          <a:r>
            <a:rPr lang="en-US" sz="1600" b="1" kern="1200" dirty="0" err="1">
              <a:solidFill>
                <a:srgbClr val="2F736D"/>
              </a:solidFill>
            </a:rPr>
            <a:t>MultiLayer</a:t>
          </a:r>
          <a:r>
            <a:rPr lang="en-US" sz="1600" b="1" kern="1200" dirty="0">
              <a:solidFill>
                <a:srgbClr val="2F736D"/>
              </a:solidFill>
            </a:rPr>
            <a:t> Perceptron </a:t>
          </a:r>
          <a:r>
            <a:rPr lang="en-US" sz="1600" kern="1200" dirty="0">
              <a:solidFill>
                <a:srgbClr val="2F736D"/>
              </a:solidFill>
            </a:rPr>
            <a:t>models both obtained </a:t>
          </a:r>
          <a:r>
            <a:rPr lang="en-US" sz="1600" b="1" kern="1200" dirty="0">
              <a:solidFill>
                <a:srgbClr val="2F736D"/>
              </a:solidFill>
            </a:rPr>
            <a:t>remarkable results </a:t>
          </a:r>
          <a:r>
            <a:rPr lang="en-US" sz="1600" kern="1200" dirty="0">
              <a:solidFill>
                <a:srgbClr val="2F736D"/>
              </a:solidFill>
            </a:rPr>
            <a:t>that exceed the performance of other reported algorithms on the same dataset, with the former being more robust in multiclass classification problems. </a:t>
          </a:r>
          <a:endParaRPr lang="el-GR" sz="1600" kern="1200" dirty="0">
            <a:solidFill>
              <a:srgbClr val="2F736D"/>
            </a:solidFill>
          </a:endParaRPr>
        </a:p>
      </dsp:txBody>
      <dsp:txXfrm>
        <a:off x="1047823" y="1843486"/>
        <a:ext cx="7306195" cy="1369389"/>
      </dsp:txXfrm>
    </dsp:sp>
    <dsp:sp modelId="{1FBBC15C-4E14-4B2E-BC9F-92C8D7ED4088}">
      <dsp:nvSpPr>
        <dsp:cNvPr id="0" name=""/>
        <dsp:cNvSpPr/>
      </dsp:nvSpPr>
      <dsp:spPr>
        <a:xfrm>
          <a:off x="273823" y="3441284"/>
          <a:ext cx="1547999" cy="1547999"/>
        </a:xfrm>
        <a:prstGeom prst="ellipse">
          <a:avLst/>
        </a:prstGeom>
        <a:gradFill rotWithShape="0">
          <a:gsLst>
            <a:gs pos="0">
              <a:schemeClr val="accent3">
                <a:alpha val="50000"/>
                <a:hueOff val="11250264"/>
                <a:satOff val="-16880"/>
                <a:lumOff val="-2745"/>
                <a:alphaOff val="0"/>
                <a:tint val="100000"/>
                <a:shade val="75000"/>
                <a:satMod val="160000"/>
              </a:schemeClr>
            </a:gs>
            <a:gs pos="62000">
              <a:schemeClr val="accent3">
                <a:alpha val="50000"/>
                <a:hueOff val="11250264"/>
                <a:satOff val="-16880"/>
                <a:lumOff val="-2745"/>
                <a:alphaOff val="0"/>
                <a:tint val="100000"/>
                <a:shade val="100000"/>
                <a:satMod val="125000"/>
              </a:schemeClr>
            </a:gs>
            <a:gs pos="100000">
              <a:schemeClr val="accent3">
                <a:alpha val="50000"/>
                <a:hueOff val="11250264"/>
                <a:satOff val="-16880"/>
                <a:lumOff val="-2745"/>
                <a:alphaOff val="0"/>
                <a:tint val="80000"/>
                <a:shade val="100000"/>
                <a:satMod val="140000"/>
              </a:schemeClr>
            </a:gs>
          </a:gsLst>
          <a:lin ang="16200000" scaled="1"/>
        </a:gradFill>
        <a:ln>
          <a:noFill/>
        </a:ln>
        <a:effectLst/>
      </dsp:spPr>
      <dsp:style>
        <a:lnRef idx="0">
          <a:scrgbClr r="0" g="0" b="0"/>
        </a:lnRef>
        <a:fillRef idx="3">
          <a:scrgbClr r="0" g="0" b="0"/>
        </a:fillRef>
        <a:effectRef idx="0">
          <a:scrgbClr r="0" g="0" b="0"/>
        </a:effectRef>
        <a:fontRef idx="minor">
          <a:schemeClr val="tx1"/>
        </a:fontRef>
      </dsp:style>
    </dsp:sp>
    <dsp:sp modelId="{BAFFDB3A-BA70-4B6C-A4E5-53FEC4032C9F}">
      <dsp:nvSpPr>
        <dsp:cNvPr id="0" name=""/>
        <dsp:cNvSpPr/>
      </dsp:nvSpPr>
      <dsp:spPr>
        <a:xfrm>
          <a:off x="1047823" y="3530588"/>
          <a:ext cx="7306195" cy="136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523B71"/>
              </a:solidFill>
            </a:rPr>
            <a:t>For future work:</a:t>
          </a:r>
          <a:br>
            <a:rPr lang="en-US" sz="1600" kern="1200" dirty="0">
              <a:solidFill>
                <a:srgbClr val="523B71"/>
              </a:solidFill>
            </a:rPr>
          </a:br>
          <a:r>
            <a:rPr lang="en-US" sz="1600" kern="1200" dirty="0">
              <a:solidFill>
                <a:srgbClr val="523B71"/>
              </a:solidFill>
              <a:latin typeface="Times New Roman" panose="02020603050405020304" pitchFamily="18" charset="0"/>
              <a:cs typeface="Times New Roman" panose="02020603050405020304" pitchFamily="18" charset="0"/>
            </a:rPr>
            <a:t>• </a:t>
          </a:r>
          <a:r>
            <a:rPr lang="en-US" sz="1600" kern="1200" dirty="0">
              <a:solidFill>
                <a:srgbClr val="523B71"/>
              </a:solidFill>
            </a:rPr>
            <a:t>Include more types of modern attacks in different OSI layers, as well as combine them with the existing ones for the evaluation of all our proposed models on a comprehensive dataset.</a:t>
          </a:r>
          <a:br>
            <a:rPr lang="en-US" sz="1600" kern="1200" dirty="0">
              <a:solidFill>
                <a:srgbClr val="523B71"/>
              </a:solidFill>
            </a:rPr>
          </a:br>
          <a:r>
            <a:rPr lang="en-US" sz="1600" kern="1200" dirty="0">
              <a:solidFill>
                <a:srgbClr val="523B71"/>
              </a:solidFill>
              <a:latin typeface="Times New Roman" panose="02020603050405020304" pitchFamily="18" charset="0"/>
              <a:cs typeface="Times New Roman" panose="02020603050405020304" pitchFamily="18" charset="0"/>
            </a:rPr>
            <a:t>• </a:t>
          </a:r>
          <a:r>
            <a:rPr lang="en-US" sz="1600" kern="1200" dirty="0">
              <a:solidFill>
                <a:srgbClr val="523B71"/>
              </a:solidFill>
            </a:rPr>
            <a:t>Examine feature selection and resampling techniques to further improve our detection results.</a:t>
          </a:r>
          <a:endParaRPr lang="el-GR" sz="1600" kern="1200" dirty="0">
            <a:solidFill>
              <a:srgbClr val="523B71"/>
            </a:solidFill>
          </a:endParaRPr>
        </a:p>
      </dsp:txBody>
      <dsp:txXfrm>
        <a:off x="1047823" y="3530588"/>
        <a:ext cx="7306195" cy="13693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E0135-A743-46BA-B0D1-5A235D6DD5FA}">
      <dsp:nvSpPr>
        <dsp:cNvPr id="0" name=""/>
        <dsp:cNvSpPr/>
      </dsp:nvSpPr>
      <dsp:spPr>
        <a:xfrm>
          <a:off x="658873" y="0"/>
          <a:ext cx="7467229" cy="45310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FCE3D-B14E-474E-AC81-D0541C1E6953}">
      <dsp:nvSpPr>
        <dsp:cNvPr id="0" name=""/>
        <dsp:cNvSpPr/>
      </dsp:nvSpPr>
      <dsp:spPr>
        <a:xfrm>
          <a:off x="9436" y="1359312"/>
          <a:ext cx="2827664" cy="1812416"/>
        </a:xfrm>
        <a:prstGeom prst="roundRect">
          <a:avLst/>
        </a:prstGeom>
        <a:solidFill>
          <a:schemeClr val="accent1">
            <a:alpha val="90000"/>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Internal release of the SHIELD system (alpha version):</a:t>
          </a:r>
        </a:p>
        <a:p>
          <a:pPr marL="0" lvl="0" indent="0" algn="ctr" defTabSz="933450">
            <a:lnSpc>
              <a:spcPct val="90000"/>
            </a:lnSpc>
            <a:spcBef>
              <a:spcPct val="0"/>
            </a:spcBef>
            <a:spcAft>
              <a:spcPct val="35000"/>
            </a:spcAft>
            <a:buNone/>
          </a:pPr>
          <a:r>
            <a:rPr lang="en-US" sz="2100" b="1" kern="1200" dirty="0"/>
            <a:t>September 2017</a:t>
          </a:r>
          <a:endParaRPr lang="el-GR" sz="2100" b="1" kern="1200" dirty="0"/>
        </a:p>
      </dsp:txBody>
      <dsp:txXfrm>
        <a:off x="97911" y="1447787"/>
        <a:ext cx="2650714" cy="1635466"/>
      </dsp:txXfrm>
    </dsp:sp>
    <dsp:sp modelId="{9A94CA4B-7C6A-4703-B591-527C41D2D58B}">
      <dsp:nvSpPr>
        <dsp:cNvPr id="0" name=""/>
        <dsp:cNvSpPr/>
      </dsp:nvSpPr>
      <dsp:spPr>
        <a:xfrm>
          <a:off x="2978655" y="1359312"/>
          <a:ext cx="2827664" cy="1812416"/>
        </a:xfrm>
        <a:prstGeom prst="roundRect">
          <a:avLst/>
        </a:prstGeom>
        <a:solidFill>
          <a:schemeClr val="accent1">
            <a:alpha val="90000"/>
            <a:hueOff val="0"/>
            <a:satOff val="0"/>
            <a:lumOff val="0"/>
            <a:alphaOff val="-2000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Open-source release of the SHIELD system (beta version):</a:t>
          </a:r>
        </a:p>
        <a:p>
          <a:pPr marL="0" lvl="0" indent="0" algn="ctr" defTabSz="933450">
            <a:lnSpc>
              <a:spcPct val="90000"/>
            </a:lnSpc>
            <a:spcBef>
              <a:spcPct val="0"/>
            </a:spcBef>
            <a:spcAft>
              <a:spcPct val="35000"/>
            </a:spcAft>
            <a:buNone/>
          </a:pPr>
          <a:r>
            <a:rPr lang="en-US" sz="2100" b="1" kern="1200" dirty="0"/>
            <a:t>September 2018</a:t>
          </a:r>
          <a:endParaRPr lang="el-GR" sz="2100" b="1" kern="1200" dirty="0"/>
        </a:p>
      </dsp:txBody>
      <dsp:txXfrm>
        <a:off x="3067130" y="1447787"/>
        <a:ext cx="2650714" cy="1635466"/>
      </dsp:txXfrm>
    </dsp:sp>
    <dsp:sp modelId="{66A4FD75-22A9-498F-B66D-30A3700FDB27}">
      <dsp:nvSpPr>
        <dsp:cNvPr id="0" name=""/>
        <dsp:cNvSpPr/>
      </dsp:nvSpPr>
      <dsp:spPr>
        <a:xfrm>
          <a:off x="5947874" y="1359312"/>
          <a:ext cx="2827664" cy="1812416"/>
        </a:xfrm>
        <a:prstGeom prst="roundRect">
          <a:avLst/>
        </a:prstGeom>
        <a:solidFill>
          <a:schemeClr val="accent1">
            <a:alpha val="90000"/>
            <a:hueOff val="0"/>
            <a:satOff val="0"/>
            <a:lumOff val="0"/>
            <a:alphaOff val="-4000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System tested &amp; validated – Final open-source release:</a:t>
          </a:r>
        </a:p>
        <a:p>
          <a:pPr marL="0" lvl="0" indent="0" algn="ctr" defTabSz="933450">
            <a:lnSpc>
              <a:spcPct val="90000"/>
            </a:lnSpc>
            <a:spcBef>
              <a:spcPct val="0"/>
            </a:spcBef>
            <a:spcAft>
              <a:spcPct val="35000"/>
            </a:spcAft>
            <a:buNone/>
          </a:pPr>
          <a:r>
            <a:rPr lang="en-US" sz="2100" b="1" kern="1200" dirty="0"/>
            <a:t>February 2019</a:t>
          </a:r>
          <a:endParaRPr lang="el-GR" sz="2100" b="1" kern="1200" dirty="0"/>
        </a:p>
      </dsp:txBody>
      <dsp:txXfrm>
        <a:off x="6036349" y="1447787"/>
        <a:ext cx="2650714" cy="163546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D3118-C5A0-444C-9C14-8E3568327F4A}">
      <dsp:nvSpPr>
        <dsp:cNvPr id="0" name=""/>
        <dsp:cNvSpPr/>
      </dsp:nvSpPr>
      <dsp:spPr>
        <a:xfrm>
          <a:off x="0" y="0"/>
          <a:ext cx="5424264" cy="0"/>
        </a:xfrm>
        <a:prstGeom prst="line">
          <a:avLst/>
        </a:prstGeom>
        <a:solidFill>
          <a:schemeClr val="accent1">
            <a:hueOff val="0"/>
            <a:satOff val="0"/>
            <a:lumOff val="0"/>
            <a:alphaOff val="0"/>
          </a:schemeClr>
        </a:solidFill>
        <a:ln w="25400">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B6BAD-F956-4F5A-9075-B9B6F83B0E18}">
      <dsp:nvSpPr>
        <dsp:cNvPr id="0" name=""/>
        <dsp:cNvSpPr/>
      </dsp:nvSpPr>
      <dsp:spPr>
        <a:xfrm>
          <a:off x="0" y="0"/>
          <a:ext cx="5424264" cy="93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solidFill>
                <a:schemeClr val="accent1"/>
              </a:solidFill>
            </a:rPr>
            <a:t>https://www.shield-h2020.eu/</a:t>
          </a:r>
          <a:endParaRPr lang="el-GR" sz="2800" kern="1200" dirty="0">
            <a:solidFill>
              <a:schemeClr val="accent1"/>
            </a:solidFill>
          </a:endParaRPr>
        </a:p>
      </dsp:txBody>
      <dsp:txXfrm>
        <a:off x="0" y="0"/>
        <a:ext cx="5424264" cy="936539"/>
      </dsp:txXfrm>
    </dsp:sp>
    <dsp:sp modelId="{0C5359F5-6C91-4ECD-98C4-62E337895237}">
      <dsp:nvSpPr>
        <dsp:cNvPr id="0" name=""/>
        <dsp:cNvSpPr/>
      </dsp:nvSpPr>
      <dsp:spPr>
        <a:xfrm>
          <a:off x="0" y="936539"/>
          <a:ext cx="5424264" cy="0"/>
        </a:xfrm>
        <a:prstGeom prst="line">
          <a:avLst/>
        </a:prstGeom>
        <a:solidFill>
          <a:schemeClr val="accent1">
            <a:hueOff val="0"/>
            <a:satOff val="0"/>
            <a:lumOff val="0"/>
            <a:alphaOff val="0"/>
          </a:schemeClr>
        </a:solidFill>
        <a:ln w="25400">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F6840-E1A9-4515-9F5A-619265DD6898}">
      <dsp:nvSpPr>
        <dsp:cNvPr id="0" name=""/>
        <dsp:cNvSpPr/>
      </dsp:nvSpPr>
      <dsp:spPr>
        <a:xfrm>
          <a:off x="0" y="936539"/>
          <a:ext cx="5424264" cy="93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accent1"/>
              </a:solidFill>
            </a:rPr>
            <a:t>@shield_h2020</a:t>
          </a:r>
          <a:endParaRPr lang="el-GR" sz="2800" kern="1200" dirty="0">
            <a:solidFill>
              <a:schemeClr val="accent1"/>
            </a:solidFill>
          </a:endParaRPr>
        </a:p>
      </dsp:txBody>
      <dsp:txXfrm>
        <a:off x="0" y="936539"/>
        <a:ext cx="5424264" cy="936539"/>
      </dsp:txXfrm>
    </dsp:sp>
    <dsp:sp modelId="{93EE0799-402C-4A9D-A59D-70C06CC936FB}">
      <dsp:nvSpPr>
        <dsp:cNvPr id="0" name=""/>
        <dsp:cNvSpPr/>
      </dsp:nvSpPr>
      <dsp:spPr>
        <a:xfrm>
          <a:off x="0" y="1873078"/>
          <a:ext cx="5424264" cy="0"/>
        </a:xfrm>
        <a:prstGeom prst="line">
          <a:avLst/>
        </a:prstGeom>
        <a:solidFill>
          <a:schemeClr val="accent1">
            <a:hueOff val="0"/>
            <a:satOff val="0"/>
            <a:lumOff val="0"/>
            <a:alphaOff val="0"/>
          </a:schemeClr>
        </a:solidFill>
        <a:ln w="25400">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C1BAD-0B87-49E4-AA97-FCB819D268AF}">
      <dsp:nvSpPr>
        <dsp:cNvPr id="0" name=""/>
        <dsp:cNvSpPr/>
      </dsp:nvSpPr>
      <dsp:spPr>
        <a:xfrm>
          <a:off x="0" y="1873078"/>
          <a:ext cx="5424264" cy="93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accent1"/>
              </a:solidFill>
            </a:rPr>
            <a:t>SHIELD EU Project</a:t>
          </a:r>
          <a:endParaRPr lang="el-GR" sz="2800" kern="1200" dirty="0">
            <a:solidFill>
              <a:schemeClr val="accent1"/>
            </a:solidFill>
          </a:endParaRPr>
        </a:p>
      </dsp:txBody>
      <dsp:txXfrm>
        <a:off x="0" y="1873078"/>
        <a:ext cx="5424264" cy="936539"/>
      </dsp:txXfrm>
    </dsp:sp>
    <dsp:sp modelId="{35AEAA5D-9417-4515-AE0A-A9BF146525B6}">
      <dsp:nvSpPr>
        <dsp:cNvPr id="0" name=""/>
        <dsp:cNvSpPr/>
      </dsp:nvSpPr>
      <dsp:spPr>
        <a:xfrm>
          <a:off x="0" y="2809617"/>
          <a:ext cx="5424264" cy="0"/>
        </a:xfrm>
        <a:prstGeom prst="line">
          <a:avLst/>
        </a:prstGeom>
        <a:solidFill>
          <a:schemeClr val="accent1">
            <a:hueOff val="0"/>
            <a:satOff val="0"/>
            <a:lumOff val="0"/>
            <a:alphaOff val="0"/>
          </a:schemeClr>
        </a:solidFill>
        <a:ln w="25400">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F9E2C2-2F7B-4895-B207-69061DC30E61}">
      <dsp:nvSpPr>
        <dsp:cNvPr id="0" name=""/>
        <dsp:cNvSpPr/>
      </dsp:nvSpPr>
      <dsp:spPr>
        <a:xfrm>
          <a:off x="0" y="2809617"/>
          <a:ext cx="5424264" cy="93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accent1"/>
              </a:solidFill>
            </a:rPr>
            <a:t>info@shield-h2020.eu</a:t>
          </a:r>
          <a:endParaRPr lang="el-GR" sz="2800" kern="1200" dirty="0">
            <a:solidFill>
              <a:schemeClr val="accent1"/>
            </a:solidFill>
          </a:endParaRPr>
        </a:p>
      </dsp:txBody>
      <dsp:txXfrm>
        <a:off x="0" y="2809617"/>
        <a:ext cx="5424264" cy="936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8710-0E55-4E39-BED0-8701045CB634}">
      <dsp:nvSpPr>
        <dsp:cNvPr id="0" name=""/>
        <dsp:cNvSpPr/>
      </dsp:nvSpPr>
      <dsp:spPr>
        <a:xfrm>
          <a:off x="0" y="797475"/>
          <a:ext cx="2595078" cy="1557046"/>
        </a:xfrm>
        <a:prstGeom prst="rect">
          <a:avLst/>
        </a:prstGeom>
        <a:solidFill>
          <a:schemeClr val="accent4">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cs typeface="Segoe UI" panose="020B0502040204020203" pitchFamily="34" charset="0"/>
            </a:rPr>
            <a:t>European R&amp;D project</a:t>
          </a:r>
          <a:endParaRPr lang="el-GR" sz="2000" kern="1200" dirty="0">
            <a:latin typeface="+mj-lt"/>
            <a:cs typeface="Segoe UI" panose="020B0502040204020203" pitchFamily="34" charset="0"/>
          </a:endParaRPr>
        </a:p>
      </dsp:txBody>
      <dsp:txXfrm>
        <a:off x="0" y="797475"/>
        <a:ext cx="2595078" cy="1557046"/>
      </dsp:txXfrm>
    </dsp:sp>
    <dsp:sp modelId="{56582001-9CBD-45E1-91DF-98AAC133BD50}">
      <dsp:nvSpPr>
        <dsp:cNvPr id="0" name=""/>
        <dsp:cNvSpPr/>
      </dsp:nvSpPr>
      <dsp:spPr>
        <a:xfrm>
          <a:off x="2854585" y="797475"/>
          <a:ext cx="2595078" cy="1557046"/>
        </a:xfrm>
        <a:prstGeom prst="rect">
          <a:avLst/>
        </a:prstGeom>
        <a:solidFill>
          <a:schemeClr val="accent4">
            <a:hueOff val="-1116192"/>
            <a:satOff val="6725"/>
            <a:lumOff val="539"/>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cs typeface="Segoe UI" panose="020B0502040204020203" pitchFamily="34" charset="0"/>
            </a:rPr>
            <a:t>Co-funded by the EU under H2020 “Secure Societies” </a:t>
          </a:r>
          <a:r>
            <a:rPr lang="en-US" sz="2000" kern="1200" dirty="0" err="1">
              <a:latin typeface="+mj-lt"/>
              <a:cs typeface="Segoe UI" panose="020B0502040204020203" pitchFamily="34" charset="0"/>
            </a:rPr>
            <a:t>programme</a:t>
          </a:r>
          <a:endParaRPr lang="el-GR" sz="2000" kern="1200" dirty="0">
            <a:latin typeface="+mj-lt"/>
            <a:cs typeface="Segoe UI" panose="020B0502040204020203" pitchFamily="34" charset="0"/>
          </a:endParaRPr>
        </a:p>
      </dsp:txBody>
      <dsp:txXfrm>
        <a:off x="2854585" y="797475"/>
        <a:ext cx="2595078" cy="1557046"/>
      </dsp:txXfrm>
    </dsp:sp>
    <dsp:sp modelId="{1705C809-9B4C-4389-9D7F-02295A9E2286}">
      <dsp:nvSpPr>
        <dsp:cNvPr id="0" name=""/>
        <dsp:cNvSpPr/>
      </dsp:nvSpPr>
      <dsp:spPr>
        <a:xfrm>
          <a:off x="5709171" y="797475"/>
          <a:ext cx="2595078" cy="1557046"/>
        </a:xfrm>
        <a:prstGeom prst="rect">
          <a:avLst/>
        </a:prstGeom>
        <a:solidFill>
          <a:schemeClr val="accent4">
            <a:hueOff val="-2232385"/>
            <a:satOff val="13449"/>
            <a:lumOff val="1078"/>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cs typeface="Segoe UI" panose="020B0502040204020203" pitchFamily="34" charset="0"/>
            </a:rPr>
            <a:t>12 partners</a:t>
          </a:r>
          <a:endParaRPr lang="el-GR" sz="2000" kern="1200" dirty="0">
            <a:latin typeface="+mj-lt"/>
            <a:cs typeface="Segoe UI" panose="020B0502040204020203" pitchFamily="34" charset="0"/>
          </a:endParaRPr>
        </a:p>
      </dsp:txBody>
      <dsp:txXfrm>
        <a:off x="5709171" y="797475"/>
        <a:ext cx="2595078" cy="1557046"/>
      </dsp:txXfrm>
    </dsp:sp>
    <dsp:sp modelId="{5FA4195A-96E3-43AC-8EF9-9607AC02FC63}">
      <dsp:nvSpPr>
        <dsp:cNvPr id="0" name=""/>
        <dsp:cNvSpPr/>
      </dsp:nvSpPr>
      <dsp:spPr>
        <a:xfrm>
          <a:off x="1427292" y="2614029"/>
          <a:ext cx="2595078" cy="1557046"/>
        </a:xfrm>
        <a:prstGeom prst="rect">
          <a:avLst/>
        </a:prstGeom>
        <a:solidFill>
          <a:schemeClr val="accent4">
            <a:hueOff val="-3348577"/>
            <a:satOff val="20174"/>
            <a:lumOff val="1617"/>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cs typeface="Segoe UI" panose="020B0502040204020203" pitchFamily="34" charset="0"/>
            </a:rPr>
            <a:t>4.56 M</a:t>
          </a:r>
          <a:r>
            <a:rPr lang="el-GR" sz="2000" kern="1200" dirty="0">
              <a:latin typeface="+mj-lt"/>
              <a:cs typeface="Segoe UI" panose="020B0502040204020203" pitchFamily="34" charset="0"/>
            </a:rPr>
            <a:t>€</a:t>
          </a:r>
          <a:r>
            <a:rPr lang="en-US" sz="2000" kern="1200" dirty="0">
              <a:latin typeface="+mj-lt"/>
              <a:cs typeface="Segoe UI" panose="020B0502040204020203" pitchFamily="34" charset="0"/>
            </a:rPr>
            <a:t> total budget</a:t>
          </a:r>
          <a:endParaRPr lang="el-GR" sz="2000" kern="1200" dirty="0">
            <a:latin typeface="+mj-lt"/>
            <a:cs typeface="Segoe UI" panose="020B0502040204020203" pitchFamily="34" charset="0"/>
          </a:endParaRPr>
        </a:p>
      </dsp:txBody>
      <dsp:txXfrm>
        <a:off x="1427292" y="2614029"/>
        <a:ext cx="2595078" cy="1557046"/>
      </dsp:txXfrm>
    </dsp:sp>
    <dsp:sp modelId="{19CCB7E8-1C17-4602-8194-7CF897E24C0A}">
      <dsp:nvSpPr>
        <dsp:cNvPr id="0" name=""/>
        <dsp:cNvSpPr/>
      </dsp:nvSpPr>
      <dsp:spPr>
        <a:xfrm>
          <a:off x="4281878" y="2614029"/>
          <a:ext cx="2595078" cy="1557046"/>
        </a:xfrm>
        <a:prstGeom prst="rect">
          <a:avLst/>
        </a:prstGeom>
        <a:solidFill>
          <a:schemeClr val="accent4">
            <a:hueOff val="-4464770"/>
            <a:satOff val="26899"/>
            <a:lumOff val="2156"/>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cs typeface="Segoe UI" panose="020B0502040204020203" pitchFamily="34" charset="0"/>
            </a:rPr>
            <a:t>Duration: </a:t>
          </a:r>
          <a:br>
            <a:rPr lang="en-US" sz="2000" kern="1200" dirty="0">
              <a:latin typeface="+mj-lt"/>
              <a:cs typeface="Segoe UI" panose="020B0502040204020203" pitchFamily="34" charset="0"/>
            </a:rPr>
          </a:br>
          <a:r>
            <a:rPr lang="en-US" sz="2000" kern="1200" dirty="0">
              <a:latin typeface="+mj-lt"/>
              <a:cs typeface="Segoe UI" panose="020B0502040204020203" pitchFamily="34" charset="0"/>
            </a:rPr>
            <a:t>Sep 2016 – Feb 2019 (30 months)</a:t>
          </a:r>
          <a:endParaRPr lang="el-GR" sz="2000" kern="1200" dirty="0">
            <a:latin typeface="+mj-lt"/>
            <a:cs typeface="Segoe UI" panose="020B0502040204020203" pitchFamily="34" charset="0"/>
          </a:endParaRPr>
        </a:p>
      </dsp:txBody>
      <dsp:txXfrm>
        <a:off x="4281878" y="2614029"/>
        <a:ext cx="2595078" cy="1557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6FBE3-C0EC-42C3-9E5F-F92D1F1E27CF}">
      <dsp:nvSpPr>
        <dsp:cNvPr id="0" name=""/>
        <dsp:cNvSpPr/>
      </dsp:nvSpPr>
      <dsp:spPr>
        <a:xfrm>
          <a:off x="2629" y="667450"/>
          <a:ext cx="2298969" cy="2298969"/>
        </a:xfrm>
        <a:prstGeom prst="ellipse">
          <a:avLst/>
        </a:prstGeom>
        <a:gradFill rotWithShape="0">
          <a:gsLst>
            <a:gs pos="0">
              <a:schemeClr val="accent3">
                <a:alpha val="50000"/>
                <a:hueOff val="0"/>
                <a:satOff val="0"/>
                <a:lumOff val="0"/>
                <a:alphaOff val="0"/>
                <a:tint val="100000"/>
                <a:shade val="75000"/>
                <a:satMod val="160000"/>
              </a:schemeClr>
            </a:gs>
            <a:gs pos="62000">
              <a:schemeClr val="accent3">
                <a:alpha val="50000"/>
                <a:hueOff val="0"/>
                <a:satOff val="0"/>
                <a:lumOff val="0"/>
                <a:alphaOff val="0"/>
                <a:tint val="100000"/>
                <a:shade val="100000"/>
                <a:satMod val="125000"/>
              </a:schemeClr>
            </a:gs>
            <a:gs pos="100000">
              <a:schemeClr val="accent3">
                <a:alpha val="50000"/>
                <a:hueOff val="0"/>
                <a:satOff val="0"/>
                <a:lumOff val="0"/>
                <a:alphaOff val="0"/>
                <a:tint val="80000"/>
                <a:shade val="100000"/>
                <a:satMod val="140000"/>
              </a:schemeClr>
            </a:gs>
          </a:gsLst>
          <a:lin ang="1620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6520" tIns="22860" rIns="126520" bIns="22860" numCol="1" spcCol="1270" anchor="ctr" anchorCtr="0">
          <a:noAutofit/>
        </a:bodyPr>
        <a:lstStyle/>
        <a:p>
          <a:pPr marL="0" lvl="0" indent="0" algn="ctr" defTabSz="800100">
            <a:lnSpc>
              <a:spcPct val="90000"/>
            </a:lnSpc>
            <a:spcBef>
              <a:spcPct val="0"/>
            </a:spcBef>
            <a:spcAft>
              <a:spcPct val="35000"/>
            </a:spcAft>
            <a:buNone/>
          </a:pPr>
          <a:r>
            <a:rPr lang="en-US" sz="1800" b="1" kern="1200"/>
            <a:t>Big Data Analytics</a:t>
          </a:r>
          <a:endParaRPr lang="el-GR" sz="1800" b="1" kern="1200" dirty="0"/>
        </a:p>
      </dsp:txBody>
      <dsp:txXfrm>
        <a:off x="339305" y="1004126"/>
        <a:ext cx="1625617" cy="1625617"/>
      </dsp:txXfrm>
    </dsp:sp>
    <dsp:sp modelId="{FC609E36-EE85-4E79-8496-D1E93F19B592}">
      <dsp:nvSpPr>
        <dsp:cNvPr id="0" name=""/>
        <dsp:cNvSpPr/>
      </dsp:nvSpPr>
      <dsp:spPr>
        <a:xfrm>
          <a:off x="1841805" y="667450"/>
          <a:ext cx="2298969" cy="2298969"/>
        </a:xfrm>
        <a:prstGeom prst="ellipse">
          <a:avLst/>
        </a:prstGeom>
        <a:gradFill rotWithShape="0">
          <a:gsLst>
            <a:gs pos="0">
              <a:schemeClr val="accent3">
                <a:alpha val="50000"/>
                <a:hueOff val="5625132"/>
                <a:satOff val="-8440"/>
                <a:lumOff val="-1373"/>
                <a:alphaOff val="0"/>
                <a:tint val="100000"/>
                <a:shade val="75000"/>
                <a:satMod val="160000"/>
              </a:schemeClr>
            </a:gs>
            <a:gs pos="62000">
              <a:schemeClr val="accent3">
                <a:alpha val="50000"/>
                <a:hueOff val="5625132"/>
                <a:satOff val="-8440"/>
                <a:lumOff val="-1373"/>
                <a:alphaOff val="0"/>
                <a:tint val="100000"/>
                <a:shade val="100000"/>
                <a:satMod val="125000"/>
              </a:schemeClr>
            </a:gs>
            <a:gs pos="100000">
              <a:schemeClr val="accent3">
                <a:alpha val="50000"/>
                <a:hueOff val="5625132"/>
                <a:satOff val="-8440"/>
                <a:lumOff val="-1373"/>
                <a:alphaOff val="0"/>
                <a:tint val="80000"/>
                <a:shade val="100000"/>
                <a:satMod val="140000"/>
              </a:schemeClr>
            </a:gs>
          </a:gsLst>
          <a:lin ang="1620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6520" tIns="22860" rIns="126520" bIns="22860" numCol="1" spcCol="1270" anchor="ctr" anchorCtr="0">
          <a:noAutofit/>
        </a:bodyPr>
        <a:lstStyle/>
        <a:p>
          <a:pPr marL="0" lvl="0" indent="0" algn="ctr" defTabSz="800100">
            <a:lnSpc>
              <a:spcPct val="90000"/>
            </a:lnSpc>
            <a:spcBef>
              <a:spcPct val="0"/>
            </a:spcBef>
            <a:spcAft>
              <a:spcPct val="35000"/>
            </a:spcAft>
            <a:buNone/>
          </a:pPr>
          <a:r>
            <a:rPr lang="en-US" sz="1800" b="1" kern="1200"/>
            <a:t>Trusted Computing</a:t>
          </a:r>
          <a:endParaRPr lang="el-GR" sz="1800" b="1" kern="1200" dirty="0"/>
        </a:p>
      </dsp:txBody>
      <dsp:txXfrm>
        <a:off x="2178481" y="1004126"/>
        <a:ext cx="1625617" cy="1625617"/>
      </dsp:txXfrm>
    </dsp:sp>
    <dsp:sp modelId="{3BC944B0-481F-4676-B571-BD8A2EE547E6}">
      <dsp:nvSpPr>
        <dsp:cNvPr id="0" name=""/>
        <dsp:cNvSpPr/>
      </dsp:nvSpPr>
      <dsp:spPr>
        <a:xfrm>
          <a:off x="3680980" y="667450"/>
          <a:ext cx="2298969" cy="2298969"/>
        </a:xfrm>
        <a:prstGeom prst="ellipse">
          <a:avLst/>
        </a:prstGeom>
        <a:gradFill rotWithShape="0">
          <a:gsLst>
            <a:gs pos="0">
              <a:schemeClr val="accent3">
                <a:alpha val="50000"/>
                <a:hueOff val="11250264"/>
                <a:satOff val="-16880"/>
                <a:lumOff val="-2745"/>
                <a:alphaOff val="0"/>
                <a:tint val="100000"/>
                <a:shade val="75000"/>
                <a:satMod val="160000"/>
              </a:schemeClr>
            </a:gs>
            <a:gs pos="62000">
              <a:schemeClr val="accent3">
                <a:alpha val="50000"/>
                <a:hueOff val="11250264"/>
                <a:satOff val="-16880"/>
                <a:lumOff val="-2745"/>
                <a:alphaOff val="0"/>
                <a:tint val="100000"/>
                <a:shade val="100000"/>
                <a:satMod val="125000"/>
              </a:schemeClr>
            </a:gs>
            <a:gs pos="100000">
              <a:schemeClr val="accent3">
                <a:alpha val="50000"/>
                <a:hueOff val="11250264"/>
                <a:satOff val="-16880"/>
                <a:lumOff val="-2745"/>
                <a:alphaOff val="0"/>
                <a:tint val="80000"/>
                <a:shade val="100000"/>
                <a:satMod val="140000"/>
              </a:schemeClr>
            </a:gs>
          </a:gsLst>
          <a:lin ang="16200000" scaled="1"/>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26520" tIns="22860" rIns="126520" bIns="22860" numCol="1" spcCol="1270" anchor="ctr" anchorCtr="0">
          <a:noAutofit/>
        </a:bodyPr>
        <a:lstStyle/>
        <a:p>
          <a:pPr marL="0" lvl="0" indent="0" algn="ctr" defTabSz="800100">
            <a:lnSpc>
              <a:spcPct val="90000"/>
            </a:lnSpc>
            <a:spcBef>
              <a:spcPct val="0"/>
            </a:spcBef>
            <a:spcAft>
              <a:spcPct val="35000"/>
            </a:spcAft>
            <a:buNone/>
          </a:pPr>
          <a:r>
            <a:rPr lang="en-US" sz="1800" b="1" kern="1200"/>
            <a:t>Network Functions Virtualization</a:t>
          </a:r>
          <a:endParaRPr lang="el-GR" sz="1800" b="1" kern="1200" dirty="0"/>
        </a:p>
      </dsp:txBody>
      <dsp:txXfrm>
        <a:off x="4017656" y="1004126"/>
        <a:ext cx="1625617" cy="1625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B307B-E914-4B80-99D6-9D917C6BC97D}">
      <dsp:nvSpPr>
        <dsp:cNvPr id="0" name=""/>
        <dsp:cNvSpPr/>
      </dsp:nvSpPr>
      <dsp:spPr>
        <a:xfrm rot="5400000">
          <a:off x="516326" y="1074523"/>
          <a:ext cx="4446642" cy="2873637"/>
        </a:xfrm>
        <a:prstGeom prst="round2SameRect">
          <a:avLst/>
        </a:prstGeom>
        <a:solidFill>
          <a:schemeClr val="accent2">
            <a:alpha val="90000"/>
            <a:tint val="40000"/>
            <a:hueOff val="0"/>
            <a:satOff val="0"/>
            <a:lumOff val="0"/>
            <a:alphaOff val="0"/>
          </a:schemeClr>
        </a:solidFill>
        <a:ln w="25400">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Centralized ingestion</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kern="1200" dirty="0"/>
            <a:t>Single threat ingestion</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kern="1200" dirty="0"/>
            <a:t>Single “Bag of words” algorithm for anomaly detection</a:t>
          </a:r>
          <a:br>
            <a:rPr lang="en-GB" sz="1700" kern="1200" dirty="0"/>
          </a:br>
          <a:r>
            <a:rPr lang="en-GB" sz="1700" kern="1200" dirty="0"/>
            <a:t>(</a:t>
          </a:r>
          <a:r>
            <a:rPr lang="es-ES" sz="1700" kern="1200" dirty="0"/>
            <a:t>Latent Dirichlet Allocation, </a:t>
          </a:r>
          <a:r>
            <a:rPr lang="es-ES" sz="1700" i="1" kern="1200" dirty="0"/>
            <a:t>LDA</a:t>
          </a:r>
          <a:r>
            <a:rPr lang="es-ES" sz="1700" kern="1200" dirty="0"/>
            <a:t>)</a:t>
          </a:r>
          <a:br>
            <a:rPr lang="es-ES" sz="1700" kern="1200" dirty="0"/>
          </a:br>
          <a:r>
            <a:rPr lang="en-GB" sz="1700" kern="1200" dirty="0"/>
            <a:t>-No real time</a:t>
          </a:r>
          <a:br>
            <a:rPr lang="en-GB" sz="1700" kern="1200" dirty="0"/>
          </a:br>
          <a:r>
            <a:rPr lang="en-GB" sz="1700" kern="1200" dirty="0"/>
            <a:t>-No evaluation possible</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kern="1200" dirty="0"/>
            <a:t>No classification mechanism</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kern="1200"/>
            <a:t>Spot dashboard</a:t>
          </a:r>
          <a:endParaRPr lang="el-GR" sz="1700" kern="1200"/>
        </a:p>
      </dsp:txBody>
      <dsp:txXfrm rot="-5400000">
        <a:off x="1302829" y="428300"/>
        <a:ext cx="2733358" cy="4166084"/>
      </dsp:txXfrm>
    </dsp:sp>
    <dsp:sp modelId="{6D85F215-3D1E-47E4-9B31-F74A03A23360}">
      <dsp:nvSpPr>
        <dsp:cNvPr id="0" name=""/>
        <dsp:cNvSpPr/>
      </dsp:nvSpPr>
      <dsp:spPr>
        <a:xfrm>
          <a:off x="144013" y="0"/>
          <a:ext cx="1158814" cy="5022684"/>
        </a:xfrm>
        <a:prstGeom prst="roundRect">
          <a:avLst/>
        </a:prstGeom>
        <a:solidFill>
          <a:schemeClr val="accent2">
            <a:shade val="80000"/>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Based on Apache Spot:</a:t>
          </a:r>
          <a:endParaRPr lang="el-GR" sz="2800" kern="1200" dirty="0"/>
        </a:p>
      </dsp:txBody>
      <dsp:txXfrm>
        <a:off x="200582" y="56569"/>
        <a:ext cx="1045676" cy="4909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632A5-A4FC-4B60-BFF2-A5C973151D79}">
      <dsp:nvSpPr>
        <dsp:cNvPr id="0" name=""/>
        <dsp:cNvSpPr/>
      </dsp:nvSpPr>
      <dsp:spPr>
        <a:xfrm rot="5400000">
          <a:off x="468580" y="997838"/>
          <a:ext cx="4429385" cy="2986383"/>
        </a:xfrm>
        <a:prstGeom prst="round2SameRect">
          <a:avLst/>
        </a:prstGeom>
        <a:solidFill>
          <a:schemeClr val="accent3">
            <a:alpha val="90000"/>
            <a:tint val="55000"/>
            <a:hueOff val="0"/>
            <a:satOff val="0"/>
            <a:lumOff val="0"/>
            <a:alphaOff val="0"/>
          </a:schemeClr>
        </a:solidFill>
        <a:ln w="25400">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en-GB" sz="1700" kern="1200" dirty="0"/>
            <a:t>Distributed ingestion using Spark Streaming</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kern="1200" dirty="0"/>
            <a:t>Multi-threat ingestion</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b="1" kern="1200" dirty="0"/>
            <a:t>NRT Anomaly Detection:</a:t>
          </a:r>
          <a:br>
            <a:rPr lang="en-GB" sz="1700" b="1" kern="1200" dirty="0"/>
          </a:br>
          <a:r>
            <a:rPr lang="en-GB" sz="1700" kern="1200" dirty="0"/>
            <a:t>-</a:t>
          </a:r>
          <a:r>
            <a:rPr lang="en-GB" sz="1700" kern="1200" dirty="0" err="1"/>
            <a:t>Autoencoder</a:t>
          </a:r>
          <a:br>
            <a:rPr lang="en-GB" sz="1700" kern="1200" dirty="0"/>
          </a:br>
          <a:r>
            <a:rPr lang="en-GB" sz="1700" kern="1200" dirty="0"/>
            <a:t>-One-Class SVM</a:t>
          </a:r>
          <a:br>
            <a:rPr lang="en-GB" sz="1700" kern="1200" dirty="0"/>
          </a:br>
          <a:r>
            <a:rPr lang="en-GB" sz="1700" kern="1200" dirty="0"/>
            <a:t>-Isolation Forest</a:t>
          </a:r>
          <a:br>
            <a:rPr lang="en-GB" sz="1700" kern="1200" dirty="0"/>
          </a:br>
          <a:r>
            <a:rPr lang="en-GB" sz="1700" kern="1200" dirty="0"/>
            <a:t>-Local Outlier Factor</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b="1" kern="1200" dirty="0"/>
            <a:t>NRT Classification:  </a:t>
          </a:r>
          <a:br>
            <a:rPr lang="en-GB" sz="1700" kern="1200" dirty="0"/>
          </a:br>
          <a:r>
            <a:rPr lang="en-GB" sz="1700" kern="1200" dirty="0"/>
            <a:t>-Random Forest</a:t>
          </a:r>
          <a:br>
            <a:rPr lang="en-GB" sz="1700" kern="1200" dirty="0"/>
          </a:br>
          <a:r>
            <a:rPr lang="en-GB" sz="1700" kern="1200" dirty="0"/>
            <a:t>-</a:t>
          </a:r>
          <a:r>
            <a:rPr lang="en-GB" sz="1700" kern="1200" dirty="0" err="1"/>
            <a:t>MultiLayer</a:t>
          </a:r>
          <a:r>
            <a:rPr lang="en-GB" sz="1700" kern="1200" dirty="0"/>
            <a:t> Perceptron</a:t>
          </a:r>
          <a:br>
            <a:rPr lang="en-GB" sz="1700" kern="1200" dirty="0"/>
          </a:br>
          <a:endParaRPr lang="el-GR" sz="1700" kern="1200" dirty="0"/>
        </a:p>
        <a:p>
          <a:pPr marL="171450" lvl="1" indent="-171450" algn="l" defTabSz="755650">
            <a:lnSpc>
              <a:spcPct val="90000"/>
            </a:lnSpc>
            <a:spcBef>
              <a:spcPct val="0"/>
            </a:spcBef>
            <a:spcAft>
              <a:spcPct val="15000"/>
            </a:spcAft>
            <a:buChar char="•"/>
          </a:pPr>
          <a:r>
            <a:rPr lang="en-GB" sz="1700" kern="1200" dirty="0"/>
            <a:t>SHIELD dashboard</a:t>
          </a:r>
          <a:endParaRPr lang="el-GR" sz="1700" kern="1200" dirty="0"/>
        </a:p>
      </dsp:txBody>
      <dsp:txXfrm rot="-5400000">
        <a:off x="1190081" y="422121"/>
        <a:ext cx="2840600" cy="4137819"/>
      </dsp:txXfrm>
    </dsp:sp>
    <dsp:sp modelId="{59968758-FAB6-4489-831B-A1240CF75EB7}">
      <dsp:nvSpPr>
        <dsp:cNvPr id="0" name=""/>
        <dsp:cNvSpPr/>
      </dsp:nvSpPr>
      <dsp:spPr>
        <a:xfrm>
          <a:off x="72007" y="2432"/>
          <a:ext cx="1118073" cy="4977195"/>
        </a:xfrm>
        <a:prstGeom prst="roundRect">
          <a:avLst/>
        </a:prstGeom>
        <a:solidFill>
          <a:schemeClr val="accent3">
            <a:shade val="50000"/>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After  SHIELD extensions:</a:t>
          </a:r>
          <a:endParaRPr lang="el-GR" sz="2800" kern="1200" dirty="0"/>
        </a:p>
      </dsp:txBody>
      <dsp:txXfrm>
        <a:off x="126587" y="57012"/>
        <a:ext cx="1008913" cy="48680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7FE05-B56F-4E1C-855D-CDD90D2AA710}">
      <dsp:nvSpPr>
        <dsp:cNvPr id="0" name=""/>
        <dsp:cNvSpPr/>
      </dsp:nvSpPr>
      <dsp:spPr>
        <a:xfrm>
          <a:off x="433211" y="0"/>
          <a:ext cx="1341086" cy="1481785"/>
        </a:xfrm>
        <a:prstGeom prst="rect">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endParaRPr lang="el-GR" sz="1150" kern="1200" dirty="0"/>
        </a:p>
      </dsp:txBody>
      <dsp:txXfrm>
        <a:off x="433211" y="0"/>
        <a:ext cx="1341086" cy="1481785"/>
      </dsp:txXfrm>
    </dsp:sp>
    <dsp:sp modelId="{E25A86C9-F01C-439E-86F3-0774ED8CEACD}">
      <dsp:nvSpPr>
        <dsp:cNvPr id="0" name=""/>
        <dsp:cNvSpPr/>
      </dsp:nvSpPr>
      <dsp:spPr>
        <a:xfrm>
          <a:off x="0" y="1493703"/>
          <a:ext cx="2207510" cy="664257"/>
        </a:xfrm>
        <a:prstGeom prst="roundRect">
          <a:avLst/>
        </a:prstGeom>
        <a:solidFill>
          <a:schemeClr val="dk2">
            <a:hueOff val="0"/>
            <a:satOff val="0"/>
            <a:lumOff val="0"/>
            <a:alphaOff val="0"/>
          </a:schemeClr>
        </a:solidFill>
        <a:ln w="25400">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 type of ANN used to learn efficient data encodings in an unsupervised manner.</a:t>
          </a:r>
          <a:endParaRPr lang="el-GR" sz="1150" kern="1200" dirty="0"/>
        </a:p>
      </dsp:txBody>
      <dsp:txXfrm>
        <a:off x="32426" y="1526129"/>
        <a:ext cx="2142658" cy="599405"/>
      </dsp:txXfrm>
    </dsp:sp>
    <dsp:sp modelId="{052EA51B-C544-4E78-A8A5-3794C89BF640}">
      <dsp:nvSpPr>
        <dsp:cNvPr id="0" name=""/>
        <dsp:cNvSpPr/>
      </dsp:nvSpPr>
      <dsp:spPr>
        <a:xfrm>
          <a:off x="0" y="2169562"/>
          <a:ext cx="2207510" cy="664257"/>
        </a:xfrm>
        <a:prstGeom prst="roundRect">
          <a:avLst/>
        </a:prstGeom>
        <a:solidFill>
          <a:schemeClr val="dk2">
            <a:hueOff val="0"/>
            <a:satOff val="0"/>
            <a:lumOff val="0"/>
            <a:alphaOff val="0"/>
          </a:schemeClr>
        </a:solidFill>
        <a:ln w="25400">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The most used architecture for anomaly detection.</a:t>
          </a:r>
          <a:endParaRPr lang="el-GR" sz="1150" kern="1200" dirty="0"/>
        </a:p>
      </dsp:txBody>
      <dsp:txXfrm>
        <a:off x="32426" y="2201988"/>
        <a:ext cx="2142658" cy="599405"/>
      </dsp:txXfrm>
    </dsp:sp>
    <dsp:sp modelId="{3DC1DBCA-6518-42BA-9336-B433266A26FA}">
      <dsp:nvSpPr>
        <dsp:cNvPr id="0" name=""/>
        <dsp:cNvSpPr/>
      </dsp:nvSpPr>
      <dsp:spPr>
        <a:xfrm>
          <a:off x="0" y="2845421"/>
          <a:ext cx="2207510" cy="664257"/>
        </a:xfrm>
        <a:prstGeom prst="roundRect">
          <a:avLst/>
        </a:prstGeom>
        <a:solidFill>
          <a:schemeClr val="dk2">
            <a:hueOff val="0"/>
            <a:satOff val="0"/>
            <a:lumOff val="0"/>
            <a:alphaOff val="0"/>
          </a:schemeClr>
        </a:solidFill>
        <a:ln w="25400">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Relies on input signal rebuilding after putting it through a compressive path. </a:t>
          </a:r>
          <a:endParaRPr lang="el-GR" sz="1150" kern="1200" dirty="0"/>
        </a:p>
      </dsp:txBody>
      <dsp:txXfrm>
        <a:off x="32426" y="2877847"/>
        <a:ext cx="2142658" cy="599405"/>
      </dsp:txXfrm>
    </dsp:sp>
    <dsp:sp modelId="{AFF746D1-56C4-4524-9AF6-ABF841601644}">
      <dsp:nvSpPr>
        <dsp:cNvPr id="0" name=""/>
        <dsp:cNvSpPr/>
      </dsp:nvSpPr>
      <dsp:spPr>
        <a:xfrm>
          <a:off x="0" y="3521280"/>
          <a:ext cx="2207510" cy="664257"/>
        </a:xfrm>
        <a:prstGeom prst="roundRect">
          <a:avLst/>
        </a:prstGeom>
        <a:solidFill>
          <a:schemeClr val="dk2">
            <a:hueOff val="0"/>
            <a:satOff val="0"/>
            <a:lumOff val="0"/>
            <a:alphaOff val="0"/>
          </a:schemeClr>
        </a:solidFill>
        <a:ln w="25400">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After training, the </a:t>
          </a:r>
          <a:r>
            <a:rPr lang="en-US" sz="1150" kern="1200" dirty="0" err="1"/>
            <a:t>autoencoder</a:t>
          </a:r>
          <a:r>
            <a:rPr lang="en-US" sz="1150" kern="1200" dirty="0"/>
            <a:t>  can optimally reconstruct data similar to the one it was trained with.</a:t>
          </a:r>
          <a:endParaRPr lang="el-GR" sz="1150" kern="1200" dirty="0"/>
        </a:p>
      </dsp:txBody>
      <dsp:txXfrm>
        <a:off x="32426" y="3553706"/>
        <a:ext cx="2142658" cy="599405"/>
      </dsp:txXfrm>
    </dsp:sp>
    <dsp:sp modelId="{32E650AB-BFF0-4C8E-AF4A-642A246F8586}">
      <dsp:nvSpPr>
        <dsp:cNvPr id="0" name=""/>
        <dsp:cNvSpPr/>
      </dsp:nvSpPr>
      <dsp:spPr>
        <a:xfrm>
          <a:off x="0" y="4197139"/>
          <a:ext cx="2207510" cy="664257"/>
        </a:xfrm>
        <a:prstGeom prst="roundRect">
          <a:avLst/>
        </a:prstGeom>
        <a:solidFill>
          <a:schemeClr val="dk2">
            <a:hueOff val="0"/>
            <a:satOff val="0"/>
            <a:lumOff val="0"/>
            <a:alphaOff val="0"/>
          </a:schemeClr>
        </a:solidFill>
        <a:ln w="25400">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Anomalies will present a high reconstruction error rate after being forwarded through this architecture.</a:t>
          </a:r>
          <a:endParaRPr lang="el-GR" sz="1150" kern="1200" dirty="0"/>
        </a:p>
      </dsp:txBody>
      <dsp:txXfrm>
        <a:off x="32426" y="4229565"/>
        <a:ext cx="2142658" cy="5994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6C4BC-EA0D-44CD-A09F-9BC056526C82}">
      <dsp:nvSpPr>
        <dsp:cNvPr id="0" name=""/>
        <dsp:cNvSpPr/>
      </dsp:nvSpPr>
      <dsp:spPr>
        <a:xfrm>
          <a:off x="352161" y="688"/>
          <a:ext cx="1502476" cy="1481041"/>
        </a:xfrm>
        <a:prstGeom prst="rect">
          <a:avLst/>
        </a:prstGeom>
        <a:blipFill rotWithShape="0">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endParaRPr lang="el-GR" sz="1150" kern="1200" dirty="0"/>
        </a:p>
      </dsp:txBody>
      <dsp:txXfrm>
        <a:off x="352161" y="688"/>
        <a:ext cx="1502476" cy="1481041"/>
      </dsp:txXfrm>
    </dsp:sp>
    <dsp:sp modelId="{E25A86C9-F01C-439E-86F3-0774ED8CEACD}">
      <dsp:nvSpPr>
        <dsp:cNvPr id="0" name=""/>
        <dsp:cNvSpPr/>
      </dsp:nvSpPr>
      <dsp:spPr>
        <a:xfrm>
          <a:off x="0" y="1493331"/>
          <a:ext cx="2206800" cy="664257"/>
        </a:xfrm>
        <a:prstGeom prst="roundRec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An unsupervised ML algorithm that learns a decision function for novelty detection.</a:t>
          </a:r>
          <a:endParaRPr lang="el-GR" sz="1150" kern="1200" dirty="0"/>
        </a:p>
      </dsp:txBody>
      <dsp:txXfrm>
        <a:off x="32426" y="1525757"/>
        <a:ext cx="2141948" cy="599405"/>
      </dsp:txXfrm>
    </dsp:sp>
    <dsp:sp modelId="{052EA51B-C544-4E78-A8A5-3794C89BF640}">
      <dsp:nvSpPr>
        <dsp:cNvPr id="0" name=""/>
        <dsp:cNvSpPr/>
      </dsp:nvSpPr>
      <dsp:spPr>
        <a:xfrm>
          <a:off x="0" y="2169190"/>
          <a:ext cx="2206800" cy="664257"/>
        </a:xfrm>
        <a:prstGeom prst="roundRec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It aims at estimating  the support of a distribution by identifying regions where most of the cases lie.</a:t>
          </a:r>
          <a:endParaRPr lang="el-GR" sz="1150" kern="1200" dirty="0"/>
        </a:p>
      </dsp:txBody>
      <dsp:txXfrm>
        <a:off x="32426" y="2201616"/>
        <a:ext cx="2141948" cy="599405"/>
      </dsp:txXfrm>
    </dsp:sp>
    <dsp:sp modelId="{3DC1DBCA-6518-42BA-9336-B433266A26FA}">
      <dsp:nvSpPr>
        <dsp:cNvPr id="0" name=""/>
        <dsp:cNvSpPr/>
      </dsp:nvSpPr>
      <dsp:spPr>
        <a:xfrm>
          <a:off x="0" y="2845049"/>
          <a:ext cx="2206800" cy="664257"/>
        </a:xfrm>
        <a:prstGeom prst="roundRec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Non-linear decision boundaries using non-linear functions in hyper-planes through Kernel functions.</a:t>
          </a:r>
          <a:endParaRPr lang="el-GR" sz="1150" kern="1200" dirty="0"/>
        </a:p>
      </dsp:txBody>
      <dsp:txXfrm>
        <a:off x="32426" y="2877475"/>
        <a:ext cx="2141948" cy="599405"/>
      </dsp:txXfrm>
    </dsp:sp>
    <dsp:sp modelId="{AFF746D1-56C4-4524-9AF6-ABF841601644}">
      <dsp:nvSpPr>
        <dsp:cNvPr id="0" name=""/>
        <dsp:cNvSpPr/>
      </dsp:nvSpPr>
      <dsp:spPr>
        <a:xfrm>
          <a:off x="0" y="3520908"/>
          <a:ext cx="2206800" cy="664257"/>
        </a:xfrm>
        <a:prstGeom prst="roundRec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The points within the decision boundaries are considered normal cases.</a:t>
          </a:r>
          <a:endParaRPr lang="el-GR" sz="1150" kern="1200" dirty="0"/>
        </a:p>
      </dsp:txBody>
      <dsp:txXfrm>
        <a:off x="32426" y="3553334"/>
        <a:ext cx="2141948" cy="599405"/>
      </dsp:txXfrm>
    </dsp:sp>
    <dsp:sp modelId="{32E650AB-BFF0-4C8E-AF4A-642A246F8586}">
      <dsp:nvSpPr>
        <dsp:cNvPr id="0" name=""/>
        <dsp:cNvSpPr/>
      </dsp:nvSpPr>
      <dsp:spPr>
        <a:xfrm>
          <a:off x="0" y="4196767"/>
          <a:ext cx="2206800" cy="664257"/>
        </a:xfrm>
        <a:prstGeom prst="roundRec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Points whose distance to the center is greater than the radius are considered anomalies.</a:t>
          </a:r>
          <a:endParaRPr lang="el-GR" sz="1150" kern="1200" dirty="0"/>
        </a:p>
      </dsp:txBody>
      <dsp:txXfrm>
        <a:off x="32426" y="4229193"/>
        <a:ext cx="2141948" cy="599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FE0E5-3970-4307-A3AE-C42E55F4A54F}">
      <dsp:nvSpPr>
        <dsp:cNvPr id="0" name=""/>
        <dsp:cNvSpPr/>
      </dsp:nvSpPr>
      <dsp:spPr>
        <a:xfrm>
          <a:off x="168994" y="13977"/>
          <a:ext cx="1868810" cy="1481041"/>
        </a:xfrm>
        <a:prstGeom prst="rect">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l="1961" r="1961"/>
          </a:stretch>
        </a:blip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endParaRPr lang="el-GR" sz="1150" kern="1200" dirty="0"/>
        </a:p>
      </dsp:txBody>
      <dsp:txXfrm>
        <a:off x="168994" y="13977"/>
        <a:ext cx="1868810" cy="1481041"/>
      </dsp:txXfrm>
    </dsp:sp>
    <dsp:sp modelId="{E25A86C9-F01C-439E-86F3-0774ED8CEACD}">
      <dsp:nvSpPr>
        <dsp:cNvPr id="0" name=""/>
        <dsp:cNvSpPr/>
      </dsp:nvSpPr>
      <dsp:spPr>
        <a:xfrm>
          <a:off x="0" y="1493331"/>
          <a:ext cx="2206800" cy="664257"/>
        </a:xfrm>
        <a:prstGeom prst="roundRect">
          <a:avLst/>
        </a:prstGeom>
        <a:solidFill>
          <a:schemeClr val="accent4">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 tree-based ensemble method, built on the basis of decision trees.</a:t>
          </a:r>
          <a:endParaRPr lang="el-GR" sz="1150" kern="1200" dirty="0"/>
        </a:p>
      </dsp:txBody>
      <dsp:txXfrm>
        <a:off x="32426" y="1525757"/>
        <a:ext cx="2141948" cy="599405"/>
      </dsp:txXfrm>
    </dsp:sp>
    <dsp:sp modelId="{052EA51B-C544-4E78-A8A5-3794C89BF640}">
      <dsp:nvSpPr>
        <dsp:cNvPr id="0" name=""/>
        <dsp:cNvSpPr/>
      </dsp:nvSpPr>
      <dsp:spPr>
        <a:xfrm>
          <a:off x="0" y="2169190"/>
          <a:ext cx="2206800" cy="664257"/>
        </a:xfrm>
        <a:prstGeom prst="roundRect">
          <a:avLst/>
        </a:prstGeom>
        <a:solidFill>
          <a:schemeClr val="accent4">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Explicitly identifies anomalies instead of profiling normal data points</a:t>
          </a:r>
          <a:endParaRPr lang="el-GR" sz="1150" kern="1200" dirty="0"/>
        </a:p>
      </dsp:txBody>
      <dsp:txXfrm>
        <a:off x="32426" y="2201616"/>
        <a:ext cx="2141948" cy="599405"/>
      </dsp:txXfrm>
    </dsp:sp>
    <dsp:sp modelId="{3DC1DBCA-6518-42BA-9336-B433266A26FA}">
      <dsp:nvSpPr>
        <dsp:cNvPr id="0" name=""/>
        <dsp:cNvSpPr/>
      </dsp:nvSpPr>
      <dsp:spPr>
        <a:xfrm>
          <a:off x="0" y="2845049"/>
          <a:ext cx="2206800" cy="664257"/>
        </a:xfrm>
        <a:prstGeom prst="roundRect">
          <a:avLst/>
        </a:prstGeom>
        <a:solidFill>
          <a:schemeClr val="accent4">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 Partitions are created by randomly selecting a feature and a splitting value between its minimum and maximum.</a:t>
          </a:r>
          <a:endParaRPr lang="el-GR" sz="1150" kern="1200" dirty="0"/>
        </a:p>
      </dsp:txBody>
      <dsp:txXfrm>
        <a:off x="32426" y="2877475"/>
        <a:ext cx="2141948" cy="599405"/>
      </dsp:txXfrm>
    </dsp:sp>
    <dsp:sp modelId="{AFF746D1-56C4-4524-9AF6-ABF841601644}">
      <dsp:nvSpPr>
        <dsp:cNvPr id="0" name=""/>
        <dsp:cNvSpPr/>
      </dsp:nvSpPr>
      <dsp:spPr>
        <a:xfrm>
          <a:off x="0" y="3520908"/>
          <a:ext cx="2206800" cy="664257"/>
        </a:xfrm>
        <a:prstGeom prst="roundRect">
          <a:avLst/>
        </a:prstGeom>
        <a:solidFill>
          <a:schemeClr val="accent4">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On average, a normal point requires more partitions to be identified than an abnormal point.</a:t>
          </a:r>
          <a:endParaRPr lang="el-GR" sz="1150" kern="1200" dirty="0"/>
        </a:p>
      </dsp:txBody>
      <dsp:txXfrm>
        <a:off x="32426" y="3553334"/>
        <a:ext cx="2141948" cy="599405"/>
      </dsp:txXfrm>
    </dsp:sp>
    <dsp:sp modelId="{32E650AB-BFF0-4C8E-AF4A-642A246F8586}">
      <dsp:nvSpPr>
        <dsp:cNvPr id="0" name=""/>
        <dsp:cNvSpPr/>
      </dsp:nvSpPr>
      <dsp:spPr>
        <a:xfrm>
          <a:off x="0" y="4196767"/>
          <a:ext cx="2206800" cy="664257"/>
        </a:xfrm>
        <a:prstGeom prst="roundRect">
          <a:avLst/>
        </a:prstGeom>
        <a:solidFill>
          <a:schemeClr val="accent4">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Outliers are less frequent than regular observations and require less splits (closer to the root of the tree)</a:t>
          </a:r>
          <a:endParaRPr lang="el-GR" sz="1150" kern="1200" dirty="0"/>
        </a:p>
      </dsp:txBody>
      <dsp:txXfrm>
        <a:off x="32426" y="4229193"/>
        <a:ext cx="2141948" cy="5994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5235D-EEBD-46CD-926A-033BC4F7A756}">
      <dsp:nvSpPr>
        <dsp:cNvPr id="0" name=""/>
        <dsp:cNvSpPr/>
      </dsp:nvSpPr>
      <dsp:spPr>
        <a:xfrm>
          <a:off x="358249" y="606"/>
          <a:ext cx="1490301" cy="1487022"/>
        </a:xfrm>
        <a:prstGeom prst="rect">
          <a:avLst/>
        </a:prstGeom>
        <a:blipFill dpi="0" rotWithShape="0">
          <a:blip xmlns:r="http://schemas.openxmlformats.org/officeDocument/2006/relationships" r:embed="rId1" cstate="print">
            <a:extLst>
              <a:ext uri="{BEBA8EAE-BF5A-486C-A8C5-ECC9F3942E4B}">
                <a14:imgProps xmlns:a14="http://schemas.microsoft.com/office/drawing/2010/main">
                  <a14:imgLayer r:embed="rId2">
                    <a14:imgEffect>
                      <a14:saturation sat="98000"/>
                    </a14:imgEffect>
                  </a14:imgLayer>
                </a14:imgProps>
              </a:ext>
              <a:ext uri="{28A0092B-C50C-407E-A947-70E740481C1C}">
                <a14:useLocalDpi xmlns:a14="http://schemas.microsoft.com/office/drawing/2010/main" val="0"/>
              </a:ext>
            </a:extLst>
          </a:blip>
          <a:srcRect/>
          <a:stretch>
            <a:fillRect l="2208" t="1220" r="2208" b="1220"/>
          </a:stretch>
        </a:blip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endParaRPr lang="el-GR" sz="1150" kern="1200" dirty="0"/>
        </a:p>
      </dsp:txBody>
      <dsp:txXfrm>
        <a:off x="358249" y="606"/>
        <a:ext cx="1490301" cy="1487022"/>
      </dsp:txXfrm>
    </dsp:sp>
    <dsp:sp modelId="{CBB0B3E8-761B-4E46-99EA-9B0DAAEA9D28}">
      <dsp:nvSpPr>
        <dsp:cNvPr id="0" name=""/>
        <dsp:cNvSpPr/>
      </dsp:nvSpPr>
      <dsp:spPr>
        <a:xfrm>
          <a:off x="0" y="1499286"/>
          <a:ext cx="2206800" cy="663038"/>
        </a:xfrm>
        <a:prstGeom prst="roundRect">
          <a:avLst/>
        </a:prstGeom>
        <a:solidFill>
          <a:schemeClr val="accent5">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An unsupervised ML algorithm, based on outlier detection.</a:t>
          </a:r>
          <a:endParaRPr lang="el-GR" sz="1150" kern="1200" dirty="0"/>
        </a:p>
      </dsp:txBody>
      <dsp:txXfrm>
        <a:off x="32367" y="1531653"/>
        <a:ext cx="2142066" cy="598304"/>
      </dsp:txXfrm>
    </dsp:sp>
    <dsp:sp modelId="{E25A86C9-F01C-439E-86F3-0774ED8CEACD}">
      <dsp:nvSpPr>
        <dsp:cNvPr id="0" name=""/>
        <dsp:cNvSpPr/>
      </dsp:nvSpPr>
      <dsp:spPr>
        <a:xfrm>
          <a:off x="0" y="2173981"/>
          <a:ext cx="2206800" cy="663038"/>
        </a:xfrm>
        <a:prstGeom prst="roundRect">
          <a:avLst/>
        </a:prstGeom>
        <a:solidFill>
          <a:schemeClr val="accent5">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The concept of finding anomalous data points by measuring their local density with respect to their neighbors.</a:t>
          </a:r>
          <a:endParaRPr lang="el-GR" sz="1150" kern="1200" dirty="0"/>
        </a:p>
      </dsp:txBody>
      <dsp:txXfrm>
        <a:off x="32367" y="2206348"/>
        <a:ext cx="2142066" cy="598304"/>
      </dsp:txXfrm>
    </dsp:sp>
    <dsp:sp modelId="{052EA51B-C544-4E78-A8A5-3794C89BF640}">
      <dsp:nvSpPr>
        <dsp:cNvPr id="0" name=""/>
        <dsp:cNvSpPr/>
      </dsp:nvSpPr>
      <dsp:spPr>
        <a:xfrm>
          <a:off x="0" y="2848677"/>
          <a:ext cx="2206800" cy="663038"/>
        </a:xfrm>
        <a:prstGeom prst="roundRect">
          <a:avLst/>
        </a:prstGeom>
        <a:solidFill>
          <a:schemeClr val="accent5">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Locality is given by k-nearest neighbors, whose distance is used to estimate the density.</a:t>
          </a:r>
          <a:endParaRPr lang="el-GR" sz="1150" kern="1200" dirty="0"/>
        </a:p>
      </dsp:txBody>
      <dsp:txXfrm>
        <a:off x="32367" y="2881044"/>
        <a:ext cx="2142066" cy="598304"/>
      </dsp:txXfrm>
    </dsp:sp>
    <dsp:sp modelId="{3DC1DBCA-6518-42BA-9336-B433266A26FA}">
      <dsp:nvSpPr>
        <dsp:cNvPr id="0" name=""/>
        <dsp:cNvSpPr/>
      </dsp:nvSpPr>
      <dsp:spPr>
        <a:xfrm>
          <a:off x="0" y="3523373"/>
          <a:ext cx="2206800" cy="663038"/>
        </a:xfrm>
        <a:prstGeom prst="roundRect">
          <a:avLst/>
        </a:prstGeom>
        <a:solidFill>
          <a:schemeClr val="accent5">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Regions of similar density correspond to normal data points.</a:t>
          </a:r>
          <a:endParaRPr lang="el-GR" sz="1150" kern="1200" dirty="0"/>
        </a:p>
      </dsp:txBody>
      <dsp:txXfrm>
        <a:off x="32367" y="3555740"/>
        <a:ext cx="2142066" cy="598304"/>
      </dsp:txXfrm>
    </dsp:sp>
    <dsp:sp modelId="{AFF746D1-56C4-4524-9AF6-ABF841601644}">
      <dsp:nvSpPr>
        <dsp:cNvPr id="0" name=""/>
        <dsp:cNvSpPr/>
      </dsp:nvSpPr>
      <dsp:spPr>
        <a:xfrm>
          <a:off x="0" y="4198069"/>
          <a:ext cx="2206800" cy="663038"/>
        </a:xfrm>
        <a:prstGeom prst="roundRect">
          <a:avLst/>
        </a:prstGeom>
        <a:solidFill>
          <a:schemeClr val="accent5">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11175" rtl="0">
            <a:lnSpc>
              <a:spcPct val="90000"/>
            </a:lnSpc>
            <a:spcBef>
              <a:spcPct val="0"/>
            </a:spcBef>
            <a:spcAft>
              <a:spcPct val="35000"/>
            </a:spcAft>
            <a:buNone/>
          </a:pPr>
          <a:r>
            <a:rPr lang="en-US" sz="1150" kern="1200" dirty="0"/>
            <a:t>Points that have a substantially lower density than their neighbors can be considered to be outliers.</a:t>
          </a:r>
          <a:endParaRPr lang="el-GR" sz="1150" kern="1200" dirty="0"/>
        </a:p>
      </dsp:txBody>
      <dsp:txXfrm>
        <a:off x="32367" y="4230436"/>
        <a:ext cx="2142066" cy="5983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11/9/2018</a:t>
            </a:fld>
            <a:endParaRPr lang="en-US"/>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a:p>
        </p:txBody>
      </p:sp>
    </p:spTree>
    <p:extLst>
      <p:ext uri="{BB962C8B-B14F-4D97-AF65-F5344CB8AC3E}">
        <p14:creationId xmlns:p14="http://schemas.microsoft.com/office/powerpoint/2010/main" val="237693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11/9/2018</a:t>
            </a:fld>
            <a:endParaRPr lang="en-US"/>
          </a:p>
        </p:txBody>
      </p:sp>
      <p:sp>
        <p:nvSpPr>
          <p:cNvPr id="23" name="Rectangle 2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a:p>
        </p:txBody>
      </p:sp>
    </p:spTree>
    <p:extLst>
      <p:ext uri="{BB962C8B-B14F-4D97-AF65-F5344CB8AC3E}">
        <p14:creationId xmlns:p14="http://schemas.microsoft.com/office/powerpoint/2010/main" val="3347384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A077768-21C8-4125-A345-258E48D2EED0}" type="slidenum">
              <a:rPr lang="en-US" smtClean="0"/>
              <a:pPr/>
              <a:t>2</a:t>
            </a:fld>
            <a:endParaRPr lang="en-US"/>
          </a:p>
        </p:txBody>
      </p:sp>
    </p:spTree>
    <p:extLst>
      <p:ext uri="{BB962C8B-B14F-4D97-AF65-F5344CB8AC3E}">
        <p14:creationId xmlns:p14="http://schemas.microsoft.com/office/powerpoint/2010/main" val="80528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A077768-21C8-4125-A345-258E48D2EED0}" type="slidenum">
              <a:rPr lang="en-US" smtClean="0"/>
              <a:pPr/>
              <a:t>14</a:t>
            </a:fld>
            <a:endParaRPr lang="en-US"/>
          </a:p>
        </p:txBody>
      </p:sp>
    </p:spTree>
    <p:extLst>
      <p:ext uri="{BB962C8B-B14F-4D97-AF65-F5344CB8AC3E}">
        <p14:creationId xmlns:p14="http://schemas.microsoft.com/office/powerpoint/2010/main" val="460243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CA077768-21C8-4125-A345-258E48D2EED0}" type="slidenum">
              <a:rPr lang="en-US" smtClean="0"/>
              <a:pPr/>
              <a:t>17</a:t>
            </a:fld>
            <a:endParaRPr lang="en-US"/>
          </a:p>
        </p:txBody>
      </p:sp>
    </p:spTree>
    <p:extLst>
      <p:ext uri="{BB962C8B-B14F-4D97-AF65-F5344CB8AC3E}">
        <p14:creationId xmlns:p14="http://schemas.microsoft.com/office/powerpoint/2010/main" val="250334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CA077768-21C8-4125-A345-258E48D2EED0}" type="slidenum">
              <a:rPr lang="en-US" smtClean="0"/>
              <a:pPr/>
              <a:t>18</a:t>
            </a:fld>
            <a:endParaRPr lang="en-US"/>
          </a:p>
        </p:txBody>
      </p:sp>
    </p:spTree>
    <p:extLst>
      <p:ext uri="{BB962C8B-B14F-4D97-AF65-F5344CB8AC3E}">
        <p14:creationId xmlns:p14="http://schemas.microsoft.com/office/powerpoint/2010/main" val="3532810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384"/>
            <a:ext cx="12240683" cy="6885384"/>
          </a:xfrm>
          <a:prstGeom prst="rect">
            <a:avLst/>
          </a:prstGeom>
        </p:spPr>
      </p:pic>
      <p:sp>
        <p:nvSpPr>
          <p:cNvPr id="31" name="Rectangle 31"/>
          <p:cNvSpPr>
            <a:spLocks noGrp="1"/>
          </p:cNvSpPr>
          <p:nvPr>
            <p:ph type="subTitle" idx="1"/>
          </p:nvPr>
        </p:nvSpPr>
        <p:spPr>
          <a:xfrm>
            <a:off x="431371" y="3754276"/>
            <a:ext cx="8258755" cy="1440160"/>
          </a:xfrm>
        </p:spPr>
        <p:txBody>
          <a:bodyPr>
            <a:normAutofit/>
          </a:bodyPr>
          <a:lstStyle>
            <a:lvl1pPr marL="0" indent="0" algn="l">
              <a:buNone/>
              <a:defRPr sz="240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l-GR" dirty="0"/>
              <a:t>Κάντε κλικ για να επεξεργαστείτε τον υπότιτλο του υποδείγματος</a:t>
            </a:r>
            <a:endParaRPr lang="en-US" dirty="0"/>
          </a:p>
        </p:txBody>
      </p:sp>
      <p:sp>
        <p:nvSpPr>
          <p:cNvPr id="5" name="Rectangle 5"/>
          <p:cNvSpPr>
            <a:spLocks noGrp="1"/>
          </p:cNvSpPr>
          <p:nvPr>
            <p:ph type="ctrTitle"/>
          </p:nvPr>
        </p:nvSpPr>
        <p:spPr>
          <a:xfrm>
            <a:off x="431371" y="2060849"/>
            <a:ext cx="10103752" cy="1470025"/>
          </a:xfrm>
        </p:spPr>
        <p:txBody>
          <a:bodyPr anchor="b" anchorCtr="0"/>
          <a:lstStyle>
            <a:lvl1pPr algn="l">
              <a:defRPr sz="400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stStyle>
          <a:p>
            <a:r>
              <a:rPr lang="el-GR"/>
              <a:t>Στυλ κύριου τίτλου</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Τίτλος και Κείμενο">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996" cy="6858000"/>
          </a:xfrm>
          <a:prstGeom prst="rect">
            <a:avLst/>
          </a:prstGeom>
        </p:spPr>
      </p:pic>
      <p:sp>
        <p:nvSpPr>
          <p:cNvPr id="7" name="Rectangle 7"/>
          <p:cNvSpPr>
            <a:spLocks noGrp="1"/>
          </p:cNvSpPr>
          <p:nvPr>
            <p:ph type="body" idx="1"/>
          </p:nvPr>
        </p:nvSpPr>
        <p:spPr>
          <a:xfrm>
            <a:off x="609600" y="1286639"/>
            <a:ext cx="10972800" cy="4662641"/>
          </a:xfrm>
        </p:spPr>
        <p:txBody>
          <a:bodyPr>
            <a:normAutofit/>
          </a:bodyPr>
          <a:lstStyle>
            <a:lvl1pPr>
              <a:lnSpc>
                <a:spcPct val="100000"/>
              </a:lnSpc>
              <a:spcBef>
                <a:spcPts val="1200"/>
              </a:spcBef>
              <a:defRPr sz="2400">
                <a:latin typeface="Calibri Light" panose="020F0302020204030204" pitchFamily="34" charset="0"/>
                <a:cs typeface="Calibri Light" panose="020F0302020204030204" pitchFamily="34" charset="0"/>
              </a:defRPr>
            </a:lvl1pPr>
            <a:lvl2pPr>
              <a:lnSpc>
                <a:spcPct val="100000"/>
              </a:lnSpc>
              <a:defRPr sz="2000">
                <a:latin typeface="Calibri Light" panose="020F0302020204030204" pitchFamily="34" charset="0"/>
                <a:cs typeface="Calibri Light" panose="020F0302020204030204" pitchFamily="34" charset="0"/>
              </a:defRPr>
            </a:lvl2pPr>
            <a:lvl3pPr>
              <a:lnSpc>
                <a:spcPct val="100000"/>
              </a:lnSpc>
              <a:defRPr sz="2000">
                <a:latin typeface="Calibri Light" panose="020F0302020204030204" pitchFamily="34" charset="0"/>
                <a:cs typeface="Calibri Light" panose="020F0302020204030204" pitchFamily="34" charset="0"/>
              </a:defRPr>
            </a:lvl3pPr>
            <a:lvl4pPr>
              <a:lnSpc>
                <a:spcPct val="100000"/>
              </a:lnSpc>
              <a:defRPr sz="1800">
                <a:latin typeface="Calibri Light" panose="020F0302020204030204" pitchFamily="34" charset="0"/>
                <a:cs typeface="Calibri Light" panose="020F0302020204030204" pitchFamily="34" charset="0"/>
              </a:defRPr>
            </a:lvl4pPr>
            <a:lvl5pPr>
              <a:lnSpc>
                <a:spcPct val="100000"/>
              </a:lnSpc>
              <a:defRPr sz="1800">
                <a:latin typeface="Calibri Light" panose="020F0302020204030204" pitchFamily="34" charset="0"/>
                <a:cs typeface="Calibri Light" panose="020F0302020204030204" pitchFamily="34" charset="0"/>
              </a:defRPr>
            </a:lvl5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itle 3"/>
          <p:cNvSpPr>
            <a:spLocks noGrp="1"/>
          </p:cNvSpPr>
          <p:nvPr>
            <p:ph type="title"/>
          </p:nvPr>
        </p:nvSpPr>
        <p:spPr>
          <a:xfrm>
            <a:off x="609600" y="0"/>
            <a:ext cx="10972800" cy="836712"/>
          </a:xfrm>
        </p:spPr>
        <p:txBody>
          <a:bodyPr>
            <a:normAutofit/>
          </a:bodyPr>
          <a:lstStyle>
            <a:lvl1pPr>
              <a:defRPr sz="3200">
                <a:solidFill>
                  <a:schemeClr val="tx2"/>
                </a:solidFill>
                <a:latin typeface="Calibri Light" panose="020F0302020204030204" pitchFamily="34" charset="0"/>
                <a:cs typeface="Calibri Light" panose="020F0302020204030204" pitchFamily="34" charset="0"/>
              </a:defRPr>
            </a:lvl1pPr>
          </a:lstStyle>
          <a:p>
            <a:r>
              <a:rPr lang="el-GR"/>
              <a:t>Στυλ κύριου τίτλου</a:t>
            </a:r>
            <a:endParaRPr lang="el-GR" dirty="0"/>
          </a:p>
        </p:txBody>
      </p:sp>
      <p:sp>
        <p:nvSpPr>
          <p:cNvPr id="32" name="Footer Placeholder 31"/>
          <p:cNvSpPr>
            <a:spLocks noGrp="1"/>
          </p:cNvSpPr>
          <p:nvPr>
            <p:ph type="ftr" sz="quarter" idx="11"/>
          </p:nvPr>
        </p:nvSpPr>
        <p:spPr>
          <a:xfrm>
            <a:off x="4165600" y="6441957"/>
            <a:ext cx="6634923" cy="365125"/>
          </a:xfrm>
        </p:spPr>
        <p:txBody>
          <a:bodyPr/>
          <a:lstStyle>
            <a:lvl1pPr algn="l">
              <a:defRPr sz="1400">
                <a:solidFill>
                  <a:schemeClr val="tx2"/>
                </a:solidFill>
                <a:latin typeface="Calibri Light" panose="020F0302020204030204" pitchFamily="34" charset="0"/>
                <a:ea typeface="Calibri Light" panose="020F0302020204030204" pitchFamily="34" charset="0"/>
                <a:cs typeface="Segoe UI" panose="020B0502040204020203" pitchFamily="34" charset="0"/>
              </a:defRPr>
            </a:lvl1pPr>
          </a:lstStyle>
          <a:p>
            <a:endParaRPr lang="el-GR" dirty="0"/>
          </a:p>
        </p:txBody>
      </p:sp>
      <p:sp>
        <p:nvSpPr>
          <p:cNvPr id="33" name="Slide Number Placeholder 32"/>
          <p:cNvSpPr>
            <a:spLocks noGrp="1"/>
          </p:cNvSpPr>
          <p:nvPr>
            <p:ph type="sldNum" sz="quarter" idx="12"/>
          </p:nvPr>
        </p:nvSpPr>
        <p:spPr>
          <a:xfrm>
            <a:off x="10882742" y="6433118"/>
            <a:ext cx="1069909" cy="382800"/>
          </a:xfrm>
        </p:spPr>
        <p:txBody>
          <a:bodyPr/>
          <a:lstStyle>
            <a:lvl1pPr>
              <a:defRPr sz="1400" b="1">
                <a:solidFill>
                  <a:schemeClr val="tx2"/>
                </a:solidFill>
                <a:latin typeface="Calibri Light" panose="020F0302020204030204" pitchFamily="34" charset="0"/>
                <a:ea typeface="Calibri Light" panose="020F0302020204030204" pitchFamily="34" charset="0"/>
                <a:cs typeface="Segoe UI" panose="020B0502040204020203" pitchFamily="34" charset="0"/>
              </a:defRPr>
            </a:lvl1pPr>
          </a:lstStyle>
          <a:p>
            <a:fld id="{5D228DD3-F6DF-4036-AF44-A6A985E0A35C}" type="slidenum">
              <a:rPr lang="el-GR" smtClean="0"/>
              <a:pPr/>
              <a:t>‹#›</a:t>
            </a:fld>
            <a:endParaRPr lang="el-G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ain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400" b="-1"/>
          <a:stretch/>
        </p:blipFill>
        <p:spPr>
          <a:xfrm>
            <a:off x="0" y="-27384"/>
            <a:ext cx="12192000" cy="6885384"/>
          </a:xfrm>
          <a:prstGeom prst="rect">
            <a:avLst/>
          </a:prstGeom>
        </p:spPr>
      </p:pic>
      <p:sp>
        <p:nvSpPr>
          <p:cNvPr id="7" name="Rectangle 7"/>
          <p:cNvSpPr>
            <a:spLocks noGrp="1"/>
          </p:cNvSpPr>
          <p:nvPr>
            <p:ph type="body" idx="1"/>
          </p:nvPr>
        </p:nvSpPr>
        <p:spPr>
          <a:xfrm>
            <a:off x="609600" y="1286639"/>
            <a:ext cx="10972800" cy="4662641"/>
          </a:xfrm>
        </p:spPr>
        <p:txBody>
          <a:bodyPr>
            <a:normAutofit/>
          </a:bodyPr>
          <a:lstStyle>
            <a:lvl1pPr>
              <a:lnSpc>
                <a:spcPct val="100000"/>
              </a:lnSpc>
              <a:spcBef>
                <a:spcPts val="1200"/>
              </a:spcBef>
              <a:defRPr sz="2400">
                <a:latin typeface="Calibri Light" panose="020F0302020204030204" pitchFamily="34" charset="0"/>
                <a:cs typeface="Calibri Light" panose="020F0302020204030204" pitchFamily="34" charset="0"/>
              </a:defRPr>
            </a:lvl1pPr>
            <a:lvl2pPr>
              <a:lnSpc>
                <a:spcPct val="100000"/>
              </a:lnSpc>
              <a:defRPr sz="2000">
                <a:latin typeface="Calibri Light" panose="020F0302020204030204" pitchFamily="34" charset="0"/>
                <a:cs typeface="Calibri Light" panose="020F0302020204030204" pitchFamily="34" charset="0"/>
              </a:defRPr>
            </a:lvl2pPr>
            <a:lvl3pPr>
              <a:lnSpc>
                <a:spcPct val="100000"/>
              </a:lnSpc>
              <a:defRPr sz="2000">
                <a:latin typeface="Calibri Light" panose="020F0302020204030204" pitchFamily="34" charset="0"/>
                <a:cs typeface="Calibri Light" panose="020F0302020204030204" pitchFamily="34" charset="0"/>
              </a:defRPr>
            </a:lvl3pPr>
            <a:lvl4pPr>
              <a:lnSpc>
                <a:spcPct val="100000"/>
              </a:lnSpc>
              <a:defRPr sz="1800">
                <a:latin typeface="Calibri Light" panose="020F0302020204030204" pitchFamily="34" charset="0"/>
                <a:cs typeface="Calibri Light" panose="020F0302020204030204" pitchFamily="34" charset="0"/>
              </a:defRPr>
            </a:lvl4pPr>
            <a:lvl5pPr>
              <a:lnSpc>
                <a:spcPct val="100000"/>
              </a:lnSpc>
              <a:defRPr sz="1800">
                <a:latin typeface="Calibri Light" panose="020F0302020204030204" pitchFamily="34" charset="0"/>
                <a:cs typeface="Calibri Light" panose="020F0302020204030204" pitchFamily="34" charset="0"/>
              </a:defRPr>
            </a:lvl5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itle 3"/>
          <p:cNvSpPr>
            <a:spLocks noGrp="1"/>
          </p:cNvSpPr>
          <p:nvPr>
            <p:ph type="title"/>
          </p:nvPr>
        </p:nvSpPr>
        <p:spPr>
          <a:xfrm>
            <a:off x="609600" y="0"/>
            <a:ext cx="10972800" cy="836712"/>
          </a:xfrm>
        </p:spPr>
        <p:txBody>
          <a:bodyPr>
            <a:normAutofit/>
          </a:bodyPr>
          <a:lstStyle>
            <a:lvl1pPr>
              <a:defRPr sz="3200">
                <a:solidFill>
                  <a:schemeClr val="tx2"/>
                </a:solidFill>
                <a:latin typeface="Calibri Light" panose="020F0302020204030204" pitchFamily="34" charset="0"/>
                <a:cs typeface="Calibri Light" panose="020F0302020204030204" pitchFamily="34" charset="0"/>
              </a:defRPr>
            </a:lvl1pPr>
          </a:lstStyle>
          <a:p>
            <a:r>
              <a:rPr lang="el-GR"/>
              <a:t>Στυλ κύριου τίτλου</a:t>
            </a:r>
            <a:endParaRPr lang="el-GR" dirty="0"/>
          </a:p>
        </p:txBody>
      </p:sp>
      <p:sp>
        <p:nvSpPr>
          <p:cNvPr id="32" name="Footer Placeholder 31"/>
          <p:cNvSpPr>
            <a:spLocks noGrp="1"/>
          </p:cNvSpPr>
          <p:nvPr>
            <p:ph type="ftr" sz="quarter" idx="11"/>
          </p:nvPr>
        </p:nvSpPr>
        <p:spPr>
          <a:xfrm>
            <a:off x="4165600" y="6441957"/>
            <a:ext cx="6634923" cy="365125"/>
          </a:xfrm>
        </p:spPr>
        <p:txBody>
          <a:bodyPr/>
          <a:lstStyle>
            <a:lvl1pPr algn="l">
              <a:defRPr sz="1400">
                <a:solidFill>
                  <a:schemeClr val="tx2"/>
                </a:solidFill>
                <a:latin typeface="Calibri Light" panose="020F0302020204030204" pitchFamily="34" charset="0"/>
                <a:ea typeface="Calibri Light" panose="020F0302020204030204" pitchFamily="34" charset="0"/>
                <a:cs typeface="Segoe UI" panose="020B0502040204020203" pitchFamily="34" charset="0"/>
              </a:defRPr>
            </a:lvl1pPr>
          </a:lstStyle>
          <a:p>
            <a:endParaRPr lang="el-GR" dirty="0"/>
          </a:p>
        </p:txBody>
      </p:sp>
      <p:sp>
        <p:nvSpPr>
          <p:cNvPr id="33" name="Slide Number Placeholder 32"/>
          <p:cNvSpPr>
            <a:spLocks noGrp="1"/>
          </p:cNvSpPr>
          <p:nvPr>
            <p:ph type="sldNum" sz="quarter" idx="12"/>
          </p:nvPr>
        </p:nvSpPr>
        <p:spPr>
          <a:xfrm>
            <a:off x="10882742" y="6433118"/>
            <a:ext cx="1069909" cy="382800"/>
          </a:xfrm>
        </p:spPr>
        <p:txBody>
          <a:bodyPr/>
          <a:lstStyle>
            <a:lvl1pPr>
              <a:defRPr sz="1400" b="1">
                <a:solidFill>
                  <a:schemeClr val="tx2"/>
                </a:solidFill>
                <a:latin typeface="Calibri Light" panose="020F0302020204030204" pitchFamily="34" charset="0"/>
                <a:ea typeface="Calibri Light" panose="020F0302020204030204" pitchFamily="34" charset="0"/>
                <a:cs typeface="Segoe UI" panose="020B0502040204020203" pitchFamily="34" charset="0"/>
              </a:defRPr>
            </a:lvl1pPr>
          </a:lstStyle>
          <a:p>
            <a:fld id="{5D228DD3-F6DF-4036-AF44-A6A985E0A35C}" type="slidenum">
              <a:rPr lang="el-GR" smtClean="0"/>
              <a:pPr/>
              <a:t>‹#›</a:t>
            </a:fld>
            <a:endParaRPr lang="el-GR"/>
          </a:p>
        </p:txBody>
      </p:sp>
    </p:spTree>
    <p:extLst>
      <p:ext uri="{BB962C8B-B14F-4D97-AF65-F5344CB8AC3E}">
        <p14:creationId xmlns:p14="http://schemas.microsoft.com/office/powerpoint/2010/main" val="409726389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400" b="-1"/>
          <a:stretch/>
        </p:blipFill>
        <p:spPr>
          <a:xfrm>
            <a:off x="0" y="-27384"/>
            <a:ext cx="12192000" cy="6885384"/>
          </a:xfrm>
          <a:prstGeom prst="rect">
            <a:avLst/>
          </a:prstGeom>
        </p:spPr>
      </p:pic>
      <p:sp>
        <p:nvSpPr>
          <p:cNvPr id="7" name="Rectangle 7"/>
          <p:cNvSpPr>
            <a:spLocks noGrp="1"/>
          </p:cNvSpPr>
          <p:nvPr>
            <p:ph type="body" idx="1"/>
          </p:nvPr>
        </p:nvSpPr>
        <p:spPr>
          <a:xfrm>
            <a:off x="609600" y="1286639"/>
            <a:ext cx="5390389" cy="4662641"/>
          </a:xfrm>
        </p:spPr>
        <p:txBody>
          <a:bodyPr>
            <a:normAutofit/>
          </a:bodyPr>
          <a:lstStyle>
            <a:lvl1pPr>
              <a:lnSpc>
                <a:spcPct val="100000"/>
              </a:lnSpc>
              <a:spcBef>
                <a:spcPts val="1200"/>
              </a:spcBef>
              <a:defRPr sz="2400">
                <a:latin typeface="Calibri Light" panose="020F0302020204030204" pitchFamily="34" charset="0"/>
                <a:cs typeface="Calibri Light" panose="020F0302020204030204" pitchFamily="34" charset="0"/>
              </a:defRPr>
            </a:lvl1pPr>
            <a:lvl2pPr>
              <a:lnSpc>
                <a:spcPct val="100000"/>
              </a:lnSpc>
              <a:defRPr sz="2000">
                <a:latin typeface="Calibri Light" panose="020F0302020204030204" pitchFamily="34" charset="0"/>
                <a:cs typeface="Calibri Light" panose="020F0302020204030204" pitchFamily="34" charset="0"/>
              </a:defRPr>
            </a:lvl2pPr>
            <a:lvl3pPr>
              <a:lnSpc>
                <a:spcPct val="100000"/>
              </a:lnSpc>
              <a:defRPr sz="2000">
                <a:latin typeface="Calibri Light" panose="020F0302020204030204" pitchFamily="34" charset="0"/>
                <a:cs typeface="Calibri Light" panose="020F0302020204030204" pitchFamily="34" charset="0"/>
              </a:defRPr>
            </a:lvl3pPr>
            <a:lvl4pPr>
              <a:lnSpc>
                <a:spcPct val="100000"/>
              </a:lnSpc>
              <a:defRPr sz="1800">
                <a:latin typeface="Calibri Light" panose="020F0302020204030204" pitchFamily="34" charset="0"/>
                <a:cs typeface="Calibri Light" panose="020F0302020204030204" pitchFamily="34" charset="0"/>
              </a:defRPr>
            </a:lvl4pPr>
            <a:lvl5pPr>
              <a:lnSpc>
                <a:spcPct val="100000"/>
              </a:lnSpc>
              <a:defRPr sz="1800">
                <a:latin typeface="Calibri Light" panose="020F0302020204030204" pitchFamily="34" charset="0"/>
                <a:cs typeface="Calibri Light" panose="020F0302020204030204" pitchFamily="34" charset="0"/>
              </a:defRPr>
            </a:lvl5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
        <p:nvSpPr>
          <p:cNvPr id="4" name="Title 3"/>
          <p:cNvSpPr>
            <a:spLocks noGrp="1"/>
          </p:cNvSpPr>
          <p:nvPr>
            <p:ph type="title"/>
          </p:nvPr>
        </p:nvSpPr>
        <p:spPr>
          <a:xfrm>
            <a:off x="609600" y="0"/>
            <a:ext cx="10972800" cy="836712"/>
          </a:xfrm>
        </p:spPr>
        <p:txBody>
          <a:bodyPr>
            <a:normAutofit/>
          </a:bodyPr>
          <a:lstStyle>
            <a:lvl1pPr>
              <a:defRPr sz="3200">
                <a:solidFill>
                  <a:schemeClr val="tx2"/>
                </a:solidFill>
                <a:latin typeface="Calibri Light" panose="020F0302020204030204" pitchFamily="34" charset="0"/>
                <a:cs typeface="Calibri Light" panose="020F0302020204030204" pitchFamily="34" charset="0"/>
              </a:defRPr>
            </a:lvl1pPr>
          </a:lstStyle>
          <a:p>
            <a:r>
              <a:rPr lang="el-GR"/>
              <a:t>Στυλ κύριου τίτλου</a:t>
            </a:r>
            <a:endParaRPr lang="el-GR" dirty="0"/>
          </a:p>
        </p:txBody>
      </p:sp>
      <p:sp>
        <p:nvSpPr>
          <p:cNvPr id="32" name="Footer Placeholder 31"/>
          <p:cNvSpPr>
            <a:spLocks noGrp="1"/>
          </p:cNvSpPr>
          <p:nvPr>
            <p:ph type="ftr" sz="quarter" idx="11"/>
          </p:nvPr>
        </p:nvSpPr>
        <p:spPr>
          <a:xfrm>
            <a:off x="4165600" y="6441957"/>
            <a:ext cx="6634923" cy="365125"/>
          </a:xfrm>
        </p:spPr>
        <p:txBody>
          <a:bodyPr/>
          <a:lstStyle>
            <a:lvl1pPr algn="l">
              <a:defRPr sz="1400">
                <a:solidFill>
                  <a:schemeClr val="tx2"/>
                </a:solidFill>
                <a:latin typeface="Calibri Light" panose="020F0302020204030204" pitchFamily="34" charset="0"/>
                <a:ea typeface="Calibri Light" panose="020F0302020204030204" pitchFamily="34" charset="0"/>
                <a:cs typeface="Segoe UI" panose="020B0502040204020203" pitchFamily="34" charset="0"/>
              </a:defRPr>
            </a:lvl1pPr>
          </a:lstStyle>
          <a:p>
            <a:endParaRPr lang="el-GR" dirty="0"/>
          </a:p>
        </p:txBody>
      </p:sp>
      <p:sp>
        <p:nvSpPr>
          <p:cNvPr id="33" name="Slide Number Placeholder 32"/>
          <p:cNvSpPr>
            <a:spLocks noGrp="1"/>
          </p:cNvSpPr>
          <p:nvPr>
            <p:ph type="sldNum" sz="quarter" idx="12"/>
          </p:nvPr>
        </p:nvSpPr>
        <p:spPr>
          <a:xfrm>
            <a:off x="10882742" y="6433118"/>
            <a:ext cx="1069909" cy="382800"/>
          </a:xfrm>
        </p:spPr>
        <p:txBody>
          <a:bodyPr/>
          <a:lstStyle>
            <a:lvl1pPr>
              <a:defRPr sz="1400" b="1">
                <a:solidFill>
                  <a:schemeClr val="tx2"/>
                </a:solidFill>
                <a:latin typeface="Calibri Light" panose="020F0302020204030204" pitchFamily="34" charset="0"/>
                <a:ea typeface="Calibri Light" panose="020F0302020204030204" pitchFamily="34" charset="0"/>
                <a:cs typeface="Segoe UI" panose="020B0502040204020203" pitchFamily="34" charset="0"/>
              </a:defRPr>
            </a:lvl1pPr>
          </a:lstStyle>
          <a:p>
            <a:fld id="{5D228DD3-F6DF-4036-AF44-A6A985E0A35C}" type="slidenum">
              <a:rPr lang="el-GR" smtClean="0"/>
              <a:pPr/>
              <a:t>‹#›</a:t>
            </a:fld>
            <a:endParaRPr lang="el-GR"/>
          </a:p>
        </p:txBody>
      </p:sp>
      <p:sp>
        <p:nvSpPr>
          <p:cNvPr id="9" name="Rectangle 7"/>
          <p:cNvSpPr>
            <a:spLocks noGrp="1"/>
          </p:cNvSpPr>
          <p:nvPr>
            <p:ph type="body" idx="13"/>
          </p:nvPr>
        </p:nvSpPr>
        <p:spPr>
          <a:xfrm>
            <a:off x="6096000" y="1286638"/>
            <a:ext cx="5486400" cy="4662641"/>
          </a:xfrm>
        </p:spPr>
        <p:txBody>
          <a:bodyPr>
            <a:normAutofit/>
          </a:bodyPr>
          <a:lstStyle>
            <a:lvl1pPr>
              <a:lnSpc>
                <a:spcPct val="100000"/>
              </a:lnSpc>
              <a:spcBef>
                <a:spcPts val="1200"/>
              </a:spcBef>
              <a:defRPr sz="2400">
                <a:latin typeface="Calibri Light" panose="020F0302020204030204" pitchFamily="34" charset="0"/>
                <a:cs typeface="Calibri Light" panose="020F0302020204030204" pitchFamily="34" charset="0"/>
              </a:defRPr>
            </a:lvl1pPr>
            <a:lvl2pPr>
              <a:lnSpc>
                <a:spcPct val="100000"/>
              </a:lnSpc>
              <a:defRPr sz="2000">
                <a:latin typeface="Calibri Light" panose="020F0302020204030204" pitchFamily="34" charset="0"/>
                <a:cs typeface="Calibri Light" panose="020F0302020204030204" pitchFamily="34" charset="0"/>
              </a:defRPr>
            </a:lvl2pPr>
            <a:lvl3pPr>
              <a:lnSpc>
                <a:spcPct val="100000"/>
              </a:lnSpc>
              <a:defRPr sz="2000">
                <a:latin typeface="Calibri Light" panose="020F0302020204030204" pitchFamily="34" charset="0"/>
                <a:cs typeface="Calibri Light" panose="020F0302020204030204" pitchFamily="34" charset="0"/>
              </a:defRPr>
            </a:lvl3pPr>
            <a:lvl4pPr>
              <a:lnSpc>
                <a:spcPct val="100000"/>
              </a:lnSpc>
              <a:defRPr sz="1800">
                <a:latin typeface="Calibri Light" panose="020F0302020204030204" pitchFamily="34" charset="0"/>
                <a:cs typeface="Calibri Light" panose="020F0302020204030204" pitchFamily="34" charset="0"/>
              </a:defRPr>
            </a:lvl4pPr>
            <a:lvl5pPr>
              <a:lnSpc>
                <a:spcPct val="100000"/>
              </a:lnSpc>
              <a:defRPr sz="1800">
                <a:latin typeface="Calibri Light" panose="020F0302020204030204" pitchFamily="34" charset="0"/>
                <a:cs typeface="Calibri Light" panose="020F0302020204030204" pitchFamily="34" charset="0"/>
              </a:defRPr>
            </a:lvl5pPr>
          </a:lstStyle>
          <a:p>
            <a:pPr lvl="0"/>
            <a:r>
              <a:rPr lang="el-GR" dirty="0"/>
              <a:t>Επεξεργασία στυλ υποδείγματος κειμένου</a:t>
            </a:r>
          </a:p>
          <a:p>
            <a:pPr lvl="1"/>
            <a:r>
              <a:rPr lang="el-GR" dirty="0"/>
              <a:t>Δεύτερου επιπέδου</a:t>
            </a:r>
          </a:p>
          <a:p>
            <a:pPr lvl="2"/>
            <a:r>
              <a:rPr lang="el-GR" dirty="0"/>
              <a:t>Τρίτου επιπέδου</a:t>
            </a:r>
          </a:p>
          <a:p>
            <a:pPr lvl="3"/>
            <a:r>
              <a:rPr lang="el-GR" dirty="0"/>
              <a:t>Τέταρτου επιπέδου</a:t>
            </a:r>
          </a:p>
          <a:p>
            <a:pPr lvl="4"/>
            <a:r>
              <a:rPr lang="el-GR" dirty="0"/>
              <a:t>Πέμπτου επιπέδου</a:t>
            </a:r>
            <a:endParaRPr lang="en-US" dirty="0"/>
          </a:p>
        </p:txBody>
      </p:sp>
    </p:spTree>
    <p:extLst>
      <p:ext uri="{BB962C8B-B14F-4D97-AF65-F5344CB8AC3E}">
        <p14:creationId xmlns:p14="http://schemas.microsoft.com/office/powerpoint/2010/main" val="3107456677"/>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0"/>
          <p:cNvSpPr>
            <a:spLocks noGrp="1"/>
          </p:cNvSpPr>
          <p:nvPr>
            <p:ph type="title"/>
          </p:nvPr>
        </p:nvSpPr>
        <p:spPr>
          <a:xfrm>
            <a:off x="609600" y="44624"/>
            <a:ext cx="10972800" cy="1143000"/>
          </a:xfrm>
          <a:prstGeom prst="rect">
            <a:avLst/>
          </a:prstGeom>
        </p:spPr>
        <p:txBody>
          <a:bodyPr anchor="b" anchorCtr="0">
            <a:normAutofit/>
          </a:bodyPr>
          <a:lstStyle/>
          <a:p>
            <a:pPr algn="l"/>
            <a:r>
              <a:rPr lang="el-GR"/>
              <a:t>Στυλ κύριου τίτλου</a:t>
            </a:r>
            <a:endParaRPr lang="en-US"/>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2"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C167C-08F3-4937-AF79-3D890BF92BE7}" type="datetime1">
              <a:rPr lang="el-GR" smtClean="0"/>
              <a:t>9/11/2018</a:t>
            </a:fld>
            <a:endParaRPr lang="el-GR"/>
          </a:p>
        </p:txBody>
      </p:sp>
      <p:sp>
        <p:nvSpPr>
          <p:cNvPr id="3" name="Footer Placeholder 2"/>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5" name="Slide Number Placeholder 4"/>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28DD3-F6DF-4036-AF44-A6A985E0A35C}"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Segoe UI" panose="020B0502040204020203" pitchFamily="34" charset="0"/>
          <a:ea typeface="Segoe UI" panose="020B0502040204020203" pitchFamily="34" charset="0"/>
          <a:cs typeface="Segoe UI" panose="020B0502040204020203" pitchFamily="34" charset="0"/>
        </a:defRPr>
      </a:lvl1pPr>
    </p:titleStyle>
    <p:bodyStyle>
      <a:defPPr>
        <a:defRPr>
          <a:solidFill>
            <a:schemeClr val="tx1"/>
          </a:solidFill>
          <a:latin typeface="+mn-lt"/>
          <a:ea typeface="+mn-ea"/>
          <a:cs typeface="+mn-cs"/>
        </a:defRPr>
      </a:defPPr>
      <a:lvl1pPr marL="342900" indent="-342900" eaLnBrk="1" hangingPunct="1">
        <a:buChar char="•"/>
        <a:defRPr sz="2800">
          <a:latin typeface="Segoe UI" panose="020B0502040204020203" pitchFamily="34" charset="0"/>
          <a:ea typeface="Segoe UI" panose="020B0502040204020203" pitchFamily="34" charset="0"/>
          <a:cs typeface="Segoe UI" panose="020B0502040204020203" pitchFamily="34" charset="0"/>
        </a:defRPr>
      </a:lvl1pPr>
      <a:lvl2pPr marL="742950" indent="-285750" eaLnBrk="1" hangingPunct="1">
        <a:buChar char="–"/>
        <a:defRPr sz="2400">
          <a:latin typeface="Segoe UI" panose="020B0502040204020203" pitchFamily="34" charset="0"/>
          <a:ea typeface="Segoe UI" panose="020B0502040204020203" pitchFamily="34" charset="0"/>
          <a:cs typeface="Segoe UI" panose="020B0502040204020203" pitchFamily="34" charset="0"/>
        </a:defRPr>
      </a:lvl2pPr>
      <a:lvl3pPr marL="1143000" indent="-228600" eaLnBrk="1" hangingPunct="1">
        <a:buChar char="•"/>
        <a:defRPr sz="2400">
          <a:latin typeface="Segoe UI" panose="020B0502040204020203" pitchFamily="34" charset="0"/>
          <a:ea typeface="Segoe UI" panose="020B0502040204020203" pitchFamily="34" charset="0"/>
          <a:cs typeface="Segoe UI" panose="020B0502040204020203" pitchFamily="34" charset="0"/>
        </a:defRPr>
      </a:lvl3pPr>
      <a:lvl4pPr marL="1600200" indent="-228600" eaLnBrk="1" hangingPunct="1">
        <a:buChar char="–"/>
        <a:defRPr sz="2000">
          <a:latin typeface="Segoe UI" panose="020B0502040204020203" pitchFamily="34" charset="0"/>
          <a:ea typeface="Segoe UI" panose="020B0502040204020203" pitchFamily="34" charset="0"/>
          <a:cs typeface="Segoe UI" panose="020B0502040204020203" pitchFamily="34" charset="0"/>
        </a:defRPr>
      </a:lvl4pPr>
      <a:lvl5pPr marL="2057400" indent="-228600" eaLnBrk="1" hangingPunct="1">
        <a:buChar char="»"/>
        <a:defRPr sz="2000">
          <a:latin typeface="Segoe UI" panose="020B0502040204020203" pitchFamily="34" charset="0"/>
          <a:ea typeface="Segoe UI" panose="020B0502040204020203" pitchFamily="34" charset="0"/>
          <a:cs typeface="Segoe UI" panose="020B0502040204020203" pitchFamily="34" charset="0"/>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5.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hyperlink" Target="https://www.shield-h2020.eu/shield-h2020/documents/project-deliverables/SHIELD_D3.2_Updated_specifications,_design_and_architecture_for_the_vNSF_ecosystem_v1.0.pdf" TargetMode="External"/><Relationship Id="rId2" Type="http://schemas.openxmlformats.org/officeDocument/2006/relationships/hyperlink" Target="https://www.shield-h2020.eu/shield-h2020/documents/project-deliverables/SHIELD_D2.2_Updated_requirements,_KPIs,_design_and_architecture_v.1.0.pdf" TargetMode="External"/><Relationship Id="rId1" Type="http://schemas.openxmlformats.org/officeDocument/2006/relationships/slideLayout" Target="../slideLayouts/slideLayout2.xml"/><Relationship Id="rId4" Type="http://schemas.openxmlformats.org/officeDocument/2006/relationships/hyperlink" Target="https://www.shield-h2020.eu/shield-h2020/documents/project-deliverables/SHIELD_D4.2_Updated_specifications,_Design_and_Architecture_for_the_Usable_Information-Driven_Engine_v1.0.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qy-gEq6DYM4" TargetMode="External"/><Relationship Id="rId2" Type="http://schemas.openxmlformats.org/officeDocument/2006/relationships/hyperlink" Target="https://www.youtube.com/watch?v=z8b-TQi2fvs"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www.youtube.com/watch?v=YxWxaIJW3ho" TargetMode="External"/><Relationship Id="rId4" Type="http://schemas.openxmlformats.org/officeDocument/2006/relationships/hyperlink" Target="https://www.youtube.com/watch?v=a1k5mLfGxkE"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15.xml"/><Relationship Id="rId7" Type="http://schemas.openxmlformats.org/officeDocument/2006/relationships/image" Target="../media/image41.jpeg"/><Relationship Id="rId12" Type="http://schemas.openxmlformats.org/officeDocument/2006/relationships/image" Target="../media/image46.jp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openxmlformats.org/officeDocument/2006/relationships/image" Target="../media/image45.png"/><Relationship Id="rId5" Type="http://schemas.openxmlformats.org/officeDocument/2006/relationships/diagramColors" Target="../diagrams/colors15.xml"/><Relationship Id="rId10" Type="http://schemas.openxmlformats.org/officeDocument/2006/relationships/image" Target="../media/image44.png"/><Relationship Id="rId4" Type="http://schemas.openxmlformats.org/officeDocument/2006/relationships/diagramQuickStyle" Target="../diagrams/quickStyle15.xml"/><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47528" y="3996149"/>
            <a:ext cx="3096344" cy="1101861"/>
          </a:xfrm>
        </p:spPr>
        <p:txBody>
          <a:bodyPr>
            <a:normAutofit/>
          </a:bodyPr>
          <a:lstStyle/>
          <a:p>
            <a:r>
              <a:rPr lang="en-US" sz="2200" dirty="0"/>
              <a:t>Presenter:</a:t>
            </a:r>
          </a:p>
          <a:p>
            <a:r>
              <a:rPr lang="en-US" sz="2200" dirty="0"/>
              <a:t>Dimitris Papadopoulos </a:t>
            </a:r>
            <a:br>
              <a:rPr lang="en-US" sz="2200" dirty="0"/>
            </a:br>
            <a:r>
              <a:rPr lang="en-US" sz="2200" i="1" dirty="0"/>
              <a:t>Infili Technologies P.C.</a:t>
            </a:r>
            <a:endParaRPr lang="el-GR" sz="2200" i="1" dirty="0"/>
          </a:p>
        </p:txBody>
      </p:sp>
      <p:sp>
        <p:nvSpPr>
          <p:cNvPr id="3" name="Title 2"/>
          <p:cNvSpPr>
            <a:spLocks noGrp="1"/>
          </p:cNvSpPr>
          <p:nvPr>
            <p:ph type="ctrTitle"/>
          </p:nvPr>
        </p:nvSpPr>
        <p:spPr>
          <a:xfrm>
            <a:off x="1631504" y="2276872"/>
            <a:ext cx="8964996" cy="1317886"/>
          </a:xfrm>
        </p:spPr>
        <p:txBody>
          <a:bodyPr>
            <a:noAutofit/>
          </a:bodyPr>
          <a:lstStyle/>
          <a:p>
            <a:pPr algn="ctr"/>
            <a:r>
              <a:rPr lang="en-US" sz="2800" dirty="0"/>
              <a:t>Application of distributed computing </a:t>
            </a:r>
            <a:br>
              <a:rPr lang="en-US" sz="2800" dirty="0"/>
            </a:br>
            <a:r>
              <a:rPr lang="en-US" sz="2800" dirty="0"/>
              <a:t>&amp; machine-learning technologies to cybersecurity</a:t>
            </a:r>
            <a:br>
              <a:rPr lang="en-US" sz="2800" dirty="0"/>
            </a:br>
            <a:r>
              <a:rPr lang="en-GB" sz="1400" dirty="0"/>
              <a:t>Hamza </a:t>
            </a:r>
            <a:r>
              <a:rPr lang="en-GB" sz="1400" dirty="0" err="1"/>
              <a:t>Attak</a:t>
            </a:r>
            <a:r>
              <a:rPr lang="en-GB" sz="1400" dirty="0"/>
              <a:t>, Marc </a:t>
            </a:r>
            <a:r>
              <a:rPr lang="en-GB" sz="1400" dirty="0" err="1"/>
              <a:t>Combalia</a:t>
            </a:r>
            <a:r>
              <a:rPr lang="en-GB" sz="1400" dirty="0"/>
              <a:t>, Georgios </a:t>
            </a:r>
            <a:r>
              <a:rPr lang="en-GB" sz="1400" dirty="0" err="1"/>
              <a:t>Gardikis</a:t>
            </a:r>
            <a:r>
              <a:rPr lang="en-GB" sz="1400" dirty="0"/>
              <a:t>, </a:t>
            </a:r>
            <a:r>
              <a:rPr lang="en-GB" sz="1400" dirty="0" err="1"/>
              <a:t>Bernat</a:t>
            </a:r>
            <a:r>
              <a:rPr lang="en-GB" sz="1400" dirty="0"/>
              <a:t> </a:t>
            </a:r>
            <a:r>
              <a:rPr lang="en-GB" sz="1400" dirty="0" err="1"/>
              <a:t>Gastón</a:t>
            </a:r>
            <a:r>
              <a:rPr lang="en-GB" sz="1400" dirty="0"/>
              <a:t>, </a:t>
            </a:r>
            <a:r>
              <a:rPr lang="en-GB" sz="1400" dirty="0" err="1"/>
              <a:t>Ludovic</a:t>
            </a:r>
            <a:r>
              <a:rPr lang="en-GB" sz="1400" dirty="0"/>
              <a:t> </a:t>
            </a:r>
            <a:r>
              <a:rPr lang="en-GB" sz="1400" dirty="0" err="1"/>
              <a:t>Jacquin</a:t>
            </a:r>
            <a:r>
              <a:rPr lang="en-GB" sz="1400" dirty="0"/>
              <a:t>, Dimitris </a:t>
            </a:r>
            <a:r>
              <a:rPr lang="en-GB" sz="1400" dirty="0" err="1"/>
              <a:t>Katsianis</a:t>
            </a:r>
            <a:r>
              <a:rPr lang="en-GB" sz="1400" dirty="0"/>
              <a:t>, </a:t>
            </a:r>
            <a:r>
              <a:rPr lang="en-GB" sz="1400" dirty="0" err="1"/>
              <a:t>Antonis</a:t>
            </a:r>
            <a:r>
              <a:rPr lang="en-GB" sz="1400" dirty="0"/>
              <a:t> </a:t>
            </a:r>
            <a:r>
              <a:rPr lang="en-GB" sz="1400" dirty="0" err="1"/>
              <a:t>Litke</a:t>
            </a:r>
            <a:r>
              <a:rPr lang="en-GB" sz="1400" dirty="0"/>
              <a:t>, </a:t>
            </a:r>
            <a:br>
              <a:rPr lang="en-GB" sz="1400" dirty="0"/>
            </a:br>
            <a:r>
              <a:rPr lang="en-GB" sz="1400" dirty="0"/>
              <a:t>Nikolaos Papadakis, Dimitris Papadopoulos, Antonio Pastor, Marc </a:t>
            </a:r>
            <a:r>
              <a:rPr lang="en-GB" sz="1400" dirty="0" err="1"/>
              <a:t>Roig</a:t>
            </a:r>
            <a:r>
              <a:rPr lang="en-GB" sz="1400" dirty="0"/>
              <a:t>, Olga Segou</a:t>
            </a:r>
            <a:endParaRPr lang="el-GR" sz="1400" dirty="0"/>
          </a:p>
        </p:txBody>
      </p:sp>
      <p:sp>
        <p:nvSpPr>
          <p:cNvPr id="4" name="Subtitle 1">
            <a:extLst>
              <a:ext uri="{FF2B5EF4-FFF2-40B4-BE49-F238E27FC236}">
                <a16:creationId xmlns:a16="http://schemas.microsoft.com/office/drawing/2014/main" id="{91E9138A-20D9-4078-B375-E06F79FA755E}"/>
              </a:ext>
            </a:extLst>
          </p:cNvPr>
          <p:cNvSpPr txBox="1">
            <a:spLocks/>
          </p:cNvSpPr>
          <p:nvPr/>
        </p:nvSpPr>
        <p:spPr>
          <a:xfrm>
            <a:off x="7320136" y="3996148"/>
            <a:ext cx="3096344" cy="1389894"/>
          </a:xfrm>
          <a:prstGeom prst="rect">
            <a:avLst/>
          </a:prstGeom>
        </p:spPr>
        <p:txBody>
          <a:bodyPr>
            <a:noAutofit/>
          </a:bodyPr>
          <a:lstStyle>
            <a:defPPr>
              <a:defRPr>
                <a:solidFill>
                  <a:schemeClr val="tx1"/>
                </a:solidFill>
                <a:latin typeface="+mn-lt"/>
                <a:ea typeface="+mn-ea"/>
                <a:cs typeface="+mn-cs"/>
              </a:defRPr>
            </a:defPPr>
            <a:lvl1pPr marL="0" indent="0" algn="l" eaLnBrk="1" hangingPunct="1">
              <a:buNone/>
              <a:defRPr sz="240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marL="457200" indent="0" algn="ctr" eaLnBrk="1" hangingPunct="1">
              <a:buNone/>
              <a:defRPr sz="2400">
                <a:latin typeface="Segoe UI" panose="020B0502040204020203" pitchFamily="34" charset="0"/>
                <a:ea typeface="Segoe UI" panose="020B0502040204020203" pitchFamily="34" charset="0"/>
                <a:cs typeface="Segoe UI" panose="020B0502040204020203" pitchFamily="34" charset="0"/>
              </a:defRPr>
            </a:lvl2pPr>
            <a:lvl3pPr marL="914400" indent="0" algn="ctr" eaLnBrk="1" hangingPunct="1">
              <a:buNone/>
              <a:defRPr sz="2400">
                <a:latin typeface="Segoe UI" panose="020B0502040204020203" pitchFamily="34" charset="0"/>
                <a:ea typeface="Segoe UI" panose="020B0502040204020203" pitchFamily="34" charset="0"/>
                <a:cs typeface="Segoe UI" panose="020B0502040204020203" pitchFamily="34" charset="0"/>
              </a:defRPr>
            </a:lvl3pPr>
            <a:lvl4pPr marL="1371600" indent="0" algn="ctr" eaLnBrk="1" hangingPunct="1">
              <a:buNone/>
              <a:defRPr sz="2000">
                <a:latin typeface="Segoe UI" panose="020B0502040204020203" pitchFamily="34" charset="0"/>
                <a:ea typeface="Segoe UI" panose="020B0502040204020203" pitchFamily="34" charset="0"/>
                <a:cs typeface="Segoe UI" panose="020B0502040204020203" pitchFamily="34" charset="0"/>
              </a:defRPr>
            </a:lvl4pPr>
            <a:lvl5pPr marL="1828800" indent="0" algn="ctr" eaLnBrk="1" hangingPunct="1">
              <a:buNone/>
              <a:defRPr sz="2000">
                <a:latin typeface="Segoe UI" panose="020B0502040204020203" pitchFamily="34" charset="0"/>
                <a:ea typeface="Segoe UI" panose="020B0502040204020203" pitchFamily="34" charset="0"/>
                <a:cs typeface="Segoe UI" panose="020B0502040204020203" pitchFamily="34" charset="0"/>
              </a:defRPr>
            </a:lvl5pPr>
            <a:lvl6pPr marL="2286000" indent="0" algn="ctr" eaLnBrk="1" hangingPunct="1">
              <a:buNone/>
              <a:defRPr sz="2000"/>
            </a:lvl6pPr>
            <a:lvl7pPr marL="2743200" indent="0" algn="ctr" eaLnBrk="1" hangingPunct="1">
              <a:buNone/>
              <a:defRPr sz="2000"/>
            </a:lvl7pPr>
            <a:lvl8pPr marL="3200400" indent="0" algn="ctr" eaLnBrk="1" hangingPunct="1">
              <a:buNone/>
              <a:defRPr sz="2000"/>
            </a:lvl8pPr>
            <a:lvl9pPr marL="3657600" indent="0" algn="ctr" eaLnBrk="1" hangingPunct="1">
              <a:buNone/>
              <a:defRPr sz="2000"/>
            </a:lvl9pPr>
          </a:lstStyle>
          <a:p>
            <a:r>
              <a:rPr lang="en-US" sz="2200" kern="0" dirty="0"/>
              <a:t>C&amp;ESAR 2018</a:t>
            </a:r>
            <a:br>
              <a:rPr lang="en-US" sz="2200" kern="0" dirty="0"/>
            </a:br>
            <a:r>
              <a:rPr lang="en-US" sz="2200" i="1" dirty="0"/>
              <a:t>Artificial Intelligence </a:t>
            </a:r>
            <a:br>
              <a:rPr lang="en-US" sz="2200" i="1" dirty="0"/>
            </a:br>
            <a:r>
              <a:rPr lang="en-US" sz="2200" i="1" dirty="0"/>
              <a:t>&amp; Cybersecurity</a:t>
            </a:r>
            <a:endParaRPr lang="el-GR" sz="2200" i="1" kern="0" dirty="0"/>
          </a:p>
        </p:txBody>
      </p:sp>
    </p:spTree>
    <p:extLst>
      <p:ext uri="{BB962C8B-B14F-4D97-AF65-F5344CB8AC3E}">
        <p14:creationId xmlns:p14="http://schemas.microsoft.com/office/powerpoint/2010/main" val="398711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a:extLst>
              <a:ext uri="{FF2B5EF4-FFF2-40B4-BE49-F238E27FC236}">
                <a16:creationId xmlns:a16="http://schemas.microsoft.com/office/drawing/2014/main" id="{2D3010D2-6910-4470-9748-6B96E02A7314}"/>
              </a:ext>
            </a:extLst>
          </p:cNvPr>
          <p:cNvSpPr>
            <a:spLocks noGrp="1"/>
          </p:cNvSpPr>
          <p:nvPr>
            <p:ph type="title"/>
          </p:nvPr>
        </p:nvSpPr>
        <p:spPr/>
        <p:txBody>
          <a:bodyPr/>
          <a:lstStyle/>
          <a:p>
            <a:r>
              <a:rPr lang="en-US" dirty="0"/>
              <a:t>DARE: the heart of SHIELD analytics</a:t>
            </a:r>
            <a:endParaRPr lang="el-GR" dirty="0"/>
          </a:p>
        </p:txBody>
      </p:sp>
      <p:pic>
        <p:nvPicPr>
          <p:cNvPr id="14" name="Εικόνα 13">
            <a:extLst>
              <a:ext uri="{FF2B5EF4-FFF2-40B4-BE49-F238E27FC236}">
                <a16:creationId xmlns:a16="http://schemas.microsoft.com/office/drawing/2014/main" id="{E9224751-F34F-4FC8-96D0-33CDCDCC5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1189540"/>
            <a:ext cx="8967665" cy="4478921"/>
          </a:xfrm>
          <a:prstGeom prst="rect">
            <a:avLst/>
          </a:prstGeom>
        </p:spPr>
      </p:pic>
      <p:sp>
        <p:nvSpPr>
          <p:cNvPr id="2" name="Ορθογώνιο 1"/>
          <p:cNvSpPr/>
          <p:nvPr/>
        </p:nvSpPr>
        <p:spPr>
          <a:xfrm>
            <a:off x="2783632" y="3212976"/>
            <a:ext cx="2448272" cy="36004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noFill/>
            </a:endParaRPr>
          </a:p>
        </p:txBody>
      </p:sp>
      <p:sp>
        <p:nvSpPr>
          <p:cNvPr id="5" name="Footer Placeholder 3">
            <a:extLst>
              <a:ext uri="{FF2B5EF4-FFF2-40B4-BE49-F238E27FC236}">
                <a16:creationId xmlns:a16="http://schemas.microsoft.com/office/drawing/2014/main" id="{0687FA63-96A9-4EDA-B1C6-4A59B456A8E2}"/>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
        <p:nvSpPr>
          <p:cNvPr id="6" name="Slide Number Placeholder 4">
            <a:extLst>
              <a:ext uri="{FF2B5EF4-FFF2-40B4-BE49-F238E27FC236}">
                <a16:creationId xmlns:a16="http://schemas.microsoft.com/office/drawing/2014/main" id="{DFAC39CE-7575-414C-92E6-924B8054B643}"/>
              </a:ext>
            </a:extLst>
          </p:cNvPr>
          <p:cNvSpPr>
            <a:spLocks noGrp="1"/>
          </p:cNvSpPr>
          <p:nvPr>
            <p:ph type="sldNum" sz="quarter" idx="12"/>
          </p:nvPr>
        </p:nvSpPr>
        <p:spPr>
          <a:xfrm>
            <a:off x="9686056" y="6433118"/>
            <a:ext cx="802432" cy="382800"/>
          </a:xfrm>
        </p:spPr>
        <p:txBody>
          <a:bodyPr/>
          <a:lstStyle/>
          <a:p>
            <a:fld id="{5D228DD3-F6DF-4036-AF44-A6A985E0A35C}" type="slidenum">
              <a:rPr lang="el-GR" smtClean="0"/>
              <a:pPr/>
              <a:t>10</a:t>
            </a:fld>
            <a:endParaRPr lang="el-GR" dirty="0"/>
          </a:p>
        </p:txBody>
      </p:sp>
    </p:spTree>
    <p:extLst>
      <p:ext uri="{BB962C8B-B14F-4D97-AF65-F5344CB8AC3E}">
        <p14:creationId xmlns:p14="http://schemas.microsoft.com/office/powerpoint/2010/main" val="9589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03512" y="1107387"/>
            <a:ext cx="8784976" cy="4950674"/>
          </a:xfrm>
        </p:spPr>
        <p:txBody>
          <a:bodyPr>
            <a:normAutofit/>
          </a:bodyPr>
          <a:lstStyle/>
          <a:p>
            <a:pPr marL="0" indent="0">
              <a:buNone/>
            </a:pPr>
            <a:r>
              <a:rPr lang="en-US" dirty="0"/>
              <a:t>Focusing on </a:t>
            </a:r>
            <a:r>
              <a:rPr lang="en-US" b="1" dirty="0">
                <a:solidFill>
                  <a:schemeClr val="accent6">
                    <a:lumMod val="75000"/>
                  </a:schemeClr>
                </a:solidFill>
              </a:rPr>
              <a:t>open-source</a:t>
            </a:r>
            <a:r>
              <a:rPr lang="en-US" dirty="0"/>
              <a:t>, </a:t>
            </a:r>
            <a:r>
              <a:rPr lang="en-US" b="1" dirty="0">
                <a:solidFill>
                  <a:schemeClr val="accent6">
                    <a:lumMod val="75000"/>
                  </a:schemeClr>
                </a:solidFill>
              </a:rPr>
              <a:t>scalable</a:t>
            </a:r>
            <a:r>
              <a:rPr lang="en-US" dirty="0">
                <a:solidFill>
                  <a:schemeClr val="accent6">
                    <a:lumMod val="75000"/>
                  </a:schemeClr>
                </a:solidFill>
              </a:rPr>
              <a:t> </a:t>
            </a:r>
            <a:r>
              <a:rPr lang="en-US" b="1" dirty="0"/>
              <a:t>machine-learning &amp; deep-learning </a:t>
            </a:r>
            <a:r>
              <a:rPr lang="en-US" dirty="0"/>
              <a:t>models for cybersecurity.</a:t>
            </a:r>
          </a:p>
        </p:txBody>
      </p:sp>
      <p:sp>
        <p:nvSpPr>
          <p:cNvPr id="3" name="Title 2"/>
          <p:cNvSpPr>
            <a:spLocks noGrp="1"/>
          </p:cNvSpPr>
          <p:nvPr>
            <p:ph type="title"/>
          </p:nvPr>
        </p:nvSpPr>
        <p:spPr>
          <a:xfrm>
            <a:off x="1981200" y="202332"/>
            <a:ext cx="8229600" cy="663805"/>
          </a:xfrm>
        </p:spPr>
        <p:txBody>
          <a:bodyPr>
            <a:normAutofit/>
          </a:bodyPr>
          <a:lstStyle/>
          <a:p>
            <a:r>
              <a:rPr lang="en-US" dirty="0"/>
              <a:t>Modular analytics</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11</a:t>
            </a:fld>
            <a:endParaRPr lang="el-GR" dirty="0"/>
          </a:p>
        </p:txBody>
      </p:sp>
      <p:pic>
        <p:nvPicPr>
          <p:cNvPr id="7" name="Εικόνα 6">
            <a:extLst>
              <a:ext uri="{FF2B5EF4-FFF2-40B4-BE49-F238E27FC236}">
                <a16:creationId xmlns:a16="http://schemas.microsoft.com/office/drawing/2014/main" id="{DB64DBC1-5A07-428A-B59C-D19B3CA11692}"/>
              </a:ext>
            </a:extLst>
          </p:cNvPr>
          <p:cNvPicPr>
            <a:picLocks noChangeAspect="1"/>
          </p:cNvPicPr>
          <p:nvPr/>
        </p:nvPicPr>
        <p:blipFill rotWithShape="1">
          <a:blip r:embed="rId2">
            <a:extLst>
              <a:ext uri="{28A0092B-C50C-407E-A947-70E740481C1C}">
                <a14:useLocalDpi xmlns:a14="http://schemas.microsoft.com/office/drawing/2010/main" val="0"/>
              </a:ext>
            </a:extLst>
          </a:blip>
          <a:srcRect b="29465"/>
          <a:stretch/>
        </p:blipFill>
        <p:spPr>
          <a:xfrm>
            <a:off x="2999656" y="2075364"/>
            <a:ext cx="7589630" cy="4279564"/>
          </a:xfrm>
          <a:prstGeom prst="rect">
            <a:avLst/>
          </a:prstGeom>
        </p:spPr>
      </p:pic>
      <p:sp>
        <p:nvSpPr>
          <p:cNvPr id="9" name="Ορθογώνιο 8">
            <a:extLst>
              <a:ext uri="{FF2B5EF4-FFF2-40B4-BE49-F238E27FC236}">
                <a16:creationId xmlns:a16="http://schemas.microsoft.com/office/drawing/2014/main" id="{8D5014EE-DA5D-4DD3-830B-0BAA19C70A76}"/>
              </a:ext>
            </a:extLst>
          </p:cNvPr>
          <p:cNvSpPr/>
          <p:nvPr/>
        </p:nvSpPr>
        <p:spPr>
          <a:xfrm>
            <a:off x="1636782" y="2435404"/>
            <a:ext cx="2520280" cy="1569660"/>
          </a:xfrm>
          <a:prstGeom prst="rect">
            <a:avLst/>
          </a:prstGeom>
        </p:spPr>
        <p:txBody>
          <a:bodyPr wrap="square">
            <a:spAutoFit/>
          </a:bodyPr>
          <a:lstStyle/>
          <a:p>
            <a:pPr algn="ctr"/>
            <a:r>
              <a:rPr lang="en-US" sz="1600" dirty="0"/>
              <a:t>A two-stage threat detection procedure for the </a:t>
            </a:r>
            <a:r>
              <a:rPr lang="en-US" sz="1600" dirty="0">
                <a:solidFill>
                  <a:schemeClr val="accent1"/>
                </a:solidFill>
              </a:rPr>
              <a:t>Cognitive DA module</a:t>
            </a:r>
            <a:r>
              <a:rPr lang="en-US" sz="1600" dirty="0"/>
              <a:t>,  based on the concepts of anomaly detection and threat classification.</a:t>
            </a:r>
          </a:p>
        </p:txBody>
      </p:sp>
      <p:sp>
        <p:nvSpPr>
          <p:cNvPr id="13" name="Ορθογώνιο 12">
            <a:extLst>
              <a:ext uri="{FF2B5EF4-FFF2-40B4-BE49-F238E27FC236}">
                <a16:creationId xmlns:a16="http://schemas.microsoft.com/office/drawing/2014/main" id="{F619CF92-2596-4694-A556-1C7FD2EEFB49}"/>
              </a:ext>
            </a:extLst>
          </p:cNvPr>
          <p:cNvSpPr/>
          <p:nvPr/>
        </p:nvSpPr>
        <p:spPr>
          <a:xfrm>
            <a:off x="1636782" y="4671362"/>
            <a:ext cx="2520280" cy="1323439"/>
          </a:xfrm>
          <a:prstGeom prst="rect">
            <a:avLst/>
          </a:prstGeom>
        </p:spPr>
        <p:txBody>
          <a:bodyPr wrap="square">
            <a:spAutoFit/>
          </a:bodyPr>
          <a:lstStyle/>
          <a:p>
            <a:pPr algn="ctr"/>
            <a:r>
              <a:rPr lang="en-US" sz="1600" dirty="0"/>
              <a:t>A scalable, NetFlow/IPFIX based </a:t>
            </a:r>
            <a:r>
              <a:rPr lang="en-US" sz="1600" dirty="0">
                <a:solidFill>
                  <a:schemeClr val="accent1"/>
                </a:solidFill>
              </a:rPr>
              <a:t>Security DA module</a:t>
            </a:r>
            <a:r>
              <a:rPr lang="en-US" sz="1600" dirty="0"/>
              <a:t>, that is designed for network operators taking complex decisions.</a:t>
            </a:r>
            <a:endParaRPr lang="en-US" sz="1600" b="1" dirty="0"/>
          </a:p>
        </p:txBody>
      </p:sp>
      <p:sp>
        <p:nvSpPr>
          <p:cNvPr id="6" name="Στρογγυλεμένο ορθογώνιο 5"/>
          <p:cNvSpPr/>
          <p:nvPr/>
        </p:nvSpPr>
        <p:spPr>
          <a:xfrm>
            <a:off x="5029584" y="2309704"/>
            <a:ext cx="3832630" cy="1728192"/>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Footer Placeholder 3">
            <a:extLst>
              <a:ext uri="{FF2B5EF4-FFF2-40B4-BE49-F238E27FC236}">
                <a16:creationId xmlns:a16="http://schemas.microsoft.com/office/drawing/2014/main" id="{FF8D6D20-FEF9-4B1C-80F3-76D69A387B06}"/>
              </a:ext>
            </a:extLst>
          </p:cNvPr>
          <p:cNvSpPr>
            <a:spLocks noGrp="1"/>
          </p:cNvSpPr>
          <p:nvPr>
            <p:ph type="ftr" sz="quarter" idx="11"/>
          </p:nvPr>
        </p:nvSpPr>
        <p:spPr>
          <a:xfrm>
            <a:off x="4648200" y="6448252"/>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05984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Διάγραμμα 7"/>
          <p:cNvGraphicFramePr/>
          <p:nvPr>
            <p:extLst>
              <p:ext uri="{D42A27DB-BD31-4B8C-83A1-F6EECF244321}">
                <p14:modId xmlns:p14="http://schemas.microsoft.com/office/powerpoint/2010/main" val="1522196045"/>
              </p:ext>
            </p:extLst>
          </p:nvPr>
        </p:nvGraphicFramePr>
        <p:xfrm>
          <a:off x="1703512" y="1172933"/>
          <a:ext cx="4320480" cy="5022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p:txBody>
          <a:bodyPr/>
          <a:lstStyle/>
          <a:p>
            <a:r>
              <a:rPr lang="en-GB" dirty="0"/>
              <a:t>The Cognitive DA module</a:t>
            </a:r>
          </a:p>
        </p:txBody>
      </p:sp>
      <p:sp>
        <p:nvSpPr>
          <p:cNvPr id="3" name="Slide Number Placeholder 2"/>
          <p:cNvSpPr>
            <a:spLocks noGrp="1"/>
          </p:cNvSpPr>
          <p:nvPr>
            <p:ph type="sldNum" sz="quarter" idx="12"/>
          </p:nvPr>
        </p:nvSpPr>
        <p:spPr/>
        <p:txBody>
          <a:bodyPr/>
          <a:lstStyle/>
          <a:p>
            <a:fld id="{5D228DD3-F6DF-4036-AF44-A6A985E0A35C}" type="slidenum">
              <a:rPr lang="el-GR" smtClean="0"/>
              <a:pPr/>
              <a:t>12</a:t>
            </a:fld>
            <a:endParaRPr lang="el-GR"/>
          </a:p>
        </p:txBody>
      </p:sp>
      <p:graphicFrame>
        <p:nvGraphicFramePr>
          <p:cNvPr id="9" name="Διάγραμμα 8"/>
          <p:cNvGraphicFramePr/>
          <p:nvPr>
            <p:extLst>
              <p:ext uri="{D42A27DB-BD31-4B8C-83A1-F6EECF244321}">
                <p14:modId xmlns:p14="http://schemas.microsoft.com/office/powerpoint/2010/main" val="2860271287"/>
              </p:ext>
            </p:extLst>
          </p:nvPr>
        </p:nvGraphicFramePr>
        <p:xfrm>
          <a:off x="6096000" y="1172934"/>
          <a:ext cx="4248472" cy="49820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Footer Placeholder 3">
            <a:extLst>
              <a:ext uri="{FF2B5EF4-FFF2-40B4-BE49-F238E27FC236}">
                <a16:creationId xmlns:a16="http://schemas.microsoft.com/office/drawing/2014/main" id="{83556DFD-6ACF-471F-86AB-D84032FF0BD7}"/>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193878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Anomaly Detection</a:t>
            </a:r>
            <a:r>
              <a:rPr lang="el-GR" dirty="0"/>
              <a:t> </a:t>
            </a:r>
            <a:r>
              <a:rPr lang="en-US" dirty="0"/>
              <a:t>models</a:t>
            </a:r>
            <a:endParaRPr lang="en-GB" dirty="0"/>
          </a:p>
        </p:txBody>
      </p:sp>
      <p:sp>
        <p:nvSpPr>
          <p:cNvPr id="3" name="Slide Number Placeholder 2"/>
          <p:cNvSpPr>
            <a:spLocks noGrp="1"/>
          </p:cNvSpPr>
          <p:nvPr>
            <p:ph type="sldNum" sz="quarter" idx="12"/>
          </p:nvPr>
        </p:nvSpPr>
        <p:spPr/>
        <p:txBody>
          <a:bodyPr/>
          <a:lstStyle/>
          <a:p>
            <a:fld id="{5D228DD3-F6DF-4036-AF44-A6A985E0A35C}" type="slidenum">
              <a:rPr lang="el-GR" smtClean="0"/>
              <a:pPr/>
              <a:t>13</a:t>
            </a:fld>
            <a:endParaRPr lang="el-GR"/>
          </a:p>
        </p:txBody>
      </p:sp>
      <p:graphicFrame>
        <p:nvGraphicFramePr>
          <p:cNvPr id="13" name="Διάγραμμα 12"/>
          <p:cNvGraphicFramePr/>
          <p:nvPr>
            <p:extLst>
              <p:ext uri="{D42A27DB-BD31-4B8C-83A1-F6EECF244321}">
                <p14:modId xmlns:p14="http://schemas.microsoft.com/office/powerpoint/2010/main" val="1697594636"/>
              </p:ext>
            </p:extLst>
          </p:nvPr>
        </p:nvGraphicFramePr>
        <p:xfrm>
          <a:off x="1587218" y="1447606"/>
          <a:ext cx="2207510" cy="486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1587573" y="1115452"/>
            <a:ext cx="2206800" cy="369332"/>
          </a:xfrm>
          <a:prstGeom prst="rect">
            <a:avLst/>
          </a:prstGeom>
          <a:noFill/>
        </p:spPr>
        <p:txBody>
          <a:bodyPr wrap="square" rtlCol="0">
            <a:spAutoFit/>
          </a:bodyPr>
          <a:lstStyle/>
          <a:p>
            <a:pPr algn="ctr"/>
            <a:r>
              <a:rPr lang="en-US" b="1" dirty="0">
                <a:solidFill>
                  <a:srgbClr val="1F497D"/>
                </a:solidFill>
              </a:rPr>
              <a:t>Autoencoder</a:t>
            </a:r>
            <a:endParaRPr lang="el-GR" b="1" dirty="0">
              <a:solidFill>
                <a:srgbClr val="1F497D"/>
              </a:solidFill>
            </a:endParaRPr>
          </a:p>
        </p:txBody>
      </p:sp>
      <p:graphicFrame>
        <p:nvGraphicFramePr>
          <p:cNvPr id="22" name="Διάγραμμα 21"/>
          <p:cNvGraphicFramePr/>
          <p:nvPr>
            <p:extLst>
              <p:ext uri="{D42A27DB-BD31-4B8C-83A1-F6EECF244321}">
                <p14:modId xmlns:p14="http://schemas.microsoft.com/office/powerpoint/2010/main" val="1602635488"/>
              </p:ext>
            </p:extLst>
          </p:nvPr>
        </p:nvGraphicFramePr>
        <p:xfrm>
          <a:off x="3857733" y="1447606"/>
          <a:ext cx="2206800" cy="48617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TextBox 22"/>
          <p:cNvSpPr txBox="1"/>
          <p:nvPr/>
        </p:nvSpPr>
        <p:spPr>
          <a:xfrm>
            <a:off x="3857733" y="1115452"/>
            <a:ext cx="2206800" cy="369332"/>
          </a:xfrm>
          <a:prstGeom prst="rect">
            <a:avLst/>
          </a:prstGeom>
          <a:noFill/>
        </p:spPr>
        <p:txBody>
          <a:bodyPr wrap="square" rtlCol="0">
            <a:spAutoFit/>
          </a:bodyPr>
          <a:lstStyle/>
          <a:p>
            <a:pPr algn="ctr"/>
            <a:r>
              <a:rPr lang="en-US" b="1" dirty="0">
                <a:solidFill>
                  <a:srgbClr val="4F81BD"/>
                </a:solidFill>
              </a:rPr>
              <a:t>One-class SVM</a:t>
            </a:r>
            <a:endParaRPr lang="el-GR" b="1" dirty="0">
              <a:solidFill>
                <a:srgbClr val="4F81BD"/>
              </a:solidFill>
            </a:endParaRPr>
          </a:p>
        </p:txBody>
      </p:sp>
      <p:sp>
        <p:nvSpPr>
          <p:cNvPr id="24" name="TextBox 23"/>
          <p:cNvSpPr txBox="1"/>
          <p:nvPr/>
        </p:nvSpPr>
        <p:spPr>
          <a:xfrm>
            <a:off x="6127822" y="1115452"/>
            <a:ext cx="2206800" cy="369332"/>
          </a:xfrm>
          <a:prstGeom prst="rect">
            <a:avLst/>
          </a:prstGeom>
          <a:noFill/>
        </p:spPr>
        <p:txBody>
          <a:bodyPr wrap="square" rtlCol="0">
            <a:spAutoFit/>
          </a:bodyPr>
          <a:lstStyle/>
          <a:p>
            <a:pPr algn="ctr"/>
            <a:r>
              <a:rPr lang="en-US" b="1" dirty="0">
                <a:solidFill>
                  <a:srgbClr val="8064A2"/>
                </a:solidFill>
              </a:rPr>
              <a:t>Isolation Forest</a:t>
            </a:r>
            <a:endParaRPr lang="el-GR" b="1" dirty="0">
              <a:solidFill>
                <a:srgbClr val="8064A2"/>
              </a:solidFill>
            </a:endParaRPr>
          </a:p>
        </p:txBody>
      </p:sp>
      <p:graphicFrame>
        <p:nvGraphicFramePr>
          <p:cNvPr id="25" name="Διάγραμμα 24"/>
          <p:cNvGraphicFramePr/>
          <p:nvPr>
            <p:extLst>
              <p:ext uri="{D42A27DB-BD31-4B8C-83A1-F6EECF244321}">
                <p14:modId xmlns:p14="http://schemas.microsoft.com/office/powerpoint/2010/main" val="3586999832"/>
              </p:ext>
            </p:extLst>
          </p:nvPr>
        </p:nvGraphicFramePr>
        <p:xfrm>
          <a:off x="6127822" y="1447606"/>
          <a:ext cx="2206800" cy="48617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6" name="Διάγραμμα 25"/>
          <p:cNvGraphicFramePr/>
          <p:nvPr>
            <p:extLst>
              <p:ext uri="{D42A27DB-BD31-4B8C-83A1-F6EECF244321}">
                <p14:modId xmlns:p14="http://schemas.microsoft.com/office/powerpoint/2010/main" val="45494492"/>
              </p:ext>
            </p:extLst>
          </p:nvPr>
        </p:nvGraphicFramePr>
        <p:xfrm>
          <a:off x="8397911" y="1447606"/>
          <a:ext cx="2206800" cy="486171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0" name="TextBox 29"/>
          <p:cNvSpPr txBox="1"/>
          <p:nvPr/>
        </p:nvSpPr>
        <p:spPr>
          <a:xfrm>
            <a:off x="8397911" y="1115452"/>
            <a:ext cx="2206800" cy="369332"/>
          </a:xfrm>
          <a:prstGeom prst="rect">
            <a:avLst/>
          </a:prstGeom>
          <a:noFill/>
        </p:spPr>
        <p:txBody>
          <a:bodyPr wrap="square" rtlCol="0">
            <a:spAutoFit/>
          </a:bodyPr>
          <a:lstStyle/>
          <a:p>
            <a:pPr algn="ctr"/>
            <a:r>
              <a:rPr lang="en-US" b="1" dirty="0">
                <a:solidFill>
                  <a:srgbClr val="4BACC6"/>
                </a:solidFill>
              </a:rPr>
              <a:t>Local Outlier Factor</a:t>
            </a:r>
            <a:endParaRPr lang="el-GR" b="1" dirty="0">
              <a:solidFill>
                <a:srgbClr val="4BACC6"/>
              </a:solidFill>
            </a:endParaRPr>
          </a:p>
        </p:txBody>
      </p:sp>
      <p:sp>
        <p:nvSpPr>
          <p:cNvPr id="40" name="Footer Placeholder 3">
            <a:extLst>
              <a:ext uri="{FF2B5EF4-FFF2-40B4-BE49-F238E27FC236}">
                <a16:creationId xmlns:a16="http://schemas.microsoft.com/office/drawing/2014/main" id="{2A7EB938-4F84-4AA0-9B37-468DC0F3554B}"/>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45002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Threat Classification models</a:t>
            </a:r>
          </a:p>
        </p:txBody>
      </p:sp>
      <p:sp>
        <p:nvSpPr>
          <p:cNvPr id="3" name="Slide Number Placeholder 2"/>
          <p:cNvSpPr>
            <a:spLocks noGrp="1"/>
          </p:cNvSpPr>
          <p:nvPr>
            <p:ph type="sldNum" sz="quarter" idx="12"/>
          </p:nvPr>
        </p:nvSpPr>
        <p:spPr/>
        <p:txBody>
          <a:bodyPr/>
          <a:lstStyle/>
          <a:p>
            <a:fld id="{5D228DD3-F6DF-4036-AF44-A6A985E0A35C}" type="slidenum">
              <a:rPr lang="el-GR" smtClean="0"/>
              <a:pPr/>
              <a:t>14</a:t>
            </a:fld>
            <a:endParaRPr lang="el-GR"/>
          </a:p>
        </p:txBody>
      </p:sp>
      <p:graphicFrame>
        <p:nvGraphicFramePr>
          <p:cNvPr id="22" name="Διάγραμμα 21"/>
          <p:cNvGraphicFramePr/>
          <p:nvPr>
            <p:extLst>
              <p:ext uri="{D42A27DB-BD31-4B8C-83A1-F6EECF244321}">
                <p14:modId xmlns:p14="http://schemas.microsoft.com/office/powerpoint/2010/main" val="914054275"/>
              </p:ext>
            </p:extLst>
          </p:nvPr>
        </p:nvGraphicFramePr>
        <p:xfrm>
          <a:off x="3431705" y="1451899"/>
          <a:ext cx="2556879" cy="486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p:cNvSpPr txBox="1"/>
          <p:nvPr/>
        </p:nvSpPr>
        <p:spPr>
          <a:xfrm>
            <a:off x="3432143" y="1085692"/>
            <a:ext cx="2556000" cy="369332"/>
          </a:xfrm>
          <a:prstGeom prst="rect">
            <a:avLst/>
          </a:prstGeom>
          <a:noFill/>
        </p:spPr>
        <p:txBody>
          <a:bodyPr wrap="square" rtlCol="0">
            <a:spAutoFit/>
          </a:bodyPr>
          <a:lstStyle/>
          <a:p>
            <a:pPr algn="ctr"/>
            <a:r>
              <a:rPr lang="en-US" b="1" dirty="0">
                <a:solidFill>
                  <a:srgbClr val="2D713D"/>
                </a:solidFill>
              </a:rPr>
              <a:t>Random Forest</a:t>
            </a:r>
            <a:endParaRPr lang="el-GR" b="1" dirty="0">
              <a:solidFill>
                <a:srgbClr val="2D713D"/>
              </a:solidFill>
            </a:endParaRPr>
          </a:p>
        </p:txBody>
      </p:sp>
      <p:graphicFrame>
        <p:nvGraphicFramePr>
          <p:cNvPr id="15" name="Διάγραμμα 14"/>
          <p:cNvGraphicFramePr/>
          <p:nvPr>
            <p:extLst>
              <p:ext uri="{D42A27DB-BD31-4B8C-83A1-F6EECF244321}">
                <p14:modId xmlns:p14="http://schemas.microsoft.com/office/powerpoint/2010/main" val="1199204780"/>
              </p:ext>
            </p:extLst>
          </p:nvPr>
        </p:nvGraphicFramePr>
        <p:xfrm>
          <a:off x="6203418" y="1451899"/>
          <a:ext cx="2556879" cy="48617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Box 15"/>
          <p:cNvSpPr txBox="1"/>
          <p:nvPr/>
        </p:nvSpPr>
        <p:spPr>
          <a:xfrm>
            <a:off x="6203856" y="1085692"/>
            <a:ext cx="2556000" cy="369332"/>
          </a:xfrm>
          <a:prstGeom prst="rect">
            <a:avLst/>
          </a:prstGeom>
          <a:noFill/>
        </p:spPr>
        <p:txBody>
          <a:bodyPr wrap="square" rtlCol="0">
            <a:spAutoFit/>
          </a:bodyPr>
          <a:lstStyle/>
          <a:p>
            <a:pPr algn="ctr"/>
            <a:r>
              <a:rPr lang="en-US" b="1" dirty="0" err="1">
                <a:solidFill>
                  <a:srgbClr val="837A47"/>
                </a:solidFill>
              </a:rPr>
              <a:t>MultiLayer</a:t>
            </a:r>
            <a:r>
              <a:rPr lang="en-US" b="1" dirty="0">
                <a:solidFill>
                  <a:srgbClr val="837A47"/>
                </a:solidFill>
              </a:rPr>
              <a:t> Perceptron</a:t>
            </a:r>
            <a:endParaRPr lang="el-GR" b="1" dirty="0">
              <a:solidFill>
                <a:srgbClr val="837A47"/>
              </a:solidFill>
            </a:endParaRPr>
          </a:p>
        </p:txBody>
      </p:sp>
      <p:sp>
        <p:nvSpPr>
          <p:cNvPr id="17" name="Footer Placeholder 3">
            <a:extLst>
              <a:ext uri="{FF2B5EF4-FFF2-40B4-BE49-F238E27FC236}">
                <a16:creationId xmlns:a16="http://schemas.microsoft.com/office/drawing/2014/main" id="{B0CEBE95-8C45-4955-96D7-BA9FBD21BFDE}"/>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350924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Realistic datasets for performance evaluation</a:t>
            </a:r>
          </a:p>
        </p:txBody>
      </p:sp>
      <p:sp>
        <p:nvSpPr>
          <p:cNvPr id="3" name="Slide Number Placeholder 2"/>
          <p:cNvSpPr>
            <a:spLocks noGrp="1"/>
          </p:cNvSpPr>
          <p:nvPr>
            <p:ph type="sldNum" sz="quarter" idx="12"/>
          </p:nvPr>
        </p:nvSpPr>
        <p:spPr/>
        <p:txBody>
          <a:bodyPr/>
          <a:lstStyle/>
          <a:p>
            <a:fld id="{5D228DD3-F6DF-4036-AF44-A6A985E0A35C}" type="slidenum">
              <a:rPr lang="el-GR" smtClean="0"/>
              <a:pPr/>
              <a:t>15</a:t>
            </a:fld>
            <a:endParaRPr lang="el-GR"/>
          </a:p>
        </p:txBody>
      </p:sp>
      <p:graphicFrame>
        <p:nvGraphicFramePr>
          <p:cNvPr id="6" name="Διάγραμμα 5"/>
          <p:cNvGraphicFramePr/>
          <p:nvPr>
            <p:extLst>
              <p:ext uri="{D42A27DB-BD31-4B8C-83A1-F6EECF244321}">
                <p14:modId xmlns:p14="http://schemas.microsoft.com/office/powerpoint/2010/main" val="3616778439"/>
              </p:ext>
            </p:extLst>
          </p:nvPr>
        </p:nvGraphicFramePr>
        <p:xfrm>
          <a:off x="1703512" y="1380983"/>
          <a:ext cx="375067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Εικόνα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3953" y="1124744"/>
            <a:ext cx="4956043" cy="3717032"/>
          </a:xfrm>
          <a:prstGeom prst="rect">
            <a:avLst/>
          </a:prstGeom>
        </p:spPr>
      </p:pic>
      <p:sp>
        <p:nvSpPr>
          <p:cNvPr id="12" name="TextBox 11"/>
          <p:cNvSpPr txBox="1"/>
          <p:nvPr/>
        </p:nvSpPr>
        <p:spPr>
          <a:xfrm>
            <a:off x="5729705" y="4841777"/>
            <a:ext cx="4824536" cy="276999"/>
          </a:xfrm>
          <a:prstGeom prst="rect">
            <a:avLst/>
          </a:prstGeom>
          <a:noFill/>
        </p:spPr>
        <p:txBody>
          <a:bodyPr wrap="square" rtlCol="0">
            <a:spAutoFit/>
          </a:bodyPr>
          <a:lstStyle/>
          <a:p>
            <a:pPr algn="r"/>
            <a:r>
              <a:rPr lang="en-US" sz="1200" i="1" dirty="0">
                <a:solidFill>
                  <a:schemeClr val="bg1">
                    <a:lumMod val="50000"/>
                  </a:schemeClr>
                </a:solidFill>
              </a:rPr>
              <a:t>Source: https://www.unb.ca/cic/datasets/ids-2017.html</a:t>
            </a:r>
            <a:endParaRPr lang="el-GR" sz="1200" i="1" dirty="0">
              <a:solidFill>
                <a:schemeClr val="bg1">
                  <a:lumMod val="50000"/>
                </a:schemeClr>
              </a:solidFill>
            </a:endParaRPr>
          </a:p>
        </p:txBody>
      </p:sp>
      <p:sp>
        <p:nvSpPr>
          <p:cNvPr id="8" name="Ορθογώνιο 7"/>
          <p:cNvSpPr/>
          <p:nvPr/>
        </p:nvSpPr>
        <p:spPr>
          <a:xfrm>
            <a:off x="6528048" y="5225530"/>
            <a:ext cx="3816424" cy="923330"/>
          </a:xfrm>
          <a:prstGeom prst="rect">
            <a:avLst/>
          </a:prstGeom>
        </p:spPr>
        <p:txBody>
          <a:bodyPr wrap="square">
            <a:spAutoFit/>
          </a:bodyPr>
          <a:lstStyle/>
          <a:p>
            <a:pPr lvl="0"/>
            <a:r>
              <a:rPr lang="en-GB" b="1" dirty="0">
                <a:solidFill>
                  <a:srgbClr val="D72E3A"/>
                </a:solidFill>
              </a:rPr>
              <a:t>The CICIDS2017 benchmark dataset contains the abstract behaviour of 25 users for 5 days (50,1GB of PCAPs)</a:t>
            </a:r>
            <a:endParaRPr lang="el-GR" b="1" dirty="0">
              <a:solidFill>
                <a:srgbClr val="D72E3A"/>
              </a:solidFill>
            </a:endParaRPr>
          </a:p>
        </p:txBody>
      </p:sp>
      <p:sp>
        <p:nvSpPr>
          <p:cNvPr id="9" name="Footer Placeholder 3">
            <a:extLst>
              <a:ext uri="{FF2B5EF4-FFF2-40B4-BE49-F238E27FC236}">
                <a16:creationId xmlns:a16="http://schemas.microsoft.com/office/drawing/2014/main" id="{E32378A9-C356-4580-9336-E2ED3BB898BB}"/>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67638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Realistic datasets for performance evaluation</a:t>
            </a:r>
          </a:p>
        </p:txBody>
      </p:sp>
      <p:sp>
        <p:nvSpPr>
          <p:cNvPr id="3" name="Slide Number Placeholder 2"/>
          <p:cNvSpPr>
            <a:spLocks noGrp="1"/>
          </p:cNvSpPr>
          <p:nvPr>
            <p:ph type="sldNum" sz="quarter" idx="12"/>
          </p:nvPr>
        </p:nvSpPr>
        <p:spPr/>
        <p:txBody>
          <a:bodyPr/>
          <a:lstStyle/>
          <a:p>
            <a:fld id="{5D228DD3-F6DF-4036-AF44-A6A985E0A35C}" type="slidenum">
              <a:rPr lang="el-GR" smtClean="0"/>
              <a:pPr/>
              <a:t>16</a:t>
            </a:fld>
            <a:endParaRPr lang="el-GR"/>
          </a:p>
        </p:txBody>
      </p:sp>
      <p:pic>
        <p:nvPicPr>
          <p:cNvPr id="7" name="Εικόνα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146" y="1155458"/>
            <a:ext cx="5484108" cy="3812943"/>
          </a:xfrm>
          <a:prstGeom prst="rect">
            <a:avLst/>
          </a:prstGeom>
        </p:spPr>
      </p:pic>
      <p:sp>
        <p:nvSpPr>
          <p:cNvPr id="12" name="TextBox 11"/>
          <p:cNvSpPr txBox="1"/>
          <p:nvPr/>
        </p:nvSpPr>
        <p:spPr>
          <a:xfrm>
            <a:off x="1906146" y="4968401"/>
            <a:ext cx="2533670" cy="461665"/>
          </a:xfrm>
          <a:prstGeom prst="rect">
            <a:avLst/>
          </a:prstGeom>
          <a:noFill/>
        </p:spPr>
        <p:txBody>
          <a:bodyPr wrap="square" rtlCol="0">
            <a:spAutoFit/>
          </a:bodyPr>
          <a:lstStyle/>
          <a:p>
            <a:pPr algn="r"/>
            <a:r>
              <a:rPr lang="en-US" sz="1200" i="1" dirty="0">
                <a:solidFill>
                  <a:schemeClr val="bg1">
                    <a:lumMod val="50000"/>
                  </a:schemeClr>
                </a:solidFill>
              </a:rPr>
              <a:t>Source: https://www.malware-traffic-analysis.net/2017/05/18/index2.html</a:t>
            </a:r>
            <a:endParaRPr lang="el-GR" sz="1200" i="1" dirty="0">
              <a:solidFill>
                <a:schemeClr val="bg1">
                  <a:lumMod val="50000"/>
                </a:schemeClr>
              </a:solidFill>
            </a:endParaRPr>
          </a:p>
        </p:txBody>
      </p:sp>
      <p:sp>
        <p:nvSpPr>
          <p:cNvPr id="8" name="Ορθογώνιο 7"/>
          <p:cNvSpPr/>
          <p:nvPr/>
        </p:nvSpPr>
        <p:spPr>
          <a:xfrm>
            <a:off x="5844480" y="4558010"/>
            <a:ext cx="4644008" cy="646331"/>
          </a:xfrm>
          <a:prstGeom prst="rect">
            <a:avLst/>
          </a:prstGeom>
        </p:spPr>
        <p:txBody>
          <a:bodyPr wrap="square">
            <a:spAutoFit/>
          </a:bodyPr>
          <a:lstStyle/>
          <a:p>
            <a:pPr lvl="0"/>
            <a:r>
              <a:rPr lang="en-GB" b="1" dirty="0">
                <a:solidFill>
                  <a:srgbClr val="D72E3A"/>
                </a:solidFill>
              </a:rPr>
              <a:t>A </a:t>
            </a:r>
            <a:r>
              <a:rPr lang="en-US" b="1" dirty="0">
                <a:solidFill>
                  <a:srgbClr val="D72E3A"/>
                </a:solidFill>
              </a:rPr>
              <a:t>sample of the WannaCry ransomware was also exploited, containing 23.9 MB of PCAPs.</a:t>
            </a:r>
            <a:endParaRPr lang="el-GR" b="1" dirty="0">
              <a:solidFill>
                <a:srgbClr val="D72E3A"/>
              </a:solidFill>
            </a:endParaRPr>
          </a:p>
        </p:txBody>
      </p:sp>
      <p:pic>
        <p:nvPicPr>
          <p:cNvPr id="2052" name="Picture 4" descr="https://www.malware-traffic-analysis.net/2017/05/18/2017-05-18-WannaCry-image-0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6591" y="2204864"/>
            <a:ext cx="3776536" cy="2231116"/>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id="{70C27877-1315-4732-B0A1-14FB5B894DC2}"/>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
        <p:nvSpPr>
          <p:cNvPr id="10" name="Ορθογώνιο 9">
            <a:extLst>
              <a:ext uri="{FF2B5EF4-FFF2-40B4-BE49-F238E27FC236}">
                <a16:creationId xmlns:a16="http://schemas.microsoft.com/office/drawing/2014/main" id="{368E2EC3-8198-4060-B78E-D3255DCE9AB3}"/>
              </a:ext>
            </a:extLst>
          </p:cNvPr>
          <p:cNvSpPr/>
          <p:nvPr/>
        </p:nvSpPr>
        <p:spPr>
          <a:xfrm>
            <a:off x="1804829" y="5612404"/>
            <a:ext cx="8582342" cy="584775"/>
          </a:xfrm>
          <a:prstGeom prst="rect">
            <a:avLst/>
          </a:prstGeom>
        </p:spPr>
        <p:txBody>
          <a:bodyPr wrap="square">
            <a:spAutoFit/>
          </a:bodyPr>
          <a:lstStyle/>
          <a:p>
            <a:pPr lvl="0" algn="ctr"/>
            <a:r>
              <a:rPr lang="en-US" sz="1600" i="1" dirty="0"/>
              <a:t>The aim of our cybersecurity solution is to detect anomalies by leveraging the </a:t>
            </a:r>
            <a:r>
              <a:rPr lang="en-US" sz="1600" b="1" i="1" dirty="0"/>
              <a:t>Netflow traffic protocol </a:t>
            </a:r>
            <a:r>
              <a:rPr lang="en-US" sz="1600" i="1" dirty="0"/>
              <a:t>(NFCAPD),thus only features that are present in this protocol were used in the analysis procedure.</a:t>
            </a:r>
            <a:endParaRPr lang="el-GR" sz="1600" i="1" dirty="0"/>
          </a:p>
        </p:txBody>
      </p:sp>
    </p:spTree>
    <p:extLst>
      <p:ext uri="{BB962C8B-B14F-4D97-AF65-F5344CB8AC3E}">
        <p14:creationId xmlns:p14="http://schemas.microsoft.com/office/powerpoint/2010/main" val="125935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Anomaly detection results</a:t>
            </a:r>
          </a:p>
        </p:txBody>
      </p:sp>
      <p:sp>
        <p:nvSpPr>
          <p:cNvPr id="3" name="Slide Number Placeholder 2"/>
          <p:cNvSpPr>
            <a:spLocks noGrp="1"/>
          </p:cNvSpPr>
          <p:nvPr>
            <p:ph type="sldNum" sz="quarter" idx="12"/>
          </p:nvPr>
        </p:nvSpPr>
        <p:spPr/>
        <p:txBody>
          <a:bodyPr/>
          <a:lstStyle/>
          <a:p>
            <a:fld id="{5D228DD3-F6DF-4036-AF44-A6A985E0A35C}" type="slidenum">
              <a:rPr lang="el-GR" smtClean="0"/>
              <a:pPr/>
              <a:t>17</a:t>
            </a:fld>
            <a:endParaRPr lang="el-GR"/>
          </a:p>
        </p:txBody>
      </p:sp>
      <p:graphicFrame>
        <p:nvGraphicFramePr>
          <p:cNvPr id="10" name="Gráfico 5"/>
          <p:cNvGraphicFramePr/>
          <p:nvPr>
            <p:extLst>
              <p:ext uri="{D42A27DB-BD31-4B8C-83A1-F6EECF244321}">
                <p14:modId xmlns:p14="http://schemas.microsoft.com/office/powerpoint/2010/main" val="2663805093"/>
              </p:ext>
            </p:extLst>
          </p:nvPr>
        </p:nvGraphicFramePr>
        <p:xfrm>
          <a:off x="1631504" y="1556793"/>
          <a:ext cx="3018399" cy="35118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5"/>
          <p:cNvGraphicFramePr/>
          <p:nvPr>
            <p:extLst>
              <p:ext uri="{D42A27DB-BD31-4B8C-83A1-F6EECF244321}">
                <p14:modId xmlns:p14="http://schemas.microsoft.com/office/powerpoint/2010/main" val="753852386"/>
              </p:ext>
            </p:extLst>
          </p:nvPr>
        </p:nvGraphicFramePr>
        <p:xfrm>
          <a:off x="4722114" y="1547719"/>
          <a:ext cx="2958298" cy="34924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Gráfico 5"/>
          <p:cNvGraphicFramePr/>
          <p:nvPr>
            <p:extLst>
              <p:ext uri="{D42A27DB-BD31-4B8C-83A1-F6EECF244321}">
                <p14:modId xmlns:p14="http://schemas.microsoft.com/office/powerpoint/2010/main" val="3318160554"/>
              </p:ext>
            </p:extLst>
          </p:nvPr>
        </p:nvGraphicFramePr>
        <p:xfrm>
          <a:off x="7719360" y="1547720"/>
          <a:ext cx="2948641" cy="3492498"/>
        </p:xfrm>
        <a:graphic>
          <a:graphicData uri="http://schemas.openxmlformats.org/drawingml/2006/chart">
            <c:chart xmlns:c="http://schemas.openxmlformats.org/drawingml/2006/chart" xmlns:r="http://schemas.openxmlformats.org/officeDocument/2006/relationships" r:id="rId5"/>
          </a:graphicData>
        </a:graphic>
      </p:graphicFrame>
      <p:pic>
        <p:nvPicPr>
          <p:cNvPr id="4" name="Εικόνα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9135" y="5053693"/>
            <a:ext cx="2304256" cy="348770"/>
          </a:xfrm>
          <a:prstGeom prst="rect">
            <a:avLst/>
          </a:prstGeom>
        </p:spPr>
      </p:pic>
      <p:sp>
        <p:nvSpPr>
          <p:cNvPr id="9" name="Footer Placeholder 3">
            <a:extLst>
              <a:ext uri="{FF2B5EF4-FFF2-40B4-BE49-F238E27FC236}">
                <a16:creationId xmlns:a16="http://schemas.microsoft.com/office/drawing/2014/main" id="{9F107C05-DC19-4F42-8387-CF2B1A480870}"/>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18645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Threat classification results</a:t>
            </a:r>
          </a:p>
        </p:txBody>
      </p:sp>
      <p:sp>
        <p:nvSpPr>
          <p:cNvPr id="3" name="Slide Number Placeholder 2"/>
          <p:cNvSpPr>
            <a:spLocks noGrp="1"/>
          </p:cNvSpPr>
          <p:nvPr>
            <p:ph type="sldNum" sz="quarter" idx="12"/>
          </p:nvPr>
        </p:nvSpPr>
        <p:spPr/>
        <p:txBody>
          <a:bodyPr/>
          <a:lstStyle/>
          <a:p>
            <a:fld id="{5D228DD3-F6DF-4036-AF44-A6A985E0A35C}" type="slidenum">
              <a:rPr lang="el-GR" smtClean="0"/>
              <a:pPr/>
              <a:t>18</a:t>
            </a:fld>
            <a:endParaRPr lang="el-GR"/>
          </a:p>
        </p:txBody>
      </p:sp>
      <p:graphicFrame>
        <p:nvGraphicFramePr>
          <p:cNvPr id="9" name="Gráfico 5"/>
          <p:cNvGraphicFramePr/>
          <p:nvPr>
            <p:extLst>
              <p:ext uri="{D42A27DB-BD31-4B8C-83A1-F6EECF244321}">
                <p14:modId xmlns:p14="http://schemas.microsoft.com/office/powerpoint/2010/main" val="3508880026"/>
              </p:ext>
            </p:extLst>
          </p:nvPr>
        </p:nvGraphicFramePr>
        <p:xfrm>
          <a:off x="911424" y="1516837"/>
          <a:ext cx="3344078" cy="35179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Gráfico 5"/>
          <p:cNvGraphicFramePr/>
          <p:nvPr>
            <p:extLst>
              <p:ext uri="{D42A27DB-BD31-4B8C-83A1-F6EECF244321}">
                <p14:modId xmlns:p14="http://schemas.microsoft.com/office/powerpoint/2010/main" val="459394"/>
              </p:ext>
            </p:extLst>
          </p:nvPr>
        </p:nvGraphicFramePr>
        <p:xfrm>
          <a:off x="4315775" y="1515291"/>
          <a:ext cx="3489472" cy="35137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Gráfico 5"/>
          <p:cNvGraphicFramePr/>
          <p:nvPr>
            <p:extLst>
              <p:ext uri="{D42A27DB-BD31-4B8C-83A1-F6EECF244321}">
                <p14:modId xmlns:p14="http://schemas.microsoft.com/office/powerpoint/2010/main" val="1093633243"/>
              </p:ext>
            </p:extLst>
          </p:nvPr>
        </p:nvGraphicFramePr>
        <p:xfrm>
          <a:off x="7863801" y="1515291"/>
          <a:ext cx="3416775" cy="3513779"/>
        </p:xfrm>
        <a:graphic>
          <a:graphicData uri="http://schemas.openxmlformats.org/drawingml/2006/chart">
            <c:chart xmlns:c="http://schemas.openxmlformats.org/drawingml/2006/chart" xmlns:r="http://schemas.openxmlformats.org/officeDocument/2006/relationships" r:id="rId5"/>
          </a:graphicData>
        </a:graphic>
      </p:graphicFrame>
      <p:pic>
        <p:nvPicPr>
          <p:cNvPr id="6" name="Εικόνα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5647" y="5071209"/>
            <a:ext cx="1220707" cy="288032"/>
          </a:xfrm>
          <a:prstGeom prst="rect">
            <a:avLst/>
          </a:prstGeom>
        </p:spPr>
      </p:pic>
      <p:sp>
        <p:nvSpPr>
          <p:cNvPr id="10" name="Footer Placeholder 3">
            <a:extLst>
              <a:ext uri="{FF2B5EF4-FFF2-40B4-BE49-F238E27FC236}">
                <a16:creationId xmlns:a16="http://schemas.microsoft.com/office/drawing/2014/main" id="{2C950DAE-4F73-4F8D-8B17-F3FD9295880E}"/>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371485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Διάγραμμα 5">
            <a:extLst>
              <a:ext uri="{FF2B5EF4-FFF2-40B4-BE49-F238E27FC236}">
                <a16:creationId xmlns:a16="http://schemas.microsoft.com/office/drawing/2014/main" id="{64B698E0-D7ED-4EF0-A3DE-7DBF4155400B}"/>
              </a:ext>
            </a:extLst>
          </p:cNvPr>
          <p:cNvGraphicFramePr/>
          <p:nvPr>
            <p:extLst>
              <p:ext uri="{D42A27DB-BD31-4B8C-83A1-F6EECF244321}">
                <p14:modId xmlns:p14="http://schemas.microsoft.com/office/powerpoint/2010/main" val="2724439106"/>
              </p:ext>
            </p:extLst>
          </p:nvPr>
        </p:nvGraphicFramePr>
        <p:xfrm>
          <a:off x="1916950" y="1190776"/>
          <a:ext cx="8358100" cy="5334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1981200" y="116632"/>
            <a:ext cx="8229600" cy="836712"/>
          </a:xfrm>
        </p:spPr>
        <p:txBody>
          <a:bodyPr>
            <a:normAutofit/>
          </a:bodyPr>
          <a:lstStyle/>
          <a:p>
            <a:r>
              <a:rPr lang="en-US" dirty="0"/>
              <a:t>Conclusions and future work</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19</a:t>
            </a:fld>
            <a:endParaRPr lang="el-GR"/>
          </a:p>
        </p:txBody>
      </p:sp>
      <p:sp>
        <p:nvSpPr>
          <p:cNvPr id="10" name="Footer Placeholder 3">
            <a:extLst>
              <a:ext uri="{FF2B5EF4-FFF2-40B4-BE49-F238E27FC236}">
                <a16:creationId xmlns:a16="http://schemas.microsoft.com/office/drawing/2014/main" id="{5954A173-6BC6-404F-8DEC-DD752BADB000}"/>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71387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motivation</a:t>
            </a:r>
            <a:endParaRPr lang="el-GR" dirty="0"/>
          </a:p>
        </p:txBody>
      </p:sp>
      <p:sp>
        <p:nvSpPr>
          <p:cNvPr id="4" name="Footer Placeholder 3"/>
          <p:cNvSpPr>
            <a:spLocks noGrp="1"/>
          </p:cNvSpPr>
          <p:nvPr>
            <p:ph type="ftr" sz="quarter" idx="11"/>
          </p:nvPr>
        </p:nvSpPr>
        <p:spPr/>
        <p:txBody>
          <a:bodyPr/>
          <a:lstStyle/>
          <a:p>
            <a:r>
              <a:rPr lang="en-US" dirty="0"/>
              <a:t>C&amp;ESAR 2018</a:t>
            </a:r>
            <a:r>
              <a:rPr lang="el-GR" dirty="0"/>
              <a:t> - </a:t>
            </a:r>
            <a:r>
              <a:rPr lang="en-US" dirty="0"/>
              <a:t>Artificial Intelligence &amp; Cybersecurity</a:t>
            </a:r>
          </a:p>
        </p:txBody>
      </p:sp>
      <p:sp>
        <p:nvSpPr>
          <p:cNvPr id="5" name="Slide Number Placeholder 4"/>
          <p:cNvSpPr>
            <a:spLocks noGrp="1"/>
          </p:cNvSpPr>
          <p:nvPr>
            <p:ph type="sldNum" sz="quarter" idx="12"/>
          </p:nvPr>
        </p:nvSpPr>
        <p:spPr/>
        <p:txBody>
          <a:bodyPr/>
          <a:lstStyle/>
          <a:p>
            <a:fld id="{5D228DD3-F6DF-4036-AF44-A6A985E0A35C}" type="slidenum">
              <a:rPr lang="el-GR" smtClean="0"/>
              <a:pPr/>
              <a:t>2</a:t>
            </a:fld>
            <a:endParaRPr lang="el-GR"/>
          </a:p>
        </p:txBody>
      </p:sp>
      <p:sp>
        <p:nvSpPr>
          <p:cNvPr id="6" name="Rectangle 2"/>
          <p:cNvSpPr>
            <a:spLocks noChangeArrowheads="1"/>
          </p:cNvSpPr>
          <p:nvPr/>
        </p:nvSpPr>
        <p:spPr bwMode="auto">
          <a:xfrm>
            <a:off x="3215680" y="1339864"/>
            <a:ext cx="146985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8" name="TextBox 7"/>
          <p:cNvSpPr txBox="1"/>
          <p:nvPr/>
        </p:nvSpPr>
        <p:spPr>
          <a:xfrm>
            <a:off x="3863752" y="5905439"/>
            <a:ext cx="6480720" cy="369332"/>
          </a:xfrm>
          <a:prstGeom prst="rect">
            <a:avLst/>
          </a:prstGeom>
          <a:noFill/>
        </p:spPr>
        <p:txBody>
          <a:bodyPr wrap="square" rtlCol="0">
            <a:spAutoFit/>
          </a:bodyPr>
          <a:lstStyle/>
          <a:p>
            <a:pPr algn="r"/>
            <a:r>
              <a:rPr lang="en-US" i="1" dirty="0">
                <a:solidFill>
                  <a:schemeClr val="bg1">
                    <a:lumMod val="50000"/>
                  </a:schemeClr>
                </a:solidFill>
              </a:rPr>
              <a:t>Source: Accenture and Ponemon, "2017 Cost of Cyber Crime Study”</a:t>
            </a:r>
            <a:endParaRPr lang="el-GR" i="1" dirty="0">
              <a:solidFill>
                <a:schemeClr val="bg1">
                  <a:lumMod val="50000"/>
                </a:schemeClr>
              </a:solidFill>
            </a:endParaRPr>
          </a:p>
        </p:txBody>
      </p:sp>
      <p:pic>
        <p:nvPicPr>
          <p:cNvPr id="7" name="Εικόνα 6">
            <a:extLst>
              <a:ext uri="{FF2B5EF4-FFF2-40B4-BE49-F238E27FC236}">
                <a16:creationId xmlns:a16="http://schemas.microsoft.com/office/drawing/2014/main" id="{F5ABFC64-9E58-4D01-9EB4-7E8DFCBCB9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6790" y="1111148"/>
            <a:ext cx="8275267" cy="4827239"/>
          </a:xfrm>
          <a:prstGeom prst="rect">
            <a:avLst/>
          </a:prstGeom>
        </p:spPr>
      </p:pic>
    </p:spTree>
    <p:extLst>
      <p:ext uri="{BB962C8B-B14F-4D97-AF65-F5344CB8AC3E}">
        <p14:creationId xmlns:p14="http://schemas.microsoft.com/office/powerpoint/2010/main" val="127027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project milestones</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20</a:t>
            </a:fld>
            <a:endParaRPr lang="el-GR"/>
          </a:p>
        </p:txBody>
      </p:sp>
      <p:graphicFrame>
        <p:nvGraphicFramePr>
          <p:cNvPr id="7" name="Diagram 6"/>
          <p:cNvGraphicFramePr/>
          <p:nvPr>
            <p:extLst>
              <p:ext uri="{D42A27DB-BD31-4B8C-83A1-F6EECF244321}">
                <p14:modId xmlns:p14="http://schemas.microsoft.com/office/powerpoint/2010/main" val="1592923392"/>
              </p:ext>
            </p:extLst>
          </p:nvPr>
        </p:nvGraphicFramePr>
        <p:xfrm>
          <a:off x="1703512" y="1137022"/>
          <a:ext cx="8784976" cy="4531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a:extLst>
              <a:ext uri="{FF2B5EF4-FFF2-40B4-BE49-F238E27FC236}">
                <a16:creationId xmlns:a16="http://schemas.microsoft.com/office/drawing/2014/main" id="{870F6444-8C92-4ADF-B589-5E17CE44019A}"/>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425863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buFont typeface="Wingdings" panose="05000000000000000000" pitchFamily="2" charset="2"/>
              <a:buChar char="ü"/>
            </a:pPr>
            <a:r>
              <a:rPr lang="en-US" dirty="0"/>
              <a:t>(Updated) User requirements and high-level system architecture updated</a:t>
            </a:r>
          </a:p>
          <a:p>
            <a:pPr lvl="1">
              <a:buFont typeface="Wingdings" panose="05000000000000000000" pitchFamily="2" charset="2"/>
              <a:buChar char="§"/>
            </a:pPr>
            <a:r>
              <a:rPr lang="en-US" dirty="0"/>
              <a:t>Publicly available at: </a:t>
            </a:r>
            <a:r>
              <a:rPr lang="en-US" dirty="0">
                <a:hlinkClick r:id="rId2"/>
              </a:rPr>
              <a:t>https://www.shield-h2020.eu/shield-h2020/documents/project-deliverables/SHIELD_D2.2_Updated_requirements,_KPIs,_design_and_architecture_v.1.0.pdf</a:t>
            </a:r>
            <a:r>
              <a:rPr lang="en-US" dirty="0"/>
              <a:t> </a:t>
            </a:r>
          </a:p>
          <a:p>
            <a:pPr>
              <a:buFont typeface="Wingdings" panose="05000000000000000000" pitchFamily="2" charset="2"/>
              <a:buChar char="ü"/>
            </a:pPr>
            <a:r>
              <a:rPr lang="en-US" dirty="0"/>
              <a:t>Detailed architecture and technical specs of subsystems</a:t>
            </a:r>
          </a:p>
          <a:p>
            <a:pPr lvl="1">
              <a:buFont typeface="Wingdings" panose="05000000000000000000" pitchFamily="2" charset="2"/>
              <a:buChar char="§"/>
            </a:pPr>
            <a:r>
              <a:rPr lang="en-US" dirty="0"/>
              <a:t>Publicly available at: </a:t>
            </a:r>
            <a:r>
              <a:rPr lang="en-US" dirty="0">
                <a:hlinkClick r:id="rId3"/>
              </a:rPr>
              <a:t>https://www.shield-h2020.eu/shield-h2020/documents/project-deliverables/SHIELD_D3.2_Updated_specifications,_design_and_architecture_for_the_vNSF_ecosystem_v1.0.pdf</a:t>
            </a:r>
            <a:r>
              <a:rPr lang="en-US" dirty="0"/>
              <a:t> </a:t>
            </a:r>
          </a:p>
          <a:p>
            <a:pPr lvl="1">
              <a:buFont typeface="Wingdings" panose="05000000000000000000" pitchFamily="2" charset="2"/>
              <a:buChar char="§"/>
            </a:pPr>
            <a:r>
              <a:rPr lang="en-US" dirty="0">
                <a:hlinkClick r:id="rId4"/>
              </a:rPr>
              <a:t>https://www.shield-h2020.eu/shield-h2020/documents/project-deliverables/SHIELD_D4.2_Updated_specifications,_Design_and_Architecture_for_the_Usable_Information-Driven_Engine_v1.0.pdf</a:t>
            </a:r>
            <a:r>
              <a:rPr lang="en-US" dirty="0"/>
              <a:t> </a:t>
            </a:r>
            <a:endParaRPr lang="el-GR" dirty="0"/>
          </a:p>
        </p:txBody>
      </p:sp>
      <p:sp>
        <p:nvSpPr>
          <p:cNvPr id="3" name="Title 2"/>
          <p:cNvSpPr>
            <a:spLocks noGrp="1"/>
          </p:cNvSpPr>
          <p:nvPr>
            <p:ph type="title"/>
          </p:nvPr>
        </p:nvSpPr>
        <p:spPr/>
        <p:txBody>
          <a:bodyPr/>
          <a:lstStyle/>
          <a:p>
            <a:r>
              <a:rPr lang="en-US" dirty="0"/>
              <a:t>Current status</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21</a:t>
            </a:fld>
            <a:endParaRPr lang="el-GR"/>
          </a:p>
        </p:txBody>
      </p:sp>
      <p:sp>
        <p:nvSpPr>
          <p:cNvPr id="6" name="Footer Placeholder 3">
            <a:extLst>
              <a:ext uri="{FF2B5EF4-FFF2-40B4-BE49-F238E27FC236}">
                <a16:creationId xmlns:a16="http://schemas.microsoft.com/office/drawing/2014/main" id="{12BF4342-87D6-4EF8-873D-8E98DB136D9F}"/>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162763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48808" y="2420888"/>
            <a:ext cx="8229600" cy="3600400"/>
          </a:xfrm>
        </p:spPr>
        <p:txBody>
          <a:bodyPr>
            <a:normAutofit fontScale="92500" lnSpcReduction="10000"/>
          </a:bodyPr>
          <a:lstStyle/>
          <a:p>
            <a:pPr>
              <a:buFont typeface="Wingdings" panose="05000000000000000000" pitchFamily="2" charset="2"/>
              <a:buChar char="Ø"/>
            </a:pPr>
            <a:r>
              <a:rPr lang="en-US" dirty="0"/>
              <a:t>Project overview: </a:t>
            </a:r>
            <a:r>
              <a:rPr lang="en-US" dirty="0">
                <a:hlinkClick r:id="rId2"/>
              </a:rPr>
              <a:t>https://www.youtube.com/watch?v=z8b-TQi2fvs</a:t>
            </a:r>
            <a:endParaRPr lang="en-US" dirty="0"/>
          </a:p>
          <a:p>
            <a:pPr>
              <a:buFont typeface="Wingdings" panose="05000000000000000000" pitchFamily="2" charset="2"/>
              <a:buChar char="Ø"/>
            </a:pPr>
            <a:r>
              <a:rPr lang="en-US" dirty="0"/>
              <a:t>NFV infrastructure and service attestation: </a:t>
            </a:r>
            <a:r>
              <a:rPr lang="en-US" dirty="0">
                <a:hlinkClick r:id="rId3"/>
              </a:rPr>
              <a:t>https://www.youtube.com/watch?v=qy-gEq6DYM4</a:t>
            </a:r>
            <a:r>
              <a:rPr lang="en-US" dirty="0"/>
              <a:t> </a:t>
            </a:r>
          </a:p>
          <a:p>
            <a:pPr>
              <a:buFont typeface="Wingdings" panose="05000000000000000000" pitchFamily="2" charset="2"/>
              <a:buChar char="Ø"/>
            </a:pPr>
            <a:r>
              <a:rPr lang="en-US" dirty="0"/>
              <a:t>Detecting and mitigating Distributed Denial-of-Service (</a:t>
            </a:r>
            <a:r>
              <a:rPr lang="en-US" dirty="0" err="1"/>
              <a:t>DDoS</a:t>
            </a:r>
            <a:r>
              <a:rPr lang="en-US" dirty="0"/>
              <a:t>): attacks: </a:t>
            </a:r>
            <a:r>
              <a:rPr lang="en-US" dirty="0">
                <a:hlinkClick r:id="rId4"/>
              </a:rPr>
              <a:t>https://www.youtube.com/watch?v=a1k5mLfGxkE</a:t>
            </a:r>
            <a:r>
              <a:rPr lang="en-US" dirty="0"/>
              <a:t> </a:t>
            </a:r>
          </a:p>
          <a:p>
            <a:pPr>
              <a:buFont typeface="Wingdings" panose="05000000000000000000" pitchFamily="2" charset="2"/>
              <a:buChar char="Ø"/>
            </a:pPr>
            <a:r>
              <a:rPr lang="en-US" dirty="0"/>
              <a:t>Detecting DNS tunneling with the Cognitive DA module: </a:t>
            </a:r>
            <a:r>
              <a:rPr lang="en-US" dirty="0">
                <a:hlinkClick r:id="rId5"/>
              </a:rPr>
              <a:t>https://www.youtube.com/watch?v=YxWxaIJW3ho</a:t>
            </a:r>
            <a:r>
              <a:rPr lang="en-US" dirty="0"/>
              <a:t> </a:t>
            </a:r>
          </a:p>
          <a:p>
            <a:pPr>
              <a:buFont typeface="Wingdings" panose="05000000000000000000" pitchFamily="2" charset="2"/>
              <a:buChar char="Ø"/>
            </a:pPr>
            <a:r>
              <a:rPr lang="en-US" dirty="0"/>
              <a:t>Y2 Review demos (containing </a:t>
            </a:r>
            <a:r>
              <a:rPr lang="en-US" dirty="0" err="1"/>
              <a:t>Slowloris</a:t>
            </a:r>
            <a:r>
              <a:rPr lang="en-US" dirty="0"/>
              <a:t> DoS, Wannacry and </a:t>
            </a:r>
            <a:r>
              <a:rPr lang="en-US" dirty="0" err="1"/>
              <a:t>cryptojacking</a:t>
            </a:r>
            <a:r>
              <a:rPr lang="en-US" dirty="0"/>
              <a:t> detection) will soon be available.</a:t>
            </a:r>
          </a:p>
        </p:txBody>
      </p:sp>
      <p:sp>
        <p:nvSpPr>
          <p:cNvPr id="3" name="Title 2"/>
          <p:cNvSpPr>
            <a:spLocks noGrp="1"/>
          </p:cNvSpPr>
          <p:nvPr>
            <p:ph type="title"/>
          </p:nvPr>
        </p:nvSpPr>
        <p:spPr/>
        <p:txBody>
          <a:bodyPr/>
          <a:lstStyle/>
          <a:p>
            <a:r>
              <a:rPr lang="en-US" dirty="0"/>
              <a:t>Check out our latest demos!</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22</a:t>
            </a:fld>
            <a:endParaRPr lang="el-G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3552" y="1346122"/>
            <a:ext cx="2970708" cy="662937"/>
          </a:xfrm>
          <a:prstGeom prst="rect">
            <a:avLst/>
          </a:prstGeom>
        </p:spPr>
      </p:pic>
      <p:sp>
        <p:nvSpPr>
          <p:cNvPr id="9" name="TextBox 8"/>
          <p:cNvSpPr txBox="1"/>
          <p:nvPr/>
        </p:nvSpPr>
        <p:spPr>
          <a:xfrm>
            <a:off x="5303913" y="1362728"/>
            <a:ext cx="3888433" cy="646331"/>
          </a:xfrm>
          <a:prstGeom prst="rect">
            <a:avLst/>
          </a:prstGeom>
          <a:solidFill>
            <a:srgbClr val="FF0000"/>
          </a:solidFill>
        </p:spPr>
        <p:txBody>
          <a:bodyPr wrap="square" rtlCol="0">
            <a:spAutoFit/>
          </a:bodyPr>
          <a:lstStyle/>
          <a:p>
            <a:r>
              <a:rPr lang="en-US" sz="3600" b="1" dirty="0">
                <a:solidFill>
                  <a:schemeClr val="bg1"/>
                </a:solidFill>
                <a:latin typeface="Calibri Light" panose="020F0302020204030204" pitchFamily="34" charset="0"/>
                <a:cs typeface="Calibri Light" panose="020F0302020204030204" pitchFamily="34" charset="0"/>
              </a:rPr>
              <a:t>EU SHIELD PROJECT</a:t>
            </a:r>
          </a:p>
        </p:txBody>
      </p:sp>
      <p:sp>
        <p:nvSpPr>
          <p:cNvPr id="10" name="Footer Placeholder 3">
            <a:extLst>
              <a:ext uri="{FF2B5EF4-FFF2-40B4-BE49-F238E27FC236}">
                <a16:creationId xmlns:a16="http://schemas.microsoft.com/office/drawing/2014/main" id="{9CA081AF-6ECF-4648-BCB4-A991099E3E05}"/>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17971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Follow us!</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23</a:t>
            </a:fld>
            <a:endParaRPr lang="el-GR"/>
          </a:p>
        </p:txBody>
      </p:sp>
      <p:graphicFrame>
        <p:nvGraphicFramePr>
          <p:cNvPr id="6" name="Diagram 5"/>
          <p:cNvGraphicFramePr/>
          <p:nvPr>
            <p:extLst>
              <p:ext uri="{D42A27DB-BD31-4B8C-83A1-F6EECF244321}">
                <p14:modId xmlns:p14="http://schemas.microsoft.com/office/powerpoint/2010/main" val="1205705165"/>
              </p:ext>
            </p:extLst>
          </p:nvPr>
        </p:nvGraphicFramePr>
        <p:xfrm>
          <a:off x="3215680" y="1483044"/>
          <a:ext cx="5424264" cy="3746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524000" y="5548784"/>
            <a:ext cx="9144000" cy="4725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p:cNvSpPr txBox="1"/>
          <p:nvPr/>
        </p:nvSpPr>
        <p:spPr>
          <a:xfrm>
            <a:off x="3073117" y="5523426"/>
            <a:ext cx="6779096" cy="523220"/>
          </a:xfrm>
          <a:prstGeom prst="rect">
            <a:avLst/>
          </a:prstGeom>
          <a:noFill/>
        </p:spPr>
        <p:txBody>
          <a:bodyPr wrap="square" rtlCol="0">
            <a:spAutoFit/>
          </a:bodyPr>
          <a:lstStyle/>
          <a:p>
            <a:r>
              <a:rPr lang="en-US" sz="1400" dirty="0">
                <a:solidFill>
                  <a:schemeClr val="bg1"/>
                </a:solidFill>
              </a:rPr>
              <a:t>SHIELD has received funding from the European Union’s Horizon 2020 research and innovation </a:t>
            </a:r>
            <a:r>
              <a:rPr lang="en-US" sz="1400" dirty="0" err="1">
                <a:solidFill>
                  <a:schemeClr val="bg1"/>
                </a:solidFill>
              </a:rPr>
              <a:t>programme</a:t>
            </a:r>
            <a:r>
              <a:rPr lang="en-US" sz="1400" dirty="0">
                <a:solidFill>
                  <a:schemeClr val="bg1"/>
                </a:solidFill>
              </a:rPr>
              <a:t> under Grant Agreement No. 700199</a:t>
            </a:r>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33960" y="5439656"/>
            <a:ext cx="1040545" cy="690760"/>
          </a:xfrm>
          <a:prstGeom prst="rect">
            <a:avLst/>
          </a:prstGeom>
        </p:spPr>
      </p:pic>
      <p:sp>
        <p:nvSpPr>
          <p:cNvPr id="10" name="AutoShape 2" descr="Αποτέλεσμα εικόνας για web png"/>
          <p:cNvSpPr>
            <a:spLocks noChangeAspect="1" noChangeArrowheads="1"/>
          </p:cNvSpPr>
          <p:nvPr/>
        </p:nvSpPr>
        <p:spPr bwMode="auto">
          <a:xfrm>
            <a:off x="1679575" y="-1790700"/>
            <a:ext cx="37147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03005" y="1325582"/>
            <a:ext cx="826017" cy="832958"/>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89436" y="2445986"/>
            <a:ext cx="750129" cy="607863"/>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9436" y="3314773"/>
            <a:ext cx="739586" cy="653609"/>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53018" y="4226956"/>
            <a:ext cx="731616" cy="731616"/>
          </a:xfrm>
          <a:prstGeom prst="rect">
            <a:avLst/>
          </a:prstGeom>
        </p:spPr>
      </p:pic>
      <p:pic>
        <p:nvPicPr>
          <p:cNvPr id="16" name="Picture 15"/>
          <p:cNvPicPr>
            <a:picLocks noChangeAspect="1"/>
          </p:cNvPicPr>
          <p:nvPr/>
        </p:nvPicPr>
        <p:blipFill rotWithShape="1">
          <a:blip r:embed="rId12">
            <a:extLst>
              <a:ext uri="{28A0092B-C50C-407E-A947-70E740481C1C}">
                <a14:useLocalDpi xmlns:a14="http://schemas.microsoft.com/office/drawing/2010/main" val="0"/>
              </a:ext>
            </a:extLst>
          </a:blip>
          <a:srcRect l="3931" t="5734" r="4433" b="4922"/>
          <a:stretch/>
        </p:blipFill>
        <p:spPr>
          <a:xfrm>
            <a:off x="7752185" y="2757123"/>
            <a:ext cx="2626039" cy="2560388"/>
          </a:xfrm>
          <a:prstGeom prst="rect">
            <a:avLst/>
          </a:prstGeom>
          <a:ln>
            <a:noFill/>
          </a:ln>
          <a:effectLst>
            <a:outerShdw blurRad="190500" algn="tl" rotWithShape="0">
              <a:srgbClr val="000000">
                <a:alpha val="70000"/>
              </a:srgbClr>
            </a:outerShdw>
          </a:effectLst>
        </p:spPr>
      </p:pic>
      <p:sp>
        <p:nvSpPr>
          <p:cNvPr id="17" name="Footer Placeholder 3">
            <a:extLst>
              <a:ext uri="{FF2B5EF4-FFF2-40B4-BE49-F238E27FC236}">
                <a16:creationId xmlns:a16="http://schemas.microsoft.com/office/drawing/2014/main" id="{9A6B8DC9-0931-4292-9C5E-1DD16E4B4721}"/>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358281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85254825"/>
              </p:ext>
            </p:extLst>
          </p:nvPr>
        </p:nvGraphicFramePr>
        <p:xfrm>
          <a:off x="1981200" y="1286639"/>
          <a:ext cx="8229600" cy="4662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The motivation</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3</a:t>
            </a:fld>
            <a:endParaRPr lang="el-GR"/>
          </a:p>
        </p:txBody>
      </p:sp>
      <p:sp>
        <p:nvSpPr>
          <p:cNvPr id="8" name="Footer Placeholder 3">
            <a:extLst>
              <a:ext uri="{FF2B5EF4-FFF2-40B4-BE49-F238E27FC236}">
                <a16:creationId xmlns:a16="http://schemas.microsoft.com/office/drawing/2014/main" id="{0C8D9A51-B374-4781-B0B3-846A1C632CD9}"/>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10650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SHIELD key facts and figures</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4</a:t>
            </a:fld>
            <a:endParaRPr lang="el-GR"/>
          </a:p>
        </p:txBody>
      </p:sp>
      <p:graphicFrame>
        <p:nvGraphicFramePr>
          <p:cNvPr id="6" name="Diagram 5"/>
          <p:cNvGraphicFramePr/>
          <p:nvPr>
            <p:extLst>
              <p:ext uri="{D42A27DB-BD31-4B8C-83A1-F6EECF244321}">
                <p14:modId xmlns:p14="http://schemas.microsoft.com/office/powerpoint/2010/main" val="3728928840"/>
              </p:ext>
            </p:extLst>
          </p:nvPr>
        </p:nvGraphicFramePr>
        <p:xfrm>
          <a:off x="1946338" y="1124744"/>
          <a:ext cx="830425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3">
            <a:extLst>
              <a:ext uri="{FF2B5EF4-FFF2-40B4-BE49-F238E27FC236}">
                <a16:creationId xmlns:a16="http://schemas.microsoft.com/office/drawing/2014/main" id="{44F60688-B180-4DDD-8BEF-68BE22E0059E}"/>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30008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Our team</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5</a:t>
            </a:fld>
            <a:endParaRPr lang="el-G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7888" y="1425198"/>
            <a:ext cx="1872208" cy="87408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052" y="4365626"/>
            <a:ext cx="3348748" cy="70268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8168" y="1771103"/>
            <a:ext cx="2304256" cy="96164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9277" y="2758331"/>
            <a:ext cx="1685544" cy="108047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6955" y="2863121"/>
            <a:ext cx="1246282" cy="1243268"/>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81200" y="4108827"/>
            <a:ext cx="1484784" cy="148478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1216" y="3909717"/>
            <a:ext cx="2095500" cy="1266825"/>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3305" y="4055238"/>
            <a:ext cx="3285790" cy="3285790"/>
          </a:xfrm>
          <a:prstGeom prst="rect">
            <a:avLst/>
          </a:prstGeom>
        </p:spPr>
      </p:pic>
      <p:pic>
        <p:nvPicPr>
          <p:cNvPr id="2050" name="Picture 2" descr="Logo of Talaia Network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93030" y="5405477"/>
            <a:ext cx="2141622" cy="7278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9692" y="1552613"/>
            <a:ext cx="2788509" cy="501006"/>
          </a:xfrm>
          <a:prstGeom prst="rect">
            <a:avLst/>
          </a:prstGeom>
        </p:spPr>
      </p:pic>
      <p:pic>
        <p:nvPicPr>
          <p:cNvPr id="6" name="Picture 5"/>
          <p:cNvPicPr>
            <a:picLocks noChangeAspect="1"/>
          </p:cNvPicPr>
          <p:nvPr/>
        </p:nvPicPr>
        <p:blipFill rotWithShape="1">
          <a:blip r:embed="rId12" cstate="print">
            <a:extLst>
              <a:ext uri="{28A0092B-C50C-407E-A947-70E740481C1C}">
                <a14:useLocalDpi xmlns:a14="http://schemas.microsoft.com/office/drawing/2010/main" val="0"/>
              </a:ext>
            </a:extLst>
          </a:blip>
          <a:srcRect l="14169" t="5606" r="15023" b="12436"/>
          <a:stretch/>
        </p:blipFill>
        <p:spPr>
          <a:xfrm>
            <a:off x="7964028" y="2944180"/>
            <a:ext cx="2207988" cy="1276909"/>
          </a:xfrm>
          <a:prstGeom prst="rect">
            <a:avLst/>
          </a:prstGeom>
        </p:spPr>
      </p:pic>
      <p:sp>
        <p:nvSpPr>
          <p:cNvPr id="17" name="Footer Placeholder 3">
            <a:extLst>
              <a:ext uri="{FF2B5EF4-FFF2-40B4-BE49-F238E27FC236}">
                <a16:creationId xmlns:a16="http://schemas.microsoft.com/office/drawing/2014/main" id="{396431FC-F016-4E83-B736-065C442E410D}"/>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pic>
        <p:nvPicPr>
          <p:cNvPr id="1026" name="Picture 2" desc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8471" y="2783843"/>
            <a:ext cx="19050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mission</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6</a:t>
            </a:fld>
            <a:endParaRPr lang="el-GR"/>
          </a:p>
        </p:txBody>
      </p:sp>
      <p:sp>
        <p:nvSpPr>
          <p:cNvPr id="2" name="Rounded Rectangle 1"/>
          <p:cNvSpPr/>
          <p:nvPr/>
        </p:nvSpPr>
        <p:spPr>
          <a:xfrm>
            <a:off x="2225570" y="1331527"/>
            <a:ext cx="7740860" cy="1467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SHIELD is a distributed cyber-security system that aims to deliver an open solution for dynamically establishing and deploying virtual security infrastructures in ISP and corporate networks.</a:t>
            </a:r>
          </a:p>
        </p:txBody>
      </p:sp>
      <p:graphicFrame>
        <p:nvGraphicFramePr>
          <p:cNvPr id="6" name="Diagram 5">
            <a:extLst>
              <a:ext uri="{FF2B5EF4-FFF2-40B4-BE49-F238E27FC236}">
                <a16:creationId xmlns:a16="http://schemas.microsoft.com/office/drawing/2014/main" id="{C702A4E2-666E-4D15-9D67-2B8DC4F70EC7}"/>
              </a:ext>
            </a:extLst>
          </p:cNvPr>
          <p:cNvGraphicFramePr/>
          <p:nvPr>
            <p:extLst>
              <p:ext uri="{D42A27DB-BD31-4B8C-83A1-F6EECF244321}">
                <p14:modId xmlns:p14="http://schemas.microsoft.com/office/powerpoint/2010/main" val="296257953"/>
              </p:ext>
            </p:extLst>
          </p:nvPr>
        </p:nvGraphicFramePr>
        <p:xfrm>
          <a:off x="3104710" y="2799248"/>
          <a:ext cx="5982580" cy="3633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3">
            <a:extLst>
              <a:ext uri="{FF2B5EF4-FFF2-40B4-BE49-F238E27FC236}">
                <a16:creationId xmlns:a16="http://schemas.microsoft.com/office/drawing/2014/main" id="{19FF86E1-83A5-4643-B5DB-AA51AF88A319}"/>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0564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SHIELD system components (I)</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7</a:t>
            </a:fld>
            <a:endParaRPr lang="el-GR"/>
          </a:p>
        </p:txBody>
      </p:sp>
      <p:sp>
        <p:nvSpPr>
          <p:cNvPr id="40" name="Rectangle 39"/>
          <p:cNvSpPr/>
          <p:nvPr/>
        </p:nvSpPr>
        <p:spPr>
          <a:xfrm>
            <a:off x="7752184" y="1421403"/>
            <a:ext cx="2592288" cy="550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cap="small" dirty="0"/>
              <a:t>Virtual Network Security Functions (</a:t>
            </a:r>
            <a:r>
              <a:rPr lang="en-US" sz="1600" cap="small" dirty="0" err="1"/>
              <a:t>vNSFs</a:t>
            </a:r>
            <a:r>
              <a:rPr lang="en-US" sz="1600" cap="small" dirty="0"/>
              <a:t>)</a:t>
            </a:r>
            <a:endParaRPr lang="el-GR" sz="1600" cap="small" dirty="0"/>
          </a:p>
        </p:txBody>
      </p:sp>
      <p:cxnSp>
        <p:nvCxnSpPr>
          <p:cNvPr id="43" name="Straight Connector 42"/>
          <p:cNvCxnSpPr>
            <a:stCxn id="40" idx="1"/>
          </p:cNvCxnSpPr>
          <p:nvPr/>
        </p:nvCxnSpPr>
        <p:spPr>
          <a:xfrm flipH="1">
            <a:off x="7392144" y="1696407"/>
            <a:ext cx="36004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781458" y="1696408"/>
            <a:ext cx="610686" cy="131281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744292" y="2093847"/>
            <a:ext cx="2592288" cy="356121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b="1" dirty="0">
                <a:solidFill>
                  <a:schemeClr val="accent6">
                    <a:lumMod val="60000"/>
                    <a:lumOff val="40000"/>
                  </a:schemeClr>
                </a:solidFill>
              </a:rPr>
              <a:t>Security as-a-Service (SecaaS) </a:t>
            </a:r>
            <a:r>
              <a:rPr lang="en-US" sz="1400" dirty="0"/>
              <a:t>based on virtualized Network Security Functions (vNSFs).</a:t>
            </a:r>
          </a:p>
          <a:p>
            <a:pPr>
              <a:spcAft>
                <a:spcPts val="600"/>
              </a:spcAft>
            </a:pPr>
            <a:endParaRPr lang="en-US" sz="1400" dirty="0"/>
          </a:p>
          <a:p>
            <a:pPr>
              <a:spcAft>
                <a:spcPts val="600"/>
              </a:spcAft>
            </a:pPr>
            <a:r>
              <a:rPr lang="en-US" sz="1400" dirty="0"/>
              <a:t>vNSFs are instantiated within the network infrastructure by a vNSF orchestrator in order to effectively monitor and filter network traffic in a distributed manner. </a:t>
            </a:r>
          </a:p>
        </p:txBody>
      </p:sp>
      <p:grpSp>
        <p:nvGrpSpPr>
          <p:cNvPr id="38" name="Ομάδα 37">
            <a:extLst>
              <a:ext uri="{FF2B5EF4-FFF2-40B4-BE49-F238E27FC236}">
                <a16:creationId xmlns:a16="http://schemas.microsoft.com/office/drawing/2014/main" id="{EDE73240-8D9E-4ABE-B491-9F57653C2BB0}"/>
              </a:ext>
            </a:extLst>
          </p:cNvPr>
          <p:cNvGrpSpPr/>
          <p:nvPr/>
        </p:nvGrpSpPr>
        <p:grpSpPr>
          <a:xfrm>
            <a:off x="1631505" y="5013176"/>
            <a:ext cx="5976663" cy="1080120"/>
            <a:chOff x="107504" y="5013176"/>
            <a:chExt cx="5976663" cy="1080120"/>
          </a:xfrm>
        </p:grpSpPr>
        <p:sp>
          <p:nvSpPr>
            <p:cNvPr id="2" name="Ορθογώνιο: Στρογγύλεμα γωνιών 1">
              <a:extLst>
                <a:ext uri="{FF2B5EF4-FFF2-40B4-BE49-F238E27FC236}">
                  <a16:creationId xmlns:a16="http://schemas.microsoft.com/office/drawing/2014/main" id="{9D6CD9DC-4F5C-423A-9D6F-988D709DAF42}"/>
                </a:ext>
              </a:extLst>
            </p:cNvPr>
            <p:cNvSpPr/>
            <p:nvPr/>
          </p:nvSpPr>
          <p:spPr>
            <a:xfrm>
              <a:off x="107504" y="5013176"/>
              <a:ext cx="5976663" cy="108012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7" name="TextBox 6">
              <a:extLst>
                <a:ext uri="{FF2B5EF4-FFF2-40B4-BE49-F238E27FC236}">
                  <a16:creationId xmlns:a16="http://schemas.microsoft.com/office/drawing/2014/main" id="{F6E8C6A4-3E20-4353-B4E2-57E36FEB3765}"/>
                </a:ext>
              </a:extLst>
            </p:cNvPr>
            <p:cNvSpPr txBox="1"/>
            <p:nvPr/>
          </p:nvSpPr>
          <p:spPr>
            <a:xfrm>
              <a:off x="156434" y="5023066"/>
              <a:ext cx="2282734" cy="276999"/>
            </a:xfrm>
            <a:prstGeom prst="rect">
              <a:avLst/>
            </a:prstGeom>
            <a:noFill/>
          </p:spPr>
          <p:txBody>
            <a:bodyPr wrap="square" rtlCol="0">
              <a:spAutoFit/>
            </a:bodyPr>
            <a:lstStyle/>
            <a:p>
              <a:r>
                <a:rPr lang="en-US" sz="1200" b="1" dirty="0"/>
                <a:t>KEY TECHNOLOGIES</a:t>
              </a:r>
              <a:endParaRPr lang="el-GR" sz="1200" b="1" dirty="0"/>
            </a:p>
          </p:txBody>
        </p:sp>
        <p:pic>
          <p:nvPicPr>
            <p:cNvPr id="9" name="Εικόνα 8">
              <a:extLst>
                <a:ext uri="{FF2B5EF4-FFF2-40B4-BE49-F238E27FC236}">
                  <a16:creationId xmlns:a16="http://schemas.microsoft.com/office/drawing/2014/main" id="{44FEC573-B022-4B22-BC3E-0E7F927402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418" y="5384543"/>
              <a:ext cx="1140586" cy="551283"/>
            </a:xfrm>
            <a:prstGeom prst="rect">
              <a:avLst/>
            </a:prstGeom>
          </p:spPr>
        </p:pic>
        <p:pic>
          <p:nvPicPr>
            <p:cNvPr id="19" name="Εικόνα 18">
              <a:extLst>
                <a:ext uri="{FF2B5EF4-FFF2-40B4-BE49-F238E27FC236}">
                  <a16:creationId xmlns:a16="http://schemas.microsoft.com/office/drawing/2014/main" id="{3358B2A7-6C9C-4320-A855-FC260C4073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9460" y="5201851"/>
              <a:ext cx="2125438" cy="884642"/>
            </a:xfrm>
            <a:prstGeom prst="rect">
              <a:avLst/>
            </a:prstGeom>
          </p:spPr>
        </p:pic>
        <p:pic>
          <p:nvPicPr>
            <p:cNvPr id="23" name="Εικόνα 22">
              <a:extLst>
                <a:ext uri="{FF2B5EF4-FFF2-40B4-BE49-F238E27FC236}">
                  <a16:creationId xmlns:a16="http://schemas.microsoft.com/office/drawing/2014/main" id="{82DD122E-22ED-40DA-BD29-0F33FD316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532" y="5342552"/>
              <a:ext cx="1576535" cy="550466"/>
            </a:xfrm>
            <a:prstGeom prst="rect">
              <a:avLst/>
            </a:prstGeom>
          </p:spPr>
        </p:pic>
        <p:pic>
          <p:nvPicPr>
            <p:cNvPr id="32" name="Εικόνα 31">
              <a:extLst>
                <a:ext uri="{FF2B5EF4-FFF2-40B4-BE49-F238E27FC236}">
                  <a16:creationId xmlns:a16="http://schemas.microsoft.com/office/drawing/2014/main" id="{A12D7F3B-1F22-4099-9DF0-B48591859CA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5433"/>
            <a:stretch/>
          </p:blipFill>
          <p:spPr>
            <a:xfrm>
              <a:off x="4836492" y="5099689"/>
              <a:ext cx="1180519" cy="523776"/>
            </a:xfrm>
            <a:prstGeom prst="rect">
              <a:avLst/>
            </a:prstGeom>
          </p:spPr>
        </p:pic>
        <p:pic>
          <p:nvPicPr>
            <p:cNvPr id="36" name="Εικόνα 35">
              <a:extLst>
                <a:ext uri="{FF2B5EF4-FFF2-40B4-BE49-F238E27FC236}">
                  <a16:creationId xmlns:a16="http://schemas.microsoft.com/office/drawing/2014/main" id="{360355C2-DD6D-41B3-A1AA-A36A0E4353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0009" y="5679128"/>
              <a:ext cx="978136" cy="270152"/>
            </a:xfrm>
            <a:prstGeom prst="rect">
              <a:avLst/>
            </a:prstGeom>
          </p:spPr>
        </p:pic>
      </p:grpSp>
      <p:pic>
        <p:nvPicPr>
          <p:cNvPr id="8" name="Picture 7"/>
          <p:cNvPicPr>
            <a:picLocks noChangeAspect="1"/>
          </p:cNvPicPr>
          <p:nvPr/>
        </p:nvPicPr>
        <p:blipFill>
          <a:blip r:embed="rId7"/>
          <a:stretch>
            <a:fillRect/>
          </a:stretch>
        </p:blipFill>
        <p:spPr>
          <a:xfrm>
            <a:off x="2243532" y="1508733"/>
            <a:ext cx="4716565" cy="3310844"/>
          </a:xfrm>
          <a:prstGeom prst="rect">
            <a:avLst/>
          </a:prstGeom>
        </p:spPr>
      </p:pic>
      <p:sp>
        <p:nvSpPr>
          <p:cNvPr id="17" name="Footer Placeholder 3">
            <a:extLst>
              <a:ext uri="{FF2B5EF4-FFF2-40B4-BE49-F238E27FC236}">
                <a16:creationId xmlns:a16="http://schemas.microsoft.com/office/drawing/2014/main" id="{3272E9DA-BFD5-4296-9295-66FDBCE8AB0E}"/>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402250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SHIELD system components (II)</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8</a:t>
            </a:fld>
            <a:endParaRPr lang="el-GR"/>
          </a:p>
        </p:txBody>
      </p:sp>
      <p:sp>
        <p:nvSpPr>
          <p:cNvPr id="40" name="Rectangle 39"/>
          <p:cNvSpPr/>
          <p:nvPr/>
        </p:nvSpPr>
        <p:spPr>
          <a:xfrm>
            <a:off x="7752184" y="1427588"/>
            <a:ext cx="2592288" cy="550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cap="small" dirty="0"/>
              <a:t>Data Analysis and Remediation Engine (DARE)</a:t>
            </a:r>
            <a:endParaRPr lang="el-GR" sz="1600" cap="small" dirty="0"/>
          </a:p>
        </p:txBody>
      </p:sp>
      <p:cxnSp>
        <p:nvCxnSpPr>
          <p:cNvPr id="43" name="Straight Connector 42"/>
          <p:cNvCxnSpPr>
            <a:cxnSpLocks/>
          </p:cNvCxnSpPr>
          <p:nvPr/>
        </p:nvCxnSpPr>
        <p:spPr>
          <a:xfrm flipH="1">
            <a:off x="7392144" y="1700808"/>
            <a:ext cx="36004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744292" y="2100032"/>
            <a:ext cx="2592288" cy="356121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b="1" dirty="0">
                <a:solidFill>
                  <a:schemeClr val="accent6">
                    <a:lumMod val="60000"/>
                    <a:lumOff val="40000"/>
                  </a:schemeClr>
                </a:solidFill>
              </a:rPr>
              <a:t>DARE is an information-driven IDPS platform </a:t>
            </a:r>
            <a:r>
              <a:rPr lang="en-US" sz="1400" dirty="0"/>
              <a:t>capable of predicting specific vulnerabilities and attacks by relying on Big Data, Threat Monitoring and Machine Learning. </a:t>
            </a:r>
          </a:p>
          <a:p>
            <a:pPr>
              <a:spcAft>
                <a:spcPts val="600"/>
              </a:spcAft>
            </a:pPr>
            <a:endParaRPr lang="en-US" sz="1400" dirty="0"/>
          </a:p>
          <a:p>
            <a:pPr>
              <a:spcAft>
                <a:spcPts val="600"/>
              </a:spcAft>
            </a:pPr>
            <a:r>
              <a:rPr lang="en-US" sz="1400" dirty="0"/>
              <a:t>Pattern discovery techniques analyze data to identify current malicious </a:t>
            </a:r>
            <a:r>
              <a:rPr lang="en-US" sz="1400" dirty="0" err="1"/>
              <a:t>behaviours</a:t>
            </a:r>
            <a:r>
              <a:rPr lang="en-US" sz="1400" dirty="0"/>
              <a:t> or predict likely threats. Analysis' results are accessible by systems and security administrators via a dashboard. </a:t>
            </a:r>
            <a:endParaRPr lang="el-GR" sz="1400" dirty="0"/>
          </a:p>
        </p:txBody>
      </p:sp>
      <p:cxnSp>
        <p:nvCxnSpPr>
          <p:cNvPr id="45" name="Straight Connector 44"/>
          <p:cNvCxnSpPr/>
          <p:nvPr/>
        </p:nvCxnSpPr>
        <p:spPr>
          <a:xfrm flipH="1">
            <a:off x="6456040" y="1696296"/>
            <a:ext cx="938910" cy="14852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Ομάδα 20">
            <a:extLst>
              <a:ext uri="{FF2B5EF4-FFF2-40B4-BE49-F238E27FC236}">
                <a16:creationId xmlns:a16="http://schemas.microsoft.com/office/drawing/2014/main" id="{337669EE-6BA5-4182-B527-242EA375ABB2}"/>
              </a:ext>
            </a:extLst>
          </p:cNvPr>
          <p:cNvGrpSpPr/>
          <p:nvPr/>
        </p:nvGrpSpPr>
        <p:grpSpPr>
          <a:xfrm>
            <a:off x="1854408" y="5013176"/>
            <a:ext cx="5681753" cy="1080120"/>
            <a:chOff x="330407" y="5013176"/>
            <a:chExt cx="5681753" cy="1080120"/>
          </a:xfrm>
        </p:grpSpPr>
        <p:sp>
          <p:nvSpPr>
            <p:cNvPr id="55" name="Ορθογώνιο: Στρογγύλεμα γωνιών 54">
              <a:extLst>
                <a:ext uri="{FF2B5EF4-FFF2-40B4-BE49-F238E27FC236}">
                  <a16:creationId xmlns:a16="http://schemas.microsoft.com/office/drawing/2014/main" id="{6221B289-1185-4F6E-93FE-E4D473D25E49}"/>
                </a:ext>
              </a:extLst>
            </p:cNvPr>
            <p:cNvSpPr/>
            <p:nvPr/>
          </p:nvSpPr>
          <p:spPr>
            <a:xfrm>
              <a:off x="330407" y="5013176"/>
              <a:ext cx="5681753" cy="108012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6" name="TextBox 55">
              <a:extLst>
                <a:ext uri="{FF2B5EF4-FFF2-40B4-BE49-F238E27FC236}">
                  <a16:creationId xmlns:a16="http://schemas.microsoft.com/office/drawing/2014/main" id="{BFEBEC0C-519E-4023-BEC1-5FF9CAB179F5}"/>
                </a:ext>
              </a:extLst>
            </p:cNvPr>
            <p:cNvSpPr txBox="1"/>
            <p:nvPr/>
          </p:nvSpPr>
          <p:spPr>
            <a:xfrm>
              <a:off x="345050" y="5024209"/>
              <a:ext cx="2282734" cy="276999"/>
            </a:xfrm>
            <a:prstGeom prst="rect">
              <a:avLst/>
            </a:prstGeom>
            <a:noFill/>
          </p:spPr>
          <p:txBody>
            <a:bodyPr wrap="square" rtlCol="0">
              <a:spAutoFit/>
            </a:bodyPr>
            <a:lstStyle/>
            <a:p>
              <a:r>
                <a:rPr lang="en-US" sz="1200" b="1" dirty="0"/>
                <a:t>KEY TECHNOLOGIES</a:t>
              </a:r>
              <a:endParaRPr lang="el-GR" sz="1200" b="1" dirty="0"/>
            </a:p>
          </p:txBody>
        </p:sp>
        <p:pic>
          <p:nvPicPr>
            <p:cNvPr id="7" name="Εικόνα 6">
              <a:extLst>
                <a:ext uri="{FF2B5EF4-FFF2-40B4-BE49-F238E27FC236}">
                  <a16:creationId xmlns:a16="http://schemas.microsoft.com/office/drawing/2014/main" id="{181CA4A1-ABE8-404D-8FDF-05FFE37EB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665" y="5326681"/>
              <a:ext cx="1379129" cy="669133"/>
            </a:xfrm>
            <a:prstGeom prst="rect">
              <a:avLst/>
            </a:prstGeom>
          </p:spPr>
        </p:pic>
        <p:pic>
          <p:nvPicPr>
            <p:cNvPr id="9" name="Εικόνα 8">
              <a:extLst>
                <a:ext uri="{FF2B5EF4-FFF2-40B4-BE49-F238E27FC236}">
                  <a16:creationId xmlns:a16="http://schemas.microsoft.com/office/drawing/2014/main" id="{3D2E3141-10DD-4AE1-8B7F-1AE0D9CC2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196" y="5253130"/>
              <a:ext cx="1330708" cy="707823"/>
            </a:xfrm>
            <a:prstGeom prst="rect">
              <a:avLst/>
            </a:prstGeom>
          </p:spPr>
        </p:pic>
        <p:pic>
          <p:nvPicPr>
            <p:cNvPr id="19" name="Εικόνα 18">
              <a:extLst>
                <a:ext uri="{FF2B5EF4-FFF2-40B4-BE49-F238E27FC236}">
                  <a16:creationId xmlns:a16="http://schemas.microsoft.com/office/drawing/2014/main" id="{5D3391B2-6932-4697-90B1-E483DDA60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644" y="5129722"/>
              <a:ext cx="1568652" cy="891566"/>
            </a:xfrm>
            <a:prstGeom prst="rect">
              <a:avLst/>
            </a:prstGeom>
          </p:spPr>
        </p:pic>
      </p:grpSp>
      <p:pic>
        <p:nvPicPr>
          <p:cNvPr id="35" name="Picture 34"/>
          <p:cNvPicPr>
            <a:picLocks noChangeAspect="1"/>
          </p:cNvPicPr>
          <p:nvPr/>
        </p:nvPicPr>
        <p:blipFill>
          <a:blip r:embed="rId5"/>
          <a:stretch>
            <a:fillRect/>
          </a:stretch>
        </p:blipFill>
        <p:spPr>
          <a:xfrm>
            <a:off x="2243532" y="1508733"/>
            <a:ext cx="4716565" cy="3310844"/>
          </a:xfrm>
          <a:prstGeom prst="rect">
            <a:avLst/>
          </a:prstGeom>
        </p:spPr>
      </p:pic>
      <p:sp>
        <p:nvSpPr>
          <p:cNvPr id="15" name="Footer Placeholder 3">
            <a:extLst>
              <a:ext uri="{FF2B5EF4-FFF2-40B4-BE49-F238E27FC236}">
                <a16:creationId xmlns:a16="http://schemas.microsoft.com/office/drawing/2014/main" id="{7A29DA4D-08C7-4DD6-8CBA-204A9E69EA45}"/>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263151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SHIELD system components (III)</a:t>
            </a:r>
            <a:endParaRPr lang="el-GR" dirty="0"/>
          </a:p>
        </p:txBody>
      </p:sp>
      <p:sp>
        <p:nvSpPr>
          <p:cNvPr id="5" name="Slide Number Placeholder 4"/>
          <p:cNvSpPr>
            <a:spLocks noGrp="1"/>
          </p:cNvSpPr>
          <p:nvPr>
            <p:ph type="sldNum" sz="quarter" idx="12"/>
          </p:nvPr>
        </p:nvSpPr>
        <p:spPr/>
        <p:txBody>
          <a:bodyPr/>
          <a:lstStyle/>
          <a:p>
            <a:fld id="{5D228DD3-F6DF-4036-AF44-A6A985E0A35C}" type="slidenum">
              <a:rPr lang="el-GR" smtClean="0"/>
              <a:pPr/>
              <a:t>9</a:t>
            </a:fld>
            <a:endParaRPr lang="el-GR"/>
          </a:p>
        </p:txBody>
      </p:sp>
      <p:sp>
        <p:nvSpPr>
          <p:cNvPr id="40" name="Rectangle 39"/>
          <p:cNvSpPr/>
          <p:nvPr/>
        </p:nvSpPr>
        <p:spPr>
          <a:xfrm>
            <a:off x="7752184" y="1349395"/>
            <a:ext cx="2592288" cy="550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cap="small" dirty="0"/>
              <a:t>Trusted Infrastructure</a:t>
            </a:r>
            <a:endParaRPr lang="el-GR" sz="1600" cap="small" dirty="0"/>
          </a:p>
        </p:txBody>
      </p:sp>
      <p:cxnSp>
        <p:nvCxnSpPr>
          <p:cNvPr id="43" name="Straight Connector 42"/>
          <p:cNvCxnSpPr>
            <a:stCxn id="40" idx="1"/>
          </p:cNvCxnSpPr>
          <p:nvPr/>
        </p:nvCxnSpPr>
        <p:spPr>
          <a:xfrm flipH="1">
            <a:off x="7392144" y="1624399"/>
            <a:ext cx="36004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781458" y="1624400"/>
            <a:ext cx="610686" cy="277340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744292" y="2021839"/>
            <a:ext cx="2592288" cy="356121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dirty="0"/>
              <a:t>The trustworthiness of the secure SHIELD framework is implemented by relying on </a:t>
            </a:r>
            <a:r>
              <a:rPr lang="en-US" sz="1400" b="1" dirty="0">
                <a:solidFill>
                  <a:schemeClr val="accent6">
                    <a:lumMod val="60000"/>
                    <a:lumOff val="40000"/>
                  </a:schemeClr>
                </a:solidFill>
              </a:rPr>
              <a:t>Trusted Computing technologies</a:t>
            </a:r>
            <a:r>
              <a:rPr lang="en-US" sz="1400" dirty="0"/>
              <a:t>.</a:t>
            </a:r>
          </a:p>
          <a:p>
            <a:pPr>
              <a:spcAft>
                <a:spcPts val="600"/>
              </a:spcAft>
            </a:pPr>
            <a:endParaRPr lang="en-US" sz="1400" dirty="0"/>
          </a:p>
          <a:p>
            <a:pPr>
              <a:spcAft>
                <a:spcPts val="600"/>
              </a:spcAft>
            </a:pPr>
            <a:r>
              <a:rPr lang="en-US" sz="1400" dirty="0"/>
              <a:t> The infrastructure attestation binds the vNSFs and the network configuration with the store and orchestration of the network. The key components of the secure SHIELD framework are protected using Trusted Platform Modules (TPM).</a:t>
            </a:r>
            <a:endParaRPr lang="el-GR" sz="1400" dirty="0"/>
          </a:p>
        </p:txBody>
      </p:sp>
      <p:grpSp>
        <p:nvGrpSpPr>
          <p:cNvPr id="10" name="Ομάδα 9">
            <a:extLst>
              <a:ext uri="{FF2B5EF4-FFF2-40B4-BE49-F238E27FC236}">
                <a16:creationId xmlns:a16="http://schemas.microsoft.com/office/drawing/2014/main" id="{DA3CE83C-9C17-494B-B896-BBFFC75EE0D7}"/>
              </a:ext>
            </a:extLst>
          </p:cNvPr>
          <p:cNvGrpSpPr/>
          <p:nvPr/>
        </p:nvGrpSpPr>
        <p:grpSpPr>
          <a:xfrm>
            <a:off x="1854408" y="5013176"/>
            <a:ext cx="5681753" cy="1080120"/>
            <a:chOff x="330407" y="5013176"/>
            <a:chExt cx="5681753" cy="1080120"/>
          </a:xfrm>
        </p:grpSpPr>
        <p:sp>
          <p:nvSpPr>
            <p:cNvPr id="55" name="Ορθογώνιο: Στρογγύλεμα γωνιών 54">
              <a:extLst>
                <a:ext uri="{FF2B5EF4-FFF2-40B4-BE49-F238E27FC236}">
                  <a16:creationId xmlns:a16="http://schemas.microsoft.com/office/drawing/2014/main" id="{344E75E6-5545-4F00-BE20-3089A75FA74E}"/>
                </a:ext>
              </a:extLst>
            </p:cNvPr>
            <p:cNvSpPr/>
            <p:nvPr/>
          </p:nvSpPr>
          <p:spPr>
            <a:xfrm>
              <a:off x="330407" y="5013176"/>
              <a:ext cx="5681753" cy="1080120"/>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6" name="TextBox 55">
              <a:extLst>
                <a:ext uri="{FF2B5EF4-FFF2-40B4-BE49-F238E27FC236}">
                  <a16:creationId xmlns:a16="http://schemas.microsoft.com/office/drawing/2014/main" id="{85DE0A45-CB0B-46C6-A678-12937927EDED}"/>
                </a:ext>
              </a:extLst>
            </p:cNvPr>
            <p:cNvSpPr txBox="1"/>
            <p:nvPr/>
          </p:nvSpPr>
          <p:spPr>
            <a:xfrm>
              <a:off x="345050" y="5024209"/>
              <a:ext cx="2282734" cy="276999"/>
            </a:xfrm>
            <a:prstGeom prst="rect">
              <a:avLst/>
            </a:prstGeom>
            <a:noFill/>
          </p:spPr>
          <p:txBody>
            <a:bodyPr wrap="square" rtlCol="0">
              <a:spAutoFit/>
            </a:bodyPr>
            <a:lstStyle/>
            <a:p>
              <a:r>
                <a:rPr lang="en-US" sz="1200" b="1" dirty="0"/>
                <a:t>KEY TECHNOLOGIES</a:t>
              </a:r>
              <a:endParaRPr lang="el-GR" sz="1200" b="1" dirty="0"/>
            </a:p>
          </p:txBody>
        </p:sp>
        <p:pic>
          <p:nvPicPr>
            <p:cNvPr id="7" name="Εικόνα 6">
              <a:extLst>
                <a:ext uri="{FF2B5EF4-FFF2-40B4-BE49-F238E27FC236}">
                  <a16:creationId xmlns:a16="http://schemas.microsoft.com/office/drawing/2014/main" id="{2A214C36-B4DD-4F0E-9E2D-AAC57CC3B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891" y="5285716"/>
              <a:ext cx="1061163" cy="684473"/>
            </a:xfrm>
            <a:prstGeom prst="rect">
              <a:avLst/>
            </a:prstGeom>
          </p:spPr>
        </p:pic>
        <p:pic>
          <p:nvPicPr>
            <p:cNvPr id="9" name="Εικόνα 8">
              <a:extLst>
                <a:ext uri="{FF2B5EF4-FFF2-40B4-BE49-F238E27FC236}">
                  <a16:creationId xmlns:a16="http://schemas.microsoft.com/office/drawing/2014/main" id="{FD9F82F1-7B5A-42F8-9EA7-ED82B91DB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740" y="5154122"/>
              <a:ext cx="1016132" cy="826454"/>
            </a:xfrm>
            <a:prstGeom prst="rect">
              <a:avLst/>
            </a:prstGeom>
          </p:spPr>
        </p:pic>
      </p:grpSp>
      <p:pic>
        <p:nvPicPr>
          <p:cNvPr id="31" name="Picture 30"/>
          <p:cNvPicPr>
            <a:picLocks noChangeAspect="1"/>
          </p:cNvPicPr>
          <p:nvPr/>
        </p:nvPicPr>
        <p:blipFill>
          <a:blip r:embed="rId4"/>
          <a:stretch>
            <a:fillRect/>
          </a:stretch>
        </p:blipFill>
        <p:spPr>
          <a:xfrm>
            <a:off x="2243532" y="1508733"/>
            <a:ext cx="4716565" cy="3310844"/>
          </a:xfrm>
          <a:prstGeom prst="rect">
            <a:avLst/>
          </a:prstGeom>
        </p:spPr>
      </p:pic>
      <p:sp>
        <p:nvSpPr>
          <p:cNvPr id="14" name="Footer Placeholder 3">
            <a:extLst>
              <a:ext uri="{FF2B5EF4-FFF2-40B4-BE49-F238E27FC236}">
                <a16:creationId xmlns:a16="http://schemas.microsoft.com/office/drawing/2014/main" id="{F075DED9-CE17-4E80-A260-0CAF925612CF}"/>
              </a:ext>
            </a:extLst>
          </p:cNvPr>
          <p:cNvSpPr>
            <a:spLocks noGrp="1"/>
          </p:cNvSpPr>
          <p:nvPr>
            <p:ph type="ftr" sz="quarter" idx="11"/>
          </p:nvPr>
        </p:nvSpPr>
        <p:spPr>
          <a:xfrm>
            <a:off x="4648200" y="6441957"/>
            <a:ext cx="4976192" cy="365125"/>
          </a:xfrm>
        </p:spPr>
        <p:txBody>
          <a:bodyPr/>
          <a:lstStyle/>
          <a:p>
            <a:r>
              <a:rPr lang="en-US" dirty="0"/>
              <a:t>C&amp;ESAR 2018</a:t>
            </a:r>
            <a:r>
              <a:rPr lang="el-GR" dirty="0"/>
              <a:t> - </a:t>
            </a:r>
            <a:r>
              <a:rPr lang="en-US" dirty="0"/>
              <a:t>Artificial Intelligence &amp; Cybersecurity</a:t>
            </a:r>
          </a:p>
        </p:txBody>
      </p:sp>
    </p:spTree>
    <p:extLst>
      <p:ext uri="{BB962C8B-B14F-4D97-AF65-F5344CB8AC3E}">
        <p14:creationId xmlns:p14="http://schemas.microsoft.com/office/powerpoint/2010/main" val="171503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NOVA_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TNOVA_Presentation_Template</Template>
  <TotalTime>0</TotalTime>
  <Words>1807</Words>
  <Application>Microsoft Office PowerPoint</Application>
  <PresentationFormat>Ευρεία οθόνη</PresentationFormat>
  <Paragraphs>210</Paragraphs>
  <Slides>23</Slides>
  <Notes>4</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23</vt:i4>
      </vt:variant>
    </vt:vector>
  </HeadingPairs>
  <TitlesOfParts>
    <vt:vector size="31" baseType="lpstr">
      <vt:lpstr>MS PGothic</vt:lpstr>
      <vt:lpstr>Calibri</vt:lpstr>
      <vt:lpstr>Calibri Light</vt:lpstr>
      <vt:lpstr>Corbel</vt:lpstr>
      <vt:lpstr>Segoe UI</vt:lpstr>
      <vt:lpstr>Times New Roman</vt:lpstr>
      <vt:lpstr>Wingdings</vt:lpstr>
      <vt:lpstr>TNOVA_Presentation_Template</vt:lpstr>
      <vt:lpstr>Application of distributed computing  &amp; machine-learning technologies to cybersecurity Hamza Attak, Marc Combalia, Georgios Gardikis, Bernat Gastón, Ludovic Jacquin, Dimitris Katsianis, Antonis Litke,  Nikolaos Papadakis, Dimitris Papadopoulos, Antonio Pastor, Marc Roig, Olga Segou</vt:lpstr>
      <vt:lpstr>The motivation</vt:lpstr>
      <vt:lpstr>The motivation</vt:lpstr>
      <vt:lpstr>SHIELD key facts and figures</vt:lpstr>
      <vt:lpstr>Our team</vt:lpstr>
      <vt:lpstr>Project mission</vt:lpstr>
      <vt:lpstr>The SHIELD system components (I)</vt:lpstr>
      <vt:lpstr>The SHIELD system components (II)</vt:lpstr>
      <vt:lpstr>The SHIELD system components (III)</vt:lpstr>
      <vt:lpstr>DARE: the heart of SHIELD analytics</vt:lpstr>
      <vt:lpstr>Modular analytics</vt:lpstr>
      <vt:lpstr>The Cognitive DA module</vt:lpstr>
      <vt:lpstr>Anomaly Detection models</vt:lpstr>
      <vt:lpstr>Threat Classification models</vt:lpstr>
      <vt:lpstr>Realistic datasets for performance evaluation</vt:lpstr>
      <vt:lpstr>Realistic datasets for performance evaluation</vt:lpstr>
      <vt:lpstr>Anomaly detection results</vt:lpstr>
      <vt:lpstr>Threat classification results</vt:lpstr>
      <vt:lpstr>Conclusions and future work</vt:lpstr>
      <vt:lpstr>Key project milestones</vt:lpstr>
      <vt:lpstr>Current status</vt:lpstr>
      <vt:lpstr>Check out our latest demos!</vt:lpstr>
      <vt:lpstr>Follow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TNOVA_Template</dc:subject>
  <dc:creator/>
  <cp:lastModifiedBy/>
  <cp:revision>1</cp:revision>
  <dcterms:created xsi:type="dcterms:W3CDTF">2016-10-06T20:00:19Z</dcterms:created>
  <dcterms:modified xsi:type="dcterms:W3CDTF">2018-11-09T18:31:18Z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