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64" r:id="rId5"/>
    <p:sldId id="258" r:id="rId6"/>
    <p:sldId id="259" r:id="rId7"/>
    <p:sldId id="261" r:id="rId8"/>
    <p:sldId id="265" r:id="rId9"/>
    <p:sldId id="266" r:id="rId10"/>
    <p:sldId id="268" r:id="rId11"/>
    <p:sldId id="267" r:id="rId12"/>
    <p:sldId id="269" r:id="rId13"/>
    <p:sldId id="274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3" d="100"/>
          <a:sy n="83" d="100"/>
        </p:scale>
        <p:origin x="-662" y="-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44883-B6B3-EF40-856D-6877CBAC7F0C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7D733-07DF-BD4F-BA7E-64F3A4DC9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66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4EDF-1E54-BF46-8C0E-DD0460764A26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2D97-27F4-2645-B3BE-83D2F309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2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4EDF-1E54-BF46-8C0E-DD0460764A26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2D97-27F4-2645-B3BE-83D2F309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0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4EDF-1E54-BF46-8C0E-DD0460764A26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2D97-27F4-2645-B3BE-83D2F309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4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4EDF-1E54-BF46-8C0E-DD0460764A26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2D97-27F4-2645-B3BE-83D2F309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3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4EDF-1E54-BF46-8C0E-DD0460764A26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2D97-27F4-2645-B3BE-83D2F309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6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4EDF-1E54-BF46-8C0E-DD0460764A26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2D97-27F4-2645-B3BE-83D2F309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0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4EDF-1E54-BF46-8C0E-DD0460764A26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2D97-27F4-2645-B3BE-83D2F309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6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4EDF-1E54-BF46-8C0E-DD0460764A26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2D97-27F4-2645-B3BE-83D2F309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2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4EDF-1E54-BF46-8C0E-DD0460764A26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2D97-27F4-2645-B3BE-83D2F309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6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4EDF-1E54-BF46-8C0E-DD0460764A26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2D97-27F4-2645-B3BE-83D2F309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5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4EDF-1E54-BF46-8C0E-DD0460764A26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2D97-27F4-2645-B3BE-83D2F309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9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E4EDF-1E54-BF46-8C0E-DD0460764A26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42D97-27F4-2645-B3BE-83D2F309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4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python.org/pypi/nlt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kinter" TargetMode="External"/><Relationship Id="rId2" Type="http://schemas.openxmlformats.org/officeDocument/2006/relationships/hyperlink" Target="http://docs.python.org/library/id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continuum.io/static/img/Anaconda-Quickstart.pdf" TargetMode="External"/><Relationship Id="rId2" Type="http://schemas.openxmlformats.org/officeDocument/2006/relationships/hyperlink" Target="https://store.continuum.io/cshop/anaconda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ip.pypa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and Developing Programs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49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Python Package Terminology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402" y="791784"/>
            <a:ext cx="8406398" cy="533437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200" b="1" dirty="0" smtClean="0"/>
              <a:t>“Programs are composed of modules.</a:t>
            </a:r>
          </a:p>
          <a:p>
            <a:pPr marL="0" indent="0">
              <a:buNone/>
            </a:pPr>
            <a:r>
              <a:rPr lang="en-US" sz="4200" b="1" dirty="0" smtClean="0"/>
              <a:t>Modules contain statements.</a:t>
            </a:r>
          </a:p>
          <a:p>
            <a:pPr marL="0" indent="0">
              <a:buNone/>
            </a:pPr>
            <a:r>
              <a:rPr lang="en-US" sz="4200" b="1" dirty="0" smtClean="0"/>
              <a:t>Statements contain expressions.</a:t>
            </a:r>
          </a:p>
          <a:p>
            <a:pPr marL="0" indent="0">
              <a:buNone/>
            </a:pPr>
            <a:r>
              <a:rPr lang="en-US" sz="4200" b="1" dirty="0" smtClean="0"/>
              <a:t>Expressions create and process objects.”</a:t>
            </a:r>
          </a:p>
          <a:p>
            <a:pPr marL="0" indent="0">
              <a:buNone/>
            </a:pPr>
            <a:endParaRPr lang="en-US" sz="5000" b="1" dirty="0" smtClean="0"/>
          </a:p>
          <a:p>
            <a:pPr marL="0" indent="0">
              <a:buNone/>
            </a:pPr>
            <a:r>
              <a:rPr lang="en-US" sz="5000" b="1" dirty="0" smtClean="0"/>
              <a:t>module</a:t>
            </a:r>
          </a:p>
          <a:p>
            <a:pPr marL="0" indent="0">
              <a:buNone/>
            </a:pPr>
            <a:r>
              <a:rPr lang="en-US" sz="5000" dirty="0" smtClean="0"/>
              <a:t>the basic unit of code reusability in Python: a block of code imported by some other code. Three types of modules concern us here: pure Python modules, extension modules, and packages.</a:t>
            </a:r>
          </a:p>
          <a:p>
            <a:pPr marL="0" indent="0">
              <a:buNone/>
            </a:pPr>
            <a:r>
              <a:rPr lang="en-US" sz="5000" b="1" dirty="0" smtClean="0"/>
              <a:t>pure Python module</a:t>
            </a:r>
          </a:p>
          <a:p>
            <a:pPr marL="0" indent="0">
              <a:buNone/>
            </a:pPr>
            <a:r>
              <a:rPr lang="en-US" sz="5000" dirty="0" smtClean="0"/>
              <a:t>a module written in Python and contained in a single .</a:t>
            </a:r>
            <a:r>
              <a:rPr lang="en-US" sz="5000" dirty="0" err="1" smtClean="0"/>
              <a:t>py</a:t>
            </a:r>
            <a:r>
              <a:rPr lang="en-US" sz="5000" dirty="0" smtClean="0"/>
              <a:t> file (and possibly associated .</a:t>
            </a:r>
            <a:r>
              <a:rPr lang="en-US" sz="5000" dirty="0" err="1" smtClean="0"/>
              <a:t>pyc</a:t>
            </a:r>
            <a:r>
              <a:rPr lang="en-US" sz="5000" dirty="0" smtClean="0"/>
              <a:t> and/or .</a:t>
            </a:r>
            <a:r>
              <a:rPr lang="en-US" sz="5000" dirty="0" err="1" smtClean="0"/>
              <a:t>pyo</a:t>
            </a:r>
            <a:r>
              <a:rPr lang="en-US" sz="5000" dirty="0" smtClean="0"/>
              <a:t> files). Sometimes referred to as a “pure module.”</a:t>
            </a:r>
          </a:p>
          <a:p>
            <a:pPr marL="0" indent="0">
              <a:buNone/>
            </a:pPr>
            <a:r>
              <a:rPr lang="en-US" sz="5000" b="1" dirty="0" smtClean="0"/>
              <a:t>extension module</a:t>
            </a:r>
          </a:p>
          <a:p>
            <a:pPr marL="0" indent="0">
              <a:buNone/>
            </a:pPr>
            <a:r>
              <a:rPr lang="en-US" sz="5000" dirty="0" smtClean="0"/>
              <a:t>a module written in the low-level language of the Python implementation</a:t>
            </a:r>
          </a:p>
          <a:p>
            <a:pPr marL="0" indent="0">
              <a:buNone/>
            </a:pPr>
            <a:r>
              <a:rPr lang="en-US" sz="5000" b="1" dirty="0" smtClean="0"/>
              <a:t>package</a:t>
            </a:r>
          </a:p>
          <a:p>
            <a:pPr marL="0" indent="0">
              <a:buNone/>
            </a:pPr>
            <a:r>
              <a:rPr lang="en-US" sz="5000" dirty="0" smtClean="0"/>
              <a:t>a module that contains other modules; typically contained in a directory in the </a:t>
            </a:r>
            <a:r>
              <a:rPr lang="en-US" sz="5000" dirty="0" err="1" smtClean="0"/>
              <a:t>filesystem</a:t>
            </a:r>
            <a:r>
              <a:rPr lang="en-US" sz="5000" dirty="0" smtClean="0"/>
              <a:t> and distinguished from other directories by the presence of a file </a:t>
            </a:r>
            <a:r>
              <a:rPr lang="en-US" sz="5000" i="1" dirty="0" smtClean="0"/>
              <a:t>__init__.py.</a:t>
            </a:r>
          </a:p>
        </p:txBody>
      </p:sp>
    </p:spTree>
    <p:extLst>
      <p:ext uri="{BB962C8B-B14F-4D97-AF65-F5344CB8AC3E}">
        <p14:creationId xmlns:p14="http://schemas.microsoft.com/office/powerpoint/2010/main" val="2709816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2" y="114016"/>
            <a:ext cx="8002268" cy="859218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Using the Module System:     import and from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907" y="973234"/>
            <a:ext cx="8741953" cy="573846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000" dirty="0" smtClean="0"/>
              <a:t>Clients of module (.</a:t>
            </a:r>
            <a:r>
              <a:rPr lang="en-US" sz="6000" dirty="0" err="1" smtClean="0"/>
              <a:t>py</a:t>
            </a:r>
            <a:r>
              <a:rPr lang="en-US" sz="6000" dirty="0" smtClean="0"/>
              <a:t> file) that use </a:t>
            </a:r>
            <a:r>
              <a:rPr lang="en-US" sz="6000" b="1" i="1" dirty="0" smtClean="0"/>
              <a:t>import</a:t>
            </a:r>
            <a:r>
              <a:rPr lang="en-US" sz="6000" dirty="0" smtClean="0"/>
              <a:t> get a module with attributes, while clients that use </a:t>
            </a:r>
            <a:r>
              <a:rPr lang="en-US" sz="6000" b="1" i="1" dirty="0" smtClean="0"/>
              <a:t>from</a:t>
            </a:r>
            <a:r>
              <a:rPr lang="en-US" sz="6000" dirty="0" smtClean="0"/>
              <a:t> get copies of the file’s names. Generally, you will prefer to use </a:t>
            </a:r>
            <a:r>
              <a:rPr lang="en-US" sz="6000" b="1" i="1" dirty="0" smtClean="0"/>
              <a:t>import</a:t>
            </a:r>
            <a:r>
              <a:rPr lang="en-US" sz="6000" dirty="0" smtClean="0"/>
              <a:t>.</a:t>
            </a:r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sz="6000" dirty="0" smtClean="0"/>
              <a:t>Python programs are composed of multiple module files linked together by import statements, and each module has attributes</a:t>
            </a:r>
            <a:r>
              <a:rPr lang="en-US" sz="6000" dirty="0"/>
              <a:t> </a:t>
            </a:r>
            <a:r>
              <a:rPr lang="en-US" sz="6000" dirty="0" smtClean="0"/>
              <a:t>-- a collection of variables—call it a namespace.</a:t>
            </a:r>
          </a:p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5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#file threenames.py</a:t>
            </a:r>
          </a:p>
          <a:p>
            <a:pPr marL="0" indent="0">
              <a:buNone/>
            </a:pPr>
            <a:r>
              <a:rPr lang="en-US" sz="5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 = 'dead'            # Define three attributes</a:t>
            </a:r>
          </a:p>
          <a:p>
            <a:pPr marL="0" indent="0">
              <a:buNone/>
            </a:pPr>
            <a:r>
              <a:rPr lang="en-US" sz="5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 = 'parrot          #  to export to other files</a:t>
            </a:r>
          </a:p>
          <a:p>
            <a:pPr marL="0" indent="0">
              <a:buNone/>
            </a:pPr>
            <a:r>
              <a:rPr lang="en-US" sz="5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 = 'sketch'</a:t>
            </a:r>
          </a:p>
          <a:p>
            <a:pPr marL="0" indent="0">
              <a:buNone/>
            </a:pPr>
            <a:r>
              <a:rPr lang="en-US" sz="5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print(a, b, c)</a:t>
            </a:r>
          </a:p>
          <a:p>
            <a:pPr marL="0" indent="0">
              <a:buNone/>
            </a:pPr>
            <a:endParaRPr lang="en-US" sz="5600" dirty="0" smtClean="0"/>
          </a:p>
          <a:p>
            <a:pPr marL="0" indent="0">
              <a:buNone/>
            </a:pPr>
            <a:r>
              <a:rPr lang="en-US" sz="5600" dirty="0" smtClean="0"/>
              <a:t>% python </a:t>
            </a:r>
            <a:r>
              <a:rPr lang="en-US" sz="5600" dirty="0"/>
              <a:t>threenames.py </a:t>
            </a:r>
            <a:r>
              <a:rPr lang="en-US" sz="5600" dirty="0" smtClean="0"/>
              <a:t>        # run from the command line </a:t>
            </a:r>
            <a:r>
              <a:rPr lang="en-US" sz="5600" dirty="0"/>
              <a:t>here</a:t>
            </a:r>
            <a:endParaRPr lang="en-US" sz="5600" dirty="0" smtClean="0"/>
          </a:p>
          <a:p>
            <a:pPr marL="0" indent="0">
              <a:buNone/>
            </a:pPr>
            <a:r>
              <a:rPr lang="en-US" sz="5600" dirty="0" smtClean="0"/>
              <a:t>dead parrot sketch</a:t>
            </a:r>
          </a:p>
          <a:p>
            <a:pPr marL="0" indent="0">
              <a:buNone/>
            </a:pPr>
            <a:r>
              <a:rPr lang="en-US" sz="5600" dirty="0" smtClean="0"/>
              <a:t>% python</a:t>
            </a:r>
          </a:p>
          <a:p>
            <a:pPr marL="0" indent="0">
              <a:buNone/>
            </a:pPr>
            <a:r>
              <a:rPr lang="en-US" sz="5600" dirty="0" smtClean="0"/>
              <a:t>&gt;&gt;&gt; import </a:t>
            </a:r>
            <a:r>
              <a:rPr lang="en-US" sz="5600" dirty="0" err="1" smtClean="0"/>
              <a:t>threenames</a:t>
            </a:r>
            <a:r>
              <a:rPr lang="en-US" sz="5600" dirty="0" smtClean="0"/>
              <a:t>                    # Grab the whole module: it runs here too</a:t>
            </a:r>
          </a:p>
          <a:p>
            <a:pPr marL="0" indent="0">
              <a:buNone/>
            </a:pPr>
            <a:r>
              <a:rPr lang="en-US" sz="5600" dirty="0" smtClean="0"/>
              <a:t>dead parrot sketch</a:t>
            </a:r>
          </a:p>
          <a:p>
            <a:pPr marL="0" indent="0">
              <a:buNone/>
            </a:pPr>
            <a:r>
              <a:rPr lang="en-US" sz="5600" dirty="0" smtClean="0"/>
              <a:t>&gt;&gt;&gt;</a:t>
            </a:r>
          </a:p>
          <a:p>
            <a:pPr marL="0" indent="0">
              <a:buNone/>
            </a:pPr>
            <a:r>
              <a:rPr lang="en-US" sz="5600" dirty="0" smtClean="0"/>
              <a:t>&gt;&gt;&gt; </a:t>
            </a:r>
            <a:r>
              <a:rPr lang="en-US" sz="5600" dirty="0" err="1" smtClean="0"/>
              <a:t>threenames.b</a:t>
            </a:r>
            <a:r>
              <a:rPr lang="en-US" sz="5600" dirty="0" smtClean="0"/>
              <a:t>, </a:t>
            </a:r>
            <a:r>
              <a:rPr lang="en-US" sz="5600" dirty="0" err="1" smtClean="0"/>
              <a:t>threenames.c</a:t>
            </a:r>
            <a:r>
              <a:rPr lang="en-US" sz="5600" dirty="0" smtClean="0"/>
              <a:t>           # but now we can  </a:t>
            </a:r>
            <a:r>
              <a:rPr lang="en-US" sz="5600" dirty="0"/>
              <a:t>a</a:t>
            </a:r>
            <a:r>
              <a:rPr lang="en-US" sz="5600" dirty="0" smtClean="0"/>
              <a:t>ccess module attributes</a:t>
            </a:r>
          </a:p>
          <a:p>
            <a:pPr marL="0" indent="0">
              <a:buNone/>
            </a:pPr>
            <a:r>
              <a:rPr lang="en-US" sz="5600" dirty="0" smtClean="0"/>
              <a:t>('parrot', 'sketch')</a:t>
            </a:r>
          </a:p>
          <a:p>
            <a:pPr marL="0" indent="0">
              <a:buNone/>
            </a:pPr>
            <a:r>
              <a:rPr lang="en-US" sz="5600" dirty="0" smtClean="0"/>
              <a:t>&gt;&gt;&gt;</a:t>
            </a:r>
          </a:p>
          <a:p>
            <a:pPr marL="0" indent="0">
              <a:buNone/>
            </a:pPr>
            <a:r>
              <a:rPr lang="en-US" sz="5600" dirty="0" smtClean="0"/>
              <a:t>&gt;&gt;&gt; from </a:t>
            </a:r>
            <a:r>
              <a:rPr lang="en-US" sz="5600" dirty="0" err="1" smtClean="0"/>
              <a:t>threenames</a:t>
            </a:r>
            <a:r>
              <a:rPr lang="en-US" sz="5600" dirty="0" smtClean="0"/>
              <a:t> import a, b, c       # </a:t>
            </a:r>
            <a:r>
              <a:rPr lang="en-US" sz="5600" dirty="0"/>
              <a:t> </a:t>
            </a:r>
            <a:r>
              <a:rPr lang="en-US" sz="5600" dirty="0" smtClean="0"/>
              <a:t>Copy multiple names out of module</a:t>
            </a:r>
          </a:p>
          <a:p>
            <a:pPr marL="0" indent="0">
              <a:buNone/>
            </a:pPr>
            <a:r>
              <a:rPr lang="en-US" sz="5600" dirty="0" smtClean="0"/>
              <a:t>&gt;&gt;&gt; b, c</a:t>
            </a:r>
          </a:p>
          <a:p>
            <a:pPr marL="0" indent="0">
              <a:buNone/>
            </a:pPr>
            <a:r>
              <a:rPr lang="en-US" sz="5600" dirty="0" smtClean="0"/>
              <a:t>('parrot', 'sketch')”</a:t>
            </a:r>
          </a:p>
          <a:p>
            <a:pPr marL="0" indent="0">
              <a:buNone/>
            </a:pPr>
            <a:r>
              <a:rPr lang="en-US" sz="5600" dirty="0" smtClean="0"/>
              <a:t>“&gt;&gt;&gt; </a:t>
            </a:r>
            <a:r>
              <a:rPr lang="en-US" sz="5600" dirty="0" err="1" smtClean="0"/>
              <a:t>dir</a:t>
            </a:r>
            <a:r>
              <a:rPr lang="en-US" sz="5600" dirty="0" smtClean="0"/>
              <a:t>(</a:t>
            </a:r>
            <a:r>
              <a:rPr lang="en-US" sz="5600" dirty="0" err="1" smtClean="0"/>
              <a:t>threenames</a:t>
            </a:r>
            <a:r>
              <a:rPr lang="en-US" sz="5600" dirty="0" smtClean="0"/>
              <a:t>)</a:t>
            </a:r>
          </a:p>
          <a:p>
            <a:pPr marL="0" indent="0">
              <a:buNone/>
            </a:pPr>
            <a:r>
              <a:rPr lang="en-US" sz="5600" dirty="0" smtClean="0"/>
              <a:t>['__</a:t>
            </a:r>
            <a:r>
              <a:rPr lang="en-US" sz="5600" dirty="0" err="1" smtClean="0"/>
              <a:t>builtins</a:t>
            </a:r>
            <a:r>
              <a:rPr lang="en-US" sz="5600" dirty="0" smtClean="0"/>
              <a:t>__', '__doc__', '__file__', '__name__', '__package__', 'a', 'b', 'c']”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8623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37" y="280424"/>
            <a:ext cx="9203791" cy="68456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pypi.python.org/pypi/nltk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- A natural language processing toolkit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bash-3.2$ pip install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nltk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Requirement already satisfied 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bash-3.2$ python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Python 2.7.10 |Anaconda 2.3.0 (x86_64)| (default, May 28 2015, 17:04:42) [GCC 4.2.1 (Apple Inc. build 5577)] on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darwin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nltk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sentence = """At eight o'clock on Thursday morning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... Arthur didn't feel very good."""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tokens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nltk.word_tokenize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(sentence)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tokens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['At', 'eight', "o'clock", 'on', 'Thursday', 'morning',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'Arthur', 'did',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n't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", 'feel', 'very', 'good', '.']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tagged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nltk.pos_tag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tagged[0:6]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[('At', 'IN'), ('eight', 'CD'), ("o'clock", 'JJ'), ('on', 'IN'),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('Thursday', 'NNP'), ('morning', 'NN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')]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557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032" y="557784"/>
            <a:ext cx="8887968" cy="6400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nltk.book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import 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*** Introductory Examples for the NLTK Book ***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Loading text1, ..., text9 and sent1, ..., sent9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Type the name of the text or sentence to view it.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text1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&lt;Text: Moby Dick by Herman Melville 1851&gt;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type(text1)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&lt;class 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nltk.text.Text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help(text1.concordance)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Help on method concordance in module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nltk.text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concordance(self, word, width=79, lines=25) method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nltk.text.Text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instance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Print a concordance for ``word`` with the specified context window.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Word matching is not case-sensitive.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seealso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``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ConcordanceIndex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``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text1.concordance("monstrous")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Displaying 11 of 11 matches: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the former , one was of a most monstrous size . …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70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31" y="197946"/>
            <a:ext cx="8946069" cy="636725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from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nltk.corpus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reuters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help(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reuters.categories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Help on method categories in module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nltk.corpus.reader.api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categories(self,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fileids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=None) method of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nltk.corpus.reader.plaintext.CategorizedPlaintextCorpusReader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instance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a list of the categories that are defined for this corpus,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or for the file(s) if it is given.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reuters.categories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u'acq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u'alum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u'barley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u'bop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u'carcass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u'castor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-oil',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u'cocoa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u'coconut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u'coconut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-oil',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u'coffee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u'copper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u'copra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-cake',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u'corn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u'cotton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u'cotton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-oil',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u'cpi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u'cpu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u'crude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u'dfl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u'dlr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u'dmk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u'earn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u'fuel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u'gas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u'gnp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u'gold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u'grain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u'groundnut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u'groundnut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-oil',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u'heat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u'hog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u'housing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u'income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u'instal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-debt',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u'interest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u'ipi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u'iron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-steel',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u'jet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u'jobs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u'l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-cattle',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u'lead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u'lei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u'lin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-oil',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u'livestock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u'lumber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u'meal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-feed',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u'money-fx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u'money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-supply',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u'naphtha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u'nat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-gas',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u'nickel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u'nkr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u'nzdlr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u'oat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u'oilseed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u'orange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u'palladium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u'palm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-oil',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u'palmkernel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u'pet-chem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u'platinum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u'potato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u'propane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u'rand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u'rape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-oil',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u'rapeseed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u'reserves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u'retail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u'rice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u'rubber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u'rye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u'ship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u'silver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u'sorghum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u'soy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-meal',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u'soy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-oil',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u'soybean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u'strategic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-metal',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u'sugar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u'sun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-meal',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u'sun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-oil',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u'sunseed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u'tea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u'tin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u'trade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u'veg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-oil',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u'wheat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u'wpi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u'yen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u'zinc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01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Installing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001000" cy="5334000"/>
          </a:xfrm>
        </p:spPr>
        <p:txBody>
          <a:bodyPr/>
          <a:lstStyle/>
          <a:p>
            <a:r>
              <a:rPr lang="en-US" sz="2800" b="0" dirty="0">
                <a:latin typeface="Arial" charset="0"/>
                <a:ea typeface="ＭＳ Ｐゴシック" charset="0"/>
                <a:cs typeface="ＭＳ Ｐゴシック" charset="0"/>
              </a:rPr>
              <a:t>Python is pre-installed on most Unix systems, including Linux and MAC OS X</a:t>
            </a:r>
          </a:p>
          <a:p>
            <a:r>
              <a:rPr lang="en-US" sz="2800" b="0" dirty="0">
                <a:latin typeface="Arial" charset="0"/>
                <a:ea typeface="ＭＳ Ｐゴシック" charset="0"/>
                <a:cs typeface="ＭＳ Ｐゴシック" charset="0"/>
              </a:rPr>
              <a:t>The pre-installed version may not be the most recent</a:t>
            </a:r>
          </a:p>
          <a:p>
            <a:r>
              <a:rPr lang="en-US" sz="2800" b="0" dirty="0">
                <a:latin typeface="Arial" charset="0"/>
                <a:ea typeface="ＭＳ Ｐゴシック" charset="0"/>
                <a:cs typeface="ＭＳ Ｐゴシック" charset="0"/>
              </a:rPr>
              <a:t>Two </a:t>
            </a:r>
            <a:r>
              <a:rPr lang="ja-JP" altLang="en-US" sz="2800" b="0" dirty="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sz="2800" b="0" dirty="0">
                <a:latin typeface="Arial" charset="0"/>
                <a:ea typeface="ＭＳ Ｐゴシック" charset="0"/>
                <a:cs typeface="ＭＳ Ｐゴシック" charset="0"/>
              </a:rPr>
              <a:t>latest versions</a:t>
            </a:r>
            <a:r>
              <a:rPr lang="ja-JP" altLang="en-US" sz="2800" b="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sz="28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2.7 released 7/10 &amp; 3.2 released 10/10</a:t>
            </a:r>
          </a:p>
          <a:p>
            <a:pPr lvl="1"/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Python 3 is a non-backward compatible version which you 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should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use 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for CS2021</a:t>
            </a: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800" b="0" dirty="0">
                <a:latin typeface="Arial" charset="0"/>
                <a:ea typeface="ＭＳ Ｐゴシック" charset="0"/>
                <a:cs typeface="ＭＳ Ｐゴシック" charset="0"/>
              </a:rPr>
              <a:t>Download from http://</a:t>
            </a:r>
            <a:r>
              <a:rPr lang="en-US" sz="2800" b="0" dirty="0" err="1">
                <a:latin typeface="Arial" charset="0"/>
                <a:ea typeface="ＭＳ Ｐゴシック" charset="0"/>
                <a:cs typeface="ＭＳ Ｐゴシック" charset="0"/>
              </a:rPr>
              <a:t>python.org</a:t>
            </a:r>
            <a:r>
              <a:rPr lang="en-US" sz="2800" b="0" dirty="0">
                <a:latin typeface="Arial" charset="0"/>
                <a:ea typeface="ＭＳ Ｐゴシック" charset="0"/>
                <a:cs typeface="ＭＳ Ｐゴシック" charset="0"/>
              </a:rPr>
              <a:t>/download</a:t>
            </a:r>
            <a:r>
              <a:rPr lang="en-US" sz="2800" b="0" dirty="0" smtClean="0">
                <a:latin typeface="Arial" charset="0"/>
                <a:ea typeface="ＭＳ Ｐゴシック" charset="0"/>
                <a:cs typeface="ＭＳ Ｐゴシック" charset="0"/>
              </a:rPr>
              <a:t>/</a:t>
            </a:r>
            <a:endParaRPr lang="en-US" sz="2800" b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54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Running Interactively on UNIX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Symbol" charset="0"/>
              <a:buNone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On Unix…</a:t>
            </a:r>
          </a:p>
          <a:p>
            <a:pPr lvl="1">
              <a:buFont typeface="Symbol" charset="0"/>
              <a:buNone/>
            </a:pPr>
            <a:r>
              <a:rPr lang="en-US" sz="2800">
                <a:latin typeface="Arial" charset="0"/>
                <a:ea typeface="ＭＳ Ｐゴシック" charset="0"/>
              </a:rPr>
              <a:t>%</a:t>
            </a:r>
            <a:r>
              <a:rPr lang="en-US" sz="2800">
                <a:latin typeface="Courier New" charset="0"/>
                <a:ea typeface="ＭＳ Ｐゴシック" charset="0"/>
              </a:rPr>
              <a:t> python</a:t>
            </a:r>
          </a:p>
          <a:p>
            <a:pPr lvl="1">
              <a:buFont typeface="Symbol" charset="0"/>
              <a:buNone/>
            </a:pPr>
            <a:r>
              <a:rPr lang="en-US" sz="2800">
                <a:solidFill>
                  <a:srgbClr val="660033"/>
                </a:solidFill>
                <a:latin typeface="Courier New" charset="0"/>
                <a:ea typeface="ＭＳ Ｐゴシック" charset="0"/>
              </a:rPr>
              <a:t>&gt;&gt;&gt;</a:t>
            </a:r>
            <a:r>
              <a:rPr lang="en-US" sz="2800">
                <a:latin typeface="Courier New" charset="0"/>
                <a:ea typeface="ＭＳ Ｐゴシック" charset="0"/>
              </a:rPr>
              <a:t> 3+3</a:t>
            </a:r>
          </a:p>
          <a:p>
            <a:pPr lvl="1">
              <a:buFont typeface="Symbol" charset="0"/>
              <a:buNone/>
            </a:pPr>
            <a:r>
              <a:rPr lang="en-US" sz="2800">
                <a:latin typeface="Courier New" charset="0"/>
                <a:ea typeface="ＭＳ Ｐゴシック" charset="0"/>
              </a:rPr>
              <a:t>6</a:t>
            </a:r>
          </a:p>
          <a:p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Python prompts with </a:t>
            </a:r>
            <a:r>
              <a:rPr lang="ja-JP" altLang="en-US" sz="2800">
                <a:latin typeface="Arial" charset="0"/>
                <a:ea typeface="ＭＳ Ｐゴシック" charset="0"/>
                <a:cs typeface="ＭＳ Ｐゴシック" charset="0"/>
              </a:rPr>
              <a:t>‘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&gt;&gt;&gt;</a:t>
            </a:r>
            <a:r>
              <a:rPr lang="ja-JP" altLang="en-US" sz="280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. </a:t>
            </a:r>
          </a:p>
          <a:p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To exit Python (not Idle):</a:t>
            </a:r>
          </a:p>
          <a:p>
            <a:pPr lvl="1"/>
            <a:r>
              <a:rPr lang="en-US" sz="2800">
                <a:latin typeface="Arial" charset="0"/>
                <a:ea typeface="ＭＳ Ｐゴシック" charset="0"/>
              </a:rPr>
              <a:t>In Unix, type CONTROL-D</a:t>
            </a:r>
          </a:p>
          <a:p>
            <a:pPr lvl="1"/>
            <a:r>
              <a:rPr lang="en-US" sz="2800">
                <a:latin typeface="Arial" charset="0"/>
                <a:ea typeface="ＭＳ Ｐゴシック" charset="0"/>
              </a:rPr>
              <a:t>In Windows, type CONTROL-Z + &lt;Enter&gt;</a:t>
            </a:r>
          </a:p>
          <a:p>
            <a:pPr lvl="1"/>
            <a:r>
              <a:rPr lang="en-US" sz="2800">
                <a:latin typeface="Arial" charset="0"/>
                <a:ea typeface="ＭＳ Ｐゴシック" charset="0"/>
              </a:rPr>
              <a:t>Evaluate exit() </a:t>
            </a:r>
          </a:p>
        </p:txBody>
      </p:sp>
    </p:spTree>
    <p:extLst>
      <p:ext uri="{BB962C8B-B14F-4D97-AF65-F5344CB8AC3E}">
        <p14:creationId xmlns:p14="http://schemas.microsoft.com/office/powerpoint/2010/main" val="236320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Running Programs on UNIX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5334000"/>
          </a:xfrm>
        </p:spPr>
        <p:txBody>
          <a:bodyPr/>
          <a:lstStyle/>
          <a:p>
            <a:r>
              <a:rPr lang="en-US" sz="2800" b="0">
                <a:latin typeface="Arial" charset="0"/>
                <a:ea typeface="ＭＳ Ｐゴシック" charset="0"/>
                <a:cs typeface="ＭＳ Ｐゴシック" charset="0"/>
              </a:rPr>
              <a:t>Call python program via the python interpreter</a:t>
            </a:r>
          </a:p>
          <a:p>
            <a:pPr lvl="1">
              <a:buFontTx/>
              <a:buNone/>
            </a:pPr>
            <a:r>
              <a:rPr lang="en-US" sz="2800">
                <a:latin typeface="Courier New" charset="0"/>
                <a:ea typeface="ＭＳ Ｐゴシック" charset="0"/>
                <a:cs typeface="Courier New" charset="0"/>
              </a:rPr>
              <a:t>% python fact.py</a:t>
            </a:r>
            <a:endParaRPr lang="en-US" sz="2800" i="1">
              <a:latin typeface="Courier New" charset="0"/>
              <a:ea typeface="ＭＳ Ｐゴシック" charset="0"/>
              <a:cs typeface="Courier New" charset="0"/>
            </a:endParaRPr>
          </a:p>
          <a:p>
            <a:r>
              <a:rPr lang="en-US" sz="2800" b="0">
                <a:latin typeface="Arial" charset="0"/>
                <a:ea typeface="ＭＳ Ｐゴシック" charset="0"/>
                <a:cs typeface="ＭＳ Ｐゴシック" charset="0"/>
              </a:rPr>
              <a:t>Make a python file directly executable by </a:t>
            </a:r>
          </a:p>
          <a:p>
            <a:pPr lvl="1"/>
            <a:r>
              <a:rPr lang="en-US" sz="2800">
                <a:latin typeface="Arial" charset="0"/>
                <a:ea typeface="ＭＳ Ｐゴシック" charset="0"/>
              </a:rPr>
              <a:t>Adding the appropriate path to your python  interpreter as the first line of your file</a:t>
            </a:r>
          </a:p>
          <a:p>
            <a:pPr lvl="2">
              <a:buFontTx/>
              <a:buNone/>
            </a:pPr>
            <a:r>
              <a:rPr lang="en-US" sz="2800">
                <a:latin typeface="Courier New" charset="0"/>
                <a:ea typeface="ＭＳ Ｐゴシック" charset="0"/>
                <a:cs typeface="Courier New" charset="0"/>
              </a:rPr>
              <a:t>#!/usr/bin/python</a:t>
            </a:r>
          </a:p>
          <a:p>
            <a:pPr lvl="1"/>
            <a:r>
              <a:rPr lang="en-US" sz="2800">
                <a:latin typeface="Arial" charset="0"/>
                <a:ea typeface="ＭＳ Ｐゴシック" charset="0"/>
              </a:rPr>
              <a:t>Making the file executable</a:t>
            </a:r>
          </a:p>
          <a:p>
            <a:pPr lvl="2">
              <a:buFontTx/>
              <a:buNone/>
            </a:pPr>
            <a:r>
              <a:rPr lang="en-US" sz="2800">
                <a:latin typeface="Courier New" charset="0"/>
                <a:ea typeface="ＭＳ Ｐゴシック" charset="0"/>
                <a:cs typeface="Courier New" charset="0"/>
              </a:rPr>
              <a:t>% chmod a+x fact.py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Invoking file from Unix command line</a:t>
            </a:r>
          </a:p>
          <a:p>
            <a:pPr lvl="2">
              <a:buFontTx/>
              <a:buNone/>
            </a:pPr>
            <a:r>
              <a:rPr lang="en-US" sz="3000">
                <a:latin typeface="Courier New" charset="0"/>
                <a:ea typeface="ＭＳ Ｐゴシック" charset="0"/>
                <a:cs typeface="Courier New" charset="0"/>
              </a:rPr>
              <a:t>% fact.py</a:t>
            </a:r>
          </a:p>
        </p:txBody>
      </p:sp>
    </p:spTree>
    <p:extLst>
      <p:ext uri="{BB962C8B-B14F-4D97-AF65-F5344CB8AC3E}">
        <p14:creationId xmlns:p14="http://schemas.microsoft.com/office/powerpoint/2010/main" val="39399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9144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Python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IDEs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001000" cy="5334000"/>
          </a:xfrm>
        </p:spPr>
        <p:txBody>
          <a:bodyPr>
            <a:normAutofit lnSpcReduction="10000"/>
          </a:bodyPr>
          <a:lstStyle/>
          <a:p>
            <a:r>
              <a:rPr lang="en-US" sz="3200" b="0" dirty="0">
                <a:latin typeface="Arial" charset="0"/>
                <a:ea typeface="ＭＳ Ｐゴシック" charset="0"/>
                <a:cs typeface="ＭＳ Ｐゴシック" charset="0"/>
              </a:rPr>
              <a:t>There are many Integrated Development </a:t>
            </a:r>
            <a:r>
              <a:rPr lang="en-US" sz="3200" b="0" dirty="0" smtClean="0">
                <a:latin typeface="Arial" charset="0"/>
                <a:ea typeface="ＭＳ Ｐゴシック" charset="0"/>
                <a:cs typeface="ＭＳ Ｐゴシック" charset="0"/>
              </a:rPr>
              <a:t>Environments and Package Management Systems</a:t>
            </a:r>
            <a:endParaRPr lang="en-US" sz="32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IDLE</a:t>
            </a:r>
          </a:p>
          <a:p>
            <a:pPr lvl="1"/>
            <a:r>
              <a:rPr lang="en-US" sz="2800" dirty="0" err="1" smtClean="0">
                <a:latin typeface="Arial" charset="0"/>
                <a:ea typeface="ＭＳ Ｐゴシック" charset="0"/>
                <a:cs typeface="ＭＳ Ｐゴシック" charset="0"/>
              </a:rPr>
              <a:t>Emacs</a:t>
            </a:r>
            <a:endParaRPr lang="en-US" sz="28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Anaconda /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Spyder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Enthought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Canopy</a:t>
            </a:r>
            <a:endParaRPr lang="en-US" sz="28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Komodo</a:t>
            </a:r>
          </a:p>
          <a:p>
            <a:pPr lvl="1"/>
            <a:r>
              <a:rPr lang="en-US" sz="2800" dirty="0" err="1" smtClean="0">
                <a:latin typeface="Arial" charset="0"/>
                <a:ea typeface="ＭＳ Ｐゴシック" charset="0"/>
                <a:cs typeface="ＭＳ Ｐゴシック" charset="0"/>
              </a:rPr>
              <a:t>PyCharm</a:t>
            </a:r>
            <a:endParaRPr lang="en-US" sz="28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Eclipse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+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PyDev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TextMate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3200" b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72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IDLE Development Environment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5334000"/>
          </a:xfrm>
        </p:spPr>
        <p:txBody>
          <a:bodyPr/>
          <a:lstStyle/>
          <a:p>
            <a:pPr marL="236538" indent="-236538"/>
            <a:r>
              <a:rPr lang="en-US" sz="2800" b="0">
                <a:latin typeface="Arial" charset="0"/>
                <a:ea typeface="ＭＳ Ｐゴシック" charset="0"/>
                <a:cs typeface="ＭＳ Ｐゴシック" charset="0"/>
                <a:hlinkClick r:id="rId2"/>
              </a:rPr>
              <a:t>IDLE</a:t>
            </a:r>
            <a:r>
              <a:rPr lang="en-US" sz="2800" b="0">
                <a:latin typeface="Arial" charset="0"/>
                <a:ea typeface="ＭＳ Ｐゴシック" charset="0"/>
                <a:cs typeface="ＭＳ Ｐゴシック" charset="0"/>
              </a:rPr>
              <a:t> is the </a:t>
            </a:r>
            <a:r>
              <a:rPr lang="ja-JP" altLang="en-US" sz="2800" b="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sz="2800" b="0">
                <a:latin typeface="Arial" charset="0"/>
                <a:ea typeface="ＭＳ Ｐゴシック" charset="0"/>
                <a:cs typeface="ＭＳ Ｐゴシック" charset="0"/>
              </a:rPr>
              <a:t>official</a:t>
            </a:r>
            <a:r>
              <a:rPr lang="ja-JP" altLang="en-US" sz="2800" b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sz="2800" b="0">
                <a:latin typeface="Arial" charset="0"/>
                <a:ea typeface="ＭＳ Ｐゴシック" charset="0"/>
                <a:cs typeface="ＭＳ Ｐゴシック" charset="0"/>
              </a:rPr>
              <a:t> IDE distributed with Python</a:t>
            </a:r>
          </a:p>
          <a:p>
            <a:pPr marL="236538" indent="-236538"/>
            <a:r>
              <a:rPr lang="en-US" sz="2800" b="0">
                <a:latin typeface="Arial" charset="0"/>
                <a:ea typeface="ＭＳ Ｐゴシック" charset="0"/>
                <a:cs typeface="ＭＳ Ｐゴシック" charset="0"/>
              </a:rPr>
              <a:t>Preinstalled on MAC OS X</a:t>
            </a:r>
          </a:p>
          <a:p>
            <a:pPr marL="236538" indent="-236538"/>
            <a:r>
              <a:rPr lang="en-US" sz="2800" b="0">
                <a:latin typeface="Arial" charset="0"/>
                <a:ea typeface="ＭＳ Ｐゴシック" charset="0"/>
                <a:cs typeface="ＭＳ Ｐゴシック" charset="0"/>
              </a:rPr>
              <a:t>Written in Python with the </a:t>
            </a:r>
            <a:r>
              <a:rPr lang="en-US" sz="2800" b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Tkinter</a:t>
            </a:r>
            <a:r>
              <a:rPr lang="en-US" sz="2800" b="0">
                <a:latin typeface="Arial" charset="0"/>
                <a:ea typeface="ＭＳ Ｐゴシック" charset="0"/>
                <a:cs typeface="ＭＳ Ｐゴシック" charset="0"/>
              </a:rPr>
              <a:t> GUI package </a:t>
            </a:r>
          </a:p>
          <a:p>
            <a:pPr marL="236538" indent="-236538"/>
            <a:r>
              <a:rPr lang="en-US" sz="2800" b="0">
                <a:latin typeface="Arial" charset="0"/>
                <a:ea typeface="ＭＳ Ｐゴシック" charset="0"/>
                <a:cs typeface="ＭＳ Ｐゴシック" charset="0"/>
              </a:rPr>
              <a:t>Multi-window text editor with syntax highlighting, auto-completion, smart indent and other features</a:t>
            </a:r>
          </a:p>
          <a:p>
            <a:pPr marL="236538" indent="-236538"/>
            <a:r>
              <a:rPr lang="en-US" sz="2800" b="0">
                <a:latin typeface="Arial" charset="0"/>
                <a:ea typeface="ＭＳ Ｐゴシック" charset="0"/>
                <a:cs typeface="ＭＳ Ｐゴシック" charset="0"/>
              </a:rPr>
              <a:t>Python shell with syntax highlighting, line recall, …</a:t>
            </a:r>
          </a:p>
          <a:p>
            <a:pPr marL="236538" indent="-236538"/>
            <a:r>
              <a:rPr lang="en-US" sz="2800" b="0">
                <a:latin typeface="Arial" charset="0"/>
                <a:ea typeface="ＭＳ Ｐゴシック" charset="0"/>
                <a:cs typeface="ＭＳ Ｐゴシック" charset="0"/>
              </a:rPr>
              <a:t>Integrated debugger</a:t>
            </a:r>
            <a:br>
              <a:rPr lang="en-US" sz="2800" b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b="0">
                <a:latin typeface="Arial" charset="0"/>
                <a:ea typeface="ＭＳ Ｐゴシック" charset="0"/>
                <a:cs typeface="ＭＳ Ｐゴシック" charset="0"/>
              </a:rPr>
              <a:t>with stepping, persis-</a:t>
            </a:r>
            <a:br>
              <a:rPr lang="en-US" sz="2800" b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b="0">
                <a:latin typeface="Arial" charset="0"/>
                <a:ea typeface="ＭＳ Ｐゴシック" charset="0"/>
                <a:cs typeface="ＭＳ Ｐゴシック" charset="0"/>
              </a:rPr>
              <a:t>tent breakpoints,</a:t>
            </a:r>
            <a:br>
              <a:rPr lang="en-US" sz="2800" b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b="0">
                <a:latin typeface="Arial" charset="0"/>
                <a:ea typeface="ＭＳ Ｐゴシック" charset="0"/>
                <a:cs typeface="ＭＳ Ｐゴシック" charset="0"/>
              </a:rPr>
              <a:t>and call stack visi-</a:t>
            </a:r>
            <a:br>
              <a:rPr lang="en-US" sz="2800" b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b="0">
                <a:latin typeface="Arial" charset="0"/>
                <a:ea typeface="ＭＳ Ｐゴシック" charset="0"/>
                <a:cs typeface="ＭＳ Ｐゴシック" charset="0"/>
              </a:rPr>
              <a:t>bility</a:t>
            </a:r>
          </a:p>
        </p:txBody>
      </p:sp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425" y="4267200"/>
            <a:ext cx="46513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447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003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Developing Python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in 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Emacs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813816"/>
            <a:ext cx="8476488" cy="5779008"/>
          </a:xfrm>
        </p:spPr>
        <p:txBody>
          <a:bodyPr>
            <a:normAutofit/>
          </a:bodyPr>
          <a:lstStyle/>
          <a:p>
            <a:r>
              <a:rPr lang="en-US" b="0" dirty="0" err="1">
                <a:latin typeface="Arial" charset="0"/>
                <a:ea typeface="ＭＳ Ｐゴシック" charset="0"/>
                <a:cs typeface="ＭＳ Ｐゴシック" charset="0"/>
              </a:rPr>
              <a:t>Emacs</a:t>
            </a:r>
            <a:r>
              <a:rPr lang="en-US" b="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i="1" dirty="0">
                <a:latin typeface="Arial" charset="0"/>
                <a:ea typeface="ＭＳ Ｐゴシック" charset="0"/>
                <a:cs typeface="ＭＳ Ｐゴシック" charset="0"/>
              </a:rPr>
              <a:t>python-</a:t>
            </a:r>
            <a:r>
              <a:rPr lang="en-US" b="0" i="1" dirty="0" err="1">
                <a:latin typeface="Arial" charset="0"/>
                <a:ea typeface="ＭＳ Ｐゴシック" charset="0"/>
                <a:cs typeface="ＭＳ Ｐゴシック" charset="0"/>
              </a:rPr>
              <a:t>mode.el</a:t>
            </a:r>
            <a:r>
              <a:rPr lang="en-US" b="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>
                <a:latin typeface="Arial" charset="0"/>
                <a:ea typeface="ＭＳ Ｐゴシック" charset="0"/>
                <a:cs typeface="ＭＳ Ｐゴシック" charset="0"/>
              </a:rPr>
              <a:t>has good support for editing Python, 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by </a:t>
            </a:r>
            <a:r>
              <a:rPr lang="en-US" b="0" dirty="0">
                <a:latin typeface="Arial" charset="0"/>
                <a:ea typeface="ＭＳ Ｐゴシック" charset="0"/>
                <a:cs typeface="ＭＳ Ｐゴシック" charset="0"/>
              </a:rPr>
              <a:t>default for .</a:t>
            </a:r>
            <a:r>
              <a:rPr lang="en-US" b="0" dirty="0" err="1">
                <a:latin typeface="Arial" charset="0"/>
                <a:ea typeface="ＭＳ Ｐゴシック" charset="0"/>
                <a:cs typeface="ＭＳ Ｐゴシック" charset="0"/>
              </a:rPr>
              <a:t>py</a:t>
            </a:r>
            <a:r>
              <a:rPr lang="en-US" b="0" dirty="0">
                <a:latin typeface="Arial" charset="0"/>
                <a:ea typeface="ＭＳ Ｐゴシック" charset="0"/>
                <a:cs typeface="ＭＳ Ｐゴシック" charset="0"/>
              </a:rPr>
              <a:t> files</a:t>
            </a:r>
          </a:p>
          <a:p>
            <a:r>
              <a:rPr lang="en-US" b="0" dirty="0">
                <a:latin typeface="Arial" charset="0"/>
                <a:ea typeface="ＭＳ Ｐゴシック" charset="0"/>
                <a:cs typeface="ＭＳ Ｐゴシック" charset="0"/>
              </a:rPr>
              <a:t>Features: 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syntax completion</a:t>
            </a:r>
            <a:r>
              <a:rPr lang="en-US" b="0" dirty="0">
                <a:latin typeface="Arial" charset="0"/>
                <a:ea typeface="ＭＳ Ｐゴシック" charset="0"/>
                <a:cs typeface="ＭＳ Ｐゴシック" charset="0"/>
              </a:rPr>
              <a:t>, symbol help, </a:t>
            </a:r>
            <a:r>
              <a:rPr lang="en-US" b="0" dirty="0" err="1">
                <a:latin typeface="Arial" charset="0"/>
                <a:ea typeface="ＭＳ Ｐゴシック" charset="0"/>
                <a:cs typeface="ＭＳ Ｐゴシック" charset="0"/>
              </a:rPr>
              <a:t>eldoc</a:t>
            </a:r>
            <a:r>
              <a:rPr lang="en-US" b="0" dirty="0">
                <a:latin typeface="Arial" charset="0"/>
                <a:ea typeface="ＭＳ Ｐゴシック" charset="0"/>
                <a:cs typeface="ＭＳ Ｐゴシック" charset="0"/>
              </a:rPr>
              <a:t>, and inferior interpreter shell, etc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onfiguring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emacs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for python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http://</a:t>
            </a:r>
            <a:r>
              <a:rPr lang="en-US" sz="2400" b="0" dirty="0" err="1" smtClean="0">
                <a:latin typeface="Arial" charset="0"/>
                <a:ea typeface="ＭＳ Ｐゴシック" charset="0"/>
                <a:cs typeface="ＭＳ Ｐゴシック" charset="0"/>
              </a:rPr>
              <a:t>pedrokroger.net</a:t>
            </a:r>
            <a:r>
              <a:rPr lang="en-US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/configuring-</a:t>
            </a:r>
            <a:r>
              <a:rPr lang="en-US" sz="2400" b="0" dirty="0" err="1" smtClean="0">
                <a:latin typeface="Arial" charset="0"/>
                <a:ea typeface="ＭＳ Ｐゴシック" charset="0"/>
                <a:cs typeface="ＭＳ Ｐゴシック" charset="0"/>
              </a:rPr>
              <a:t>emacs</a:t>
            </a:r>
            <a:r>
              <a:rPr lang="en-US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-python-ide/</a:t>
            </a:r>
            <a:endParaRPr lang="en-US" sz="2400" b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6868" name="Picture 3" descr="Picture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91" y="3922777"/>
            <a:ext cx="6938013" cy="308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22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Anaconda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172"/>
            <a:ext cx="8229600" cy="4921992"/>
          </a:xfrm>
        </p:spPr>
        <p:txBody>
          <a:bodyPr/>
          <a:lstStyle/>
          <a:p>
            <a:r>
              <a:rPr lang="en-US" dirty="0" smtClean="0"/>
              <a:t>Anaconda is the leading </a:t>
            </a:r>
            <a:r>
              <a:rPr lang="en-US" dirty="0"/>
              <a:t>Python distribution for </a:t>
            </a:r>
            <a:r>
              <a:rPr lang="en-US" dirty="0" smtClean="0"/>
              <a:t>supporting </a:t>
            </a:r>
            <a:r>
              <a:rPr lang="en-US" dirty="0" err="1" smtClean="0"/>
              <a:t>SciPy</a:t>
            </a:r>
            <a:r>
              <a:rPr lang="en-US" dirty="0" smtClean="0"/>
              <a:t> for large</a:t>
            </a:r>
            <a:r>
              <a:rPr lang="en-US" dirty="0"/>
              <a:t>-scale data processing, predictive analytics, and scientific </a:t>
            </a:r>
            <a:r>
              <a:rPr lang="en-US" dirty="0" smtClean="0"/>
              <a:t>computing</a:t>
            </a:r>
          </a:p>
          <a:p>
            <a:r>
              <a:rPr lang="en-US" dirty="0"/>
              <a:t>Download </a:t>
            </a:r>
            <a:r>
              <a:rPr lang="en-US" dirty="0" smtClean="0"/>
              <a:t>Anaconda: </a:t>
            </a:r>
            <a:r>
              <a:rPr lang="en-US" dirty="0" smtClean="0">
                <a:hlinkClick r:id="rId2"/>
              </a:rPr>
              <a:t>https://store.continuum.io/cshop/anaconda/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Quickstart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https://store.continuum.io/static/img/Anaconda-Quickstart.pdf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38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4808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Installing and Running 3</a:t>
            </a:r>
            <a:r>
              <a:rPr lang="en-US" b="1" baseline="30000" dirty="0" smtClean="0"/>
              <a:t>rd</a:t>
            </a:r>
            <a:r>
              <a:rPr lang="en-US" b="1" dirty="0" smtClean="0"/>
              <a:t> Party Libs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2721"/>
            <a:ext cx="8229600" cy="510344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7400" dirty="0" smtClean="0"/>
              <a:t>Power of Python is in 3</a:t>
            </a:r>
            <a:r>
              <a:rPr lang="en-US" sz="7400" baseline="30000" dirty="0" smtClean="0"/>
              <a:t>rd</a:t>
            </a:r>
            <a:r>
              <a:rPr lang="en-US" sz="7400" dirty="0" smtClean="0"/>
              <a:t> Party Packages.</a:t>
            </a:r>
            <a:br>
              <a:rPr lang="en-US" sz="7400" dirty="0" smtClean="0"/>
            </a:br>
            <a:r>
              <a:rPr lang="en-US" sz="7400" dirty="0" smtClean="0"/>
              <a:t>Python has several alternatives for installing 3</a:t>
            </a:r>
            <a:r>
              <a:rPr lang="en-US" sz="7400" baseline="30000" dirty="0" smtClean="0"/>
              <a:t>rd</a:t>
            </a:r>
            <a:r>
              <a:rPr lang="en-US" sz="7400" dirty="0" smtClean="0"/>
              <a:t> party packages.</a:t>
            </a:r>
            <a:br>
              <a:rPr lang="en-US" sz="7400" dirty="0" smtClean="0"/>
            </a:br>
            <a:endParaRPr lang="en-US" sz="7400" b="1" dirty="0"/>
          </a:p>
          <a:p>
            <a:pPr marL="0" indent="0">
              <a:buNone/>
            </a:pPr>
            <a:r>
              <a:rPr lang="en-US" sz="7400" b="1" dirty="0" err="1"/>
              <a:t>PyPI</a:t>
            </a:r>
            <a:r>
              <a:rPr lang="en-US" sz="7400" dirty="0"/>
              <a:t> - the Python Package </a:t>
            </a:r>
            <a:r>
              <a:rPr lang="en-US" sz="7400" dirty="0" smtClean="0"/>
              <a:t>Index </a:t>
            </a:r>
            <a:r>
              <a:rPr lang="en-US" sz="7400" dirty="0"/>
              <a:t>is a repository of software for the Python programming language. There are currently </a:t>
            </a:r>
            <a:r>
              <a:rPr lang="en-US" sz="7400" b="1" dirty="0"/>
              <a:t>65204</a:t>
            </a:r>
            <a:r>
              <a:rPr lang="en-US" sz="7400" dirty="0"/>
              <a:t> </a:t>
            </a:r>
            <a:r>
              <a:rPr lang="en-US" sz="7400" dirty="0" smtClean="0"/>
              <a:t>packages.</a:t>
            </a:r>
            <a:r>
              <a:rPr lang="en-US" sz="7400" dirty="0"/>
              <a:t> </a:t>
            </a:r>
          </a:p>
          <a:p>
            <a:pPr marL="0" indent="0">
              <a:buNone/>
            </a:pPr>
            <a:endParaRPr lang="en-US" sz="7400" b="1" dirty="0" smtClean="0"/>
          </a:p>
          <a:p>
            <a:pPr marL="0" indent="0">
              <a:buNone/>
            </a:pPr>
            <a:r>
              <a:rPr lang="en-US" sz="7400" b="1" dirty="0" smtClean="0"/>
              <a:t>How to Get and Install Packages:</a:t>
            </a:r>
            <a:endParaRPr lang="en-US" sz="7400" dirty="0"/>
          </a:p>
          <a:p>
            <a:pPr marL="0" indent="0">
              <a:buNone/>
            </a:pPr>
            <a:r>
              <a:rPr lang="en-US" sz="7400" dirty="0"/>
              <a:t>To use a package from </a:t>
            </a:r>
            <a:r>
              <a:rPr lang="en-US" sz="7400" dirty="0" smtClean="0"/>
              <a:t>the </a:t>
            </a:r>
            <a:r>
              <a:rPr lang="en-US" sz="7400" dirty="0" err="1" smtClean="0"/>
              <a:t>PyPI</a:t>
            </a:r>
            <a:r>
              <a:rPr lang="en-US" sz="7400" dirty="0" smtClean="0"/>
              <a:t> </a:t>
            </a:r>
            <a:r>
              <a:rPr lang="en-US" sz="7400" dirty="0"/>
              <a:t>index </a:t>
            </a:r>
            <a:r>
              <a:rPr lang="en-US" sz="7400" dirty="0" smtClean="0"/>
              <a:t>either use shell command</a:t>
            </a:r>
          </a:p>
          <a:p>
            <a:pPr marL="0" indent="0">
              <a:buNone/>
            </a:pPr>
            <a:endParaRPr lang="en-US" sz="7400" dirty="0" smtClean="0"/>
          </a:p>
          <a:p>
            <a:pPr marL="0" indent="0">
              <a:buNone/>
            </a:pPr>
            <a:r>
              <a:rPr lang="en-US" sz="7400" i="1" dirty="0" smtClean="0"/>
              <a:t>$ </a:t>
            </a:r>
            <a:r>
              <a:rPr lang="en-US" sz="7400" i="1" dirty="0" smtClean="0">
                <a:hlinkClick r:id="rId2"/>
              </a:rPr>
              <a:t>pip</a:t>
            </a:r>
            <a:r>
              <a:rPr lang="en-US" sz="7400" i="1" dirty="0" smtClean="0"/>
              <a:t> install</a:t>
            </a:r>
            <a:r>
              <a:rPr lang="en-US" sz="7400" i="1" dirty="0"/>
              <a:t> </a:t>
            </a:r>
            <a:r>
              <a:rPr lang="en-US" sz="7400" i="1" dirty="0" smtClean="0"/>
              <a:t>package-name </a:t>
            </a:r>
            <a:endParaRPr lang="en-US" sz="7400" i="1" dirty="0"/>
          </a:p>
          <a:p>
            <a:pPr marL="0" indent="0">
              <a:buNone/>
            </a:pPr>
            <a:endParaRPr lang="en-US" sz="7400" dirty="0" smtClean="0"/>
          </a:p>
          <a:p>
            <a:pPr marL="0" indent="0">
              <a:buNone/>
            </a:pPr>
            <a:r>
              <a:rPr lang="en-US" sz="7400" dirty="0" smtClean="0"/>
              <a:t> </a:t>
            </a:r>
            <a:r>
              <a:rPr lang="en-US" sz="7400" b="1" dirty="0" smtClean="0"/>
              <a:t>or</a:t>
            </a:r>
            <a:r>
              <a:rPr lang="en-US" sz="7400" dirty="0" smtClean="0"/>
              <a:t> explicitly </a:t>
            </a:r>
            <a:r>
              <a:rPr lang="en-US" sz="7400" dirty="0"/>
              <a:t>download, </a:t>
            </a:r>
            <a:r>
              <a:rPr lang="en-US" sz="7400" dirty="0" smtClean="0"/>
              <a:t>unpack, </a:t>
            </a:r>
            <a:r>
              <a:rPr lang="en-US" sz="7400" dirty="0"/>
              <a:t>and "python </a:t>
            </a:r>
            <a:r>
              <a:rPr lang="en-US" sz="7400" dirty="0" err="1"/>
              <a:t>setup.py</a:t>
            </a:r>
            <a:r>
              <a:rPr lang="en-US" sz="7400" dirty="0"/>
              <a:t> install" it.</a:t>
            </a:r>
          </a:p>
          <a:p>
            <a:pPr marL="0" indent="0">
              <a:buNone/>
            </a:pPr>
            <a:endParaRPr lang="en-US" sz="7200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5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984</Words>
  <Application>Microsoft Office PowerPoint</Application>
  <PresentationFormat>On-screen Show (4:3)</PresentationFormat>
  <Paragraphs>152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Installing and Developing Programs in Python</vt:lpstr>
      <vt:lpstr>Installing</vt:lpstr>
      <vt:lpstr>Running Interactively on UNIX</vt:lpstr>
      <vt:lpstr>Running Programs on UNIX</vt:lpstr>
      <vt:lpstr>Python IDEs</vt:lpstr>
      <vt:lpstr>IDLE Development Environment</vt:lpstr>
      <vt:lpstr>Developing Python in Emacs</vt:lpstr>
      <vt:lpstr>Anaconda</vt:lpstr>
      <vt:lpstr>Installing and Running 3rd Party Libs</vt:lpstr>
      <vt:lpstr>Python Package Terminology </vt:lpstr>
      <vt:lpstr>Using the Module System:     import and from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and Developing Programs in Python</dc:title>
  <dc:creator>Fred</dc:creator>
  <cp:lastModifiedBy>Fred S Annexstein</cp:lastModifiedBy>
  <cp:revision>8</cp:revision>
  <dcterms:created xsi:type="dcterms:W3CDTF">2015-08-25T12:51:12Z</dcterms:created>
  <dcterms:modified xsi:type="dcterms:W3CDTF">2016-03-03T19:08:06Z</dcterms:modified>
</cp:coreProperties>
</file>