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7" d="100"/>
          <a:sy n="87" d="100"/>
        </p:scale>
        <p:origin x="-1147"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37A23C-C7E8-434E-8FC6-3ADF5F73408B}"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180092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7A23C-C7E8-434E-8FC6-3ADF5F73408B}"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107230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7A23C-C7E8-434E-8FC6-3ADF5F73408B}"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281603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37A23C-C7E8-434E-8FC6-3ADF5F73408B}"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360670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7A23C-C7E8-434E-8FC6-3ADF5F73408B}" type="datetimeFigureOut">
              <a:rPr lang="en-US" smtClean="0"/>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354409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37A23C-C7E8-434E-8FC6-3ADF5F73408B}"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214224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37A23C-C7E8-434E-8FC6-3ADF5F73408B}" type="datetimeFigureOut">
              <a:rPr lang="en-US" smtClean="0"/>
              <a:t>11/18/2015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359863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37A23C-C7E8-434E-8FC6-3ADF5F73408B}" type="datetimeFigureOut">
              <a:rPr lang="en-US" smtClean="0"/>
              <a:t>11/18/2015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187463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7A23C-C7E8-434E-8FC6-3ADF5F73408B}" type="datetimeFigureOut">
              <a:rPr lang="en-US" smtClean="0"/>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181048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7A23C-C7E8-434E-8FC6-3ADF5F73408B}"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325755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7A23C-C7E8-434E-8FC6-3ADF5F73408B}" type="datetimeFigureOut">
              <a:rPr lang="en-US" smtClean="0"/>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3C69-9EA6-4258-A482-F66106AAA027}" type="slidenum">
              <a:rPr lang="en-US" smtClean="0"/>
              <a:t>‹#›</a:t>
            </a:fld>
            <a:endParaRPr lang="en-US"/>
          </a:p>
        </p:txBody>
      </p:sp>
    </p:spTree>
    <p:extLst>
      <p:ext uri="{BB962C8B-B14F-4D97-AF65-F5344CB8AC3E}">
        <p14:creationId xmlns:p14="http://schemas.microsoft.com/office/powerpoint/2010/main" val="193072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7A23C-C7E8-434E-8FC6-3ADF5F73408B}" type="datetimeFigureOut">
              <a:rPr lang="en-US" smtClean="0"/>
              <a:t>11/18/2015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C3C69-9EA6-4258-A482-F66106AAA027}" type="slidenum">
              <a:rPr lang="en-US" smtClean="0"/>
              <a:t>‹#›</a:t>
            </a:fld>
            <a:endParaRPr lang="en-US"/>
          </a:p>
        </p:txBody>
      </p:sp>
    </p:spTree>
    <p:extLst>
      <p:ext uri="{BB962C8B-B14F-4D97-AF65-F5344CB8AC3E}">
        <p14:creationId xmlns:p14="http://schemas.microsoft.com/office/powerpoint/2010/main" val="83648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CS2021 Week 12</a:t>
            </a:r>
            <a:endParaRPr lang="en-US" dirty="0"/>
          </a:p>
        </p:txBody>
      </p:sp>
      <p:sp>
        <p:nvSpPr>
          <p:cNvPr id="3" name="Subtitle 2"/>
          <p:cNvSpPr>
            <a:spLocks noGrp="1"/>
          </p:cNvSpPr>
          <p:nvPr>
            <p:ph type="subTitle" idx="1"/>
          </p:nvPr>
        </p:nvSpPr>
        <p:spPr>
          <a:xfrm>
            <a:off x="1371600" y="3886200"/>
            <a:ext cx="7239000" cy="1752600"/>
          </a:xfrm>
        </p:spPr>
        <p:txBody>
          <a:bodyPr>
            <a:normAutofit fontScale="92500"/>
          </a:bodyPr>
          <a:lstStyle/>
          <a:p>
            <a:r>
              <a:rPr lang="en-US" dirty="0" smtClean="0"/>
              <a:t>Web Development – </a:t>
            </a:r>
            <a:r>
              <a:rPr lang="en-US" dirty="0" smtClean="0"/>
              <a:t> Building Login </a:t>
            </a:r>
            <a:r>
              <a:rPr lang="en-US" dirty="0" smtClean="0"/>
              <a:t>System</a:t>
            </a:r>
          </a:p>
          <a:p>
            <a:r>
              <a:rPr lang="en-US" dirty="0" smtClean="0"/>
              <a:t>Solution: Cookies and Hashing in Python</a:t>
            </a:r>
          </a:p>
          <a:p>
            <a:r>
              <a:rPr lang="en-US" dirty="0"/>
              <a:t>https://</a:t>
            </a:r>
            <a:r>
              <a:rPr lang="en-US" dirty="0" err="1"/>
              <a:t>www.udacity.com</a:t>
            </a:r>
            <a:r>
              <a:rPr lang="en-US" dirty="0"/>
              <a:t>/wiki/cs253/unit-4</a:t>
            </a:r>
          </a:p>
        </p:txBody>
      </p:sp>
    </p:spTree>
    <p:extLst>
      <p:ext uri="{BB962C8B-B14F-4D97-AF65-F5344CB8AC3E}">
        <p14:creationId xmlns:p14="http://schemas.microsoft.com/office/powerpoint/2010/main" val="86281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8229600" cy="792162"/>
          </a:xfrm>
        </p:spPr>
        <p:txBody>
          <a:bodyPr>
            <a:normAutofit fontScale="90000"/>
          </a:bodyPr>
          <a:lstStyle/>
          <a:p>
            <a:r>
              <a:rPr lang="en-US" dirty="0" smtClean="0"/>
              <a:t> </a:t>
            </a:r>
            <a:r>
              <a:rPr lang="en-US" dirty="0" err="1"/>
              <a:t>MainPage</a:t>
            </a:r>
            <a:r>
              <a:rPr lang="en-US" dirty="0"/>
              <a:t>(</a:t>
            </a:r>
            <a:r>
              <a:rPr lang="en-US" dirty="0" smtClean="0"/>
              <a:t>) looks </a:t>
            </a:r>
            <a:r>
              <a:rPr lang="en-US" dirty="0"/>
              <a:t>like this:</a:t>
            </a:r>
            <a:br>
              <a:rPr lang="en-US" dirty="0"/>
            </a:br>
            <a:endParaRPr lang="en-US" dirty="0"/>
          </a:p>
        </p:txBody>
      </p:sp>
      <p:sp>
        <p:nvSpPr>
          <p:cNvPr id="3" name="Content Placeholder 2"/>
          <p:cNvSpPr>
            <a:spLocks noGrp="1"/>
          </p:cNvSpPr>
          <p:nvPr>
            <p:ph idx="1"/>
          </p:nvPr>
        </p:nvSpPr>
        <p:spPr>
          <a:xfrm>
            <a:off x="152400" y="304800"/>
            <a:ext cx="8534400" cy="5821363"/>
          </a:xfrm>
        </p:spPr>
        <p:txBody>
          <a:bodyPr>
            <a:noAutofit/>
          </a:bodyPr>
          <a:lstStyle/>
          <a:p>
            <a:pPr marL="0" indent="0">
              <a:buNone/>
            </a:pPr>
            <a:r>
              <a:rPr lang="en-US" sz="2000" dirty="0" smtClean="0"/>
              <a:t>class </a:t>
            </a:r>
            <a:r>
              <a:rPr lang="en-US" sz="2000" dirty="0" err="1"/>
              <a:t>MainPage</a:t>
            </a:r>
            <a:r>
              <a:rPr lang="en-US" sz="2000" dirty="0"/>
              <a:t>(Handler):</a:t>
            </a:r>
          </a:p>
          <a:p>
            <a:pPr marL="0" indent="0">
              <a:buNone/>
            </a:pPr>
            <a:r>
              <a:rPr lang="en-US" sz="2000" dirty="0"/>
              <a:t>        </a:t>
            </a:r>
            <a:r>
              <a:rPr lang="en-US" sz="2000" dirty="0" err="1"/>
              <a:t>def</a:t>
            </a:r>
            <a:r>
              <a:rPr lang="en-US" sz="2000" dirty="0"/>
              <a:t> get(self):</a:t>
            </a:r>
          </a:p>
          <a:p>
            <a:pPr marL="0" indent="0">
              <a:buNone/>
            </a:pPr>
            <a:r>
              <a:rPr lang="en-US" sz="2000" dirty="0"/>
              <a:t>                </a:t>
            </a:r>
            <a:r>
              <a:rPr lang="en-US" sz="2000" dirty="0" err="1"/>
              <a:t>self.response.headers</a:t>
            </a:r>
            <a:r>
              <a:rPr lang="en-US" sz="2000" dirty="0"/>
              <a:t>['Content-Type'] = 'text/plain'</a:t>
            </a:r>
          </a:p>
          <a:p>
            <a:pPr marL="0" indent="0">
              <a:buNone/>
            </a:pPr>
            <a:r>
              <a:rPr lang="en-US" sz="2000" dirty="0"/>
              <a:t>                visits = 0</a:t>
            </a:r>
          </a:p>
          <a:p>
            <a:pPr marL="0" indent="0">
              <a:buNone/>
            </a:pPr>
            <a:r>
              <a:rPr lang="en-US" sz="2000" dirty="0"/>
              <a:t>                </a:t>
            </a:r>
            <a:r>
              <a:rPr lang="en-US" sz="2000" dirty="0" err="1"/>
              <a:t>visit_cookie_str</a:t>
            </a:r>
            <a:r>
              <a:rPr lang="en-US" sz="2000" dirty="0"/>
              <a:t> = </a:t>
            </a:r>
            <a:r>
              <a:rPr lang="en-US" sz="2000" dirty="0" err="1"/>
              <a:t>self.request.cookies.get</a:t>
            </a:r>
            <a:r>
              <a:rPr lang="en-US" sz="2000" dirty="0"/>
              <a:t>('visits')</a:t>
            </a:r>
          </a:p>
          <a:p>
            <a:pPr marL="0" indent="0">
              <a:buNone/>
            </a:pPr>
            <a:r>
              <a:rPr lang="en-US" sz="2000" dirty="0"/>
              <a:t>                if </a:t>
            </a:r>
            <a:r>
              <a:rPr lang="en-US" sz="2000" dirty="0" err="1"/>
              <a:t>visit_cookie_str</a:t>
            </a:r>
            <a:r>
              <a:rPr lang="en-US" sz="2000" dirty="0"/>
              <a:t>:</a:t>
            </a:r>
          </a:p>
          <a:p>
            <a:pPr marL="0" indent="0">
              <a:buNone/>
            </a:pPr>
            <a:r>
              <a:rPr lang="en-US" sz="2000" dirty="0"/>
              <a:t>                        </a:t>
            </a:r>
            <a:r>
              <a:rPr lang="en-US" sz="2000" dirty="0" err="1"/>
              <a:t>cookie_val</a:t>
            </a:r>
            <a:r>
              <a:rPr lang="en-US" sz="2000" dirty="0"/>
              <a:t> = </a:t>
            </a:r>
            <a:r>
              <a:rPr lang="en-US" sz="2000" dirty="0" err="1"/>
              <a:t>check_secure_val</a:t>
            </a:r>
            <a:r>
              <a:rPr lang="en-US" sz="2000" dirty="0"/>
              <a:t>(</a:t>
            </a:r>
            <a:r>
              <a:rPr lang="en-US" sz="2000" dirty="0" err="1"/>
              <a:t>visit_cookie_str</a:t>
            </a:r>
            <a:r>
              <a:rPr lang="en-US" sz="2000" dirty="0"/>
              <a:t>)</a:t>
            </a:r>
          </a:p>
          <a:p>
            <a:pPr marL="0" indent="0">
              <a:buNone/>
            </a:pPr>
            <a:r>
              <a:rPr lang="en-US" sz="2000" dirty="0"/>
              <a:t>                        if </a:t>
            </a:r>
            <a:r>
              <a:rPr lang="en-US" sz="2000" dirty="0" err="1"/>
              <a:t>cookie_val</a:t>
            </a:r>
            <a:r>
              <a:rPr lang="en-US" sz="2000" dirty="0"/>
              <a:t>:</a:t>
            </a:r>
          </a:p>
          <a:p>
            <a:pPr marL="0" indent="0">
              <a:buNone/>
            </a:pPr>
            <a:r>
              <a:rPr lang="en-US" sz="2000" dirty="0"/>
              <a:t>                                visits = </a:t>
            </a:r>
            <a:r>
              <a:rPr lang="en-US" sz="2000" dirty="0" err="1"/>
              <a:t>int</a:t>
            </a:r>
            <a:r>
              <a:rPr lang="en-US" sz="2000" dirty="0"/>
              <a:t>(</a:t>
            </a:r>
            <a:r>
              <a:rPr lang="en-US" sz="2000" dirty="0" err="1"/>
              <a:t>cookie_val</a:t>
            </a:r>
            <a:r>
              <a:rPr lang="en-US" sz="2000" dirty="0" smtClean="0"/>
              <a:t>)</a:t>
            </a:r>
          </a:p>
          <a:p>
            <a:pPr marL="0" indent="0">
              <a:buNone/>
            </a:pPr>
            <a:r>
              <a:rPr lang="en-US" sz="2000" dirty="0" smtClean="0"/>
              <a:t>                </a:t>
            </a:r>
            <a:r>
              <a:rPr lang="en-US" sz="2000" dirty="0"/>
              <a:t>visits += 1</a:t>
            </a:r>
          </a:p>
          <a:p>
            <a:pPr marL="0" indent="0">
              <a:buNone/>
            </a:pPr>
            <a:r>
              <a:rPr lang="en-US" sz="2000" dirty="0" smtClean="0"/>
              <a:t>                </a:t>
            </a:r>
            <a:r>
              <a:rPr lang="en-US" sz="2000" dirty="0" err="1"/>
              <a:t>new_cookie_val</a:t>
            </a:r>
            <a:r>
              <a:rPr lang="en-US" sz="2000" dirty="0"/>
              <a:t> = </a:t>
            </a:r>
            <a:r>
              <a:rPr lang="en-US" sz="2000" dirty="0" err="1"/>
              <a:t>make_secure_val</a:t>
            </a:r>
            <a:r>
              <a:rPr lang="en-US" sz="2000" dirty="0"/>
              <a:t>(</a:t>
            </a:r>
            <a:r>
              <a:rPr lang="en-US" sz="2000" dirty="0" err="1"/>
              <a:t>str</a:t>
            </a:r>
            <a:r>
              <a:rPr lang="en-US" sz="2000" dirty="0"/>
              <a:t>(visits)</a:t>
            </a:r>
            <a:r>
              <a:rPr lang="en-US" sz="2000" dirty="0" smtClean="0"/>
              <a:t>)</a:t>
            </a:r>
            <a:endParaRPr lang="en-US" sz="2000" dirty="0"/>
          </a:p>
          <a:p>
            <a:pPr marL="0" indent="0">
              <a:buNone/>
            </a:pPr>
            <a:r>
              <a:rPr lang="en-US" sz="2000" dirty="0"/>
              <a:t>                </a:t>
            </a:r>
            <a:r>
              <a:rPr lang="en-US" sz="2000" dirty="0" err="1"/>
              <a:t>self.response.headers.add_header</a:t>
            </a:r>
            <a:r>
              <a:rPr lang="en-US" sz="2000" dirty="0"/>
              <a:t>('Set-Cookie', 'visits=%s' % </a:t>
            </a:r>
            <a:r>
              <a:rPr lang="en-US" sz="2000" dirty="0" err="1"/>
              <a:t>new_cookie_val</a:t>
            </a:r>
            <a:r>
              <a:rPr lang="en-US" sz="2000" dirty="0" smtClean="0"/>
              <a:t>)</a:t>
            </a:r>
            <a:endParaRPr lang="en-US" sz="2000" dirty="0"/>
          </a:p>
          <a:p>
            <a:pPr marL="0" indent="0">
              <a:buNone/>
            </a:pPr>
            <a:r>
              <a:rPr lang="en-US" sz="2000" dirty="0"/>
              <a:t>                if visits &gt; 100:</a:t>
            </a:r>
          </a:p>
          <a:p>
            <a:pPr marL="0" indent="0">
              <a:buNone/>
            </a:pPr>
            <a:r>
              <a:rPr lang="en-US" sz="2000" dirty="0"/>
              <a:t>                        </a:t>
            </a:r>
            <a:r>
              <a:rPr lang="en-US" sz="2000" dirty="0" err="1"/>
              <a:t>self.write</a:t>
            </a:r>
            <a:r>
              <a:rPr lang="en-US" sz="2000" dirty="0"/>
              <a:t>("You are the best ever!")</a:t>
            </a:r>
          </a:p>
          <a:p>
            <a:pPr marL="0" indent="0">
              <a:buNone/>
            </a:pPr>
            <a:r>
              <a:rPr lang="en-US" sz="2000" dirty="0"/>
              <a:t>                else:</a:t>
            </a:r>
          </a:p>
          <a:p>
            <a:pPr marL="0" indent="0">
              <a:buNone/>
            </a:pPr>
            <a:r>
              <a:rPr lang="en-US" sz="2000" dirty="0"/>
              <a:t>                        </a:t>
            </a:r>
            <a:r>
              <a:rPr lang="en-US" sz="2000" dirty="0" err="1"/>
              <a:t>self.write</a:t>
            </a:r>
            <a:r>
              <a:rPr lang="en-US" sz="2000" dirty="0"/>
              <a:t>("You've been here %s times!" % visits</a:t>
            </a:r>
            <a:r>
              <a:rPr lang="en-US" sz="2000" dirty="0" smtClean="0"/>
              <a:t>)</a:t>
            </a:r>
            <a:endParaRPr lang="en-US" sz="2000" dirty="0"/>
          </a:p>
        </p:txBody>
      </p:sp>
    </p:spTree>
    <p:extLst>
      <p:ext uri="{BB962C8B-B14F-4D97-AF65-F5344CB8AC3E}">
        <p14:creationId xmlns:p14="http://schemas.microsoft.com/office/powerpoint/2010/main" val="304700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 your hashed cookies</a:t>
            </a:r>
            <a:endParaRPr lang="en-US" dirty="0"/>
          </a:p>
        </p:txBody>
      </p:sp>
      <p:sp>
        <p:nvSpPr>
          <p:cNvPr id="3" name="Content Placeholder 2"/>
          <p:cNvSpPr>
            <a:spLocks noGrp="1"/>
          </p:cNvSpPr>
          <p:nvPr>
            <p:ph idx="1"/>
          </p:nvPr>
        </p:nvSpPr>
        <p:spPr/>
        <p:txBody>
          <a:bodyPr/>
          <a:lstStyle/>
          <a:p>
            <a:pPr marL="0" indent="0">
              <a:buNone/>
            </a:pPr>
            <a:r>
              <a:rPr lang="en-US" dirty="0"/>
              <a:t>When we run this in the browser a few times and check the cookie we see the value is now:</a:t>
            </a:r>
          </a:p>
          <a:p>
            <a:pPr marL="0" indent="0">
              <a:buNone/>
            </a:pPr>
            <a:endParaRPr lang="en-US" dirty="0"/>
          </a:p>
          <a:p>
            <a:pPr marL="0" indent="0">
              <a:buNone/>
            </a:pPr>
            <a:r>
              <a:rPr lang="en-US" dirty="0"/>
              <a:t>5|e4da3b7fbbce2345d7772b0674a318d5</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114800"/>
            <a:ext cx="6774768" cy="1867062"/>
          </a:xfrm>
          <a:prstGeom prst="rect">
            <a:avLst/>
          </a:prstGeom>
        </p:spPr>
      </p:pic>
    </p:spTree>
    <p:extLst>
      <p:ext uri="{BB962C8B-B14F-4D97-AF65-F5344CB8AC3E}">
        <p14:creationId xmlns:p14="http://schemas.microsoft.com/office/powerpoint/2010/main" val="101355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Hash-based Message Authentication Code</a:t>
            </a:r>
            <a:br>
              <a:rPr lang="en-US" sz="3600" dirty="0"/>
            </a:br>
            <a:endParaRPr lang="en-US" sz="3600" dirty="0"/>
          </a:p>
        </p:txBody>
      </p:sp>
      <p:sp>
        <p:nvSpPr>
          <p:cNvPr id="3" name="Content Placeholder 2"/>
          <p:cNvSpPr>
            <a:spLocks noGrp="1"/>
          </p:cNvSpPr>
          <p:nvPr>
            <p:ph idx="1"/>
          </p:nvPr>
        </p:nvSpPr>
        <p:spPr>
          <a:xfrm>
            <a:off x="304800" y="838200"/>
            <a:ext cx="8686800" cy="5867400"/>
          </a:xfrm>
        </p:spPr>
        <p:txBody>
          <a:bodyPr>
            <a:normAutofit fontScale="55000" lnSpcReduction="20000"/>
          </a:bodyPr>
          <a:lstStyle/>
          <a:p>
            <a:endParaRPr lang="en-US" dirty="0" smtClean="0"/>
          </a:p>
          <a:p>
            <a:pPr marL="0" indent="0">
              <a:buNone/>
            </a:pPr>
            <a:r>
              <a:rPr lang="en-US" dirty="0" smtClean="0"/>
              <a:t>This is basically a special algorithm, built into Python, for when you want to combine a key with your value to create a hash. HMAC looks something like this:</a:t>
            </a:r>
          </a:p>
          <a:p>
            <a:pPr marL="0" indent="0">
              <a:buNone/>
            </a:pPr>
            <a:endParaRPr lang="en-US" dirty="0" smtClean="0"/>
          </a:p>
          <a:p>
            <a:pPr marL="0" indent="0">
              <a:buNone/>
            </a:pPr>
            <a:r>
              <a:rPr lang="en-US" dirty="0" err="1" smtClean="0"/>
              <a:t>hmac</a:t>
            </a:r>
            <a:r>
              <a:rPr lang="en-US" dirty="0" smtClean="0"/>
              <a:t>(secret, key, H) = [HASH]</a:t>
            </a:r>
          </a:p>
          <a:p>
            <a:pPr marL="0" indent="0">
              <a:buNone/>
            </a:pPr>
            <a:endParaRPr lang="en-US" dirty="0" smtClean="0"/>
          </a:p>
          <a:p>
            <a:pPr marL="0" indent="0">
              <a:buNone/>
            </a:pPr>
            <a:r>
              <a:rPr lang="en-US" dirty="0" smtClean="0"/>
              <a:t>H is the hashing function.</a:t>
            </a:r>
          </a:p>
          <a:p>
            <a:pPr marL="0" indent="0">
              <a:buNone/>
            </a:pPr>
            <a:endParaRPr lang="en-US" dirty="0" smtClean="0"/>
          </a:p>
          <a:p>
            <a:pPr marL="0" indent="0">
              <a:buNone/>
            </a:pPr>
            <a:r>
              <a:rPr lang="en-US" dirty="0" smtClean="0"/>
              <a:t>To see how this works in the Python interpreter, we can hash the message "</a:t>
            </a:r>
            <a:r>
              <a:rPr lang="en-US" dirty="0" err="1" smtClean="0"/>
              <a:t>udacity</a:t>
            </a:r>
            <a:r>
              <a:rPr lang="en-US" dirty="0" smtClean="0"/>
              <a:t>" with the keyword "secret" as follows:</a:t>
            </a:r>
          </a:p>
          <a:p>
            <a:endParaRPr lang="en-US" dirty="0" smtClean="0">
              <a:latin typeface="Consolas"/>
              <a:cs typeface="Consolas"/>
            </a:endParaRPr>
          </a:p>
          <a:p>
            <a:pPr marL="0" indent="0">
              <a:buNone/>
            </a:pPr>
            <a:r>
              <a:rPr lang="en-US" dirty="0" smtClean="0">
                <a:latin typeface="Consolas"/>
                <a:cs typeface="Consolas"/>
              </a:rPr>
              <a:t>&gt;&gt;&gt; import </a:t>
            </a:r>
            <a:r>
              <a:rPr lang="en-US" dirty="0" err="1" smtClean="0">
                <a:latin typeface="Consolas"/>
                <a:cs typeface="Consolas"/>
              </a:rPr>
              <a:t>hmac</a:t>
            </a:r>
            <a:endParaRPr lang="en-US" dirty="0" smtClean="0">
              <a:latin typeface="Consolas"/>
              <a:cs typeface="Consolas"/>
            </a:endParaRPr>
          </a:p>
          <a:p>
            <a:pPr marL="0" indent="0">
              <a:buNone/>
            </a:pPr>
            <a:r>
              <a:rPr lang="en-US" dirty="0" smtClean="0">
                <a:latin typeface="Consolas"/>
                <a:cs typeface="Consolas"/>
              </a:rPr>
              <a:t>&gt;&gt;&gt; </a:t>
            </a:r>
            <a:r>
              <a:rPr lang="en-US" dirty="0" err="1" smtClean="0">
                <a:latin typeface="Consolas"/>
                <a:cs typeface="Consolas"/>
              </a:rPr>
              <a:t>hmac.new</a:t>
            </a:r>
            <a:r>
              <a:rPr lang="en-US" dirty="0" smtClean="0">
                <a:latin typeface="Consolas"/>
                <a:cs typeface="Consolas"/>
              </a:rPr>
              <a:t>("secret", "</a:t>
            </a:r>
            <a:r>
              <a:rPr lang="en-US" dirty="0" err="1" smtClean="0">
                <a:latin typeface="Consolas"/>
                <a:cs typeface="Consolas"/>
              </a:rPr>
              <a:t>udacity</a:t>
            </a:r>
            <a:r>
              <a:rPr lang="en-US" dirty="0" smtClean="0">
                <a:latin typeface="Consolas"/>
                <a:cs typeface="Consolas"/>
              </a:rPr>
              <a:t>”, </a:t>
            </a:r>
            <a:r>
              <a:rPr lang="en-US" dirty="0">
                <a:latin typeface="Consolas"/>
                <a:cs typeface="Consolas"/>
              </a:rPr>
              <a:t>hashlib.md5</a:t>
            </a:r>
            <a:r>
              <a:rPr lang="en-US" dirty="0" smtClean="0">
                <a:latin typeface="Consolas"/>
                <a:cs typeface="Consolas"/>
              </a:rPr>
              <a:t> ).</a:t>
            </a:r>
            <a:r>
              <a:rPr lang="en-US" dirty="0" err="1" smtClean="0">
                <a:latin typeface="Consolas"/>
                <a:cs typeface="Consolas"/>
              </a:rPr>
              <a:t>hexdigest</a:t>
            </a:r>
            <a:r>
              <a:rPr lang="en-US" dirty="0" smtClean="0">
                <a:latin typeface="Consolas"/>
                <a:cs typeface="Consolas"/>
              </a:rPr>
              <a:t>()</a:t>
            </a:r>
          </a:p>
          <a:p>
            <a:pPr marL="0" indent="0">
              <a:buNone/>
            </a:pPr>
            <a:r>
              <a:rPr lang="en-US" dirty="0" smtClean="0">
                <a:latin typeface="Consolas"/>
                <a:cs typeface="Consolas"/>
              </a:rPr>
              <a:t>'fd4c2d860910b3a7b65c576d247292e8’</a:t>
            </a:r>
          </a:p>
          <a:p>
            <a:pPr marL="0" indent="0">
              <a:buNone/>
            </a:pPr>
            <a:endParaRPr lang="en-US" dirty="0" smtClean="0">
              <a:latin typeface="Consolas"/>
              <a:cs typeface="Consolas"/>
            </a:endParaRPr>
          </a:p>
          <a:p>
            <a:pPr marL="0" indent="0">
              <a:buNone/>
            </a:pPr>
            <a:endParaRPr lang="en-US" dirty="0">
              <a:latin typeface="Consolas"/>
              <a:cs typeface="Consolas"/>
            </a:endParaRPr>
          </a:p>
          <a:p>
            <a:pPr marL="0" indent="0">
              <a:buNone/>
            </a:pPr>
            <a:r>
              <a:rPr lang="en-US" dirty="0" smtClean="0">
                <a:latin typeface="Consolas"/>
                <a:cs typeface="Consolas"/>
              </a:rPr>
              <a:t>SECRET = ’</a:t>
            </a:r>
            <a:r>
              <a:rPr lang="en-US" dirty="0" err="1" smtClean="0">
                <a:latin typeface="Consolas"/>
                <a:cs typeface="Consolas"/>
              </a:rPr>
              <a:t>IAMAserversecret</a:t>
            </a:r>
            <a:r>
              <a:rPr lang="en-US" dirty="0" smtClean="0">
                <a:latin typeface="Consolas"/>
                <a:cs typeface="Consolas"/>
              </a:rPr>
              <a:t>’</a:t>
            </a:r>
          </a:p>
          <a:p>
            <a:pPr marL="0" indent="0">
              <a:buNone/>
            </a:pPr>
            <a:r>
              <a:rPr lang="en-US" dirty="0" smtClean="0">
                <a:latin typeface="Consolas"/>
                <a:cs typeface="Consolas"/>
              </a:rPr>
              <a:t>import </a:t>
            </a:r>
            <a:r>
              <a:rPr lang="en-US" dirty="0" err="1" smtClean="0">
                <a:latin typeface="Consolas"/>
                <a:cs typeface="Consolas"/>
              </a:rPr>
              <a:t>hmac</a:t>
            </a:r>
            <a:endParaRPr lang="en-US" dirty="0" smtClean="0">
              <a:latin typeface="Consolas"/>
              <a:cs typeface="Consolas"/>
            </a:endParaRPr>
          </a:p>
          <a:p>
            <a:pPr marL="0" indent="0">
              <a:buNone/>
            </a:pPr>
            <a:r>
              <a:rPr lang="en-US" dirty="0" err="1" smtClean="0">
                <a:latin typeface="Consolas"/>
                <a:cs typeface="Consolas"/>
              </a:rPr>
              <a:t>def</a:t>
            </a:r>
            <a:r>
              <a:rPr lang="en-US" dirty="0" smtClean="0">
                <a:latin typeface="Consolas"/>
                <a:cs typeface="Consolas"/>
              </a:rPr>
              <a:t> </a:t>
            </a:r>
            <a:r>
              <a:rPr lang="en-US" dirty="0" err="1" smtClean="0">
                <a:latin typeface="Consolas"/>
                <a:cs typeface="Consolas"/>
              </a:rPr>
              <a:t>hash_str</a:t>
            </a:r>
            <a:r>
              <a:rPr lang="en-US" dirty="0" smtClean="0">
                <a:latin typeface="Consolas"/>
                <a:cs typeface="Consolas"/>
              </a:rPr>
              <a:t>(s):</a:t>
            </a:r>
          </a:p>
          <a:p>
            <a:pPr marL="0" indent="0">
              <a:buNone/>
            </a:pPr>
            <a:r>
              <a:rPr lang="en-US" dirty="0" smtClean="0">
                <a:latin typeface="Consolas"/>
                <a:cs typeface="Consolas"/>
              </a:rPr>
              <a:t>    return </a:t>
            </a:r>
            <a:r>
              <a:rPr lang="en-US" dirty="0" err="1" smtClean="0">
                <a:latin typeface="Consolas"/>
                <a:cs typeface="Consolas"/>
              </a:rPr>
              <a:t>hmac.new</a:t>
            </a:r>
            <a:r>
              <a:rPr lang="en-US" dirty="0" smtClean="0">
                <a:latin typeface="Consolas"/>
                <a:cs typeface="Consolas"/>
              </a:rPr>
              <a:t>(SECRET, s).</a:t>
            </a:r>
            <a:r>
              <a:rPr lang="en-US" dirty="0" err="1" smtClean="0">
                <a:latin typeface="Consolas"/>
                <a:cs typeface="Consolas"/>
              </a:rPr>
              <a:t>hexdigest</a:t>
            </a:r>
            <a:r>
              <a:rPr lang="en-US" dirty="0" smtClean="0">
                <a:latin typeface="Consolas"/>
                <a:cs typeface="Consolas"/>
              </a:rPr>
              <a:t>()</a:t>
            </a:r>
          </a:p>
          <a:p>
            <a:endParaRPr lang="en-US" dirty="0"/>
          </a:p>
        </p:txBody>
      </p:sp>
    </p:spTree>
    <p:extLst>
      <p:ext uri="{BB962C8B-B14F-4D97-AF65-F5344CB8AC3E}">
        <p14:creationId xmlns:p14="http://schemas.microsoft.com/office/powerpoint/2010/main" val="360004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563562"/>
          </a:xfrm>
        </p:spPr>
        <p:txBody>
          <a:bodyPr>
            <a:normAutofit fontScale="90000"/>
          </a:bodyPr>
          <a:lstStyle/>
          <a:p>
            <a:r>
              <a:rPr lang="en-US" dirty="0" smtClean="0"/>
              <a:t>Passwords</a:t>
            </a:r>
            <a:r>
              <a:rPr lang="en-US" dirty="0"/>
              <a:t/>
            </a:r>
            <a:br>
              <a:rPr lang="en-US" dirty="0"/>
            </a:br>
            <a:endParaRPr lang="en-US" dirty="0"/>
          </a:p>
        </p:txBody>
      </p:sp>
      <p:sp>
        <p:nvSpPr>
          <p:cNvPr id="3" name="Content Placeholder 2"/>
          <p:cNvSpPr>
            <a:spLocks noGrp="1"/>
          </p:cNvSpPr>
          <p:nvPr>
            <p:ph idx="1"/>
          </p:nvPr>
        </p:nvSpPr>
        <p:spPr>
          <a:xfrm>
            <a:off x="152400" y="990600"/>
            <a:ext cx="8839200" cy="5135563"/>
          </a:xfrm>
        </p:spPr>
        <p:txBody>
          <a:bodyPr>
            <a:noAutofit/>
          </a:bodyPr>
          <a:lstStyle/>
          <a:p>
            <a:pPr marL="0" indent="0">
              <a:buNone/>
            </a:pPr>
            <a:r>
              <a:rPr lang="en-US" sz="2000" dirty="0"/>
              <a:t>W</a:t>
            </a:r>
            <a:r>
              <a:rPr lang="en-US" sz="2000" dirty="0" smtClean="0"/>
              <a:t>e </a:t>
            </a:r>
            <a:r>
              <a:rPr lang="en-US" sz="2000" dirty="0"/>
              <a:t>can use hashing, and the HMAC variant of hashing, to make cookies that won't be tampered with. </a:t>
            </a:r>
          </a:p>
          <a:p>
            <a:pPr marL="0" indent="0">
              <a:buNone/>
            </a:pPr>
            <a:r>
              <a:rPr lang="en-US" sz="2000" dirty="0"/>
              <a:t>Let's say that our database has a table for users. This table has one column for the username and the other column for the password:</a:t>
            </a:r>
          </a:p>
          <a:p>
            <a:pPr marL="0" indent="0">
              <a:buNone/>
            </a:pPr>
            <a:endParaRPr lang="en-US" sz="1200" dirty="0"/>
          </a:p>
          <a:p>
            <a:pPr marL="0" indent="0">
              <a:buNone/>
            </a:pPr>
            <a:r>
              <a:rPr lang="en-US" sz="1200" dirty="0"/>
              <a:t>	</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In order to check that a user is valid, we </a:t>
            </a:r>
            <a:r>
              <a:rPr lang="en-US" sz="2000" dirty="0" smtClean="0"/>
              <a:t>have </a:t>
            </a:r>
            <a:r>
              <a:rPr lang="en-US" sz="2000" dirty="0"/>
              <a:t>a function something like this</a:t>
            </a:r>
            <a:r>
              <a:rPr lang="en-US" sz="2000" dirty="0" smtClean="0"/>
              <a:t>:</a:t>
            </a:r>
            <a:endParaRPr lang="en-US" sz="2000" dirty="0"/>
          </a:p>
          <a:p>
            <a:pPr marL="0" indent="0">
              <a:buNone/>
            </a:pPr>
            <a:r>
              <a:rPr lang="en-US" sz="2000" dirty="0" err="1"/>
              <a:t>def</a:t>
            </a:r>
            <a:r>
              <a:rPr lang="en-US" sz="2000" dirty="0"/>
              <a:t> </a:t>
            </a:r>
            <a:r>
              <a:rPr lang="en-US" sz="2000" dirty="0" err="1"/>
              <a:t>valid_user</a:t>
            </a:r>
            <a:r>
              <a:rPr lang="en-US" sz="2000" dirty="0"/>
              <a:t>(name, pw):</a:t>
            </a:r>
          </a:p>
          <a:p>
            <a:pPr marL="0" indent="0">
              <a:buNone/>
            </a:pPr>
            <a:r>
              <a:rPr lang="en-US" sz="2000" dirty="0"/>
              <a:t>    user = </a:t>
            </a:r>
            <a:r>
              <a:rPr lang="en-US" sz="2000" dirty="0" err="1"/>
              <a:t>get_user</a:t>
            </a:r>
            <a:r>
              <a:rPr lang="en-US" sz="2000" dirty="0"/>
              <a:t>(name)</a:t>
            </a:r>
          </a:p>
          <a:p>
            <a:pPr marL="0" indent="0">
              <a:buNone/>
            </a:pPr>
            <a:r>
              <a:rPr lang="en-US" sz="2000" dirty="0"/>
              <a:t>    if user and </a:t>
            </a:r>
            <a:r>
              <a:rPr lang="en-US" sz="2000" dirty="0" err="1"/>
              <a:t>user.password</a:t>
            </a:r>
            <a:r>
              <a:rPr lang="en-US" sz="2000" dirty="0"/>
              <a:t> == pw:</a:t>
            </a:r>
          </a:p>
          <a:p>
            <a:pPr marL="0" indent="0">
              <a:buNone/>
            </a:pPr>
            <a:r>
              <a:rPr lang="en-US" sz="2000" dirty="0"/>
              <a:t>        return user</a:t>
            </a:r>
          </a:p>
        </p:txBody>
      </p:sp>
      <p:graphicFrame>
        <p:nvGraphicFramePr>
          <p:cNvPr id="4" name="Table 3"/>
          <p:cNvGraphicFramePr>
            <a:graphicFrameLocks noGrp="1"/>
          </p:cNvGraphicFramePr>
          <p:nvPr>
            <p:extLst>
              <p:ext uri="{D42A27DB-BD31-4B8C-83A1-F6EECF244321}">
                <p14:modId xmlns:p14="http://schemas.microsoft.com/office/powerpoint/2010/main" val="2174723483"/>
              </p:ext>
            </p:extLst>
          </p:nvPr>
        </p:nvGraphicFramePr>
        <p:xfrm>
          <a:off x="1295400" y="2819400"/>
          <a:ext cx="5257800" cy="1112520"/>
        </p:xfrm>
        <a:graphic>
          <a:graphicData uri="http://schemas.openxmlformats.org/drawingml/2006/table">
            <a:tbl>
              <a:tblPr firstRow="1" bandRow="1">
                <a:tableStyleId>{5C22544A-7EE6-4342-B048-85BDC9FD1C3A}</a:tableStyleId>
              </a:tblPr>
              <a:tblGrid>
                <a:gridCol w="3048000"/>
                <a:gridCol w="2209800"/>
              </a:tblGrid>
              <a:tr h="370840">
                <a:tc>
                  <a:txBody>
                    <a:bodyPr/>
                    <a:lstStyle/>
                    <a:p>
                      <a:r>
                        <a:rPr lang="en-US" sz="1800" dirty="0" err="1" smtClean="0"/>
                        <a:t>Usser</a:t>
                      </a:r>
                      <a:r>
                        <a:rPr lang="en-US" sz="1800" baseline="0" dirty="0" smtClean="0"/>
                        <a:t> </a:t>
                      </a:r>
                      <a:r>
                        <a:rPr lang="en-US" sz="1800" dirty="0" smtClean="0"/>
                        <a:t>names</a:t>
                      </a:r>
                      <a:endParaRPr lang="en-US" dirty="0"/>
                    </a:p>
                  </a:txBody>
                  <a:tcPr/>
                </a:tc>
                <a:tc>
                  <a:txBody>
                    <a:bodyPr/>
                    <a:lstStyle/>
                    <a:p>
                      <a:r>
                        <a:rPr lang="en-US" dirty="0" smtClean="0"/>
                        <a:t>Passwords</a:t>
                      </a:r>
                      <a:endParaRPr lang="en-US" dirty="0"/>
                    </a:p>
                  </a:txBody>
                  <a:tcPr/>
                </a:tc>
              </a:tr>
              <a:tr h="370840">
                <a:tc>
                  <a:txBody>
                    <a:bodyPr/>
                    <a:lstStyle/>
                    <a:p>
                      <a:r>
                        <a:rPr lang="en-US" sz="1800" dirty="0" err="1" smtClean="0"/>
                        <a:t>Spez</a:t>
                      </a:r>
                      <a:endParaRPr lang="en-US" dirty="0"/>
                    </a:p>
                  </a:txBody>
                  <a:tcPr/>
                </a:tc>
                <a:tc>
                  <a:txBody>
                    <a:bodyPr/>
                    <a:lstStyle/>
                    <a:p>
                      <a:r>
                        <a:rPr lang="en-US" dirty="0" smtClean="0"/>
                        <a:t>05Hzx</a:t>
                      </a:r>
                      <a:endParaRPr lang="en-US" dirty="0"/>
                    </a:p>
                  </a:txBody>
                  <a:tcPr/>
                </a:tc>
              </a:tr>
              <a:tr h="370840">
                <a:tc>
                  <a:txBody>
                    <a:bodyPr/>
                    <a:lstStyle/>
                    <a:p>
                      <a:r>
                        <a:rPr lang="en-US" sz="1800" dirty="0" smtClean="0"/>
                        <a:t>Kn0thing </a:t>
                      </a:r>
                      <a:endParaRPr lang="en-US" dirty="0"/>
                    </a:p>
                  </a:txBody>
                  <a:tcPr/>
                </a:tc>
                <a:tc>
                  <a:txBody>
                    <a:bodyPr/>
                    <a:lstStyle/>
                    <a:p>
                      <a:r>
                        <a:rPr lang="en-US" sz="1800" dirty="0" err="1" smtClean="0"/>
                        <a:t>metallica</a:t>
                      </a:r>
                      <a:endParaRPr lang="en-US" dirty="0"/>
                    </a:p>
                  </a:txBody>
                  <a:tcPr/>
                </a:tc>
              </a:tr>
            </a:tbl>
          </a:graphicData>
        </a:graphic>
      </p:graphicFrame>
    </p:spTree>
    <p:extLst>
      <p:ext uri="{BB962C8B-B14F-4D97-AF65-F5344CB8AC3E}">
        <p14:creationId xmlns:p14="http://schemas.microsoft.com/office/powerpoint/2010/main" val="158552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Password Hashing because</a:t>
            </a:r>
            <a:br>
              <a:rPr lang="en-US" dirty="0" smtClean="0"/>
            </a:br>
            <a:r>
              <a:rPr lang="en-US" dirty="0" smtClean="0"/>
              <a:t>Databases </a:t>
            </a:r>
            <a:r>
              <a:rPr lang="en-US" dirty="0"/>
              <a:t>gets </a:t>
            </a:r>
            <a:r>
              <a:rPr lang="en-US" dirty="0" smtClean="0"/>
              <a:t>compromised!</a:t>
            </a:r>
            <a:endParaRPr lang="en-US" dirty="0"/>
          </a:p>
        </p:txBody>
      </p:sp>
      <p:sp>
        <p:nvSpPr>
          <p:cNvPr id="3" name="Content Placeholder 2"/>
          <p:cNvSpPr>
            <a:spLocks noGrp="1"/>
          </p:cNvSpPr>
          <p:nvPr>
            <p:ph idx="1"/>
          </p:nvPr>
        </p:nvSpPr>
        <p:spPr>
          <a:xfrm>
            <a:off x="457200" y="1066800"/>
            <a:ext cx="8534400" cy="5943600"/>
          </a:xfrm>
        </p:spPr>
        <p:txBody>
          <a:bodyPr>
            <a:normAutofit fontScale="47500" lnSpcReduction="20000"/>
          </a:bodyPr>
          <a:lstStyle/>
          <a:p>
            <a:r>
              <a:rPr lang="en-US" dirty="0" smtClean="0"/>
              <a:t>Have you given </a:t>
            </a:r>
            <a:r>
              <a:rPr lang="en-US" dirty="0"/>
              <a:t>away all your user's passwords! This means that, not only are your users going to be angry because you have compromised their privacy, your website is also in trouble because you have bad-guys logging in and messing around with people's accounts because they now know everybody's passwords.</a:t>
            </a:r>
          </a:p>
          <a:p>
            <a:endParaRPr lang="en-US" dirty="0"/>
          </a:p>
          <a:p>
            <a:r>
              <a:rPr lang="en-US" dirty="0"/>
              <a:t>To protect the passwords, instead of storing the actual plaintext passwords in our database, we can store a password hash in the database: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a:t>
            </a:r>
            <a:r>
              <a:rPr lang="en-US" dirty="0"/>
              <a:t>, if our database gets compromised, all the attacker has is a bunch of password hashes, and we have already seen that it is very, very difficult, if not impossible, to turn the hash of a string back into the original string.</a:t>
            </a:r>
          </a:p>
          <a:p>
            <a:endParaRPr lang="en-US" dirty="0"/>
          </a:p>
          <a:p>
            <a:r>
              <a:rPr lang="en-US" dirty="0"/>
              <a:t>Our user validation function also changes to compare the hash of the password entered by the user with the password hash stored in the database:</a:t>
            </a:r>
          </a:p>
          <a:p>
            <a:pPr marL="0" indent="0">
              <a:buNone/>
            </a:pPr>
            <a:endParaRPr lang="en-US" dirty="0"/>
          </a:p>
          <a:p>
            <a:pPr marL="0" indent="0">
              <a:buNone/>
            </a:pPr>
            <a:r>
              <a:rPr lang="en-US" dirty="0" err="1"/>
              <a:t>def</a:t>
            </a:r>
            <a:r>
              <a:rPr lang="en-US" dirty="0"/>
              <a:t> </a:t>
            </a:r>
            <a:r>
              <a:rPr lang="en-US" dirty="0" err="1"/>
              <a:t>valid_user</a:t>
            </a:r>
            <a:r>
              <a:rPr lang="en-US" dirty="0"/>
              <a:t>(name, pw):</a:t>
            </a:r>
          </a:p>
          <a:p>
            <a:pPr marL="0" indent="0">
              <a:buNone/>
            </a:pPr>
            <a:r>
              <a:rPr lang="en-US" dirty="0"/>
              <a:t>    user = </a:t>
            </a:r>
            <a:r>
              <a:rPr lang="en-US" dirty="0" err="1"/>
              <a:t>get_user</a:t>
            </a:r>
            <a:r>
              <a:rPr lang="en-US" dirty="0"/>
              <a:t>(name)</a:t>
            </a:r>
          </a:p>
          <a:p>
            <a:pPr marL="0" indent="0">
              <a:buNone/>
            </a:pPr>
            <a:r>
              <a:rPr lang="en-US" dirty="0"/>
              <a:t>    if user and </a:t>
            </a:r>
            <a:r>
              <a:rPr lang="en-US" dirty="0" err="1"/>
              <a:t>user.password_hash</a:t>
            </a:r>
            <a:r>
              <a:rPr lang="en-US" dirty="0"/>
              <a:t> == H(pw):</a:t>
            </a:r>
          </a:p>
          <a:p>
            <a:pPr marL="0" indent="0">
              <a:buNone/>
            </a:pPr>
            <a:r>
              <a:rPr lang="en-US" dirty="0"/>
              <a:t>        return user</a:t>
            </a:r>
          </a:p>
        </p:txBody>
      </p:sp>
      <p:graphicFrame>
        <p:nvGraphicFramePr>
          <p:cNvPr id="5" name="Table 4"/>
          <p:cNvGraphicFramePr>
            <a:graphicFrameLocks noGrp="1"/>
          </p:cNvGraphicFramePr>
          <p:nvPr>
            <p:extLst>
              <p:ext uri="{D42A27DB-BD31-4B8C-83A1-F6EECF244321}">
                <p14:modId xmlns:p14="http://schemas.microsoft.com/office/powerpoint/2010/main" val="1974847423"/>
              </p:ext>
            </p:extLst>
          </p:nvPr>
        </p:nvGraphicFramePr>
        <p:xfrm>
          <a:off x="1828800" y="26670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Usernames </a:t>
                      </a:r>
                      <a:endParaRPr lang="en-US" dirty="0"/>
                    </a:p>
                  </a:txBody>
                  <a:tcPr/>
                </a:tc>
                <a:tc>
                  <a:txBody>
                    <a:bodyPr/>
                    <a:lstStyle/>
                    <a:p>
                      <a:r>
                        <a:rPr lang="en-US" dirty="0" smtClean="0"/>
                        <a:t>Hashed Passwords</a:t>
                      </a:r>
                      <a:endParaRPr lang="en-US" dirty="0"/>
                    </a:p>
                  </a:txBody>
                  <a:tcPr/>
                </a:tc>
              </a:tr>
              <a:tr h="370840">
                <a:tc>
                  <a:txBody>
                    <a:bodyPr/>
                    <a:lstStyle/>
                    <a:p>
                      <a:r>
                        <a:rPr lang="en-US" sz="1800" dirty="0" err="1" smtClean="0"/>
                        <a:t>Spez</a:t>
                      </a:r>
                      <a:endParaRPr lang="en-US" dirty="0"/>
                    </a:p>
                  </a:txBody>
                  <a:tcPr/>
                </a:tc>
                <a:tc>
                  <a:txBody>
                    <a:bodyPr/>
                    <a:lstStyle/>
                    <a:p>
                      <a:r>
                        <a:rPr lang="en-US" dirty="0" smtClean="0"/>
                        <a:t>H(05Hzx)</a:t>
                      </a:r>
                      <a:endParaRPr lang="en-US" dirty="0"/>
                    </a:p>
                  </a:txBody>
                  <a:tcPr/>
                </a:tc>
              </a:tr>
              <a:tr h="370840">
                <a:tc>
                  <a:txBody>
                    <a:bodyPr/>
                    <a:lstStyle/>
                    <a:p>
                      <a:r>
                        <a:rPr lang="en-US" sz="1800" dirty="0" smtClean="0"/>
                        <a:t>Kn0thing </a:t>
                      </a:r>
                      <a:endParaRPr lang="en-US" dirty="0"/>
                    </a:p>
                  </a:txBody>
                  <a:tcPr/>
                </a:tc>
                <a:tc>
                  <a:txBody>
                    <a:bodyPr/>
                    <a:lstStyle/>
                    <a:p>
                      <a:r>
                        <a:rPr lang="en-US" sz="1800" dirty="0" smtClean="0"/>
                        <a:t>H(</a:t>
                      </a:r>
                      <a:r>
                        <a:rPr lang="en-US" sz="1800" dirty="0" err="1" smtClean="0"/>
                        <a:t>metallica</a:t>
                      </a:r>
                      <a:r>
                        <a:rPr lang="en-US" sz="1800" dirty="0" smtClean="0"/>
                        <a:t>)</a:t>
                      </a:r>
                      <a:endParaRPr lang="en-US" dirty="0"/>
                    </a:p>
                  </a:txBody>
                  <a:tcPr/>
                </a:tc>
              </a:tr>
            </a:tbl>
          </a:graphicData>
        </a:graphic>
      </p:graphicFrame>
    </p:spTree>
    <p:extLst>
      <p:ext uri="{BB962C8B-B14F-4D97-AF65-F5344CB8AC3E}">
        <p14:creationId xmlns:p14="http://schemas.microsoft.com/office/powerpoint/2010/main" val="368422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HW: Add User Registration System to your Blog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589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Cookies for Authentication</a:t>
            </a:r>
            <a:endParaRPr lang="en-US" dirty="0"/>
          </a:p>
        </p:txBody>
      </p:sp>
      <p:sp>
        <p:nvSpPr>
          <p:cNvPr id="3" name="Content Placeholder 2"/>
          <p:cNvSpPr>
            <a:spLocks noGrp="1"/>
          </p:cNvSpPr>
          <p:nvPr>
            <p:ph idx="1"/>
          </p:nvPr>
        </p:nvSpPr>
        <p:spPr>
          <a:xfrm>
            <a:off x="381000" y="1143000"/>
            <a:ext cx="8305800" cy="4983163"/>
          </a:xfrm>
        </p:spPr>
        <p:txBody>
          <a:bodyPr>
            <a:normAutofit fontScale="77500" lnSpcReduction="20000"/>
          </a:bodyPr>
          <a:lstStyle/>
          <a:p>
            <a:r>
              <a:rPr lang="en-US" dirty="0" smtClean="0"/>
              <a:t>Cookies are small pieces of data stored in the browser--each piece of data is for a particular website. </a:t>
            </a:r>
          </a:p>
          <a:p>
            <a:r>
              <a:rPr lang="en-US" dirty="0" smtClean="0"/>
              <a:t>Cookies are used to determine whether a user is logged into a particular website</a:t>
            </a:r>
          </a:p>
          <a:p>
            <a:r>
              <a:rPr lang="en-US" dirty="0" smtClean="0"/>
              <a:t>After a request to a web server, the server may send back some cookie data in the form of an HTTP header in its response. </a:t>
            </a:r>
          </a:p>
          <a:p>
            <a:r>
              <a:rPr lang="en-US" dirty="0"/>
              <a:t>E</a:t>
            </a:r>
            <a:r>
              <a:rPr lang="en-US" dirty="0" smtClean="0"/>
              <a:t>ach time a user makes a request to that website in the future, the browser will send the cookie data back to the server.</a:t>
            </a:r>
          </a:p>
          <a:p>
            <a:r>
              <a:rPr lang="en-US" dirty="0" smtClean="0"/>
              <a:t>Client browsers control what cookies are sent to which websites – browsers have rules that associate cookie data with a particular domain.</a:t>
            </a:r>
          </a:p>
          <a:p>
            <a:r>
              <a:rPr lang="en-US" dirty="0" smtClean="0"/>
              <a:t>Users can </a:t>
            </a:r>
            <a:r>
              <a:rPr lang="en-US" i="1" dirty="0" smtClean="0"/>
              <a:t>hack</a:t>
            </a:r>
            <a:r>
              <a:rPr lang="en-US" dirty="0" smtClean="0"/>
              <a:t> cookies  -- how bad is that?</a:t>
            </a:r>
            <a:endParaRPr lang="en-US" dirty="0"/>
          </a:p>
        </p:txBody>
      </p:sp>
    </p:spTree>
    <p:extLst>
      <p:ext uri="{BB962C8B-B14F-4D97-AF65-F5344CB8AC3E}">
        <p14:creationId xmlns:p14="http://schemas.microsoft.com/office/powerpoint/2010/main" val="316363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Cookies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t>
            </a:r>
            <a:r>
              <a:rPr lang="en-US" dirty="0" smtClean="0"/>
              <a:t>ookies are sent in HTTP headers. When a server wants to send a cookie to your browser, it sends an HTTP response header that looks something like this:</a:t>
            </a:r>
          </a:p>
          <a:p>
            <a:pPr marL="0" indent="0">
              <a:buNone/>
            </a:pPr>
            <a:endParaRPr lang="en-US" i="1" dirty="0" smtClean="0"/>
          </a:p>
          <a:p>
            <a:pPr marL="0" indent="0">
              <a:buNone/>
            </a:pPr>
            <a:r>
              <a:rPr lang="en-US" i="1" dirty="0" smtClean="0"/>
              <a:t>Set-Cookie: </a:t>
            </a:r>
            <a:r>
              <a:rPr lang="en-US" i="1" dirty="0" err="1" smtClean="0"/>
              <a:t>user_id</a:t>
            </a:r>
            <a:r>
              <a:rPr lang="en-US" i="1" dirty="0" smtClean="0"/>
              <a:t> = 12345</a:t>
            </a:r>
          </a:p>
          <a:p>
            <a:pPr marL="0" indent="0">
              <a:buNone/>
            </a:pPr>
            <a:r>
              <a:rPr lang="en-US" i="1" dirty="0" smtClean="0"/>
              <a:t>Set-Cookie: </a:t>
            </a:r>
            <a:r>
              <a:rPr lang="en-US" i="1" dirty="0" err="1" smtClean="0"/>
              <a:t>last_seen</a:t>
            </a:r>
            <a:r>
              <a:rPr lang="en-US" i="1" dirty="0" smtClean="0"/>
              <a:t> = Dec 25 1985</a:t>
            </a:r>
          </a:p>
          <a:p>
            <a:pPr marL="0" indent="0">
              <a:buNone/>
            </a:pPr>
            <a:endParaRPr lang="en-US" i="1" dirty="0" smtClean="0"/>
          </a:p>
          <a:p>
            <a:r>
              <a:rPr lang="en-US" dirty="0" smtClean="0"/>
              <a:t>When client sends multiple </a:t>
            </a:r>
            <a:r>
              <a:rPr lang="en-US" dirty="0" smtClean="0"/>
              <a:t>cookies to server they </a:t>
            </a:r>
            <a:r>
              <a:rPr lang="en-US" dirty="0" smtClean="0"/>
              <a:t>are separated by a </a:t>
            </a:r>
            <a:r>
              <a:rPr lang="en-US" dirty="0" smtClean="0"/>
              <a:t>semi-colon as follows:</a:t>
            </a:r>
            <a:endParaRPr lang="en-US" dirty="0" smtClean="0"/>
          </a:p>
          <a:p>
            <a:pPr marL="0" indent="0">
              <a:buNone/>
            </a:pPr>
            <a:endParaRPr lang="en-US" i="1" dirty="0" smtClean="0"/>
          </a:p>
          <a:p>
            <a:pPr marL="0" indent="0">
              <a:buNone/>
            </a:pPr>
            <a:r>
              <a:rPr lang="en-US" i="1" dirty="0" smtClean="0"/>
              <a:t>Cookie: </a:t>
            </a:r>
            <a:r>
              <a:rPr lang="en-US" i="1" dirty="0" err="1" smtClean="0"/>
              <a:t>user_id</a:t>
            </a:r>
            <a:r>
              <a:rPr lang="en-US" i="1" dirty="0" smtClean="0"/>
              <a:t> = 12345; </a:t>
            </a:r>
            <a:r>
              <a:rPr lang="en-US" i="1" dirty="0" err="1" smtClean="0"/>
              <a:t>last_seen</a:t>
            </a:r>
            <a:r>
              <a:rPr lang="en-US" i="1" dirty="0" smtClean="0"/>
              <a:t> = Dec 25 1985</a:t>
            </a:r>
            <a:endParaRPr lang="en-US" i="1" dirty="0"/>
          </a:p>
        </p:txBody>
      </p:sp>
    </p:spTree>
    <p:extLst>
      <p:ext uri="{BB962C8B-B14F-4D97-AF65-F5344CB8AC3E}">
        <p14:creationId xmlns:p14="http://schemas.microsoft.com/office/powerpoint/2010/main" val="131044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Cookies in App Engine: Counting visits </a:t>
            </a:r>
            <a:endParaRPr lang="en-US" dirty="0"/>
          </a:p>
        </p:txBody>
      </p:sp>
      <p:sp>
        <p:nvSpPr>
          <p:cNvPr id="3" name="Content Placeholder 2"/>
          <p:cNvSpPr>
            <a:spLocks noGrp="1"/>
          </p:cNvSpPr>
          <p:nvPr>
            <p:ph idx="1"/>
          </p:nvPr>
        </p:nvSpPr>
        <p:spPr>
          <a:xfrm>
            <a:off x="76200" y="990600"/>
            <a:ext cx="4572000" cy="5715000"/>
          </a:xfrm>
        </p:spPr>
        <p:txBody>
          <a:bodyPr>
            <a:noAutofit/>
          </a:bodyPr>
          <a:lstStyle/>
          <a:p>
            <a:pPr marL="0" indent="0">
              <a:buNone/>
            </a:pPr>
            <a:r>
              <a:rPr lang="en-US" sz="1200" b="1" dirty="0" smtClean="0"/>
              <a:t>#Let's begin with the basic app template that we are all familiar with:</a:t>
            </a:r>
          </a:p>
          <a:p>
            <a:pPr marL="0" indent="0">
              <a:buNone/>
            </a:pPr>
            <a:r>
              <a:rPr lang="en-US" sz="1200" b="1" dirty="0" smtClean="0"/>
              <a:t>import </a:t>
            </a:r>
            <a:r>
              <a:rPr lang="en-US" sz="1200" b="1" dirty="0" err="1" smtClean="0"/>
              <a:t>os</a:t>
            </a:r>
            <a:endParaRPr lang="en-US" sz="1200" b="1" dirty="0" smtClean="0"/>
          </a:p>
          <a:p>
            <a:pPr marL="0" indent="0">
              <a:buNone/>
            </a:pPr>
            <a:r>
              <a:rPr lang="en-US" sz="1200" b="1" dirty="0" smtClean="0"/>
              <a:t>import webapp2</a:t>
            </a:r>
          </a:p>
          <a:p>
            <a:pPr marL="0" indent="0">
              <a:buNone/>
            </a:pPr>
            <a:r>
              <a:rPr lang="en-US" sz="1200" b="1" dirty="0" smtClean="0"/>
              <a:t>import jinja2</a:t>
            </a:r>
          </a:p>
          <a:p>
            <a:pPr marL="0" indent="0">
              <a:buNone/>
            </a:pPr>
            <a:r>
              <a:rPr lang="en-US" sz="1200" b="1" dirty="0" smtClean="0"/>
              <a:t>from </a:t>
            </a:r>
            <a:r>
              <a:rPr lang="en-US" sz="1200" b="1" dirty="0" err="1" smtClean="0"/>
              <a:t>google.appengine.ext</a:t>
            </a:r>
            <a:r>
              <a:rPr lang="en-US" sz="1200" b="1" dirty="0" smtClean="0"/>
              <a:t> import </a:t>
            </a:r>
            <a:r>
              <a:rPr lang="en-US" sz="1200" b="1" dirty="0" err="1" smtClean="0"/>
              <a:t>db</a:t>
            </a:r>
            <a:endParaRPr lang="en-US" sz="1200" b="1" dirty="0" smtClean="0"/>
          </a:p>
          <a:p>
            <a:pPr marL="0" indent="0">
              <a:buNone/>
            </a:pPr>
            <a:endParaRPr lang="en-US" sz="1200" b="1" dirty="0" smtClean="0"/>
          </a:p>
          <a:p>
            <a:pPr marL="0" indent="0">
              <a:buNone/>
            </a:pPr>
            <a:r>
              <a:rPr lang="en-US" sz="1200" b="1" dirty="0" err="1" smtClean="0"/>
              <a:t>template_dir</a:t>
            </a:r>
            <a:r>
              <a:rPr lang="en-US" sz="1200" b="1" dirty="0" smtClean="0"/>
              <a:t> = </a:t>
            </a:r>
            <a:r>
              <a:rPr lang="en-US" sz="1200" b="1" dirty="0" err="1" smtClean="0"/>
              <a:t>os.path.join</a:t>
            </a:r>
            <a:r>
              <a:rPr lang="en-US" sz="1200" b="1" dirty="0" smtClean="0"/>
              <a:t>(</a:t>
            </a:r>
            <a:r>
              <a:rPr lang="en-US" sz="1200" b="1" dirty="0" err="1" smtClean="0"/>
              <a:t>os.path.dirname</a:t>
            </a:r>
            <a:r>
              <a:rPr lang="en-US" sz="1200" b="1" dirty="0" smtClean="0"/>
              <a:t>(__file__), 'templates')</a:t>
            </a:r>
          </a:p>
          <a:p>
            <a:pPr marL="0" indent="0">
              <a:buNone/>
            </a:pPr>
            <a:r>
              <a:rPr lang="en-US" sz="1200" b="1" dirty="0" err="1" smtClean="0"/>
              <a:t>jinja_env</a:t>
            </a:r>
            <a:r>
              <a:rPr lang="en-US" sz="1200" b="1" dirty="0" smtClean="0"/>
              <a:t> = jinja2.Environment(loader = jinja2.FileSystemLoader(</a:t>
            </a:r>
            <a:r>
              <a:rPr lang="en-US" sz="1200" b="1" dirty="0" err="1" smtClean="0"/>
              <a:t>template_dir</a:t>
            </a:r>
            <a:r>
              <a:rPr lang="en-US" sz="1200" b="1" dirty="0" smtClean="0"/>
              <a:t>),</a:t>
            </a:r>
          </a:p>
          <a:p>
            <a:pPr marL="0" indent="0">
              <a:buNone/>
            </a:pPr>
            <a:r>
              <a:rPr lang="en-US" sz="1200" b="1" dirty="0" smtClean="0"/>
              <a:t>                                                </a:t>
            </a:r>
            <a:r>
              <a:rPr lang="en-US" sz="1200" b="1" dirty="0" err="1" smtClean="0"/>
              <a:t>autoescape</a:t>
            </a:r>
            <a:r>
              <a:rPr lang="en-US" sz="1200" b="1" dirty="0" smtClean="0"/>
              <a:t>=True)</a:t>
            </a:r>
          </a:p>
          <a:p>
            <a:pPr marL="0" indent="0">
              <a:buNone/>
            </a:pPr>
            <a:r>
              <a:rPr lang="en-US" sz="1200" b="1" dirty="0" smtClean="0"/>
              <a:t>class Handler(webapp2.RequestHandler):</a:t>
            </a:r>
          </a:p>
          <a:p>
            <a:pPr marL="0" indent="0">
              <a:buNone/>
            </a:pPr>
            <a:r>
              <a:rPr lang="en-US" sz="1200" b="1" dirty="0" smtClean="0"/>
              <a:t>        </a:t>
            </a:r>
            <a:r>
              <a:rPr lang="en-US" sz="1200" b="1" dirty="0" err="1" smtClean="0"/>
              <a:t>def</a:t>
            </a:r>
            <a:r>
              <a:rPr lang="en-US" sz="1200" b="1" dirty="0" smtClean="0"/>
              <a:t> write(self, *a, **kw):</a:t>
            </a:r>
          </a:p>
          <a:p>
            <a:pPr marL="0" indent="0">
              <a:buNone/>
            </a:pPr>
            <a:r>
              <a:rPr lang="en-US" sz="1200" b="1" dirty="0" smtClean="0"/>
              <a:t>                </a:t>
            </a:r>
            <a:r>
              <a:rPr lang="en-US" sz="1200" b="1" dirty="0" err="1" smtClean="0"/>
              <a:t>self.response.out.write</a:t>
            </a:r>
            <a:r>
              <a:rPr lang="en-US" sz="1200" b="1" dirty="0" smtClean="0"/>
              <a:t>(*a, **kw)</a:t>
            </a:r>
          </a:p>
          <a:p>
            <a:pPr marL="0" indent="0">
              <a:buNone/>
            </a:pPr>
            <a:endParaRPr lang="en-US" sz="1200" b="1" dirty="0" smtClean="0"/>
          </a:p>
          <a:p>
            <a:pPr marL="0" indent="0">
              <a:buNone/>
            </a:pPr>
            <a:r>
              <a:rPr lang="en-US" sz="1200" b="1" dirty="0" smtClean="0"/>
              <a:t>        </a:t>
            </a:r>
            <a:r>
              <a:rPr lang="en-US" sz="1200" b="1" dirty="0" err="1" smtClean="0"/>
              <a:t>def</a:t>
            </a:r>
            <a:r>
              <a:rPr lang="en-US" sz="1200" b="1" dirty="0" smtClean="0"/>
              <a:t> </a:t>
            </a:r>
            <a:r>
              <a:rPr lang="en-US" sz="1200" b="1" dirty="0" err="1" smtClean="0"/>
              <a:t>render_str</a:t>
            </a:r>
            <a:r>
              <a:rPr lang="en-US" sz="1200" b="1" dirty="0" smtClean="0"/>
              <a:t>(self, template, **</a:t>
            </a:r>
            <a:r>
              <a:rPr lang="en-US" sz="1200" b="1" dirty="0" err="1" smtClean="0"/>
              <a:t>params</a:t>
            </a:r>
            <a:r>
              <a:rPr lang="en-US" sz="1200" b="1" dirty="0" smtClean="0"/>
              <a:t>):</a:t>
            </a:r>
          </a:p>
          <a:p>
            <a:pPr marL="0" indent="0">
              <a:buNone/>
            </a:pPr>
            <a:r>
              <a:rPr lang="en-US" sz="1200" b="1" dirty="0" smtClean="0"/>
              <a:t>                t = </a:t>
            </a:r>
            <a:r>
              <a:rPr lang="en-US" sz="1200" b="1" dirty="0" err="1" smtClean="0"/>
              <a:t>jinja_env.get_template</a:t>
            </a:r>
            <a:r>
              <a:rPr lang="en-US" sz="1200" b="1" dirty="0" smtClean="0"/>
              <a:t>(template)</a:t>
            </a:r>
          </a:p>
          <a:p>
            <a:pPr marL="0" indent="0">
              <a:buNone/>
            </a:pPr>
            <a:r>
              <a:rPr lang="en-US" sz="1200" b="1" dirty="0" smtClean="0"/>
              <a:t>                return </a:t>
            </a:r>
            <a:r>
              <a:rPr lang="en-US" sz="1200" b="1" dirty="0" err="1" smtClean="0"/>
              <a:t>t.render</a:t>
            </a:r>
            <a:r>
              <a:rPr lang="en-US" sz="1200" b="1" dirty="0" smtClean="0"/>
              <a:t>(</a:t>
            </a:r>
            <a:r>
              <a:rPr lang="en-US" sz="1200" b="1" dirty="0" err="1" smtClean="0"/>
              <a:t>params</a:t>
            </a:r>
            <a:r>
              <a:rPr lang="en-US" sz="1200" b="1" dirty="0" smtClean="0"/>
              <a:t>)</a:t>
            </a:r>
          </a:p>
          <a:p>
            <a:pPr marL="0" indent="0">
              <a:buNone/>
            </a:pPr>
            <a:endParaRPr lang="en-US" sz="1200" b="1" dirty="0" smtClean="0"/>
          </a:p>
          <a:p>
            <a:pPr marL="0" indent="0">
              <a:buNone/>
            </a:pPr>
            <a:r>
              <a:rPr lang="en-US" sz="1200" b="1" dirty="0" smtClean="0"/>
              <a:t>        </a:t>
            </a:r>
            <a:r>
              <a:rPr lang="en-US" sz="1200" b="1" dirty="0" err="1" smtClean="0"/>
              <a:t>def</a:t>
            </a:r>
            <a:r>
              <a:rPr lang="en-US" sz="1200" b="1" dirty="0" smtClean="0"/>
              <a:t> render(self, template, **kw):</a:t>
            </a:r>
          </a:p>
          <a:p>
            <a:pPr marL="0" indent="0">
              <a:buNone/>
            </a:pPr>
            <a:r>
              <a:rPr lang="en-US" sz="1200" b="1" dirty="0" smtClean="0"/>
              <a:t>                </a:t>
            </a:r>
            <a:r>
              <a:rPr lang="en-US" sz="1200" b="1" dirty="0" err="1" smtClean="0"/>
              <a:t>self.write</a:t>
            </a:r>
            <a:r>
              <a:rPr lang="en-US" sz="1200" b="1" dirty="0" smtClean="0"/>
              <a:t>(</a:t>
            </a:r>
            <a:r>
              <a:rPr lang="en-US" sz="1200" b="1" dirty="0" err="1" smtClean="0"/>
              <a:t>self.render_str</a:t>
            </a:r>
            <a:r>
              <a:rPr lang="en-US" sz="1200" b="1" dirty="0" smtClean="0"/>
              <a:t>(template, **kw))</a:t>
            </a:r>
          </a:p>
          <a:p>
            <a:pPr marL="0" indent="0">
              <a:buNone/>
            </a:pPr>
            <a:endParaRPr lang="en-US" sz="1200" b="1" dirty="0" smtClean="0"/>
          </a:p>
          <a:p>
            <a:pPr marL="0" indent="0">
              <a:buNone/>
            </a:pPr>
            <a:r>
              <a:rPr lang="en-US" sz="1200" b="1" dirty="0" smtClean="0"/>
              <a:t>class </a:t>
            </a:r>
            <a:r>
              <a:rPr lang="en-US" sz="1200" b="1" dirty="0" err="1" smtClean="0"/>
              <a:t>MainPage</a:t>
            </a:r>
            <a:r>
              <a:rPr lang="en-US" sz="1200" b="1" dirty="0" smtClean="0"/>
              <a:t>(Handler):</a:t>
            </a:r>
          </a:p>
          <a:p>
            <a:pPr marL="0" indent="0">
              <a:buNone/>
            </a:pPr>
            <a:r>
              <a:rPr lang="en-US" sz="1200" b="1" dirty="0" smtClean="0"/>
              <a:t>        </a:t>
            </a:r>
            <a:r>
              <a:rPr lang="en-US" sz="1200" b="1" dirty="0" err="1" smtClean="0"/>
              <a:t>def</a:t>
            </a:r>
            <a:r>
              <a:rPr lang="en-US" sz="1200" b="1" dirty="0" smtClean="0"/>
              <a:t> get(self):</a:t>
            </a:r>
          </a:p>
          <a:p>
            <a:pPr marL="0" indent="0">
              <a:buNone/>
            </a:pPr>
            <a:r>
              <a:rPr lang="en-US" sz="1200" b="1" dirty="0" smtClean="0"/>
              <a:t>                </a:t>
            </a:r>
            <a:r>
              <a:rPr lang="en-US" sz="1200" b="1" dirty="0" err="1" smtClean="0"/>
              <a:t>self.write</a:t>
            </a:r>
            <a:r>
              <a:rPr lang="en-US" sz="1200" b="1" dirty="0" smtClean="0"/>
              <a:t>('test')</a:t>
            </a:r>
          </a:p>
          <a:p>
            <a:pPr marL="0" indent="0">
              <a:buNone/>
            </a:pPr>
            <a:endParaRPr lang="en-US" sz="1200" b="1" dirty="0" smtClean="0"/>
          </a:p>
          <a:p>
            <a:pPr marL="0" indent="0">
              <a:buNone/>
            </a:pPr>
            <a:r>
              <a:rPr lang="en-US" sz="1200" b="1" dirty="0" smtClean="0"/>
              <a:t>app = webapp2.WSGIApplication([('/', </a:t>
            </a:r>
            <a:r>
              <a:rPr lang="en-US" sz="1200" b="1" dirty="0" err="1" smtClean="0"/>
              <a:t>MainPage</a:t>
            </a:r>
            <a:r>
              <a:rPr lang="en-US" sz="1200" b="1" dirty="0" smtClean="0"/>
              <a:t>)], debug=True)</a:t>
            </a:r>
            <a:endParaRPr lang="en-US" sz="1200" b="1" dirty="0"/>
          </a:p>
        </p:txBody>
      </p:sp>
      <p:sp>
        <p:nvSpPr>
          <p:cNvPr id="4" name="Rectangle 3"/>
          <p:cNvSpPr/>
          <p:nvPr/>
        </p:nvSpPr>
        <p:spPr>
          <a:xfrm>
            <a:off x="4038600" y="3733800"/>
            <a:ext cx="5105400" cy="2308324"/>
          </a:xfrm>
          <a:prstGeom prst="rect">
            <a:avLst/>
          </a:prstGeom>
        </p:spPr>
        <p:txBody>
          <a:bodyPr wrap="square">
            <a:spAutoFit/>
          </a:bodyPr>
          <a:lstStyle/>
          <a:p>
            <a:r>
              <a:rPr lang="en-US" sz="1200" b="1" dirty="0" smtClean="0"/>
              <a:t># Now modify the </a:t>
            </a:r>
            <a:r>
              <a:rPr lang="en-US" sz="1200" b="1" dirty="0" err="1" smtClean="0"/>
              <a:t>MainPage</a:t>
            </a:r>
            <a:r>
              <a:rPr lang="en-US" sz="1200" b="1" dirty="0" smtClean="0"/>
              <a:t>() class to look like this:</a:t>
            </a:r>
          </a:p>
          <a:p>
            <a:r>
              <a:rPr lang="en-US" sz="1200" b="1" dirty="0" smtClean="0"/>
              <a:t>class </a:t>
            </a:r>
            <a:r>
              <a:rPr lang="en-US" sz="1200" b="1" dirty="0" err="1" smtClean="0"/>
              <a:t>MainPage</a:t>
            </a:r>
            <a:r>
              <a:rPr lang="en-US" sz="1200" b="1" dirty="0" smtClean="0"/>
              <a:t>(Handler):</a:t>
            </a:r>
          </a:p>
          <a:p>
            <a:r>
              <a:rPr lang="en-US" sz="1200" b="1" dirty="0" smtClean="0"/>
              <a:t>        </a:t>
            </a:r>
            <a:r>
              <a:rPr lang="en-US" sz="1200" b="1" dirty="0" err="1" smtClean="0"/>
              <a:t>def</a:t>
            </a:r>
            <a:r>
              <a:rPr lang="en-US" sz="1200" b="1" dirty="0" smtClean="0"/>
              <a:t> get(self):</a:t>
            </a:r>
          </a:p>
          <a:p>
            <a:r>
              <a:rPr lang="en-US" sz="1200" b="1" dirty="0" smtClean="0"/>
              <a:t>                </a:t>
            </a:r>
            <a:r>
              <a:rPr lang="en-US" sz="1200" b="1" dirty="0" err="1" smtClean="0"/>
              <a:t>self.response.headers</a:t>
            </a:r>
            <a:r>
              <a:rPr lang="en-US" sz="1200" b="1" dirty="0" smtClean="0"/>
              <a:t>['Content-Type'] = 'text/plain'</a:t>
            </a:r>
          </a:p>
          <a:p>
            <a:r>
              <a:rPr lang="en-US" sz="1200" b="1" dirty="0" smtClean="0"/>
              <a:t>                visits = </a:t>
            </a:r>
            <a:r>
              <a:rPr lang="en-US" sz="1200" b="1" dirty="0" err="1" smtClean="0"/>
              <a:t>self.request.cookies.get</a:t>
            </a:r>
            <a:r>
              <a:rPr lang="en-US" sz="1200" b="1" dirty="0" smtClean="0"/>
              <a:t>('visits', '0')</a:t>
            </a:r>
          </a:p>
          <a:p>
            <a:r>
              <a:rPr lang="en-US" sz="1200" b="1" dirty="0" smtClean="0"/>
              <a:t>                #make sure visits is an </a:t>
            </a:r>
            <a:r>
              <a:rPr lang="en-US" sz="1200" b="1" dirty="0" err="1" smtClean="0"/>
              <a:t>int</a:t>
            </a:r>
            <a:endParaRPr lang="en-US" sz="1200" b="1" dirty="0" smtClean="0"/>
          </a:p>
          <a:p>
            <a:r>
              <a:rPr lang="en-US" sz="1200" b="1" dirty="0" smtClean="0"/>
              <a:t>                if </a:t>
            </a:r>
            <a:r>
              <a:rPr lang="en-US" sz="1200" b="1" dirty="0" err="1" smtClean="0"/>
              <a:t>visits.isdigit</a:t>
            </a:r>
            <a:r>
              <a:rPr lang="en-US" sz="1200" b="1" dirty="0" smtClean="0"/>
              <a:t>():</a:t>
            </a:r>
          </a:p>
          <a:p>
            <a:r>
              <a:rPr lang="en-US" sz="1200" b="1" dirty="0" smtClean="0"/>
              <a:t>                        visits = </a:t>
            </a:r>
            <a:r>
              <a:rPr lang="en-US" sz="1200" b="1" dirty="0" err="1" smtClean="0"/>
              <a:t>int</a:t>
            </a:r>
            <a:r>
              <a:rPr lang="en-US" sz="1200" b="1" dirty="0" smtClean="0"/>
              <a:t>(visits) + 1</a:t>
            </a:r>
          </a:p>
          <a:p>
            <a:r>
              <a:rPr lang="en-US" sz="1200" b="1" dirty="0" smtClean="0"/>
              <a:t>                else:</a:t>
            </a:r>
          </a:p>
          <a:p>
            <a:r>
              <a:rPr lang="en-US" sz="1200" b="1" dirty="0" smtClean="0"/>
              <a:t>                        visits = 0</a:t>
            </a:r>
          </a:p>
          <a:p>
            <a:r>
              <a:rPr lang="en-US" sz="1200" b="1" dirty="0" smtClean="0"/>
              <a:t>                </a:t>
            </a:r>
            <a:r>
              <a:rPr lang="en-US" sz="1200" b="1" dirty="0" err="1" smtClean="0"/>
              <a:t>self.response.headers.add_header</a:t>
            </a:r>
            <a:r>
              <a:rPr lang="en-US" sz="1200" b="1" dirty="0" smtClean="0"/>
              <a:t>('Set-Cookie', 'visits=%s' % visits)</a:t>
            </a:r>
          </a:p>
          <a:p>
            <a:r>
              <a:rPr lang="en-US" sz="1200" b="1" dirty="0" smtClean="0"/>
              <a:t>                </a:t>
            </a:r>
            <a:r>
              <a:rPr lang="en-US" sz="1200" b="1" dirty="0" err="1" smtClean="0"/>
              <a:t>self.write</a:t>
            </a:r>
            <a:r>
              <a:rPr lang="en-US" sz="1200" b="1" dirty="0" smtClean="0"/>
              <a:t>("You've been here %s times!" % visits)</a:t>
            </a:r>
            <a:endParaRPr lang="en-US" sz="1200" b="1" dirty="0"/>
          </a:p>
        </p:txBody>
      </p:sp>
    </p:spTree>
    <p:extLst>
      <p:ext uri="{BB962C8B-B14F-4D97-AF65-F5344CB8AC3E}">
        <p14:creationId xmlns:p14="http://schemas.microsoft.com/office/powerpoint/2010/main" val="44525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Hashing </a:t>
            </a:r>
            <a:r>
              <a:rPr lang="en-US" dirty="0" smtClean="0"/>
              <a:t>Cookies Can </a:t>
            </a:r>
            <a:r>
              <a:rPr lang="en-US" dirty="0" smtClean="0"/>
              <a:t>Protect a Website</a:t>
            </a:r>
            <a:endParaRPr lang="en-US" dirty="0"/>
          </a:p>
        </p:txBody>
      </p:sp>
      <p:sp>
        <p:nvSpPr>
          <p:cNvPr id="3" name="Content Placeholder 2"/>
          <p:cNvSpPr>
            <a:spLocks noGrp="1"/>
          </p:cNvSpPr>
          <p:nvPr>
            <p:ph idx="1"/>
          </p:nvPr>
        </p:nvSpPr>
        <p:spPr>
          <a:xfrm>
            <a:off x="228600" y="1066800"/>
            <a:ext cx="8763000" cy="5059363"/>
          </a:xfrm>
        </p:spPr>
        <p:txBody>
          <a:bodyPr>
            <a:noAutofit/>
          </a:bodyPr>
          <a:lstStyle/>
          <a:p>
            <a:pPr marL="0" indent="0">
              <a:buNone/>
            </a:pPr>
            <a:r>
              <a:rPr lang="en-US" sz="2000" dirty="0" smtClean="0"/>
              <a:t>Hashing is a technique used to verify the legitimacy of data.</a:t>
            </a:r>
          </a:p>
          <a:p>
            <a:pPr marL="0" indent="0">
              <a:buNone/>
            </a:pPr>
            <a:r>
              <a:rPr lang="en-US" sz="2000" dirty="0" smtClean="0"/>
              <a:t>Our website should know when users try to cheat </a:t>
            </a:r>
            <a:r>
              <a:rPr lang="en-US" sz="2000" dirty="0" smtClean="0"/>
              <a:t>– want to prevent users from modifying cookies</a:t>
            </a:r>
            <a:r>
              <a:rPr lang="en-US" sz="2000" dirty="0"/>
              <a:t>.</a:t>
            </a:r>
            <a:endParaRPr lang="en-US" sz="2000" dirty="0" smtClean="0"/>
          </a:p>
          <a:p>
            <a:pPr marL="0" indent="0">
              <a:buNone/>
            </a:pPr>
            <a:endParaRPr lang="en-US" sz="2000" dirty="0" smtClean="0"/>
          </a:p>
          <a:p>
            <a:pPr marL="0" indent="0">
              <a:buNone/>
            </a:pPr>
            <a:r>
              <a:rPr lang="en-US" sz="2000" dirty="0" smtClean="0"/>
              <a:t>A hash is a function, let's call it H(), which when applied to a piece of data, x, returns a fixed-length bit-string, y. </a:t>
            </a:r>
          </a:p>
          <a:p>
            <a:pPr marL="0" indent="0">
              <a:buNone/>
            </a:pPr>
            <a:r>
              <a:rPr lang="en-US" sz="2000" i="1" dirty="0" smtClean="0"/>
              <a:t>H(x) → y            x is data,  y is fixed-length bit-string</a:t>
            </a:r>
          </a:p>
          <a:p>
            <a:pPr marL="0" indent="0">
              <a:buNone/>
            </a:pPr>
            <a:r>
              <a:rPr lang="en-US" sz="2000" dirty="0" smtClean="0"/>
              <a:t>x can be of any size data, but y is of fixed </a:t>
            </a:r>
            <a:r>
              <a:rPr lang="en-US" sz="2000" dirty="0" smtClean="0"/>
              <a:t>length and depending </a:t>
            </a:r>
            <a:r>
              <a:rPr lang="en-US" sz="2000" dirty="0" smtClean="0"/>
              <a:t>on the algorithm </a:t>
            </a:r>
            <a:r>
              <a:rPr lang="en-US" sz="2000" dirty="0" smtClean="0"/>
              <a:t>used is usually </a:t>
            </a:r>
            <a:r>
              <a:rPr lang="en-US" sz="2000" dirty="0" smtClean="0"/>
              <a:t>on the order of 32 - 1024 bits long.</a:t>
            </a:r>
          </a:p>
          <a:p>
            <a:pPr marL="0" indent="0">
              <a:buNone/>
            </a:pPr>
            <a:endParaRPr lang="en-US" sz="2400" b="1" dirty="0" smtClean="0"/>
          </a:p>
          <a:p>
            <a:pPr marL="0" indent="0">
              <a:buNone/>
            </a:pPr>
            <a:r>
              <a:rPr lang="en-US" sz="2400" b="1" dirty="0" smtClean="0"/>
              <a:t>Important Properties of </a:t>
            </a:r>
            <a:r>
              <a:rPr lang="en-US" sz="2400" b="1" dirty="0"/>
              <a:t>H</a:t>
            </a:r>
            <a:r>
              <a:rPr lang="en-US" sz="2400" b="1" dirty="0" smtClean="0"/>
              <a:t>ash function</a:t>
            </a:r>
            <a:r>
              <a:rPr lang="en-US" sz="2400" b="1" dirty="0"/>
              <a:t> </a:t>
            </a:r>
            <a:r>
              <a:rPr lang="en-US" sz="2400" b="1" dirty="0" smtClean="0"/>
              <a:t>H():</a:t>
            </a:r>
          </a:p>
          <a:p>
            <a:pPr marL="0" indent="0">
              <a:buNone/>
            </a:pPr>
            <a:r>
              <a:rPr lang="en-US" sz="2400" b="1" dirty="0" smtClean="0"/>
              <a:t>Given an cookie that is a hashed value y:</a:t>
            </a:r>
          </a:p>
          <a:p>
            <a:pPr marL="457200" indent="-457200">
              <a:buFont typeface="+mj-lt"/>
              <a:buAutoNum type="arabicPeriod"/>
            </a:pPr>
            <a:r>
              <a:rPr lang="en-US" sz="2000" dirty="0" smtClean="0"/>
              <a:t>Make it easy to test whether a given data x hashes to y: that is H(x) =y</a:t>
            </a:r>
          </a:p>
          <a:p>
            <a:pPr marL="457200" indent="-457200">
              <a:buFont typeface="+mj-lt"/>
              <a:buAutoNum type="arabicPeriod"/>
            </a:pPr>
            <a:r>
              <a:rPr lang="en-US" sz="2000" dirty="0" smtClean="0"/>
              <a:t>Make it impossible to identify an inverse – that is, </a:t>
            </a:r>
            <a:r>
              <a:rPr lang="en-US" sz="2000" dirty="0" smtClean="0"/>
              <a:t> </a:t>
            </a:r>
            <a:r>
              <a:rPr lang="en-US" sz="2000" dirty="0" smtClean="0"/>
              <a:t>hard to locate a piece of data that hashes to a specific value of y. </a:t>
            </a:r>
          </a:p>
          <a:p>
            <a:pPr marL="457200" indent="-457200">
              <a:buFont typeface="+mj-lt"/>
              <a:buAutoNum type="arabicPeriod"/>
            </a:pPr>
            <a:r>
              <a:rPr lang="en-US" sz="2000" dirty="0" smtClean="0"/>
              <a:t>The hash function should intuitively be a 'one-way' </a:t>
            </a:r>
            <a:r>
              <a:rPr lang="en-US" sz="2000" dirty="0" smtClean="0"/>
              <a:t>function</a:t>
            </a:r>
            <a:r>
              <a:rPr lang="en-US" sz="2000" dirty="0"/>
              <a:t> </a:t>
            </a:r>
            <a:r>
              <a:rPr lang="en-US" sz="2000" dirty="0" smtClean="0"/>
              <a:t>server controls.</a:t>
            </a:r>
            <a:endParaRPr lang="en-US" sz="2000" dirty="0"/>
          </a:p>
        </p:txBody>
      </p:sp>
    </p:spTree>
    <p:extLst>
      <p:ext uri="{BB962C8B-B14F-4D97-AF65-F5344CB8AC3E}">
        <p14:creationId xmlns:p14="http://schemas.microsoft.com/office/powerpoint/2010/main" val="22506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Hashing In Python</a:t>
            </a:r>
            <a:br>
              <a:rPr lang="en-US" dirty="0"/>
            </a:br>
            <a:endParaRPr lang="en-US" dirty="0"/>
          </a:p>
        </p:txBody>
      </p:sp>
      <p:sp>
        <p:nvSpPr>
          <p:cNvPr id="3" name="Content Placeholder 2"/>
          <p:cNvSpPr>
            <a:spLocks noGrp="1"/>
          </p:cNvSpPr>
          <p:nvPr>
            <p:ph idx="1"/>
          </p:nvPr>
        </p:nvSpPr>
        <p:spPr>
          <a:xfrm>
            <a:off x="381000" y="762000"/>
            <a:ext cx="8305800" cy="5364163"/>
          </a:xfrm>
        </p:spPr>
        <p:txBody>
          <a:bodyPr>
            <a:normAutofit fontScale="85000" lnSpcReduction="20000"/>
          </a:bodyPr>
          <a:lstStyle/>
          <a:p>
            <a:pPr marL="0" indent="0">
              <a:buNone/>
            </a:pPr>
            <a:r>
              <a:rPr lang="en-US" dirty="0" smtClean="0"/>
              <a:t>To </a:t>
            </a:r>
            <a:r>
              <a:rPr lang="en-US" dirty="0"/>
              <a:t>perform hashing in </a:t>
            </a:r>
            <a:r>
              <a:rPr lang="en-US" dirty="0" smtClean="0"/>
              <a:t>Python we </a:t>
            </a:r>
            <a:r>
              <a:rPr lang="en-US" dirty="0"/>
              <a:t>can </a:t>
            </a:r>
            <a:r>
              <a:rPr lang="en-US" dirty="0" smtClean="0"/>
              <a:t>use </a:t>
            </a:r>
            <a:r>
              <a:rPr lang="en-US" dirty="0"/>
              <a:t>the </a:t>
            </a:r>
            <a:r>
              <a:rPr lang="en-US" dirty="0" err="1"/>
              <a:t>hashlib</a:t>
            </a:r>
            <a:r>
              <a:rPr lang="en-US" dirty="0"/>
              <a:t> library. This library incorporates a number of hashing functions:</a:t>
            </a:r>
          </a:p>
          <a:p>
            <a:endParaRPr lang="en-US" dirty="0" smtClean="0"/>
          </a:p>
          <a:p>
            <a:r>
              <a:rPr lang="en-US" dirty="0" smtClean="0"/>
              <a:t>md5()  </a:t>
            </a:r>
            <a:r>
              <a:rPr lang="en-US" dirty="0" smtClean="0">
                <a:sym typeface="Wingdings"/>
              </a:rPr>
              <a:t> 128 bits</a:t>
            </a:r>
            <a:endParaRPr lang="en-US" dirty="0" smtClean="0"/>
          </a:p>
          <a:p>
            <a:r>
              <a:rPr lang="en-US" dirty="0" smtClean="0"/>
              <a:t>sha1()  </a:t>
            </a:r>
            <a:r>
              <a:rPr lang="en-US" dirty="0" smtClean="0">
                <a:sym typeface="Wingdings"/>
              </a:rPr>
              <a:t> 160 bits</a:t>
            </a:r>
            <a:endParaRPr lang="en-US" dirty="0" smtClean="0"/>
          </a:p>
          <a:p>
            <a:r>
              <a:rPr lang="en-US" dirty="0" smtClean="0"/>
              <a:t>Sha2 family of functions with various digest sizes</a:t>
            </a:r>
          </a:p>
          <a:p>
            <a:pPr marL="0" indent="0">
              <a:buNone/>
            </a:pPr>
            <a:endParaRPr lang="en-US" dirty="0" smtClean="0"/>
          </a:p>
          <a:p>
            <a:pPr marL="0" indent="0">
              <a:buNone/>
            </a:pPr>
            <a:r>
              <a:rPr lang="en-US" dirty="0" smtClean="0"/>
              <a:t>Example: hash </a:t>
            </a:r>
            <a:r>
              <a:rPr lang="en-US" dirty="0"/>
              <a:t>a </a:t>
            </a:r>
            <a:r>
              <a:rPr lang="en-US" dirty="0" smtClean="0"/>
              <a:t>string </a:t>
            </a:r>
            <a:r>
              <a:rPr lang="en-US" dirty="0"/>
              <a:t>"</a:t>
            </a:r>
            <a:r>
              <a:rPr lang="en-US" dirty="0" smtClean="0"/>
              <a:t>Hello World!</a:t>
            </a:r>
            <a:r>
              <a:rPr lang="en-US" dirty="0"/>
              <a:t>" in Python, we would enter:</a:t>
            </a:r>
          </a:p>
          <a:p>
            <a:pPr marL="0" indent="0">
              <a:buNone/>
            </a:pPr>
            <a:endParaRPr lang="en-US" dirty="0"/>
          </a:p>
          <a:p>
            <a:pPr marL="0" indent="0">
              <a:buNone/>
            </a:pPr>
            <a:r>
              <a:rPr lang="en-US" dirty="0"/>
              <a:t>import </a:t>
            </a:r>
            <a:r>
              <a:rPr lang="en-US" dirty="0" err="1" smtClean="0"/>
              <a:t>hashlib</a:t>
            </a:r>
            <a:endParaRPr lang="en-US" dirty="0"/>
          </a:p>
          <a:p>
            <a:pPr marL="0" indent="0">
              <a:buNone/>
            </a:pPr>
            <a:r>
              <a:rPr lang="en-US" dirty="0"/>
              <a:t>x = hashlib.md5("</a:t>
            </a:r>
            <a:r>
              <a:rPr lang="en-US" dirty="0" smtClean="0"/>
              <a:t>Hello World!</a:t>
            </a:r>
            <a:r>
              <a:rPr lang="en-US" dirty="0"/>
              <a:t>")</a:t>
            </a:r>
          </a:p>
        </p:txBody>
      </p:sp>
    </p:spTree>
    <p:extLst>
      <p:ext uri="{BB962C8B-B14F-4D97-AF65-F5344CB8AC3E}">
        <p14:creationId xmlns:p14="http://schemas.microsoft.com/office/powerpoint/2010/main" val="40352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638"/>
            <a:ext cx="8229600" cy="792162"/>
          </a:xfrm>
        </p:spPr>
        <p:txBody>
          <a:bodyPr/>
          <a:lstStyle/>
          <a:p>
            <a:r>
              <a:rPr lang="en-US" dirty="0" smtClean="0"/>
              <a:t>Hashing Examples</a:t>
            </a:r>
            <a:endParaRPr lang="en-US" dirty="0"/>
          </a:p>
        </p:txBody>
      </p:sp>
      <p:sp>
        <p:nvSpPr>
          <p:cNvPr id="3" name="Content Placeholder 2"/>
          <p:cNvSpPr>
            <a:spLocks noGrp="1"/>
          </p:cNvSpPr>
          <p:nvPr>
            <p:ph idx="1"/>
          </p:nvPr>
        </p:nvSpPr>
        <p:spPr>
          <a:xfrm>
            <a:off x="228600" y="304800"/>
            <a:ext cx="8458200" cy="5821363"/>
          </a:xfrm>
        </p:spPr>
        <p:txBody>
          <a:bodyPr>
            <a:noAutofit/>
          </a:bodyPr>
          <a:lstStyle/>
          <a:p>
            <a:pPr marL="0" indent="0">
              <a:buNone/>
            </a:pPr>
            <a:r>
              <a:rPr lang="en-US" sz="2000" dirty="0" smtClean="0"/>
              <a:t>&gt;</a:t>
            </a:r>
            <a:r>
              <a:rPr lang="en-US" sz="2000" dirty="0"/>
              <a:t>&gt;&gt; import </a:t>
            </a:r>
            <a:r>
              <a:rPr lang="en-US" sz="2000" dirty="0" err="1"/>
              <a:t>hashlib</a:t>
            </a:r>
            <a:endParaRPr lang="en-US" sz="2000" dirty="0"/>
          </a:p>
          <a:p>
            <a:pPr marL="0" indent="0">
              <a:buNone/>
            </a:pPr>
            <a:r>
              <a:rPr lang="en-US" sz="2000" dirty="0"/>
              <a:t>&gt;&gt;&gt; x= hashlib.md5("Hello World!")</a:t>
            </a:r>
          </a:p>
          <a:p>
            <a:pPr marL="0" indent="0">
              <a:buNone/>
            </a:pPr>
            <a:r>
              <a:rPr lang="en-US" sz="2000" dirty="0"/>
              <a:t>&gt;&gt;&gt; type(x)</a:t>
            </a:r>
          </a:p>
          <a:p>
            <a:pPr marL="0" indent="0">
              <a:buNone/>
            </a:pPr>
            <a:r>
              <a:rPr lang="en-US" sz="2000" dirty="0"/>
              <a:t>&lt;type '_</a:t>
            </a:r>
            <a:r>
              <a:rPr lang="en-US" sz="2000" dirty="0" err="1"/>
              <a:t>hashlib.HASH</a:t>
            </a:r>
            <a:r>
              <a:rPr lang="en-US" sz="2000" dirty="0"/>
              <a:t>'&gt;</a:t>
            </a:r>
          </a:p>
          <a:p>
            <a:pPr marL="0" indent="0">
              <a:buNone/>
            </a:pPr>
            <a:r>
              <a:rPr lang="en-US" sz="2000" dirty="0"/>
              <a:t>&gt;&gt;&gt; y=hashlib.sha1("Hello World!")</a:t>
            </a:r>
          </a:p>
          <a:p>
            <a:pPr marL="0" indent="0">
              <a:buNone/>
            </a:pPr>
            <a:r>
              <a:rPr lang="en-US" sz="2000" dirty="0" smtClean="0"/>
              <a:t>&gt;</a:t>
            </a:r>
            <a:r>
              <a:rPr lang="en-US" sz="2000" dirty="0"/>
              <a:t>&gt;&gt; </a:t>
            </a:r>
            <a:r>
              <a:rPr lang="en-US" sz="2000" dirty="0" err="1"/>
              <a:t>x.hexdigest</a:t>
            </a:r>
            <a:r>
              <a:rPr lang="en-US" sz="2000" dirty="0"/>
              <a:t>()</a:t>
            </a:r>
          </a:p>
          <a:p>
            <a:pPr marL="0" indent="0">
              <a:buNone/>
            </a:pPr>
            <a:r>
              <a:rPr lang="it-IT" sz="2000" dirty="0"/>
              <a:t>'ed076287532e86365e841e92bfc50d8c'</a:t>
            </a:r>
          </a:p>
          <a:p>
            <a:pPr marL="0" indent="0">
              <a:buNone/>
            </a:pPr>
            <a:r>
              <a:rPr lang="it-IT" sz="2000" dirty="0"/>
              <a:t>&gt;&gt;&gt; </a:t>
            </a:r>
            <a:r>
              <a:rPr lang="it-IT" sz="2000" dirty="0" err="1"/>
              <a:t>y.hexdigest</a:t>
            </a:r>
            <a:r>
              <a:rPr lang="it-IT" sz="2000" dirty="0"/>
              <a:t>()</a:t>
            </a:r>
          </a:p>
          <a:p>
            <a:pPr marL="0" indent="0">
              <a:buNone/>
            </a:pPr>
            <a:r>
              <a:rPr lang="is-IS" sz="2000" dirty="0"/>
              <a:t>'</a:t>
            </a:r>
            <a:r>
              <a:rPr lang="is-IS" sz="2000" dirty="0" smtClean="0"/>
              <a:t>2ef7bde608ce5404e97d5f042f95f89f1c232871’</a:t>
            </a:r>
          </a:p>
          <a:p>
            <a:pPr marL="0" indent="0">
              <a:buNone/>
            </a:pPr>
            <a:endParaRPr lang="is-IS" sz="2000" dirty="0"/>
          </a:p>
          <a:p>
            <a:pPr marL="0" indent="0">
              <a:buNone/>
            </a:pPr>
            <a:r>
              <a:rPr lang="en-US" sz="2000" dirty="0" smtClean="0"/>
              <a:t>But </a:t>
            </a:r>
            <a:r>
              <a:rPr lang="en-US" sz="2000" dirty="0"/>
              <a:t>if we change a single </a:t>
            </a:r>
            <a:r>
              <a:rPr lang="en-US" sz="2000" dirty="0" smtClean="0"/>
              <a:t>letter, we </a:t>
            </a:r>
            <a:r>
              <a:rPr lang="en-US" sz="2000" dirty="0"/>
              <a:t>now get a completely different result from the hash function:</a:t>
            </a:r>
          </a:p>
          <a:p>
            <a:pPr marL="0" indent="0">
              <a:buNone/>
            </a:pPr>
            <a:r>
              <a:rPr lang="en-US" sz="2000" dirty="0"/>
              <a:t>&gt;&gt;&gt; z=hashlib.sha1("Hello World")</a:t>
            </a:r>
          </a:p>
          <a:p>
            <a:pPr marL="0" indent="0">
              <a:buNone/>
            </a:pPr>
            <a:r>
              <a:rPr lang="en-US" sz="2000" dirty="0"/>
              <a:t>&gt;&gt;&gt; </a:t>
            </a:r>
            <a:r>
              <a:rPr lang="en-US" sz="2000" dirty="0" err="1"/>
              <a:t>z.hexdigest</a:t>
            </a:r>
            <a:r>
              <a:rPr lang="en-US" sz="2000" dirty="0"/>
              <a:t>()</a:t>
            </a:r>
          </a:p>
          <a:p>
            <a:pPr marL="0" indent="0">
              <a:buNone/>
            </a:pPr>
            <a:r>
              <a:rPr lang="en-US" sz="2000" dirty="0"/>
              <a:t>'0a4d55a8d778e5022fab701977c5d840bbc486d0'</a:t>
            </a:r>
          </a:p>
          <a:p>
            <a:pPr marL="0" indent="0">
              <a:buNone/>
            </a:pPr>
            <a:endParaRPr lang="en-US" sz="2000" dirty="0" smtClean="0"/>
          </a:p>
          <a:p>
            <a:pPr marL="0" indent="0">
              <a:buNone/>
            </a:pPr>
            <a:r>
              <a:rPr lang="en-US" sz="2000" dirty="0" smtClean="0"/>
              <a:t>A </a:t>
            </a:r>
            <a:r>
              <a:rPr lang="en-US" sz="2000" dirty="0"/>
              <a:t>nice thing about </a:t>
            </a:r>
            <a:r>
              <a:rPr lang="en-US" sz="2000" dirty="0" smtClean="0"/>
              <a:t>MD5 and SHA1 </a:t>
            </a:r>
            <a:r>
              <a:rPr lang="en-US" sz="2000" dirty="0"/>
              <a:t>is that </a:t>
            </a:r>
            <a:r>
              <a:rPr lang="en-US" sz="2000" dirty="0" smtClean="0"/>
              <a:t>they are available </a:t>
            </a:r>
            <a:r>
              <a:rPr lang="en-US" sz="2000" dirty="0"/>
              <a:t>on every system, and if I hash the phrase "Hello, World" on any system I will get the same result.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8161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Hashing </a:t>
            </a:r>
            <a:r>
              <a:rPr lang="en-US" dirty="0" smtClean="0"/>
              <a:t>Cookies to prevent cheats</a:t>
            </a:r>
            <a:r>
              <a:rPr lang="en-US" dirty="0"/>
              <a:t/>
            </a:r>
            <a:br>
              <a:rPr lang="en-US" dirty="0"/>
            </a:br>
            <a:endParaRPr lang="en-US" dirty="0"/>
          </a:p>
        </p:txBody>
      </p:sp>
      <p:sp>
        <p:nvSpPr>
          <p:cNvPr id="3" name="Content Placeholder 2"/>
          <p:cNvSpPr>
            <a:spLocks noGrp="1"/>
          </p:cNvSpPr>
          <p:nvPr>
            <p:ph idx="1"/>
          </p:nvPr>
        </p:nvSpPr>
        <p:spPr>
          <a:xfrm>
            <a:off x="152400" y="457200"/>
            <a:ext cx="8534400" cy="5668963"/>
          </a:xfrm>
        </p:spPr>
        <p:txBody>
          <a:bodyPr>
            <a:noAutofit/>
          </a:bodyPr>
          <a:lstStyle/>
          <a:p>
            <a:pPr marL="0" indent="0">
              <a:buNone/>
            </a:pPr>
            <a:endParaRPr lang="en-US" sz="1800" dirty="0"/>
          </a:p>
          <a:p>
            <a:pPr marL="0" indent="0">
              <a:buNone/>
            </a:pPr>
            <a:r>
              <a:rPr lang="en-US" sz="1800" dirty="0"/>
              <a:t>Now </a:t>
            </a:r>
            <a:r>
              <a:rPr lang="en-US" sz="1800" dirty="0" smtClean="0"/>
              <a:t>we use hashing to prevent </a:t>
            </a:r>
            <a:r>
              <a:rPr lang="en-US" sz="1800" dirty="0"/>
              <a:t>people from cheating with our </a:t>
            </a:r>
            <a:r>
              <a:rPr lang="en-US" sz="1800" dirty="0" smtClean="0"/>
              <a:t>cookies. </a:t>
            </a:r>
          </a:p>
          <a:p>
            <a:pPr marL="0" indent="0">
              <a:buNone/>
            </a:pPr>
            <a:r>
              <a:rPr lang="en-US" sz="1800" dirty="0" smtClean="0"/>
              <a:t>The </a:t>
            </a:r>
            <a:r>
              <a:rPr lang="en-US" sz="1800" dirty="0"/>
              <a:t>algorithm will look something like this:</a:t>
            </a:r>
          </a:p>
          <a:p>
            <a:pPr marL="0" indent="0">
              <a:buNone/>
            </a:pPr>
            <a:endParaRPr lang="en-US" sz="1800" dirty="0"/>
          </a:p>
          <a:p>
            <a:pPr marL="0" indent="0">
              <a:buNone/>
            </a:pPr>
            <a:r>
              <a:rPr lang="en-US" sz="1800" dirty="0"/>
              <a:t>Instead of simply saying</a:t>
            </a:r>
            <a:r>
              <a:rPr lang="en-US" sz="1800" dirty="0" smtClean="0"/>
              <a:t>:</a:t>
            </a:r>
            <a:endParaRPr lang="en-US" sz="1800" dirty="0"/>
          </a:p>
          <a:p>
            <a:pPr marL="0" indent="0">
              <a:buNone/>
            </a:pPr>
            <a:r>
              <a:rPr lang="en-US" sz="1800" dirty="0"/>
              <a:t>Set-Cookie: visits=5</a:t>
            </a:r>
          </a:p>
          <a:p>
            <a:pPr marL="0" indent="0">
              <a:buNone/>
            </a:pPr>
            <a:endParaRPr lang="en-US" sz="1800" dirty="0"/>
          </a:p>
          <a:p>
            <a:pPr marL="0" indent="0">
              <a:buNone/>
            </a:pPr>
            <a:r>
              <a:rPr lang="en-US" sz="1800" dirty="0"/>
              <a:t>we will add a hash of the value, something like</a:t>
            </a:r>
            <a:r>
              <a:rPr lang="en-US" sz="1800" dirty="0" smtClean="0"/>
              <a:t>:</a:t>
            </a:r>
            <a:endParaRPr lang="en-US" sz="1800" dirty="0"/>
          </a:p>
          <a:p>
            <a:r>
              <a:rPr lang="en-US" sz="1800" dirty="0"/>
              <a:t>Set-Cookie: visits</a:t>
            </a:r>
            <a:r>
              <a:rPr lang="en-US" sz="1800" dirty="0" smtClean="0"/>
              <a:t>=5|</a:t>
            </a:r>
            <a:r>
              <a:rPr lang="tr-TR" sz="1800" dirty="0" smtClean="0"/>
              <a:t>e4da3b7fbbce2345d7772b0674a318d5</a:t>
            </a:r>
          </a:p>
          <a:p>
            <a:r>
              <a:rPr lang="tr-TR" sz="1800" dirty="0" err="1" smtClean="0"/>
              <a:t>That</a:t>
            </a:r>
            <a:r>
              <a:rPr lang="tr-TR" sz="1800" dirty="0" smtClean="0"/>
              <a:t> is </a:t>
            </a:r>
            <a:r>
              <a:rPr lang="tr-TR" sz="1800" dirty="0" err="1" smtClean="0"/>
              <a:t>setting</a:t>
            </a:r>
            <a:r>
              <a:rPr lang="tr-TR" sz="1800" dirty="0" smtClean="0"/>
              <a:t> </a:t>
            </a:r>
            <a:r>
              <a:rPr lang="tr-TR" sz="1800" dirty="0" err="1" smtClean="0"/>
              <a:t>visits</a:t>
            </a:r>
            <a:r>
              <a:rPr lang="tr-TR" sz="1800" dirty="0" smtClean="0"/>
              <a:t> </a:t>
            </a:r>
            <a:r>
              <a:rPr lang="tr-TR" sz="1800" dirty="0" err="1" smtClean="0"/>
              <a:t>to</a:t>
            </a:r>
            <a:r>
              <a:rPr lang="tr-TR" sz="1800" dirty="0" smtClean="0"/>
              <a:t> </a:t>
            </a:r>
            <a:r>
              <a:rPr lang="en-US" sz="1800" dirty="0" smtClean="0"/>
              <a:t>5</a:t>
            </a:r>
            <a:r>
              <a:rPr lang="en-US" sz="1800" dirty="0"/>
              <a:t>|</a:t>
            </a:r>
            <a:r>
              <a:rPr lang="en-US" sz="1800" dirty="0" smtClean="0"/>
              <a:t>[our </a:t>
            </a:r>
            <a:r>
              <a:rPr lang="en-US" sz="1800" dirty="0" smtClean="0"/>
              <a:t>special hash </a:t>
            </a:r>
            <a:r>
              <a:rPr lang="en-US" sz="1800" dirty="0" smtClean="0"/>
              <a:t>of “5”]</a:t>
            </a:r>
            <a:endParaRPr lang="en-US" sz="1800" dirty="0"/>
          </a:p>
          <a:p>
            <a:pPr marL="0" indent="0">
              <a:buNone/>
            </a:pPr>
            <a:endParaRPr lang="en-US" sz="1800" dirty="0"/>
          </a:p>
          <a:p>
            <a:pPr marL="0" indent="0">
              <a:buNone/>
            </a:pPr>
            <a:r>
              <a:rPr lang="en-US" sz="1800" dirty="0"/>
              <a:t>When we receive the cookie, we just hash the value and compare it with the hash to ensure that the value hasn't been tampered with:</a:t>
            </a:r>
          </a:p>
          <a:p>
            <a:pPr marL="0" indent="0">
              <a:buNone/>
            </a:pPr>
            <a:endParaRPr lang="en-US" sz="1800" dirty="0"/>
          </a:p>
          <a:p>
            <a:pPr marL="0" indent="0">
              <a:buNone/>
            </a:pPr>
            <a:r>
              <a:rPr lang="en-US" sz="1800" dirty="0"/>
              <a:t>if H(value) == hash</a:t>
            </a:r>
            <a:r>
              <a:rPr lang="en-US" sz="1800" dirty="0" smtClean="0"/>
              <a:t>:</a:t>
            </a:r>
            <a:endParaRPr lang="en-US" sz="1800" dirty="0"/>
          </a:p>
          <a:p>
            <a:pPr marL="0" indent="0">
              <a:buNone/>
            </a:pPr>
            <a:r>
              <a:rPr lang="en-US" sz="1800" dirty="0" smtClean="0"/>
              <a:t>       valid</a:t>
            </a:r>
            <a:endParaRPr lang="en-US" sz="1800" dirty="0"/>
          </a:p>
          <a:p>
            <a:pPr marL="0" indent="0">
              <a:buNone/>
            </a:pPr>
            <a:r>
              <a:rPr lang="en-US" sz="1800" dirty="0"/>
              <a:t>e</a:t>
            </a:r>
            <a:r>
              <a:rPr lang="en-US" sz="1800" dirty="0" smtClean="0"/>
              <a:t>lse:</a:t>
            </a:r>
            <a:endParaRPr lang="en-US" sz="1800" dirty="0"/>
          </a:p>
          <a:p>
            <a:pPr marL="0" indent="0">
              <a:buNone/>
            </a:pPr>
            <a:r>
              <a:rPr lang="en-US" sz="1800" dirty="0" smtClean="0"/>
              <a:t>       discard</a:t>
            </a:r>
            <a:r>
              <a:rPr lang="en-US" sz="1800" dirty="0"/>
              <a:t>...</a:t>
            </a:r>
          </a:p>
        </p:txBody>
      </p:sp>
    </p:spTree>
    <p:extLst>
      <p:ext uri="{BB962C8B-B14F-4D97-AF65-F5344CB8AC3E}">
        <p14:creationId xmlns:p14="http://schemas.microsoft.com/office/powerpoint/2010/main" val="137022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dirty="0"/>
              <a:t>Putting It </a:t>
            </a:r>
            <a:r>
              <a:rPr lang="en-US" dirty="0" smtClean="0"/>
              <a:t>All Together</a:t>
            </a:r>
            <a:r>
              <a:rPr lang="en-US" dirty="0"/>
              <a:t/>
            </a:r>
            <a:br>
              <a:rPr lang="en-US" dirty="0"/>
            </a:br>
            <a:endParaRPr lang="en-US" dirty="0"/>
          </a:p>
        </p:txBody>
      </p:sp>
      <p:sp>
        <p:nvSpPr>
          <p:cNvPr id="3" name="Content Placeholder 2"/>
          <p:cNvSpPr>
            <a:spLocks noGrp="1"/>
          </p:cNvSpPr>
          <p:nvPr>
            <p:ph idx="1"/>
          </p:nvPr>
        </p:nvSpPr>
        <p:spPr>
          <a:xfrm>
            <a:off x="304800" y="838200"/>
            <a:ext cx="8382000" cy="5287963"/>
          </a:xfrm>
        </p:spPr>
        <p:txBody>
          <a:bodyPr>
            <a:normAutofit fontScale="55000" lnSpcReduction="20000"/>
          </a:bodyPr>
          <a:lstStyle/>
          <a:p>
            <a:pPr marL="0" indent="0">
              <a:buNone/>
            </a:pPr>
            <a:endParaRPr lang="en-US" dirty="0"/>
          </a:p>
          <a:p>
            <a:pPr marL="0" indent="0">
              <a:buNone/>
            </a:pPr>
            <a:r>
              <a:rPr lang="en-US" dirty="0"/>
              <a:t>We can now restructure our program to use our new secure functions. First, we add the functions themselves to our program:</a:t>
            </a:r>
          </a:p>
          <a:p>
            <a:pPr marL="0" indent="0">
              <a:buNone/>
            </a:pPr>
            <a:endParaRPr lang="en-US" dirty="0"/>
          </a:p>
          <a:p>
            <a:pPr marL="0" indent="0">
              <a:buNone/>
            </a:pPr>
            <a:r>
              <a:rPr lang="en-US" dirty="0"/>
              <a:t>import </a:t>
            </a:r>
            <a:r>
              <a:rPr lang="en-US" dirty="0" err="1"/>
              <a:t>hashlib</a:t>
            </a:r>
            <a:endParaRPr lang="en-US" dirty="0"/>
          </a:p>
          <a:p>
            <a:pPr marL="0" indent="0">
              <a:buNone/>
            </a:pPr>
            <a:endParaRPr lang="en-US" dirty="0"/>
          </a:p>
          <a:p>
            <a:pPr marL="0" indent="0">
              <a:buNone/>
            </a:pPr>
            <a:r>
              <a:rPr lang="en-US" dirty="0" err="1"/>
              <a:t>def</a:t>
            </a:r>
            <a:r>
              <a:rPr lang="en-US" dirty="0"/>
              <a:t> </a:t>
            </a:r>
            <a:r>
              <a:rPr lang="en-US" dirty="0" err="1"/>
              <a:t>hash_str</a:t>
            </a:r>
            <a:r>
              <a:rPr lang="en-US" dirty="0"/>
              <a:t>(s):</a:t>
            </a:r>
          </a:p>
          <a:p>
            <a:pPr marL="0" indent="0">
              <a:buNone/>
            </a:pPr>
            <a:r>
              <a:rPr lang="en-US" dirty="0"/>
              <a:t>        return hashlib.md5(s).</a:t>
            </a:r>
            <a:r>
              <a:rPr lang="en-US" dirty="0" err="1"/>
              <a:t>hexdigest</a:t>
            </a:r>
            <a:r>
              <a:rPr lang="en-US" dirty="0"/>
              <a:t>()</a:t>
            </a:r>
          </a:p>
          <a:p>
            <a:pPr marL="0" indent="0">
              <a:buNone/>
            </a:pPr>
            <a:endParaRPr lang="en-US" dirty="0"/>
          </a:p>
          <a:p>
            <a:pPr marL="0" indent="0">
              <a:buNone/>
            </a:pPr>
            <a:r>
              <a:rPr lang="en-US" dirty="0" err="1"/>
              <a:t>def</a:t>
            </a:r>
            <a:r>
              <a:rPr lang="en-US" dirty="0"/>
              <a:t> </a:t>
            </a:r>
            <a:r>
              <a:rPr lang="en-US" dirty="0" err="1"/>
              <a:t>make_secure_val</a:t>
            </a:r>
            <a:r>
              <a:rPr lang="en-US" dirty="0"/>
              <a:t>(s):</a:t>
            </a:r>
          </a:p>
          <a:p>
            <a:pPr marL="0" indent="0">
              <a:buNone/>
            </a:pPr>
            <a:r>
              <a:rPr lang="en-US" dirty="0"/>
              <a:t>        return "%s|%s" % (s, </a:t>
            </a:r>
            <a:r>
              <a:rPr lang="en-US" dirty="0" err="1"/>
              <a:t>hash_str</a:t>
            </a:r>
            <a:r>
              <a:rPr lang="en-US" dirty="0"/>
              <a:t>(s))</a:t>
            </a:r>
          </a:p>
          <a:p>
            <a:pPr marL="0" indent="0">
              <a:buNone/>
            </a:pPr>
            <a:endParaRPr lang="en-US" dirty="0"/>
          </a:p>
          <a:p>
            <a:pPr marL="0" indent="0">
              <a:buNone/>
            </a:pPr>
            <a:r>
              <a:rPr lang="en-US" dirty="0" err="1"/>
              <a:t>def</a:t>
            </a:r>
            <a:r>
              <a:rPr lang="en-US" dirty="0"/>
              <a:t> </a:t>
            </a:r>
            <a:r>
              <a:rPr lang="en-US" dirty="0" err="1"/>
              <a:t>check_secure_val</a:t>
            </a:r>
            <a:r>
              <a:rPr lang="en-US" dirty="0"/>
              <a:t>(h):</a:t>
            </a:r>
          </a:p>
          <a:p>
            <a:pPr marL="0" indent="0">
              <a:buNone/>
            </a:pPr>
            <a:r>
              <a:rPr lang="en-US" dirty="0"/>
              <a:t>        </a:t>
            </a:r>
            <a:r>
              <a:rPr lang="en-US" dirty="0" err="1"/>
              <a:t>val</a:t>
            </a:r>
            <a:r>
              <a:rPr lang="en-US" dirty="0"/>
              <a:t> = </a:t>
            </a:r>
            <a:r>
              <a:rPr lang="en-US" dirty="0" err="1"/>
              <a:t>h.split</a:t>
            </a:r>
            <a:r>
              <a:rPr lang="en-US" dirty="0"/>
              <a:t>('|')[0]</a:t>
            </a:r>
          </a:p>
          <a:p>
            <a:pPr marL="0" indent="0">
              <a:buNone/>
            </a:pPr>
            <a:r>
              <a:rPr lang="en-US" dirty="0"/>
              <a:t>        if h == </a:t>
            </a:r>
            <a:r>
              <a:rPr lang="en-US" dirty="0" err="1"/>
              <a:t>make_secure_val</a:t>
            </a:r>
            <a:r>
              <a:rPr lang="en-US" dirty="0"/>
              <a:t>(</a:t>
            </a:r>
            <a:r>
              <a:rPr lang="en-US" dirty="0" err="1"/>
              <a:t>val</a:t>
            </a:r>
            <a:r>
              <a:rPr lang="en-US" dirty="0"/>
              <a:t>):</a:t>
            </a:r>
          </a:p>
          <a:p>
            <a:pPr marL="0" indent="0">
              <a:buNone/>
            </a:pPr>
            <a:r>
              <a:rPr lang="en-US" dirty="0"/>
              <a:t>                return </a:t>
            </a:r>
            <a:r>
              <a:rPr lang="en-US" dirty="0" err="1" smtClean="0"/>
              <a:t>val</a:t>
            </a:r>
            <a:endParaRPr lang="en-US" dirty="0" smtClean="0"/>
          </a:p>
          <a:p>
            <a:pPr marL="0" indent="0">
              <a:buNone/>
            </a:pPr>
            <a:r>
              <a:rPr lang="en-US" dirty="0"/>
              <a:t> </a:t>
            </a:r>
            <a:r>
              <a:rPr lang="en-US" dirty="0" smtClean="0"/>
              <a:t>       else:</a:t>
            </a:r>
          </a:p>
          <a:p>
            <a:pPr marL="0" indent="0">
              <a:buNone/>
            </a:pPr>
            <a:r>
              <a:rPr lang="en-US" dirty="0"/>
              <a:t> </a:t>
            </a:r>
            <a:r>
              <a:rPr lang="en-US" dirty="0" smtClean="0"/>
              <a:t>               return None</a:t>
            </a:r>
            <a:endParaRPr lang="en-US" dirty="0"/>
          </a:p>
        </p:txBody>
      </p:sp>
    </p:spTree>
    <p:extLst>
      <p:ext uri="{BB962C8B-B14F-4D97-AF65-F5344CB8AC3E}">
        <p14:creationId xmlns:p14="http://schemas.microsoft.com/office/powerpoint/2010/main" val="147818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5211</TotalTime>
  <Words>1465</Words>
  <Application>Microsoft Office PowerPoint</Application>
  <PresentationFormat>On-screen Show (4:3)</PresentationFormat>
  <Paragraphs>222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CS2021 Week 12</vt:lpstr>
      <vt:lpstr>Using Cookies for Authentication</vt:lpstr>
      <vt:lpstr>More About Cookies</vt:lpstr>
      <vt:lpstr>Cookies in App Engine: Counting visits </vt:lpstr>
      <vt:lpstr>Hashing Cookies Can Protect a Website</vt:lpstr>
      <vt:lpstr>Hashing In Python </vt:lpstr>
      <vt:lpstr>Hashing Examples</vt:lpstr>
      <vt:lpstr>Hashing Cookies to prevent cheats </vt:lpstr>
      <vt:lpstr>Putting It All Together </vt:lpstr>
      <vt:lpstr> MainPage() looks like this: </vt:lpstr>
      <vt:lpstr>Inspect your hashed cookies</vt:lpstr>
      <vt:lpstr>Hash-based Message Authentication Code </vt:lpstr>
      <vt:lpstr>Passwords </vt:lpstr>
      <vt:lpstr>Password Hashing because Databases gets compromised!</vt:lpstr>
      <vt:lpstr>HW: Add User Registration System to your Blog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CS2021 Week 12</dc:title>
  <dc:creator>Fred S Annexstein</dc:creator>
  <cp:lastModifiedBy>Fred S Annexstein</cp:lastModifiedBy>
  <cp:revision>20</cp:revision>
  <dcterms:created xsi:type="dcterms:W3CDTF">2015-11-13T17:55:40Z</dcterms:created>
  <dcterms:modified xsi:type="dcterms:W3CDTF">2015-11-18T20:23:52Z</dcterms:modified>
</cp:coreProperties>
</file>