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9" r:id="rId10"/>
    <p:sldId id="264" r:id="rId11"/>
    <p:sldId id="265" r:id="rId12"/>
    <p:sldId id="273" r:id="rId13"/>
    <p:sldId id="266" r:id="rId14"/>
    <p:sldId id="267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5616-399F-724A-BBD1-6A4E0867E4A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0A94-D409-4D41-8B19-1D33B3FB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CS2021- 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Enclosing scope </a:t>
            </a: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170"/>
            <a:ext cx="8229600" cy="4936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smtClean="0"/>
              <a:t>Button-press callbacks are run with no arguments</a:t>
            </a:r>
          </a:p>
          <a:p>
            <a:pPr marL="0" indent="0">
              <a:buNone/>
            </a:pPr>
            <a:r>
              <a:rPr lang="en-US" dirty="0" smtClean="0"/>
              <a:t># Actual handler </a:t>
            </a:r>
            <a:r>
              <a:rPr lang="en-US" dirty="0" err="1" smtClean="0"/>
              <a:t>printit</a:t>
            </a:r>
            <a:r>
              <a:rPr lang="en-US" dirty="0" smtClean="0"/>
              <a:t> needs extra data (i.e. demo key)</a:t>
            </a:r>
          </a:p>
          <a:p>
            <a:pPr marL="0" indent="0">
              <a:buNone/>
            </a:pPr>
            <a:r>
              <a:rPr lang="en-US" dirty="0" smtClean="0"/>
              <a:t># must wrap the handler </a:t>
            </a:r>
            <a:r>
              <a:rPr lang="en-US" dirty="0" smtClean="0"/>
              <a:t>with </a:t>
            </a:r>
            <a:r>
              <a:rPr lang="en-US" dirty="0" smtClean="0"/>
              <a:t>lambda, enclosing </a:t>
            </a:r>
            <a:r>
              <a:rPr lang="en-US" dirty="0"/>
              <a:t>scope </a:t>
            </a:r>
            <a:r>
              <a:rPr lang="en-US" dirty="0" smtClean="0"/>
              <a:t>lookup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for key in demos: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func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(lambda key=key: </a:t>
            </a:r>
            <a:r>
              <a:rPr lang="en-US" dirty="0" err="1">
                <a:latin typeface="Consolas"/>
                <a:cs typeface="Consolas"/>
              </a:rPr>
              <a:t>self.printit</a:t>
            </a:r>
            <a:r>
              <a:rPr lang="en-US" dirty="0">
                <a:latin typeface="Consolas"/>
                <a:cs typeface="Consolas"/>
              </a:rPr>
              <a:t>(key))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Button</a:t>
            </a:r>
            <a:r>
              <a:rPr lang="en-US" dirty="0">
                <a:latin typeface="Consolas"/>
                <a:cs typeface="Consolas"/>
              </a:rPr>
              <a:t>(self, text=key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	command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func</a:t>
            </a:r>
            <a:r>
              <a:rPr lang="en-US" dirty="0">
                <a:latin typeface="Consolas"/>
                <a:cs typeface="Consolas"/>
              </a:rPr>
              <a:t>).pack(side=TOP, fill=BOTH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 for loop creates new scope for key so use default argument to pass the current key </a:t>
            </a:r>
            <a:r>
              <a:rPr lang="en-US" dirty="0" smtClean="0"/>
              <a:t>to the </a:t>
            </a:r>
            <a:r>
              <a:rPr lang="en-US" i="1" dirty="0" err="1" smtClean="0"/>
              <a:t>printit</a:t>
            </a:r>
            <a:r>
              <a:rPr lang="en-US" i="1" dirty="0" smtClean="0"/>
              <a:t> handler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# the lambda remembers and passes on the state information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Events – Tour/</a:t>
            </a:r>
            <a:r>
              <a:rPr lang="en-US" dirty="0" err="1" smtClean="0"/>
              <a:t>bind.py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8" y="1189170"/>
            <a:ext cx="8934150" cy="5219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  <a:cs typeface="Consolas"/>
              </a:rPr>
              <a:t>Callback functions triggered when bound events occur.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Consolas"/>
              </a:rPr>
              <a:t>Callbacks for bind receive Event object argument, an instance of </a:t>
            </a:r>
            <a:r>
              <a:rPr lang="en-US" sz="2000" dirty="0" err="1" smtClean="0">
                <a:latin typeface="+mj-lt"/>
                <a:cs typeface="Consolas"/>
              </a:rPr>
              <a:t>tkinter</a:t>
            </a:r>
            <a:r>
              <a:rPr lang="en-US" sz="2000" dirty="0" smtClean="0">
                <a:latin typeface="+mj-lt"/>
                <a:cs typeface="Consolas"/>
              </a:rPr>
              <a:t> Event class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tkinter</a:t>
            </a:r>
            <a:r>
              <a:rPr lang="en-US" sz="1800" dirty="0">
                <a:latin typeface="Consolas"/>
                <a:cs typeface="Consolas"/>
              </a:rPr>
              <a:t> import </a:t>
            </a:r>
            <a:r>
              <a:rPr lang="en-US" sz="1800" dirty="0" smtClean="0">
                <a:latin typeface="Consolas"/>
                <a:cs typeface="Consolas"/>
              </a:rPr>
              <a:t>*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def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showPosEvent</a:t>
            </a:r>
            <a:r>
              <a:rPr lang="en-US" sz="1800" dirty="0">
                <a:latin typeface="Consolas"/>
                <a:cs typeface="Consolas"/>
              </a:rPr>
              <a:t>(event):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print('Widget=%s X=%s Y=%s' % (</a:t>
            </a:r>
            <a:r>
              <a:rPr lang="en-US" sz="1800" dirty="0" err="1">
                <a:latin typeface="Consolas"/>
                <a:cs typeface="Consolas"/>
              </a:rPr>
              <a:t>event.widget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event.x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event.y</a:t>
            </a:r>
            <a:r>
              <a:rPr lang="en-US" sz="1800" dirty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def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showAllEvent</a:t>
            </a:r>
            <a:r>
              <a:rPr lang="en-US" sz="1800" dirty="0">
                <a:latin typeface="Consolas"/>
                <a:cs typeface="Consolas"/>
              </a:rPr>
              <a:t>(event):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print(event)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for </a:t>
            </a:r>
            <a:r>
              <a:rPr lang="en-US" sz="1800" dirty="0" err="1">
                <a:latin typeface="Consolas"/>
                <a:cs typeface="Consolas"/>
              </a:rPr>
              <a:t>attr</a:t>
            </a:r>
            <a:r>
              <a:rPr lang="en-US" sz="1800" dirty="0">
                <a:latin typeface="Consolas"/>
                <a:cs typeface="Consolas"/>
              </a:rPr>
              <a:t> in </a:t>
            </a:r>
            <a:r>
              <a:rPr lang="en-US" sz="1800" dirty="0" err="1">
                <a:latin typeface="Consolas"/>
                <a:cs typeface="Consolas"/>
              </a:rPr>
              <a:t>dir</a:t>
            </a:r>
            <a:r>
              <a:rPr lang="en-US" sz="1800" dirty="0">
                <a:latin typeface="Consolas"/>
                <a:cs typeface="Consolas"/>
              </a:rPr>
              <a:t>(event):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if not </a:t>
            </a:r>
            <a:r>
              <a:rPr lang="en-US" sz="1800" dirty="0" err="1">
                <a:latin typeface="Consolas"/>
                <a:cs typeface="Consolas"/>
              </a:rPr>
              <a:t>attr.startswith</a:t>
            </a:r>
            <a:r>
              <a:rPr lang="en-US" sz="1800" dirty="0">
                <a:latin typeface="Consolas"/>
                <a:cs typeface="Consolas"/>
              </a:rPr>
              <a:t>('__'): 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            </a:t>
            </a:r>
            <a:r>
              <a:rPr lang="it-IT" sz="1800" dirty="0" err="1">
                <a:latin typeface="Consolas"/>
                <a:cs typeface="Consolas"/>
              </a:rPr>
              <a:t>print</a:t>
            </a: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 err="1">
                <a:latin typeface="Consolas"/>
                <a:cs typeface="Consolas"/>
              </a:rPr>
              <a:t>attr</a:t>
            </a:r>
            <a:r>
              <a:rPr lang="it-IT" sz="1800" dirty="0">
                <a:latin typeface="Consolas"/>
                <a:cs typeface="Consolas"/>
              </a:rPr>
              <a:t>, '=&gt;', </a:t>
            </a:r>
            <a:r>
              <a:rPr lang="it-IT" sz="1800" dirty="0" err="1">
                <a:latin typeface="Consolas"/>
                <a:cs typeface="Consolas"/>
              </a:rPr>
              <a:t>getattr</a:t>
            </a: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 err="1">
                <a:latin typeface="Consolas"/>
                <a:cs typeface="Consolas"/>
              </a:rPr>
              <a:t>event</a:t>
            </a:r>
            <a:r>
              <a:rPr lang="it-IT" sz="1800" dirty="0">
                <a:latin typeface="Consolas"/>
                <a:cs typeface="Consolas"/>
              </a:rPr>
              <a:t>, </a:t>
            </a:r>
            <a:r>
              <a:rPr lang="it-IT" sz="1800" dirty="0" err="1">
                <a:latin typeface="Consolas"/>
                <a:cs typeface="Consolas"/>
              </a:rPr>
              <a:t>attr</a:t>
            </a:r>
            <a:r>
              <a:rPr lang="it-IT" sz="1800" dirty="0">
                <a:latin typeface="Consolas"/>
                <a:cs typeface="Consolas"/>
              </a:rPr>
              <a:t>)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 err="1">
                <a:latin typeface="Consolas"/>
                <a:cs typeface="Consolas"/>
              </a:rPr>
              <a:t>def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onKeyPress</a:t>
            </a: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 err="1">
                <a:latin typeface="Consolas"/>
                <a:cs typeface="Consolas"/>
              </a:rPr>
              <a:t>event</a:t>
            </a:r>
            <a:r>
              <a:rPr lang="it-IT" sz="1800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    </a:t>
            </a:r>
            <a:r>
              <a:rPr lang="it-IT" sz="1800" dirty="0" err="1">
                <a:latin typeface="Consolas"/>
                <a:cs typeface="Consolas"/>
              </a:rPr>
              <a:t>print</a:t>
            </a:r>
            <a:r>
              <a:rPr lang="it-IT" sz="1800" dirty="0">
                <a:latin typeface="Consolas"/>
                <a:cs typeface="Consolas"/>
              </a:rPr>
              <a:t>('Got </a:t>
            </a:r>
            <a:r>
              <a:rPr lang="it-IT" sz="1800" dirty="0" err="1">
                <a:latin typeface="Consolas"/>
                <a:cs typeface="Consolas"/>
              </a:rPr>
              <a:t>key</a:t>
            </a:r>
            <a:r>
              <a:rPr lang="it-IT" sz="1800" dirty="0">
                <a:latin typeface="Consolas"/>
                <a:cs typeface="Consolas"/>
              </a:rPr>
              <a:t> press:', </a:t>
            </a:r>
            <a:r>
              <a:rPr lang="it-IT" sz="1800" dirty="0" err="1">
                <a:latin typeface="Consolas"/>
                <a:cs typeface="Consolas"/>
              </a:rPr>
              <a:t>event.char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 err="1">
                <a:latin typeface="Consolas"/>
                <a:cs typeface="Consolas"/>
              </a:rPr>
              <a:t>def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onArrowKey</a:t>
            </a: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 err="1">
                <a:latin typeface="Consolas"/>
                <a:cs typeface="Consolas"/>
              </a:rPr>
              <a:t>event</a:t>
            </a:r>
            <a:r>
              <a:rPr lang="it-IT" sz="1800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    </a:t>
            </a:r>
            <a:r>
              <a:rPr lang="it-IT" sz="1800" dirty="0" err="1">
                <a:latin typeface="Consolas"/>
                <a:cs typeface="Consolas"/>
              </a:rPr>
              <a:t>print</a:t>
            </a:r>
            <a:r>
              <a:rPr lang="it-IT" sz="1800" dirty="0">
                <a:latin typeface="Consolas"/>
                <a:cs typeface="Consolas"/>
              </a:rPr>
              <a:t>('Got up </a:t>
            </a:r>
            <a:r>
              <a:rPr lang="it-IT" sz="1800" dirty="0" err="1">
                <a:latin typeface="Consolas"/>
                <a:cs typeface="Consolas"/>
              </a:rPr>
              <a:t>arrow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err="1">
                <a:latin typeface="Consolas"/>
                <a:cs typeface="Consolas"/>
              </a:rPr>
              <a:t>key</a:t>
            </a:r>
            <a:r>
              <a:rPr lang="it-IT" sz="1800" dirty="0">
                <a:latin typeface="Consolas"/>
                <a:cs typeface="Consolas"/>
              </a:rPr>
              <a:t> press')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037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378"/>
            <a:ext cx="8229600" cy="63159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tkroot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labelfont</a:t>
            </a:r>
            <a:r>
              <a:rPr lang="fr-FR" dirty="0">
                <a:latin typeface="Consolas"/>
                <a:cs typeface="Consolas"/>
              </a:rPr>
              <a:t> = ('</a:t>
            </a:r>
            <a:r>
              <a:rPr lang="fr-FR" dirty="0" err="1">
                <a:latin typeface="Consolas"/>
                <a:cs typeface="Consolas"/>
              </a:rPr>
              <a:t>courier</a:t>
            </a:r>
            <a:r>
              <a:rPr lang="fr-FR" dirty="0">
                <a:latin typeface="Consolas"/>
                <a:cs typeface="Consolas"/>
              </a:rPr>
              <a:t>', 20, '</a:t>
            </a:r>
            <a:r>
              <a:rPr lang="fr-FR" dirty="0" err="1">
                <a:latin typeface="Consolas"/>
                <a:cs typeface="Consolas"/>
              </a:rPr>
              <a:t>bold</a:t>
            </a:r>
            <a:r>
              <a:rPr lang="fr-FR" dirty="0">
                <a:latin typeface="Consolas"/>
                <a:cs typeface="Consolas"/>
              </a:rPr>
              <a:t>')                # </a:t>
            </a:r>
            <a:r>
              <a:rPr lang="fr-FR" dirty="0" err="1">
                <a:latin typeface="Consolas"/>
                <a:cs typeface="Consolas"/>
              </a:rPr>
              <a:t>family</a:t>
            </a:r>
            <a:r>
              <a:rPr lang="fr-FR" dirty="0">
                <a:latin typeface="Consolas"/>
                <a:cs typeface="Consolas"/>
              </a:rPr>
              <a:t>, size, style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</a:t>
            </a:r>
            <a:r>
              <a:rPr lang="fr-FR" dirty="0">
                <a:latin typeface="Consolas"/>
                <a:cs typeface="Consolas"/>
              </a:rPr>
              <a:t> = Label(</a:t>
            </a:r>
            <a:r>
              <a:rPr lang="fr-FR" dirty="0" err="1">
                <a:latin typeface="Consolas"/>
                <a:cs typeface="Consolas"/>
              </a:rPr>
              <a:t>tkroot</a:t>
            </a:r>
            <a:r>
              <a:rPr lang="fr-FR" dirty="0">
                <a:latin typeface="Consolas"/>
                <a:cs typeface="Consolas"/>
              </a:rPr>
              <a:t>, </a:t>
            </a:r>
            <a:r>
              <a:rPr lang="fr-FR" dirty="0" err="1">
                <a:latin typeface="Consolas"/>
                <a:cs typeface="Consolas"/>
              </a:rPr>
              <a:t>text</a:t>
            </a:r>
            <a:r>
              <a:rPr lang="fr-FR" dirty="0">
                <a:latin typeface="Consolas"/>
                <a:cs typeface="Consolas"/>
              </a:rPr>
              <a:t>='Hello </a:t>
            </a:r>
            <a:r>
              <a:rPr lang="fr-FR" dirty="0" err="1">
                <a:latin typeface="Consolas"/>
                <a:cs typeface="Consolas"/>
              </a:rPr>
              <a:t>bind</a:t>
            </a:r>
            <a:r>
              <a:rPr lang="fr-FR" dirty="0">
                <a:latin typeface="Consolas"/>
                <a:cs typeface="Consolas"/>
              </a:rPr>
              <a:t> world')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widget.config</a:t>
            </a:r>
            <a:r>
              <a:rPr lang="fr-FR" dirty="0">
                <a:latin typeface="Consolas"/>
                <a:cs typeface="Consolas"/>
              </a:rPr>
              <a:t>(</a:t>
            </a:r>
            <a:r>
              <a:rPr lang="fr-FR" dirty="0" err="1">
                <a:latin typeface="Consolas"/>
                <a:cs typeface="Consolas"/>
              </a:rPr>
              <a:t>bg</a:t>
            </a:r>
            <a:r>
              <a:rPr lang="fr-FR" dirty="0">
                <a:latin typeface="Consolas"/>
                <a:cs typeface="Consolas"/>
              </a:rPr>
              <a:t>='</a:t>
            </a:r>
            <a:r>
              <a:rPr lang="fr-FR" dirty="0" err="1">
                <a:latin typeface="Consolas"/>
                <a:cs typeface="Consolas"/>
              </a:rPr>
              <a:t>red</a:t>
            </a:r>
            <a:r>
              <a:rPr lang="fr-FR" dirty="0">
                <a:latin typeface="Consolas"/>
                <a:cs typeface="Consolas"/>
              </a:rPr>
              <a:t>', font=</a:t>
            </a:r>
            <a:r>
              <a:rPr lang="fr-FR" dirty="0" err="1">
                <a:latin typeface="Consolas"/>
                <a:cs typeface="Consolas"/>
              </a:rPr>
              <a:t>labelfont</a:t>
            </a:r>
            <a:r>
              <a:rPr lang="fr-FR" dirty="0">
                <a:latin typeface="Consolas"/>
                <a:cs typeface="Consolas"/>
              </a:rPr>
              <a:t>)            # </a:t>
            </a:r>
            <a:r>
              <a:rPr lang="fr-FR" dirty="0" err="1">
                <a:latin typeface="Consolas"/>
                <a:cs typeface="Consolas"/>
              </a:rPr>
              <a:t>red</a:t>
            </a:r>
            <a:r>
              <a:rPr lang="fr-FR" dirty="0">
                <a:latin typeface="Consolas"/>
                <a:cs typeface="Consolas"/>
              </a:rPr>
              <a:t> background, large font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widget.config</a:t>
            </a:r>
            <a:r>
              <a:rPr lang="fr-FR" dirty="0">
                <a:latin typeface="Consolas"/>
                <a:cs typeface="Consolas"/>
              </a:rPr>
              <a:t>(</a:t>
            </a:r>
            <a:r>
              <a:rPr lang="fr-FR" dirty="0" err="1">
                <a:latin typeface="Consolas"/>
                <a:cs typeface="Consolas"/>
              </a:rPr>
              <a:t>height</a:t>
            </a:r>
            <a:r>
              <a:rPr lang="fr-FR" dirty="0">
                <a:latin typeface="Consolas"/>
                <a:cs typeface="Consolas"/>
              </a:rPr>
              <a:t>=5, </a:t>
            </a:r>
            <a:r>
              <a:rPr lang="fr-FR" dirty="0" err="1">
                <a:latin typeface="Consolas"/>
                <a:cs typeface="Consolas"/>
              </a:rPr>
              <a:t>width</a:t>
            </a:r>
            <a:r>
              <a:rPr lang="fr-FR" dirty="0">
                <a:latin typeface="Consolas"/>
                <a:cs typeface="Consolas"/>
              </a:rPr>
              <a:t>=20)                  # initial size: </a:t>
            </a:r>
            <a:r>
              <a:rPr lang="fr-FR" dirty="0" err="1">
                <a:latin typeface="Consolas"/>
                <a:cs typeface="Consolas"/>
              </a:rPr>
              <a:t>lines,chars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widget.pack</a:t>
            </a:r>
            <a:r>
              <a:rPr lang="fr-FR" dirty="0">
                <a:latin typeface="Consolas"/>
                <a:cs typeface="Consolas"/>
              </a:rPr>
              <a:t>(</a:t>
            </a:r>
            <a:r>
              <a:rPr lang="fr-FR" dirty="0" err="1">
                <a:latin typeface="Consolas"/>
                <a:cs typeface="Consolas"/>
              </a:rPr>
              <a:t>expand</a:t>
            </a:r>
            <a:r>
              <a:rPr lang="fr-FR" dirty="0">
                <a:latin typeface="Consolas"/>
                <a:cs typeface="Consolas"/>
              </a:rPr>
              <a:t>=YES, </a:t>
            </a:r>
            <a:r>
              <a:rPr lang="fr-FR" dirty="0" err="1">
                <a:latin typeface="Consolas"/>
                <a:cs typeface="Consolas"/>
              </a:rPr>
              <a:t>fill</a:t>
            </a:r>
            <a:r>
              <a:rPr lang="fr-FR" dirty="0">
                <a:latin typeface="Consolas"/>
                <a:cs typeface="Consolas"/>
              </a:rPr>
              <a:t>=BOTH)</a:t>
            </a:r>
          </a:p>
          <a:p>
            <a:pPr marL="0" indent="0">
              <a:buNone/>
            </a:pP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('&lt;Button-1&gt;',  </a:t>
            </a:r>
            <a:r>
              <a:rPr lang="fr-FR" dirty="0" err="1">
                <a:latin typeface="Consolas"/>
                <a:cs typeface="Consolas"/>
              </a:rPr>
              <a:t>onLeftClick</a:t>
            </a:r>
            <a:r>
              <a:rPr lang="fr-FR" dirty="0">
                <a:latin typeface="Consolas"/>
                <a:cs typeface="Consolas"/>
              </a:rPr>
              <a:t>)            # mouse </a:t>
            </a:r>
            <a:r>
              <a:rPr lang="fr-FR" dirty="0" err="1">
                <a:latin typeface="Consolas"/>
                <a:cs typeface="Consolas"/>
              </a:rPr>
              <a:t>button</a:t>
            </a:r>
            <a:r>
              <a:rPr lang="fr-FR" dirty="0">
                <a:latin typeface="Consolas"/>
                <a:cs typeface="Consolas"/>
              </a:rPr>
              <a:t> clicks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('&lt;Button-3&gt;',  </a:t>
            </a:r>
            <a:r>
              <a:rPr lang="fr-FR" dirty="0" err="1">
                <a:latin typeface="Consolas"/>
                <a:cs typeface="Consolas"/>
              </a:rPr>
              <a:t>onRightClick</a:t>
            </a:r>
            <a:r>
              <a:rPr lang="fr-FR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('&lt;Button-2&gt;',  </a:t>
            </a:r>
            <a:r>
              <a:rPr lang="fr-FR" dirty="0" err="1">
                <a:latin typeface="Consolas"/>
                <a:cs typeface="Consolas"/>
              </a:rPr>
              <a:t>onMiddleClick</a:t>
            </a:r>
            <a:r>
              <a:rPr lang="fr-FR" dirty="0">
                <a:latin typeface="Consolas"/>
                <a:cs typeface="Consolas"/>
              </a:rPr>
              <a:t>)          # middle=</a:t>
            </a:r>
            <a:r>
              <a:rPr lang="fr-FR" dirty="0" err="1">
                <a:latin typeface="Consolas"/>
                <a:cs typeface="Consolas"/>
              </a:rPr>
              <a:t>both</a:t>
            </a:r>
            <a:r>
              <a:rPr lang="fr-FR" dirty="0">
                <a:latin typeface="Consolas"/>
                <a:cs typeface="Consolas"/>
              </a:rPr>
              <a:t> on </a:t>
            </a:r>
            <a:r>
              <a:rPr lang="fr-FR" dirty="0" err="1">
                <a:latin typeface="Consolas"/>
                <a:cs typeface="Consolas"/>
              </a:rPr>
              <a:t>some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mice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('&lt;Double-1&gt;',  </a:t>
            </a:r>
            <a:r>
              <a:rPr lang="fr-FR" dirty="0" err="1">
                <a:latin typeface="Consolas"/>
                <a:cs typeface="Consolas"/>
              </a:rPr>
              <a:t>onDoubleLeftClick</a:t>
            </a:r>
            <a:r>
              <a:rPr lang="fr-FR" dirty="0">
                <a:latin typeface="Consolas"/>
                <a:cs typeface="Consolas"/>
              </a:rPr>
              <a:t>)      # click </a:t>
            </a:r>
            <a:r>
              <a:rPr lang="fr-FR" dirty="0" err="1">
                <a:latin typeface="Consolas"/>
                <a:cs typeface="Consolas"/>
              </a:rPr>
              <a:t>left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twice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('&lt;B1-Motion&gt;', </a:t>
            </a:r>
            <a:r>
              <a:rPr lang="fr-FR" dirty="0" err="1">
                <a:latin typeface="Consolas"/>
                <a:cs typeface="Consolas"/>
              </a:rPr>
              <a:t>onLeftDrag</a:t>
            </a:r>
            <a:r>
              <a:rPr lang="fr-FR" dirty="0">
                <a:latin typeface="Consolas"/>
                <a:cs typeface="Consolas"/>
              </a:rPr>
              <a:t>)             # click </a:t>
            </a:r>
            <a:r>
              <a:rPr lang="fr-FR" dirty="0" err="1">
                <a:latin typeface="Consolas"/>
                <a:cs typeface="Consolas"/>
              </a:rPr>
              <a:t>left</a:t>
            </a:r>
            <a:r>
              <a:rPr lang="fr-FR" dirty="0">
                <a:latin typeface="Consolas"/>
                <a:cs typeface="Consolas"/>
              </a:rPr>
              <a:t> and move</a:t>
            </a:r>
          </a:p>
          <a:p>
            <a:pPr marL="0" indent="0">
              <a:buNone/>
            </a:pP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</a:t>
            </a:r>
            <a:r>
              <a:rPr lang="fr-FR" dirty="0" err="1">
                <a:latin typeface="Consolas"/>
                <a:cs typeface="Consolas"/>
              </a:rPr>
              <a:t>KeyPress</a:t>
            </a:r>
            <a:r>
              <a:rPr lang="fr-FR" dirty="0">
                <a:latin typeface="Consolas"/>
                <a:cs typeface="Consolas"/>
              </a:rPr>
              <a:t>&gt;',  </a:t>
            </a:r>
            <a:r>
              <a:rPr lang="fr-FR" dirty="0" err="1">
                <a:latin typeface="Consolas"/>
                <a:cs typeface="Consolas"/>
              </a:rPr>
              <a:t>onKeyPress</a:t>
            </a:r>
            <a:r>
              <a:rPr lang="fr-FR" dirty="0">
                <a:latin typeface="Consolas"/>
                <a:cs typeface="Consolas"/>
              </a:rPr>
              <a:t>)             # all </a:t>
            </a:r>
            <a:r>
              <a:rPr lang="fr-FR" dirty="0" err="1">
                <a:latin typeface="Consolas"/>
                <a:cs typeface="Consolas"/>
              </a:rPr>
              <a:t>keyboard</a:t>
            </a:r>
            <a:r>
              <a:rPr lang="fr-FR" dirty="0">
                <a:latin typeface="Consolas"/>
                <a:cs typeface="Consolas"/>
              </a:rPr>
              <a:t> presses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('&lt;Up&gt;',        </a:t>
            </a:r>
            <a:r>
              <a:rPr lang="fr-FR" dirty="0" err="1">
                <a:latin typeface="Consolas"/>
                <a:cs typeface="Consolas"/>
              </a:rPr>
              <a:t>onArrowKey</a:t>
            </a:r>
            <a:r>
              <a:rPr lang="fr-FR" dirty="0">
                <a:latin typeface="Consolas"/>
                <a:cs typeface="Consolas"/>
              </a:rPr>
              <a:t>)             # </a:t>
            </a:r>
            <a:r>
              <a:rPr lang="fr-FR" dirty="0" err="1">
                <a:latin typeface="Consolas"/>
                <a:cs typeface="Consolas"/>
              </a:rPr>
              <a:t>arrow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button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pressed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widget.bind</a:t>
            </a:r>
            <a:r>
              <a:rPr lang="fr-FR" dirty="0">
                <a:latin typeface="Consolas"/>
                <a:cs typeface="Consolas"/>
              </a:rPr>
              <a:t>('&lt;Return&gt;',    </a:t>
            </a:r>
            <a:r>
              <a:rPr lang="fr-FR" dirty="0" err="1">
                <a:latin typeface="Consolas"/>
                <a:cs typeface="Consolas"/>
              </a:rPr>
              <a:t>onReturnKey</a:t>
            </a:r>
            <a:r>
              <a:rPr lang="fr-FR" dirty="0">
                <a:latin typeface="Consolas"/>
                <a:cs typeface="Consolas"/>
              </a:rPr>
              <a:t>)            # return/enter </a:t>
            </a:r>
            <a:r>
              <a:rPr lang="fr-FR" dirty="0" err="1">
                <a:latin typeface="Consolas"/>
                <a:cs typeface="Consolas"/>
              </a:rPr>
              <a:t>key</a:t>
            </a:r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err="1">
                <a:latin typeface="Consolas"/>
                <a:cs typeface="Consolas"/>
              </a:rPr>
              <a:t>pressed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widget.focus</a:t>
            </a:r>
            <a:r>
              <a:rPr lang="en-US" dirty="0">
                <a:latin typeface="Consolas"/>
                <a:cs typeface="Consolas"/>
              </a:rPr>
              <a:t>()                                     # or bind </a:t>
            </a:r>
            <a:r>
              <a:rPr lang="en-US" dirty="0" err="1">
                <a:latin typeface="Consolas"/>
                <a:cs typeface="Consolas"/>
              </a:rPr>
              <a:t>keypress</a:t>
            </a:r>
            <a:r>
              <a:rPr lang="en-US" dirty="0">
                <a:latin typeface="Consolas"/>
                <a:cs typeface="Consolas"/>
              </a:rPr>
              <a:t> to </a:t>
            </a:r>
            <a:r>
              <a:rPr lang="en-US" dirty="0" err="1">
                <a:latin typeface="Consolas"/>
                <a:cs typeface="Consolas"/>
              </a:rPr>
              <a:t>tkroot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tkroot.title</a:t>
            </a:r>
            <a:r>
              <a:rPr lang="en-US" dirty="0">
                <a:latin typeface="Consolas"/>
                <a:cs typeface="Consolas"/>
              </a:rPr>
              <a:t>('Click Me')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tkroot.mainloop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04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Tour/</a:t>
            </a:r>
            <a:r>
              <a:rPr lang="en-US" dirty="0" err="1" smtClean="0"/>
              <a:t>canvasDraw.py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64" y="1284734"/>
            <a:ext cx="8380236" cy="4841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CanvasEventsDemo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def</a:t>
            </a:r>
            <a:r>
              <a:rPr lang="en-US" sz="1600" dirty="0">
                <a:latin typeface="Consolas"/>
                <a:cs typeface="Consolas"/>
              </a:rPr>
              <a:t> __</a:t>
            </a:r>
            <a:r>
              <a:rPr lang="en-US" sz="1600" dirty="0" err="1">
                <a:latin typeface="Consolas"/>
                <a:cs typeface="Consolas"/>
              </a:rPr>
              <a:t>init</a:t>
            </a:r>
            <a:r>
              <a:rPr lang="en-US" sz="1600" dirty="0">
                <a:latin typeface="Consolas"/>
                <a:cs typeface="Consolas"/>
              </a:rPr>
              <a:t>__(self, parent=None):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canvas = Canvas(width=300, height=300, </a:t>
            </a:r>
            <a:r>
              <a:rPr lang="en-US" sz="1600" dirty="0" err="1">
                <a:latin typeface="Consolas"/>
                <a:cs typeface="Consolas"/>
              </a:rPr>
              <a:t>bg</a:t>
            </a:r>
            <a:r>
              <a:rPr lang="en-US" sz="1600" dirty="0">
                <a:latin typeface="Consolas"/>
                <a:cs typeface="Consolas"/>
              </a:rPr>
              <a:t>='beige')</a:t>
            </a:r>
          </a:p>
          <a:p>
            <a:pPr marL="0" indent="0">
              <a:buNone/>
            </a:pPr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canvas.pack</a:t>
            </a:r>
            <a:r>
              <a:rPr lang="nl-NL" sz="16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canvas.bind</a:t>
            </a:r>
            <a:r>
              <a:rPr lang="nl-NL" sz="1600" dirty="0">
                <a:latin typeface="Consolas"/>
                <a:cs typeface="Consolas"/>
              </a:rPr>
              <a:t>('&lt;ButtonPress-1&gt;', </a:t>
            </a:r>
            <a:r>
              <a:rPr lang="nl-NL" sz="1600" dirty="0" err="1">
                <a:latin typeface="Consolas"/>
                <a:cs typeface="Consolas"/>
              </a:rPr>
              <a:t>self.onStart</a:t>
            </a:r>
            <a:r>
              <a:rPr lang="nl-NL" sz="1600" dirty="0">
                <a:latin typeface="Consolas"/>
                <a:cs typeface="Consolas"/>
              </a:rPr>
              <a:t>)      # click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canvas.bind</a:t>
            </a:r>
            <a:r>
              <a:rPr lang="en-US" sz="1600" dirty="0">
                <a:latin typeface="Consolas"/>
                <a:cs typeface="Consolas"/>
              </a:rPr>
              <a:t>('&lt;B1-Motion&gt;',     </a:t>
            </a:r>
            <a:r>
              <a:rPr lang="en-US" sz="1600" dirty="0" err="1">
                <a:latin typeface="Consolas"/>
                <a:cs typeface="Consolas"/>
              </a:rPr>
              <a:t>self.onGrow</a:t>
            </a:r>
            <a:r>
              <a:rPr lang="en-US" sz="1600" dirty="0">
                <a:latin typeface="Consolas"/>
                <a:cs typeface="Consolas"/>
              </a:rPr>
              <a:t>)       # and drag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canvas.bind</a:t>
            </a:r>
            <a:r>
              <a:rPr lang="en-US" sz="1600" dirty="0">
                <a:latin typeface="Consolas"/>
                <a:cs typeface="Consolas"/>
              </a:rPr>
              <a:t>('&lt;Double-1&gt;',      </a:t>
            </a:r>
            <a:r>
              <a:rPr lang="en-US" sz="1600" dirty="0" err="1">
                <a:latin typeface="Consolas"/>
                <a:cs typeface="Consolas"/>
              </a:rPr>
              <a:t>self.onClear</a:t>
            </a:r>
            <a:r>
              <a:rPr lang="en-US" sz="1600" dirty="0">
                <a:latin typeface="Consolas"/>
                <a:cs typeface="Consolas"/>
              </a:rPr>
              <a:t>)      # delete all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canvas.bind</a:t>
            </a:r>
            <a:r>
              <a:rPr lang="en-US" sz="1600" dirty="0">
                <a:latin typeface="Consolas"/>
                <a:cs typeface="Consolas"/>
              </a:rPr>
              <a:t>('&lt;ButtonPress-3&gt;', </a:t>
            </a:r>
            <a:r>
              <a:rPr lang="en-US" sz="1600" dirty="0" err="1">
                <a:latin typeface="Consolas"/>
                <a:cs typeface="Consolas"/>
              </a:rPr>
              <a:t>self.onMove</a:t>
            </a:r>
            <a:r>
              <a:rPr lang="en-US" sz="1600" dirty="0">
                <a:latin typeface="Consolas"/>
                <a:cs typeface="Consolas"/>
              </a:rPr>
              <a:t>)       # move latest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self.canvas</a:t>
            </a:r>
            <a:r>
              <a:rPr lang="en-US" sz="1600" dirty="0">
                <a:latin typeface="Consolas"/>
                <a:cs typeface="Consolas"/>
              </a:rPr>
              <a:t> = canvas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self.drawn</a:t>
            </a:r>
            <a:r>
              <a:rPr lang="en-US" sz="1600" dirty="0">
                <a:latin typeface="Consolas"/>
                <a:cs typeface="Consolas"/>
              </a:rPr>
              <a:t>  = None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self.kinds</a:t>
            </a:r>
            <a:r>
              <a:rPr lang="en-US" sz="1600" dirty="0">
                <a:latin typeface="Consolas"/>
                <a:cs typeface="Consolas"/>
              </a:rPr>
              <a:t> = [</a:t>
            </a:r>
            <a:r>
              <a:rPr lang="en-US" sz="1600" dirty="0" err="1">
                <a:latin typeface="Consolas"/>
                <a:cs typeface="Consolas"/>
              </a:rPr>
              <a:t>canvas.create_oval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canvas.create_rectangle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def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onStart</a:t>
            </a:r>
            <a:r>
              <a:rPr lang="en-US" sz="1600" dirty="0">
                <a:latin typeface="Consolas"/>
                <a:cs typeface="Consolas"/>
              </a:rPr>
              <a:t>(self, event):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self.shape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self.kinds</a:t>
            </a:r>
            <a:r>
              <a:rPr lang="en-US" sz="1600" dirty="0">
                <a:latin typeface="Consolas"/>
                <a:cs typeface="Consolas"/>
              </a:rPr>
              <a:t>[0]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self.kinds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self.kinds</a:t>
            </a:r>
            <a:r>
              <a:rPr lang="en-US" sz="1600" dirty="0">
                <a:latin typeface="Consolas"/>
                <a:cs typeface="Consolas"/>
              </a:rPr>
              <a:t>[1:] + </a:t>
            </a:r>
            <a:r>
              <a:rPr lang="en-US" sz="1600" dirty="0" err="1">
                <a:latin typeface="Consolas"/>
                <a:cs typeface="Consolas"/>
              </a:rPr>
              <a:t>self.kinds</a:t>
            </a:r>
            <a:r>
              <a:rPr lang="en-US" sz="1600" dirty="0">
                <a:latin typeface="Consolas"/>
                <a:cs typeface="Consolas"/>
              </a:rPr>
              <a:t>[:1]      # start </a:t>
            </a:r>
            <a:r>
              <a:rPr lang="en-US" sz="1600" dirty="0" err="1">
                <a:latin typeface="Consolas"/>
                <a:cs typeface="Consolas"/>
              </a:rPr>
              <a:t>dragout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self.start</a:t>
            </a:r>
            <a:r>
              <a:rPr lang="en-US" sz="1600" dirty="0">
                <a:latin typeface="Consolas"/>
                <a:cs typeface="Consolas"/>
              </a:rPr>
              <a:t> = event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self.drawn</a:t>
            </a:r>
            <a:r>
              <a:rPr lang="en-US" sz="1600" dirty="0">
                <a:latin typeface="Consolas"/>
                <a:cs typeface="Consolas"/>
              </a:rPr>
              <a:t> = None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200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04" y="26455"/>
            <a:ext cx="53066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to specific items</a:t>
            </a:r>
            <a:br>
              <a:rPr lang="en-US" dirty="0" smtClean="0"/>
            </a:br>
            <a:r>
              <a:rPr lang="en-US" dirty="0" smtClean="0"/>
              <a:t>canvas-</a:t>
            </a:r>
            <a:r>
              <a:rPr lang="en-US" dirty="0" err="1" smtClean="0"/>
              <a:t>bind.py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58" y="274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tkinter</a:t>
            </a:r>
            <a:r>
              <a:rPr lang="en-US" sz="1600" dirty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def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onCanvasClick</a:t>
            </a:r>
            <a:r>
              <a:rPr lang="en-US" sz="1600" dirty="0">
                <a:latin typeface="Consolas"/>
                <a:cs typeface="Consolas"/>
              </a:rPr>
              <a:t>(event):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print('Got canvas click', </a:t>
            </a:r>
            <a:r>
              <a:rPr lang="en-US" sz="1600" dirty="0" err="1">
                <a:latin typeface="Consolas"/>
                <a:cs typeface="Consolas"/>
              </a:rPr>
              <a:t>event.x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event.y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event.widget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def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onObjectClick</a:t>
            </a:r>
            <a:r>
              <a:rPr lang="en-US" sz="1600" dirty="0">
                <a:latin typeface="Consolas"/>
                <a:cs typeface="Consolas"/>
              </a:rPr>
              <a:t>(event):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print('Got object click', </a:t>
            </a:r>
            <a:r>
              <a:rPr lang="en-US" sz="1600" dirty="0" err="1">
                <a:latin typeface="Consolas"/>
                <a:cs typeface="Consolas"/>
              </a:rPr>
              <a:t>event.x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event.y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event.widget</a:t>
            </a:r>
            <a:r>
              <a:rPr lang="en-US" sz="1600" dirty="0">
                <a:latin typeface="Consolas"/>
                <a:cs typeface="Consolas"/>
              </a:rPr>
              <a:t>, end=' ')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print(</a:t>
            </a:r>
            <a:r>
              <a:rPr lang="en-US" sz="1600" dirty="0" err="1">
                <a:latin typeface="Consolas"/>
                <a:cs typeface="Consolas"/>
              </a:rPr>
              <a:t>event.widget.find_closest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event.x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event.y</a:t>
            </a:r>
            <a:r>
              <a:rPr lang="en-US" sz="1600" dirty="0">
                <a:latin typeface="Consolas"/>
                <a:cs typeface="Consolas"/>
              </a:rPr>
              <a:t>))  # find text object's ID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600" dirty="0">
                <a:latin typeface="Consolas"/>
                <a:cs typeface="Consolas"/>
              </a:rPr>
              <a:t>root = </a:t>
            </a:r>
            <a:r>
              <a:rPr lang="nl-NL" sz="1600" dirty="0" err="1">
                <a:latin typeface="Consolas"/>
                <a:cs typeface="Consolas"/>
              </a:rPr>
              <a:t>Tk</a:t>
            </a:r>
            <a:r>
              <a:rPr lang="nl-NL" sz="16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canv</a:t>
            </a:r>
            <a:r>
              <a:rPr lang="nl-NL" sz="1600" dirty="0">
                <a:latin typeface="Consolas"/>
                <a:cs typeface="Consolas"/>
              </a:rPr>
              <a:t> = Canvas(root, </a:t>
            </a:r>
            <a:r>
              <a:rPr lang="nl-NL" sz="1600" dirty="0" err="1">
                <a:latin typeface="Consolas"/>
                <a:cs typeface="Consolas"/>
              </a:rPr>
              <a:t>width</a:t>
            </a:r>
            <a:r>
              <a:rPr lang="nl-NL" sz="1600" dirty="0">
                <a:latin typeface="Consolas"/>
                <a:cs typeface="Consolas"/>
              </a:rPr>
              <a:t>=100, </a:t>
            </a:r>
            <a:r>
              <a:rPr lang="nl-NL" sz="1600" dirty="0" err="1">
                <a:latin typeface="Consolas"/>
                <a:cs typeface="Consolas"/>
              </a:rPr>
              <a:t>height</a:t>
            </a:r>
            <a:r>
              <a:rPr lang="nl-NL" sz="1600" dirty="0">
                <a:latin typeface="Consolas"/>
                <a:cs typeface="Consolas"/>
              </a:rPr>
              <a:t>=100)</a:t>
            </a:r>
          </a:p>
          <a:p>
            <a:pPr marL="0" indent="0">
              <a:buNone/>
            </a:pPr>
            <a:r>
              <a:rPr lang="nl-NL" sz="1600" dirty="0">
                <a:latin typeface="Consolas"/>
                <a:cs typeface="Consolas"/>
              </a:rPr>
              <a:t>obj1 = </a:t>
            </a:r>
            <a:r>
              <a:rPr lang="nl-NL" sz="1600" dirty="0" err="1">
                <a:latin typeface="Consolas"/>
                <a:cs typeface="Consolas"/>
              </a:rPr>
              <a:t>canv.create_text</a:t>
            </a:r>
            <a:r>
              <a:rPr lang="nl-NL" sz="1600" dirty="0">
                <a:latin typeface="Consolas"/>
                <a:cs typeface="Consolas"/>
              </a:rPr>
              <a:t>(50, 30, </a:t>
            </a:r>
            <a:r>
              <a:rPr lang="nl-NL" sz="1600" dirty="0" err="1">
                <a:latin typeface="Consolas"/>
                <a:cs typeface="Consolas"/>
              </a:rPr>
              <a:t>text</a:t>
            </a:r>
            <a:r>
              <a:rPr lang="nl-NL" sz="1600" dirty="0">
                <a:latin typeface="Consolas"/>
                <a:cs typeface="Consolas"/>
              </a:rPr>
              <a:t>='Click me </a:t>
            </a:r>
            <a:r>
              <a:rPr lang="nl-NL" sz="1600" dirty="0" err="1">
                <a:latin typeface="Consolas"/>
                <a:cs typeface="Consolas"/>
              </a:rPr>
              <a:t>one</a:t>
            </a:r>
            <a:r>
              <a:rPr lang="nl-NL" sz="1600" dirty="0">
                <a:latin typeface="Consolas"/>
                <a:cs typeface="Consolas"/>
              </a:rPr>
              <a:t>')</a:t>
            </a:r>
          </a:p>
          <a:p>
            <a:pPr marL="0" indent="0">
              <a:buNone/>
            </a:pPr>
            <a:r>
              <a:rPr lang="nl-NL" sz="1600" dirty="0">
                <a:latin typeface="Consolas"/>
                <a:cs typeface="Consolas"/>
              </a:rPr>
              <a:t>obj2 = </a:t>
            </a:r>
            <a:r>
              <a:rPr lang="nl-NL" sz="1600" dirty="0" err="1">
                <a:latin typeface="Consolas"/>
                <a:cs typeface="Consolas"/>
              </a:rPr>
              <a:t>canv.create_text</a:t>
            </a:r>
            <a:r>
              <a:rPr lang="nl-NL" sz="1600" dirty="0">
                <a:latin typeface="Consolas"/>
                <a:cs typeface="Consolas"/>
              </a:rPr>
              <a:t>(50, 70, </a:t>
            </a:r>
            <a:r>
              <a:rPr lang="nl-NL" sz="1600" dirty="0" err="1">
                <a:latin typeface="Consolas"/>
                <a:cs typeface="Consolas"/>
              </a:rPr>
              <a:t>text</a:t>
            </a:r>
            <a:r>
              <a:rPr lang="nl-NL" sz="1600" dirty="0">
                <a:latin typeface="Consolas"/>
                <a:cs typeface="Consolas"/>
              </a:rPr>
              <a:t>='Click me </a:t>
            </a:r>
            <a:r>
              <a:rPr lang="nl-NL" sz="1600" dirty="0" err="1">
                <a:latin typeface="Consolas"/>
                <a:cs typeface="Consolas"/>
              </a:rPr>
              <a:t>two</a:t>
            </a:r>
            <a:r>
              <a:rPr lang="nl-NL" sz="1600" dirty="0">
                <a:latin typeface="Consolas"/>
                <a:cs typeface="Consolas"/>
              </a:rPr>
              <a:t>')</a:t>
            </a:r>
          </a:p>
          <a:p>
            <a:pPr marL="0" indent="0">
              <a:buNone/>
            </a:pPr>
            <a:endParaRPr lang="nl-NL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canv.bind</a:t>
            </a:r>
            <a:r>
              <a:rPr lang="nl-NL" sz="1600" dirty="0">
                <a:latin typeface="Consolas"/>
                <a:cs typeface="Consolas"/>
              </a:rPr>
              <a:t>('&lt;Double-1&gt;', </a:t>
            </a:r>
            <a:r>
              <a:rPr lang="nl-NL" sz="1600" dirty="0" err="1">
                <a:latin typeface="Consolas"/>
                <a:cs typeface="Consolas"/>
              </a:rPr>
              <a:t>onCanvasClick</a:t>
            </a:r>
            <a:r>
              <a:rPr lang="nl-NL" sz="1600" dirty="0">
                <a:latin typeface="Consolas"/>
                <a:cs typeface="Consolas"/>
              </a:rPr>
              <a:t>)        </a:t>
            </a:r>
            <a:r>
              <a:rPr lang="nl-NL" sz="1600" dirty="0" smtClean="0">
                <a:latin typeface="Consolas"/>
                <a:cs typeface="Consolas"/>
              </a:rPr>
              <a:t>    </a:t>
            </a:r>
            <a:r>
              <a:rPr lang="nl-NL" sz="1600" dirty="0">
                <a:latin typeface="Consolas"/>
                <a:cs typeface="Consolas"/>
              </a:rPr>
              <a:t># bind </a:t>
            </a:r>
            <a:r>
              <a:rPr lang="nl-NL" sz="1600" dirty="0" err="1">
                <a:latin typeface="Consolas"/>
                <a:cs typeface="Consolas"/>
              </a:rPr>
              <a:t>to</a:t>
            </a:r>
            <a:r>
              <a:rPr lang="nl-NL" sz="1600" dirty="0">
                <a:latin typeface="Consolas"/>
                <a:cs typeface="Consolas"/>
              </a:rPr>
              <a:t> </a:t>
            </a:r>
            <a:r>
              <a:rPr lang="nl-NL" sz="1600" dirty="0" err="1">
                <a:latin typeface="Consolas"/>
                <a:cs typeface="Consolas"/>
              </a:rPr>
              <a:t>whole</a:t>
            </a:r>
            <a:r>
              <a:rPr lang="nl-NL" sz="1600" dirty="0">
                <a:latin typeface="Consolas"/>
                <a:cs typeface="Consolas"/>
              </a:rPr>
              <a:t> canvas</a:t>
            </a: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canv.tag_bind</a:t>
            </a:r>
            <a:r>
              <a:rPr lang="nl-NL" sz="1600" dirty="0">
                <a:latin typeface="Consolas"/>
                <a:cs typeface="Consolas"/>
              </a:rPr>
              <a:t>(obj1, '&lt;Double-1&gt;', </a:t>
            </a:r>
            <a:r>
              <a:rPr lang="nl-NL" sz="1600" dirty="0" err="1" smtClean="0">
                <a:latin typeface="Consolas"/>
                <a:cs typeface="Consolas"/>
              </a:rPr>
              <a:t>onObjectClick</a:t>
            </a:r>
            <a:r>
              <a:rPr lang="nl-NL" sz="1600" dirty="0" smtClean="0">
                <a:latin typeface="Consolas"/>
                <a:cs typeface="Consolas"/>
              </a:rPr>
              <a:t>)    </a:t>
            </a:r>
            <a:r>
              <a:rPr lang="nl-NL" sz="1600" dirty="0">
                <a:latin typeface="Consolas"/>
                <a:cs typeface="Consolas"/>
              </a:rPr>
              <a:t># bind </a:t>
            </a:r>
            <a:r>
              <a:rPr lang="nl-NL" sz="1600" dirty="0" err="1">
                <a:latin typeface="Consolas"/>
                <a:cs typeface="Consolas"/>
              </a:rPr>
              <a:t>to</a:t>
            </a:r>
            <a:r>
              <a:rPr lang="nl-NL" sz="1600" dirty="0">
                <a:latin typeface="Consolas"/>
                <a:cs typeface="Consolas"/>
              </a:rPr>
              <a:t> </a:t>
            </a:r>
            <a:r>
              <a:rPr lang="nl-NL" sz="1600" dirty="0" err="1">
                <a:latin typeface="Consolas"/>
                <a:cs typeface="Consolas"/>
              </a:rPr>
              <a:t>drawn</a:t>
            </a:r>
            <a:r>
              <a:rPr lang="nl-NL" sz="1600" dirty="0">
                <a:latin typeface="Consolas"/>
                <a:cs typeface="Consolas"/>
              </a:rPr>
              <a:t> item</a:t>
            </a: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canv.tag_bind</a:t>
            </a:r>
            <a:r>
              <a:rPr lang="nl-NL" sz="1600" dirty="0">
                <a:latin typeface="Consolas"/>
                <a:cs typeface="Consolas"/>
              </a:rPr>
              <a:t>(obj2, '&lt;Double-1&gt;', </a:t>
            </a:r>
            <a:r>
              <a:rPr lang="nl-NL" sz="1600" dirty="0" err="1" smtClean="0">
                <a:latin typeface="Consolas"/>
                <a:cs typeface="Consolas"/>
              </a:rPr>
              <a:t>onObjectClick</a:t>
            </a:r>
            <a:r>
              <a:rPr lang="nl-NL" sz="1600" dirty="0" smtClean="0">
                <a:latin typeface="Consolas"/>
                <a:cs typeface="Consolas"/>
              </a:rPr>
              <a:t>)  </a:t>
            </a:r>
            <a:r>
              <a:rPr lang="nl-NL" sz="1600" dirty="0">
                <a:latin typeface="Consolas"/>
                <a:cs typeface="Consolas"/>
              </a:rPr>
              <a:t># a tag </a:t>
            </a:r>
            <a:r>
              <a:rPr lang="nl-NL" sz="1600" dirty="0" err="1">
                <a:latin typeface="Consolas"/>
                <a:cs typeface="Consolas"/>
              </a:rPr>
              <a:t>works</a:t>
            </a:r>
            <a:r>
              <a:rPr lang="nl-NL" sz="1600" dirty="0">
                <a:latin typeface="Consolas"/>
                <a:cs typeface="Consolas"/>
              </a:rPr>
              <a:t> </a:t>
            </a:r>
            <a:r>
              <a:rPr lang="nl-NL" sz="1600" dirty="0" err="1">
                <a:latin typeface="Consolas"/>
                <a:cs typeface="Consolas"/>
              </a:rPr>
              <a:t>here</a:t>
            </a:r>
            <a:r>
              <a:rPr lang="nl-NL" sz="1600" dirty="0">
                <a:latin typeface="Consolas"/>
                <a:cs typeface="Consolas"/>
              </a:rPr>
              <a:t> </a:t>
            </a:r>
            <a:r>
              <a:rPr lang="nl-NL" sz="1600" dirty="0" err="1">
                <a:latin typeface="Consolas"/>
                <a:cs typeface="Consolas"/>
              </a:rPr>
              <a:t>too</a:t>
            </a:r>
            <a:endParaRPr lang="nl-NL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canv.pack</a:t>
            </a:r>
            <a:r>
              <a:rPr lang="nl-NL" sz="16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nsolas"/>
                <a:cs typeface="Consolas"/>
              </a:rPr>
              <a:t>root.mainloop</a:t>
            </a:r>
            <a:r>
              <a:rPr lang="nl-NL" sz="16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931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week design project: Due Wed Oct 21 </a:t>
            </a:r>
          </a:p>
          <a:p>
            <a:r>
              <a:rPr lang="en-US" dirty="0" smtClean="0"/>
              <a:t>Developing a GUI to </a:t>
            </a:r>
            <a:r>
              <a:rPr lang="en-US" dirty="0"/>
              <a:t>m</a:t>
            </a:r>
            <a:r>
              <a:rPr lang="en-US" dirty="0" smtClean="0"/>
              <a:t>eet Business need</a:t>
            </a:r>
          </a:p>
          <a:p>
            <a:r>
              <a:rPr lang="en-US" dirty="0" smtClean="0"/>
              <a:t>Define a business information need</a:t>
            </a:r>
          </a:p>
          <a:p>
            <a:pPr lvl="1"/>
            <a:r>
              <a:rPr lang="en-US" dirty="0" smtClean="0"/>
              <a:t>Enumerate features through “user stories”</a:t>
            </a:r>
          </a:p>
          <a:p>
            <a:r>
              <a:rPr lang="en-US" dirty="0" smtClean="0"/>
              <a:t>Create a GUI that addresses that need </a:t>
            </a:r>
          </a:p>
          <a:p>
            <a:r>
              <a:rPr lang="en-US" dirty="0" smtClean="0"/>
              <a:t>Your solution should include buttons and dialogs</a:t>
            </a:r>
          </a:p>
          <a:p>
            <a:r>
              <a:rPr lang="en-US" dirty="0" smtClean="0"/>
              <a:t>Free to explore code samples in PP4E/</a:t>
            </a:r>
            <a:r>
              <a:rPr lang="en-US" dirty="0" err="1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upi2_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57" r="-28257"/>
          <a:stretch>
            <a:fillRect/>
          </a:stretch>
        </p:blipFill>
        <p:spPr>
          <a:xfrm>
            <a:off x="-1294594" y="-73514"/>
            <a:ext cx="8597698" cy="4600697"/>
          </a:xfrm>
        </p:spPr>
      </p:pic>
      <p:pic>
        <p:nvPicPr>
          <p:cNvPr id="5" name="Picture 4" descr="image00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05" y="4209239"/>
            <a:ext cx="4414602" cy="264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07" y="2514"/>
            <a:ext cx="4028260" cy="3293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1" y="4416045"/>
            <a:ext cx="2988405" cy="24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err="1" smtClean="0"/>
              <a:t>tkinter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Widget Classes:</a:t>
            </a:r>
          </a:p>
          <a:p>
            <a:r>
              <a:rPr lang="en-US" dirty="0" smtClean="0"/>
              <a:t>Label</a:t>
            </a:r>
            <a:endParaRPr lang="en-US" dirty="0"/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err="1" smtClean="0"/>
              <a:t>Toplevel</a:t>
            </a:r>
            <a:r>
              <a:rPr lang="en-US" dirty="0" smtClean="0"/>
              <a:t>, 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Message, Entry,</a:t>
            </a:r>
          </a:p>
          <a:p>
            <a:r>
              <a:rPr lang="en-US" dirty="0" err="1" smtClean="0"/>
              <a:t>Checkbutton</a:t>
            </a:r>
            <a:r>
              <a:rPr lang="en-US" dirty="0" smtClean="0"/>
              <a:t>,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Menubutton</a:t>
            </a:r>
            <a:r>
              <a:rPr lang="en-US" dirty="0" smtClean="0"/>
              <a:t>, Scrollbar, </a:t>
            </a:r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Composites: Dialog, </a:t>
            </a:r>
            <a:r>
              <a:rPr lang="en-US" dirty="0" err="1" smtClean="0"/>
              <a:t>ScrolledText</a:t>
            </a:r>
            <a:r>
              <a:rPr lang="en-US" dirty="0" smtClean="0"/>
              <a:t>, </a:t>
            </a:r>
            <a:r>
              <a:rPr lang="en-US" dirty="0" err="1" smtClean="0"/>
              <a:t>OptionMenu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8-3.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PP4E</a:t>
            </a:r>
            <a:r>
              <a:rPr lang="en-US" dirty="0" smtClean="0"/>
              <a:t>/</a:t>
            </a:r>
            <a:r>
              <a:rPr lang="en-US" dirty="0" err="1" smtClean="0"/>
              <a:t>Gui</a:t>
            </a:r>
            <a:r>
              <a:rPr lang="en-US" dirty="0" smtClean="0"/>
              <a:t>/Tour/toplevel0.py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#independent windows part of same process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>
                <a:latin typeface="Consolas"/>
                <a:cs typeface="Consolas"/>
              </a:rPr>
              <a:t>sys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tkinter</a:t>
            </a:r>
            <a:r>
              <a:rPr lang="en-US" dirty="0">
                <a:latin typeface="Consolas"/>
                <a:cs typeface="Consolas"/>
              </a:rPr>
              <a:t> import </a:t>
            </a:r>
            <a:r>
              <a:rPr lang="en-US" dirty="0" err="1">
                <a:latin typeface="Consolas"/>
                <a:cs typeface="Consolas"/>
              </a:rPr>
              <a:t>Toplevel</a:t>
            </a:r>
            <a:r>
              <a:rPr lang="en-US" dirty="0">
                <a:latin typeface="Consolas"/>
                <a:cs typeface="Consolas"/>
              </a:rPr>
              <a:t>, Button, Label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win1 = </a:t>
            </a:r>
            <a:r>
              <a:rPr lang="en-US" dirty="0" err="1">
                <a:latin typeface="Consolas"/>
                <a:cs typeface="Consolas"/>
              </a:rPr>
              <a:t>Toplevel</a:t>
            </a:r>
            <a:r>
              <a:rPr lang="en-US" dirty="0">
                <a:latin typeface="Consolas"/>
                <a:cs typeface="Consolas"/>
              </a:rPr>
              <a:t>() # two independent windows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win2 = </a:t>
            </a:r>
            <a:r>
              <a:rPr lang="en-US" dirty="0" err="1">
                <a:latin typeface="Consolas"/>
                <a:cs typeface="Consolas"/>
              </a:rPr>
              <a:t>Toplevel</a:t>
            </a:r>
            <a:r>
              <a:rPr lang="en-US" dirty="0">
                <a:latin typeface="Consolas"/>
                <a:cs typeface="Consolas"/>
              </a:rPr>
              <a:t>() # but part of same process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Button(win1, text='Spam', command=</a:t>
            </a:r>
            <a:r>
              <a:rPr lang="en-US" dirty="0" err="1">
                <a:latin typeface="Consolas"/>
                <a:cs typeface="Consolas"/>
              </a:rPr>
              <a:t>sys.exit</a:t>
            </a:r>
            <a:r>
              <a:rPr lang="en-US" dirty="0">
                <a:latin typeface="Consolas"/>
                <a:cs typeface="Consolas"/>
              </a:rPr>
              <a:t>).pack()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Button(win2, text='SPAM', command=</a:t>
            </a:r>
            <a:r>
              <a:rPr lang="en-US" dirty="0" err="1">
                <a:latin typeface="Consolas"/>
                <a:cs typeface="Consolas"/>
              </a:rPr>
              <a:t>sys.exit</a:t>
            </a:r>
            <a:r>
              <a:rPr lang="en-US" dirty="0">
                <a:latin typeface="Consolas"/>
                <a:cs typeface="Consolas"/>
              </a:rPr>
              <a:t>).pack()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Label(text='Popups').pack() # on default </a:t>
            </a:r>
            <a:r>
              <a:rPr lang="en-US" dirty="0" err="1">
                <a:latin typeface="Consolas"/>
                <a:cs typeface="Consolas"/>
              </a:rPr>
              <a:t>Tk</a:t>
            </a:r>
            <a:r>
              <a:rPr lang="en-US" dirty="0">
                <a:latin typeface="Consolas"/>
                <a:cs typeface="Consolas"/>
              </a:rPr>
              <a:t>() root window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win1.mainloop()</a:t>
            </a:r>
          </a:p>
        </p:txBody>
      </p:sp>
    </p:spTree>
    <p:extLst>
      <p:ext uri="{BB962C8B-B14F-4D97-AF65-F5344CB8AC3E}">
        <p14:creationId xmlns:p14="http://schemas.microsoft.com/office/powerpoint/2010/main" val="279827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51" y="-68994"/>
            <a:ext cx="6347364" cy="1143000"/>
          </a:xfrm>
        </p:spPr>
        <p:txBody>
          <a:bodyPr>
            <a:noAutofit/>
          </a:bodyPr>
          <a:lstStyle/>
          <a:p>
            <a:r>
              <a:rPr lang="en-US" sz="3600" dirty="0"/>
              <a:t>Top-Level </a:t>
            </a:r>
            <a:r>
              <a:rPr lang="en-US" sz="3600" dirty="0" smtClean="0"/>
              <a:t>Window Protocols</a:t>
            </a:r>
            <a:br>
              <a:rPr lang="en-US" sz="3600" dirty="0" smtClean="0"/>
            </a:br>
            <a:r>
              <a:rPr lang="en-US" sz="3600" dirty="0" smtClean="0"/>
              <a:t>toplevel2.py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599" cy="6583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 # explicit root</a:t>
            </a:r>
          </a:p>
          <a:p>
            <a:pPr marL="0" indent="0">
              <a:buNone/>
            </a:pPr>
            <a:r>
              <a:rPr lang="en-US" dirty="0"/>
              <a:t>trees = [('The Larch!', 'light blue'),</a:t>
            </a:r>
          </a:p>
          <a:p>
            <a:pPr marL="0" indent="0">
              <a:buNone/>
            </a:pPr>
            <a:r>
              <a:rPr lang="en-US" dirty="0"/>
              <a:t>('The Pine!', 'light green')</a:t>
            </a:r>
            <a:r>
              <a:rPr lang="en-US" dirty="0" smtClean="0"/>
              <a:t>, (</a:t>
            </a:r>
            <a:r>
              <a:rPr lang="en-US" dirty="0"/>
              <a:t>'The Giant Redwood!', 'red')]</a:t>
            </a:r>
          </a:p>
          <a:p>
            <a:pPr marL="0" indent="0">
              <a:buNone/>
            </a:pPr>
            <a:r>
              <a:rPr lang="en-US" dirty="0"/>
              <a:t>for (tree, color) in trees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win </a:t>
            </a:r>
            <a:r>
              <a:rPr lang="en-US" dirty="0"/>
              <a:t>= </a:t>
            </a:r>
            <a:r>
              <a:rPr lang="en-US" dirty="0" err="1"/>
              <a:t>Toplevel</a:t>
            </a:r>
            <a:r>
              <a:rPr lang="en-US" dirty="0"/>
              <a:t>(root) # new window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win.title</a:t>
            </a:r>
            <a:r>
              <a:rPr lang="en-US" dirty="0"/>
              <a:t>('Sing...') # set border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win.protocol</a:t>
            </a:r>
            <a:r>
              <a:rPr lang="en-US" dirty="0"/>
              <a:t>('WM_DELETE_WINDOW', </a:t>
            </a:r>
            <a:r>
              <a:rPr lang="en-US" dirty="0" err="1"/>
              <a:t>lambda:None</a:t>
            </a:r>
            <a:r>
              <a:rPr lang="en-US" dirty="0"/>
              <a:t>) # ignore close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win.iconbitmap</a:t>
            </a:r>
            <a:r>
              <a:rPr lang="en-US" dirty="0"/>
              <a:t>('</a:t>
            </a:r>
            <a:r>
              <a:rPr lang="en-US" dirty="0" err="1"/>
              <a:t>py</a:t>
            </a:r>
            <a:r>
              <a:rPr lang="en-US" dirty="0"/>
              <a:t>-blue-trans-</a:t>
            </a:r>
            <a:r>
              <a:rPr lang="en-US" dirty="0" err="1"/>
              <a:t>out.ico</a:t>
            </a:r>
            <a:r>
              <a:rPr lang="en-US" dirty="0"/>
              <a:t>') # not red </a:t>
            </a:r>
            <a:r>
              <a:rPr lang="en-US" dirty="0" err="1"/>
              <a:t>Tk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/>
              <a:t>= Button(win, text=tree, command=</a:t>
            </a:r>
            <a:r>
              <a:rPr lang="en-US" dirty="0" err="1"/>
              <a:t>win.destroy</a:t>
            </a:r>
            <a:r>
              <a:rPr lang="en-US" dirty="0"/>
              <a:t>) # kills one win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msg.pack</a:t>
            </a:r>
            <a:r>
              <a:rPr lang="en-US" dirty="0"/>
              <a:t>(expand=YES, fill=BOTH)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msg.config</a:t>
            </a:r>
            <a:r>
              <a:rPr lang="en-US" dirty="0"/>
              <a:t>(</a:t>
            </a:r>
            <a:r>
              <a:rPr lang="en-US" dirty="0" err="1"/>
              <a:t>padx</a:t>
            </a:r>
            <a:r>
              <a:rPr lang="en-US" dirty="0"/>
              <a:t>=10, </a:t>
            </a:r>
            <a:r>
              <a:rPr lang="en-US" dirty="0" err="1"/>
              <a:t>pady</a:t>
            </a:r>
            <a:r>
              <a:rPr lang="en-US" dirty="0"/>
              <a:t>=10, </a:t>
            </a:r>
            <a:r>
              <a:rPr lang="en-US" dirty="0" err="1"/>
              <a:t>bd</a:t>
            </a:r>
            <a:r>
              <a:rPr lang="en-US" dirty="0"/>
              <a:t>=10, relief=RAISED)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msg.config</a:t>
            </a:r>
            <a:r>
              <a:rPr lang="en-US" dirty="0"/>
              <a:t>(</a:t>
            </a:r>
            <a:r>
              <a:rPr lang="en-US" dirty="0" err="1"/>
              <a:t>bg</a:t>
            </a:r>
            <a:r>
              <a:rPr lang="en-US" dirty="0"/>
              <a:t>='black', </a:t>
            </a:r>
            <a:r>
              <a:rPr lang="en-US" dirty="0" err="1"/>
              <a:t>fg</a:t>
            </a:r>
            <a:r>
              <a:rPr lang="en-US" dirty="0"/>
              <a:t>=color, font=('times', 30, 'bold italic')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root.title</a:t>
            </a:r>
            <a:r>
              <a:rPr lang="en-US" dirty="0"/>
              <a:t>('Lumberjack demo')</a:t>
            </a:r>
          </a:p>
          <a:p>
            <a:pPr marL="0" indent="0">
              <a:buNone/>
            </a:pPr>
            <a:r>
              <a:rPr lang="en-US" dirty="0"/>
              <a:t>Label(root, text='Main window', width=30).pack()</a:t>
            </a:r>
          </a:p>
          <a:p>
            <a:pPr marL="0" indent="0">
              <a:buNone/>
            </a:pPr>
            <a:r>
              <a:rPr lang="en-US" dirty="0"/>
              <a:t>Button(root, text='Quit All', command=</a:t>
            </a:r>
            <a:r>
              <a:rPr lang="en-US" dirty="0" err="1"/>
              <a:t>root.quit</a:t>
            </a:r>
            <a:r>
              <a:rPr lang="en-US" dirty="0"/>
              <a:t>).pack() # kills all app</a:t>
            </a:r>
          </a:p>
          <a:p>
            <a:pPr marL="0" indent="0">
              <a:buNone/>
            </a:pPr>
            <a:r>
              <a:rPr lang="en-US" dirty="0" err="1"/>
              <a:t>root.mainloop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512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dialogs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generate—file selection dialogs, error and warning pop ups, and </a:t>
            </a:r>
            <a:r>
              <a:rPr lang="en-US" dirty="0" smtClean="0"/>
              <a:t>question and </a:t>
            </a:r>
            <a:r>
              <a:rPr lang="en-US" dirty="0"/>
              <a:t>answer prompts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“Smart Quit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err="1" smtClean="0"/>
              <a:t>quitter.py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 # get widget classes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tkinter.messagebox</a:t>
            </a:r>
            <a:r>
              <a:rPr lang="en-US" dirty="0"/>
              <a:t> import </a:t>
            </a:r>
            <a:r>
              <a:rPr lang="en-US" dirty="0" err="1"/>
              <a:t>askokcancel</a:t>
            </a:r>
            <a:r>
              <a:rPr lang="en-US" dirty="0"/>
              <a:t> # get canned </a:t>
            </a:r>
            <a:r>
              <a:rPr lang="en-US" dirty="0" err="1"/>
              <a:t>std</a:t>
            </a:r>
            <a:r>
              <a:rPr lang="en-US" dirty="0"/>
              <a:t> dialog</a:t>
            </a:r>
          </a:p>
          <a:p>
            <a:pPr marL="0" indent="0">
              <a:buNone/>
            </a:pPr>
            <a:r>
              <a:rPr lang="en-US" dirty="0"/>
              <a:t>class Quitter(Frame): # subclass our GUI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parent=None): # constructor method</a:t>
            </a:r>
          </a:p>
          <a:p>
            <a:pPr marL="0" indent="0">
              <a:buNone/>
            </a:pPr>
            <a:r>
              <a:rPr lang="en-US" dirty="0" smtClean="0"/>
              <a:t>		Frame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parent)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	widget </a:t>
            </a:r>
            <a:r>
              <a:rPr lang="en-US" dirty="0"/>
              <a:t>= Button(self, text='Quit', command=</a:t>
            </a:r>
            <a:r>
              <a:rPr lang="en-US" dirty="0" err="1"/>
              <a:t>self.quit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widget.pack</a:t>
            </a:r>
            <a:r>
              <a:rPr lang="en-US" dirty="0"/>
              <a:t>(side=LEFT, expand=YES, fill=BOTH)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quit(self):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askokcancel</a:t>
            </a:r>
            <a:r>
              <a:rPr lang="en-US" dirty="0"/>
              <a:t>('Verify exit', "Really quit?")</a:t>
            </a:r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Frame.quit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if __name__ == '__main__': Quitter().</a:t>
            </a:r>
            <a:r>
              <a:rPr lang="en-US" dirty="0" err="1"/>
              <a:t>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258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1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064"/>
            <a:ext cx="8229600" cy="50450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#More useful than </a:t>
            </a:r>
            <a:r>
              <a:rPr lang="en-US" dirty="0" err="1" smtClean="0"/>
              <a:t>priniting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define a </a:t>
            </a:r>
            <a:r>
              <a:rPr lang="en-US" dirty="0" err="1"/>
              <a:t>name:callback</a:t>
            </a:r>
            <a:r>
              <a:rPr lang="en-US" dirty="0"/>
              <a:t> demos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  import </a:t>
            </a:r>
            <a:r>
              <a:rPr lang="en-US" dirty="0" err="1"/>
              <a:t>askopenfilename</a:t>
            </a:r>
            <a:r>
              <a:rPr lang="en-US" dirty="0"/>
              <a:t>        # get standard dialogs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tkinter.colorchooser</a:t>
            </a:r>
            <a:r>
              <a:rPr lang="en-US" dirty="0"/>
              <a:t> import </a:t>
            </a:r>
            <a:r>
              <a:rPr lang="en-US" dirty="0" err="1"/>
              <a:t>askcolor</a:t>
            </a:r>
            <a:r>
              <a:rPr lang="en-US" dirty="0"/>
              <a:t>               # they live in Lib\</a:t>
            </a:r>
            <a:r>
              <a:rPr lang="en-US" dirty="0" err="1"/>
              <a:t>tkinter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tkinter.messagebox</a:t>
            </a:r>
            <a:r>
              <a:rPr lang="en-US" dirty="0"/>
              <a:t>   import </a:t>
            </a:r>
            <a:r>
              <a:rPr lang="en-US" dirty="0" err="1"/>
              <a:t>askquestion</a:t>
            </a:r>
            <a:r>
              <a:rPr lang="en-US" dirty="0"/>
              <a:t>, </a:t>
            </a:r>
            <a:r>
              <a:rPr lang="en-US" dirty="0" err="1"/>
              <a:t>showerror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tkinter.simpledialog</a:t>
            </a:r>
            <a:r>
              <a:rPr lang="en-US" dirty="0"/>
              <a:t> import </a:t>
            </a:r>
            <a:r>
              <a:rPr lang="en-US" dirty="0" err="1"/>
              <a:t>askfloat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_tradnl" dirty="0"/>
              <a:t>demos = {</a:t>
            </a:r>
          </a:p>
          <a:p>
            <a:pPr marL="0" indent="0">
              <a:buNone/>
            </a:pPr>
            <a:r>
              <a:rPr lang="es-ES_tradnl" dirty="0"/>
              <a:t>    'Open':  </a:t>
            </a:r>
            <a:r>
              <a:rPr lang="es-ES_tradnl" dirty="0" err="1"/>
              <a:t>askopenfilename</a:t>
            </a:r>
            <a:r>
              <a:rPr lang="es-ES_tradnl" dirty="0"/>
              <a:t>,</a:t>
            </a:r>
          </a:p>
          <a:p>
            <a:pPr marL="0" indent="0">
              <a:buNone/>
            </a:pPr>
            <a:r>
              <a:rPr lang="es-ES_tradnl" dirty="0"/>
              <a:t>    'Color': </a:t>
            </a:r>
            <a:r>
              <a:rPr lang="es-ES_tradnl" dirty="0" err="1"/>
              <a:t>askcolor</a:t>
            </a:r>
            <a:r>
              <a:rPr lang="es-ES_tradnl" dirty="0"/>
              <a:t>,</a:t>
            </a:r>
          </a:p>
          <a:p>
            <a:pPr marL="0" indent="0">
              <a:buNone/>
            </a:pPr>
            <a:r>
              <a:rPr lang="es-ES_tradnl" dirty="0"/>
              <a:t>    '</a:t>
            </a:r>
            <a:r>
              <a:rPr lang="es-ES_tradnl" dirty="0" err="1"/>
              <a:t>Query</a:t>
            </a:r>
            <a:r>
              <a:rPr lang="es-ES_tradnl" dirty="0"/>
              <a:t>': lambda: </a:t>
            </a:r>
            <a:r>
              <a:rPr lang="es-ES_tradnl" dirty="0" err="1"/>
              <a:t>askquestion</a:t>
            </a:r>
            <a:r>
              <a:rPr lang="es-ES_tradnl" dirty="0"/>
              <a:t>('</a:t>
            </a:r>
            <a:r>
              <a:rPr lang="es-ES_tradnl" dirty="0" err="1"/>
              <a:t>Warning</a:t>
            </a:r>
            <a:r>
              <a:rPr lang="es-ES_tradnl" dirty="0"/>
              <a:t>', '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typed</a:t>
            </a:r>
            <a:r>
              <a:rPr lang="es-ES_tradnl" dirty="0"/>
              <a:t> "</a:t>
            </a:r>
            <a:r>
              <a:rPr lang="es-ES_tradnl" dirty="0" err="1"/>
              <a:t>rm</a:t>
            </a:r>
            <a:r>
              <a:rPr lang="es-ES_tradnl" dirty="0"/>
              <a:t> *"\</a:t>
            </a:r>
            <a:r>
              <a:rPr lang="es-ES_tradnl" dirty="0" err="1"/>
              <a:t>nConfirm</a:t>
            </a:r>
            <a:r>
              <a:rPr lang="es-ES_tradnl" dirty="0"/>
              <a:t>?'),</a:t>
            </a:r>
          </a:p>
          <a:p>
            <a:pPr marL="0" indent="0">
              <a:buNone/>
            </a:pPr>
            <a:r>
              <a:rPr lang="es-ES_tradnl" dirty="0"/>
              <a:t>    'Error': lambda: </a:t>
            </a:r>
            <a:r>
              <a:rPr lang="es-ES_tradnl" dirty="0" err="1"/>
              <a:t>showerror</a:t>
            </a:r>
            <a:r>
              <a:rPr lang="es-ES_tradnl" dirty="0"/>
              <a:t>('Error!', "</a:t>
            </a:r>
            <a:r>
              <a:rPr lang="es-ES_tradnl" dirty="0" err="1"/>
              <a:t>He's</a:t>
            </a:r>
            <a:r>
              <a:rPr lang="es-ES_tradnl" dirty="0"/>
              <a:t> </a:t>
            </a:r>
            <a:r>
              <a:rPr lang="es-ES_tradnl" dirty="0" err="1"/>
              <a:t>dead</a:t>
            </a:r>
            <a:r>
              <a:rPr lang="es-ES_tradnl" dirty="0"/>
              <a:t>, </a:t>
            </a:r>
            <a:r>
              <a:rPr lang="es-ES_tradnl" dirty="0" err="1"/>
              <a:t>Jim</a:t>
            </a:r>
            <a:r>
              <a:rPr lang="es-ES_tradnl" dirty="0"/>
              <a:t>"),</a:t>
            </a:r>
          </a:p>
          <a:p>
            <a:pPr marL="0" indent="0">
              <a:buNone/>
            </a:pPr>
            <a:r>
              <a:rPr lang="es-ES_tradnl" dirty="0"/>
              <a:t>    'Input': lambda: </a:t>
            </a:r>
            <a:r>
              <a:rPr lang="es-ES_tradnl" dirty="0" err="1"/>
              <a:t>askfloat</a:t>
            </a:r>
            <a:r>
              <a:rPr lang="es-ES_tradnl" dirty="0"/>
              <a:t>('</a:t>
            </a:r>
            <a:r>
              <a:rPr lang="es-ES_tradnl" dirty="0" err="1"/>
              <a:t>Entry</a:t>
            </a:r>
            <a:r>
              <a:rPr lang="es-ES_tradnl" dirty="0"/>
              <a:t>', '</a:t>
            </a:r>
            <a:r>
              <a:rPr lang="es-ES_tradnl" dirty="0" err="1"/>
              <a:t>Enter</a:t>
            </a:r>
            <a:r>
              <a:rPr lang="es-ES_tradnl" dirty="0"/>
              <a:t> </a:t>
            </a:r>
            <a:r>
              <a:rPr lang="es-ES_tradnl" dirty="0" err="1"/>
              <a:t>credit</a:t>
            </a:r>
            <a:r>
              <a:rPr lang="es-ES_tradnl" dirty="0"/>
              <a:t> </a:t>
            </a:r>
            <a:r>
              <a:rPr lang="es-ES_tradnl" dirty="0" err="1"/>
              <a:t>card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')</a:t>
            </a:r>
          </a:p>
          <a:p>
            <a:pPr marL="0" indent="0">
              <a:buNone/>
            </a:pPr>
            <a:r>
              <a:rPr lang="es-ES_tradnl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2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dialogTable.py</a:t>
            </a:r>
            <a:r>
              <a:rPr lang="en-US" dirty="0" smtClean="0"/>
              <a:t>     </a:t>
            </a:r>
            <a:r>
              <a:rPr lang="en-US" dirty="0" err="1" smtClean="0"/>
              <a:t>demoDlg.py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322"/>
            <a:ext cx="8229600" cy="50978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 # get base widget set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dialogTable</a:t>
            </a:r>
            <a:r>
              <a:rPr lang="en-US" dirty="0"/>
              <a:t> import demos # button callback handlers</a:t>
            </a:r>
          </a:p>
          <a:p>
            <a:pPr marL="0" indent="0">
              <a:buNone/>
            </a:pPr>
            <a:r>
              <a:rPr lang="en-US" dirty="0"/>
              <a:t>from quitter import Quitter # attach a quit object to me</a:t>
            </a:r>
          </a:p>
          <a:p>
            <a:pPr marL="0" indent="0">
              <a:buNone/>
            </a:pPr>
            <a:r>
              <a:rPr lang="en-US" dirty="0"/>
              <a:t>class Demo(Frame):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parent=None, **options):</a:t>
            </a:r>
          </a:p>
          <a:p>
            <a:pPr marL="0" indent="0">
              <a:buNone/>
            </a:pPr>
            <a:r>
              <a:rPr lang="en-US" dirty="0" smtClean="0"/>
              <a:t>	Frame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parent, **options)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Label</a:t>
            </a:r>
            <a:r>
              <a:rPr lang="en-US" dirty="0"/>
              <a:t>(self, text="Basic demos").pack()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(key, value) in </a:t>
            </a:r>
            <a:r>
              <a:rPr lang="en-US" dirty="0" err="1"/>
              <a:t>demos.items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		Button</a:t>
            </a:r>
            <a:r>
              <a:rPr lang="en-US" dirty="0"/>
              <a:t>(self, text=key, command=value).pack(side=TOP, fill=BOTH)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Quitter</a:t>
            </a:r>
            <a:r>
              <a:rPr lang="en-US" dirty="0"/>
              <a:t>(self).pack(side=TOP, </a:t>
            </a:r>
            <a:r>
              <a:rPr lang="en-US" dirty="0" smtClean="0"/>
              <a:t>fill=BOTH)</a:t>
            </a:r>
          </a:p>
          <a:p>
            <a:pPr marL="0" indent="0">
              <a:buNone/>
            </a:pPr>
            <a:r>
              <a:rPr lang="en-US" dirty="0"/>
              <a:t>if __name__ == '__main__': Demo().</a:t>
            </a:r>
            <a:r>
              <a:rPr lang="en-US" dirty="0" err="1"/>
              <a:t>mainloop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dialog results</a:t>
            </a:r>
            <a:br>
              <a:rPr lang="en-US" dirty="0" smtClean="0"/>
            </a:br>
            <a:r>
              <a:rPr lang="en-US" dirty="0" err="1" smtClean="0"/>
              <a:t>demoDlg-print.py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86" y="1351330"/>
            <a:ext cx="8927814" cy="55066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tkinter</a:t>
            </a:r>
            <a:r>
              <a:rPr lang="en-US" dirty="0">
                <a:latin typeface="Consolas"/>
                <a:cs typeface="Consolas"/>
              </a:rPr>
              <a:t> import *              # get base widget set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dialogTable</a:t>
            </a:r>
            <a:r>
              <a:rPr lang="en-US" dirty="0">
                <a:latin typeface="Consolas"/>
                <a:cs typeface="Consolas"/>
              </a:rPr>
              <a:t> import demos      # button callback handlers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from quitter import Quitter        # attach a quit object to me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Demo(Frame):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__</a:t>
            </a:r>
            <a:r>
              <a:rPr lang="en-US" dirty="0" err="1">
                <a:latin typeface="Consolas"/>
                <a:cs typeface="Consolas"/>
              </a:rPr>
              <a:t>init</a:t>
            </a:r>
            <a:r>
              <a:rPr lang="en-US" dirty="0">
                <a:latin typeface="Consolas"/>
                <a:cs typeface="Consolas"/>
              </a:rPr>
              <a:t>__(self, parent=None):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Frame.__</a:t>
            </a:r>
            <a:r>
              <a:rPr lang="en-US" dirty="0" err="1">
                <a:latin typeface="Consolas"/>
                <a:cs typeface="Consolas"/>
              </a:rPr>
              <a:t>init</a:t>
            </a:r>
            <a:r>
              <a:rPr lang="en-US" dirty="0">
                <a:latin typeface="Consolas"/>
                <a:cs typeface="Consolas"/>
              </a:rPr>
              <a:t>__(self, parent)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self.pack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Label(self, text="Basic demos").pack()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key in demos: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func</a:t>
            </a:r>
            <a:r>
              <a:rPr lang="en-US" dirty="0">
                <a:latin typeface="Consolas"/>
                <a:cs typeface="Consolas"/>
              </a:rPr>
              <a:t> = (lambda key=key: </a:t>
            </a:r>
            <a:r>
              <a:rPr lang="en-US" dirty="0" err="1">
                <a:latin typeface="Consolas"/>
                <a:cs typeface="Consolas"/>
              </a:rPr>
              <a:t>self.printit</a:t>
            </a:r>
            <a:r>
              <a:rPr lang="en-US" dirty="0">
                <a:latin typeface="Consolas"/>
                <a:cs typeface="Consolas"/>
              </a:rPr>
              <a:t>(key))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Button(self, text=key, command=</a:t>
            </a:r>
            <a:r>
              <a:rPr lang="en-US" dirty="0" err="1">
                <a:latin typeface="Consolas"/>
                <a:cs typeface="Consolas"/>
              </a:rPr>
              <a:t>func</a:t>
            </a:r>
            <a:r>
              <a:rPr lang="en-US" dirty="0">
                <a:latin typeface="Consolas"/>
                <a:cs typeface="Consolas"/>
              </a:rPr>
              <a:t>).pack(side=TOP, fill=BOTH)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Quitter(self).pack(side=TOP, fill=BOTH)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printit</a:t>
            </a:r>
            <a:r>
              <a:rPr lang="en-US" dirty="0">
                <a:latin typeface="Consolas"/>
                <a:cs typeface="Consolas"/>
              </a:rPr>
              <a:t>(self, name):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print(name, 'returns =&gt;', demos[name]()</a:t>
            </a:r>
            <a:r>
              <a:rPr lang="en-US" dirty="0" smtClean="0">
                <a:latin typeface="Consolas"/>
                <a:cs typeface="Consolas"/>
              </a:rPr>
              <a:t>) # </a:t>
            </a:r>
            <a:r>
              <a:rPr lang="en-US" dirty="0">
                <a:latin typeface="Consolas"/>
                <a:cs typeface="Consolas"/>
              </a:rPr>
              <a:t>fetch, call, print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if __name__ == '__main__': Demo().</a:t>
            </a:r>
            <a:r>
              <a:rPr lang="en-US" dirty="0" err="1">
                <a:latin typeface="Consolas"/>
                <a:cs typeface="Consolas"/>
              </a:rPr>
              <a:t>mainloop</a:t>
            </a:r>
            <a:r>
              <a:rPr lang="en-US" dirty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023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1424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CS2021- Week 7</vt:lpstr>
      <vt:lpstr>Core tkinter concepts</vt:lpstr>
      <vt:lpstr>Example 8-3.  PP4E/Gui/Tour/toplevel0.py </vt:lpstr>
      <vt:lpstr>Top-Level Window Protocols toplevel2.py</vt:lpstr>
      <vt:lpstr>Standard dialogs </vt:lpstr>
      <vt:lpstr>“Smart Quit” quitter.py</vt:lpstr>
      <vt:lpstr>Creating dialogs</vt:lpstr>
      <vt:lpstr>dialogTable.py     demoDlg.py</vt:lpstr>
      <vt:lpstr>Printing dialog results demoDlg-print.py</vt:lpstr>
      <vt:lpstr>Enclosing scope Lookup</vt:lpstr>
      <vt:lpstr>Binding Events – Tour/bind.py</vt:lpstr>
      <vt:lpstr>PowerPoint Presentation</vt:lpstr>
      <vt:lpstr>Tour/canvasDraw.py</vt:lpstr>
      <vt:lpstr>Binding to specific items canvas-bind.py</vt:lpstr>
      <vt:lpstr>Homework #7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CS2021- Week 7</dc:title>
  <dc:creator>Fred</dc:creator>
  <cp:lastModifiedBy>Fred</cp:lastModifiedBy>
  <cp:revision>21</cp:revision>
  <dcterms:created xsi:type="dcterms:W3CDTF">2015-10-01T12:44:40Z</dcterms:created>
  <dcterms:modified xsi:type="dcterms:W3CDTF">2015-10-07T13:13:31Z</dcterms:modified>
</cp:coreProperties>
</file>