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7" r:id="rId4"/>
    <p:sldId id="278" r:id="rId5"/>
    <p:sldId id="279" r:id="rId6"/>
    <p:sldId id="280" r:id="rId7"/>
    <p:sldId id="26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63" r:id="rId17"/>
    <p:sldId id="264" r:id="rId18"/>
    <p:sldId id="265" r:id="rId19"/>
    <p:sldId id="266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12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723-8BBE-6B4A-8BD3-91EEF8AB5557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DBF-0802-F945-A2F3-AA3CBAA9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2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723-8BBE-6B4A-8BD3-91EEF8AB5557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DBF-0802-F945-A2F3-AA3CBAA9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8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723-8BBE-6B4A-8BD3-91EEF8AB5557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DBF-0802-F945-A2F3-AA3CBAA9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3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723-8BBE-6B4A-8BD3-91EEF8AB5557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DBF-0802-F945-A2F3-AA3CBAA9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7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723-8BBE-6B4A-8BD3-91EEF8AB5557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DBF-0802-F945-A2F3-AA3CBAA9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6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723-8BBE-6B4A-8BD3-91EEF8AB5557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DBF-0802-F945-A2F3-AA3CBAA9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723-8BBE-6B4A-8BD3-91EEF8AB5557}" type="datetimeFigureOut">
              <a:rPr lang="en-US" smtClean="0"/>
              <a:t>9/29/15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DBF-0802-F945-A2F3-AA3CBAA9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723-8BBE-6B4A-8BD3-91EEF8AB5557}" type="datetimeFigureOut">
              <a:rPr lang="en-US" smtClean="0"/>
              <a:t>9/29/15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DBF-0802-F945-A2F3-AA3CBAA9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723-8BBE-6B4A-8BD3-91EEF8AB5557}" type="datetimeFigureOut">
              <a:rPr lang="en-US" smtClean="0"/>
              <a:t>9/29/15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DBF-0802-F945-A2F3-AA3CBAA9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4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723-8BBE-6B4A-8BD3-91EEF8AB5557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DBF-0802-F945-A2F3-AA3CBAA9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A723-8BBE-6B4A-8BD3-91EEF8AB5557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DBF-0802-F945-A2F3-AA3CBAA9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9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BA723-8BBE-6B4A-8BD3-91EEF8AB5557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29DBF-0802-F945-A2F3-AA3CBAA9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9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CS2021 </a:t>
            </a:r>
            <a:br>
              <a:rPr lang="en-US" dirty="0" smtClean="0"/>
            </a:br>
            <a:r>
              <a:rPr lang="en-US" dirty="0" smtClean="0"/>
              <a:t>Week </a:t>
            </a:r>
            <a:r>
              <a:rPr lang="en-US" dirty="0" smtClean="0"/>
              <a:t>#6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GUI Programming using </a:t>
            </a:r>
            <a:r>
              <a:rPr lang="en-US" dirty="0" err="1" smtClean="0"/>
              <a:t>Tkinter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Themed Widgets - gui5b.py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tkinter</a:t>
            </a:r>
            <a:r>
              <a:rPr lang="en-US" dirty="0">
                <a:latin typeface="Consolas"/>
                <a:cs typeface="Consolas"/>
              </a:rPr>
              <a:t> import *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</a:t>
            </a:r>
            <a:r>
              <a:rPr lang="en-US" dirty="0" err="1">
                <a:latin typeface="Consolas"/>
                <a:cs typeface="Consolas"/>
              </a:rPr>
              <a:t>ThemedButton</a:t>
            </a:r>
            <a:r>
              <a:rPr lang="en-US" dirty="0">
                <a:latin typeface="Consolas"/>
                <a:cs typeface="Consolas"/>
              </a:rPr>
              <a:t>(Button):                  </a:t>
            </a:r>
            <a:r>
              <a:rPr lang="en-US" dirty="0" smtClean="0">
                <a:latin typeface="Consolas"/>
                <a:cs typeface="Consolas"/>
              </a:rPr>
              <a:t>      # </a:t>
            </a:r>
            <a:r>
              <a:rPr lang="en-US" dirty="0" err="1">
                <a:latin typeface="Consolas"/>
                <a:cs typeface="Consolas"/>
              </a:rPr>
              <a:t>config</a:t>
            </a:r>
            <a:r>
              <a:rPr lang="en-US" dirty="0">
                <a:latin typeface="Consolas"/>
                <a:cs typeface="Consolas"/>
              </a:rPr>
              <a:t> my style too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__</a:t>
            </a:r>
            <a:r>
              <a:rPr lang="en-US" dirty="0" err="1">
                <a:latin typeface="Consolas"/>
                <a:cs typeface="Consolas"/>
              </a:rPr>
              <a:t>init</a:t>
            </a:r>
            <a:r>
              <a:rPr lang="en-US" dirty="0">
                <a:latin typeface="Consolas"/>
                <a:cs typeface="Consolas"/>
              </a:rPr>
              <a:t>__(self, parent=None, **</a:t>
            </a:r>
            <a:r>
              <a:rPr lang="en-US" dirty="0" err="1">
                <a:latin typeface="Consolas"/>
                <a:cs typeface="Consolas"/>
              </a:rPr>
              <a:t>configs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:    </a:t>
            </a:r>
            <a:r>
              <a:rPr lang="en-US" dirty="0">
                <a:latin typeface="Consolas"/>
                <a:cs typeface="Consolas"/>
              </a:rPr>
              <a:t># used for each instance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Button.__</a:t>
            </a:r>
            <a:r>
              <a:rPr lang="en-US" dirty="0" err="1">
                <a:latin typeface="Consolas"/>
                <a:cs typeface="Consolas"/>
              </a:rPr>
              <a:t>init</a:t>
            </a:r>
            <a:r>
              <a:rPr lang="en-US" dirty="0">
                <a:latin typeface="Consolas"/>
                <a:cs typeface="Consolas"/>
              </a:rPr>
              <a:t>__(self, parent, **</a:t>
            </a:r>
            <a:r>
              <a:rPr lang="en-US" dirty="0" err="1">
                <a:latin typeface="Consolas"/>
                <a:cs typeface="Consolas"/>
              </a:rPr>
              <a:t>configs</a:t>
            </a:r>
            <a:r>
              <a:rPr lang="en-US" dirty="0">
                <a:latin typeface="Consolas"/>
                <a:cs typeface="Consolas"/>
              </a:rPr>
              <a:t>)  </a:t>
            </a:r>
            <a:r>
              <a:rPr lang="en-US" dirty="0" smtClean="0">
                <a:latin typeface="Consolas"/>
                <a:cs typeface="Consolas"/>
              </a:rPr>
              <a:t> # later </a:t>
            </a:r>
            <a:r>
              <a:rPr lang="en-US" dirty="0">
                <a:latin typeface="Consolas"/>
                <a:cs typeface="Consolas"/>
              </a:rPr>
              <a:t>for options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self.pack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self.config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fg</a:t>
            </a:r>
            <a:r>
              <a:rPr lang="en-US" dirty="0">
                <a:latin typeface="Consolas"/>
                <a:cs typeface="Consolas"/>
              </a:rPr>
              <a:t>='red', </a:t>
            </a:r>
            <a:r>
              <a:rPr lang="en-US" dirty="0" err="1">
                <a:latin typeface="Consolas"/>
                <a:cs typeface="Consolas"/>
              </a:rPr>
              <a:t>bg</a:t>
            </a:r>
            <a:r>
              <a:rPr lang="en-US" dirty="0">
                <a:latin typeface="Consolas"/>
                <a:cs typeface="Consolas"/>
              </a:rPr>
              <a:t>='black', font=('courier', 12), relief=RAISED, </a:t>
            </a:r>
            <a:r>
              <a:rPr lang="en-US" dirty="0" err="1">
                <a:latin typeface="Consolas"/>
                <a:cs typeface="Consolas"/>
              </a:rPr>
              <a:t>bd</a:t>
            </a:r>
            <a:r>
              <a:rPr lang="en-US" dirty="0">
                <a:latin typeface="Consolas"/>
                <a:cs typeface="Consolas"/>
              </a:rPr>
              <a:t>=5)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onSpam</a:t>
            </a:r>
            <a:r>
              <a:rPr lang="en-US" dirty="0">
                <a:latin typeface="Consolas"/>
                <a:cs typeface="Consolas"/>
              </a:rPr>
              <a:t>(): print('Spam')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B1 = </a:t>
            </a:r>
            <a:r>
              <a:rPr lang="en-US" dirty="0" err="1">
                <a:latin typeface="Consolas"/>
                <a:cs typeface="Consolas"/>
              </a:rPr>
              <a:t>ThemedButton</a:t>
            </a:r>
            <a:r>
              <a:rPr lang="en-US" dirty="0">
                <a:latin typeface="Consolas"/>
                <a:cs typeface="Consolas"/>
              </a:rPr>
              <a:t>(text='spam', command=</a:t>
            </a:r>
            <a:r>
              <a:rPr lang="en-US" dirty="0" err="1">
                <a:latin typeface="Consolas"/>
                <a:cs typeface="Consolas"/>
              </a:rPr>
              <a:t>onSpam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                           </a:t>
            </a:r>
            <a:r>
              <a:rPr lang="en-US" dirty="0">
                <a:latin typeface="Consolas"/>
                <a:cs typeface="Consolas"/>
              </a:rPr>
              <a:t># normal button widget objects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B2 = </a:t>
            </a:r>
            <a:r>
              <a:rPr lang="en-US" dirty="0" err="1">
                <a:latin typeface="Consolas"/>
                <a:cs typeface="Consolas"/>
              </a:rPr>
              <a:t>ThemedButton</a:t>
            </a:r>
            <a:r>
              <a:rPr lang="en-US" dirty="0">
                <a:latin typeface="Consolas"/>
                <a:cs typeface="Consolas"/>
              </a:rPr>
              <a:t>(text='eggs')  </a:t>
            </a:r>
            <a:r>
              <a:rPr lang="en-US" dirty="0" smtClean="0">
                <a:latin typeface="Consolas"/>
                <a:cs typeface="Consolas"/>
              </a:rPr>
              <a:t>       </a:t>
            </a:r>
            <a:r>
              <a:rPr lang="en-US" dirty="0">
                <a:latin typeface="Consolas"/>
                <a:cs typeface="Consolas"/>
              </a:rPr>
              <a:t># but same appearance by inheritance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B2.pack(expand=YES, fill=BOTH)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mainloop</a:t>
            </a:r>
            <a:r>
              <a:rPr lang="en-US" dirty="0">
                <a:latin typeface="Consolas"/>
                <a:cs typeface="Consola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6650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themed – gui5b-themed.py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15" y="1269916"/>
            <a:ext cx="8410685" cy="4856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from </a:t>
            </a:r>
            <a:r>
              <a:rPr lang="en-US" sz="1400" dirty="0" err="1"/>
              <a:t>tkinter</a:t>
            </a:r>
            <a:r>
              <a:rPr lang="en-US" sz="1400" dirty="0"/>
              <a:t> import *</a:t>
            </a:r>
          </a:p>
          <a:p>
            <a:pPr marL="0" indent="0">
              <a:buNone/>
            </a:pPr>
            <a:r>
              <a:rPr lang="en-US" sz="1400" dirty="0"/>
              <a:t>from </a:t>
            </a:r>
            <a:r>
              <a:rPr lang="en-US" sz="1400" dirty="0" err="1"/>
              <a:t>user_preferences</a:t>
            </a:r>
            <a:r>
              <a:rPr lang="en-US" sz="1400" dirty="0"/>
              <a:t> import </a:t>
            </a:r>
            <a:r>
              <a:rPr lang="en-US" sz="1400" dirty="0" err="1"/>
              <a:t>bcolor</a:t>
            </a:r>
            <a:r>
              <a:rPr lang="en-US" sz="1400" dirty="0"/>
              <a:t>, </a:t>
            </a:r>
            <a:r>
              <a:rPr lang="en-US" sz="1400" dirty="0" err="1"/>
              <a:t>bfont</a:t>
            </a:r>
            <a:r>
              <a:rPr lang="en-US" sz="1400" dirty="0"/>
              <a:t>, </a:t>
            </a:r>
            <a:r>
              <a:rPr lang="en-US" sz="1400" dirty="0" err="1"/>
              <a:t>bsize</a:t>
            </a:r>
            <a:r>
              <a:rPr lang="en-US" sz="1400" dirty="0"/>
              <a:t>  </a:t>
            </a:r>
            <a:r>
              <a:rPr lang="en-US" sz="1400" dirty="0" smtClean="0"/>
              <a:t>   </a:t>
            </a:r>
            <a:r>
              <a:rPr lang="en-US" sz="1400" dirty="0"/>
              <a:t># get user settings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class </a:t>
            </a:r>
            <a:r>
              <a:rPr lang="en-US" sz="1400" dirty="0" err="1"/>
              <a:t>ThemedButton</a:t>
            </a:r>
            <a:r>
              <a:rPr lang="en-US" sz="1400" dirty="0"/>
              <a:t>(Button):                             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def</a:t>
            </a:r>
            <a:r>
              <a:rPr lang="en-US" sz="1400" dirty="0"/>
              <a:t> __</a:t>
            </a:r>
            <a:r>
              <a:rPr lang="en-US" sz="1400" dirty="0" err="1"/>
              <a:t>init</a:t>
            </a:r>
            <a:r>
              <a:rPr lang="en-US" sz="1400" dirty="0"/>
              <a:t>__(self, parent=None, **</a:t>
            </a:r>
            <a:r>
              <a:rPr lang="en-US" sz="1400" dirty="0" err="1"/>
              <a:t>configs</a:t>
            </a:r>
            <a:r>
              <a:rPr lang="en-US" sz="1400" dirty="0"/>
              <a:t>):         </a:t>
            </a:r>
          </a:p>
          <a:p>
            <a:pPr marL="0" indent="0">
              <a:buNone/>
            </a:pPr>
            <a:r>
              <a:rPr lang="en-US" sz="1400" dirty="0"/>
              <a:t>        Button.__</a:t>
            </a:r>
            <a:r>
              <a:rPr lang="en-US" sz="1400" dirty="0" err="1"/>
              <a:t>init</a:t>
            </a:r>
            <a:r>
              <a:rPr lang="en-US" sz="1400" dirty="0"/>
              <a:t>__(self, parent, **</a:t>
            </a:r>
            <a:r>
              <a:rPr lang="en-US" sz="1400" dirty="0" err="1"/>
              <a:t>configs</a:t>
            </a:r>
            <a:r>
              <a:rPr lang="en-US" sz="1400" dirty="0"/>
              <a:t>)  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self.pack</a:t>
            </a:r>
            <a:r>
              <a:rPr lang="en-US" sz="1400" dirty="0"/>
              <a:t>()      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self.config</a:t>
            </a:r>
            <a:r>
              <a:rPr lang="en-US" sz="1400" dirty="0"/>
              <a:t>(</a:t>
            </a:r>
            <a:r>
              <a:rPr lang="en-US" sz="1400" dirty="0" err="1"/>
              <a:t>bg</a:t>
            </a:r>
            <a:r>
              <a:rPr lang="en-US" sz="1400" dirty="0"/>
              <a:t>=</a:t>
            </a:r>
            <a:r>
              <a:rPr lang="en-US" sz="1400" dirty="0" err="1"/>
              <a:t>bcolor</a:t>
            </a:r>
            <a:r>
              <a:rPr lang="en-US" sz="1400" dirty="0"/>
              <a:t>, font=(</a:t>
            </a:r>
            <a:r>
              <a:rPr lang="en-US" sz="1400" dirty="0" err="1"/>
              <a:t>bfont</a:t>
            </a:r>
            <a:r>
              <a:rPr lang="en-US" sz="1400" dirty="0"/>
              <a:t>, </a:t>
            </a:r>
            <a:r>
              <a:rPr lang="en-US" sz="1400" dirty="0" err="1"/>
              <a:t>bsize</a:t>
            </a:r>
            <a:r>
              <a:rPr lang="en-US" sz="1400" dirty="0"/>
              <a:t>))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onSpam</a:t>
            </a:r>
            <a:r>
              <a:rPr lang="en-US" sz="1400" dirty="0"/>
              <a:t>(): print('Spam')</a:t>
            </a:r>
          </a:p>
          <a:p>
            <a:pPr marL="0" indent="0">
              <a:buNone/>
            </a:pPr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onEggs</a:t>
            </a:r>
            <a:r>
              <a:rPr lang="en-US" sz="1400" dirty="0"/>
              <a:t>(): print('Eggs')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ThemedButton</a:t>
            </a:r>
            <a:r>
              <a:rPr lang="en-US" sz="1400" dirty="0"/>
              <a:t>(text='spam', command=</a:t>
            </a:r>
            <a:r>
              <a:rPr lang="en-US" sz="1400" dirty="0" err="1"/>
              <a:t>onSpam</a:t>
            </a:r>
            <a:r>
              <a:rPr lang="en-US" sz="1400" dirty="0"/>
              <a:t>)  # normal button widget objects </a:t>
            </a:r>
          </a:p>
          <a:p>
            <a:pPr marL="0" indent="0">
              <a:buNone/>
            </a:pPr>
            <a:r>
              <a:rPr lang="en-US" sz="1400" dirty="0" err="1"/>
              <a:t>ThemedButton</a:t>
            </a:r>
            <a:r>
              <a:rPr lang="en-US" sz="1400" dirty="0"/>
              <a:t>(text='eggs', command=</a:t>
            </a:r>
            <a:r>
              <a:rPr lang="en-US" sz="1400" dirty="0" err="1"/>
              <a:t>onEggs</a:t>
            </a:r>
            <a:r>
              <a:rPr lang="en-US" sz="1400" dirty="0"/>
              <a:t>)  # all inherit user preferences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class </a:t>
            </a:r>
            <a:r>
              <a:rPr lang="en-US" sz="1400" dirty="0" err="1"/>
              <a:t>MyButton</a:t>
            </a:r>
            <a:r>
              <a:rPr lang="en-US" sz="1400" dirty="0"/>
              <a:t>(</a:t>
            </a:r>
            <a:r>
              <a:rPr lang="en-US" sz="1400" dirty="0" err="1"/>
              <a:t>ThemedButton</a:t>
            </a:r>
            <a:r>
              <a:rPr lang="en-US" sz="1400" dirty="0"/>
              <a:t>):              # subclasses inherit </a:t>
            </a:r>
            <a:r>
              <a:rPr lang="en-US" sz="1400" dirty="0" err="1"/>
              <a:t>prefs</a:t>
            </a:r>
            <a:r>
              <a:rPr lang="en-US" sz="1400" dirty="0"/>
              <a:t> too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def</a:t>
            </a:r>
            <a:r>
              <a:rPr lang="en-US" sz="1400" dirty="0"/>
              <a:t> __</a:t>
            </a:r>
            <a:r>
              <a:rPr lang="en-US" sz="1400" dirty="0" err="1"/>
              <a:t>init</a:t>
            </a:r>
            <a:r>
              <a:rPr lang="en-US" sz="1400" dirty="0"/>
              <a:t>__(self, parent=None, **</a:t>
            </a:r>
            <a:r>
              <a:rPr lang="en-US" sz="1400" dirty="0" err="1"/>
              <a:t>configs</a:t>
            </a:r>
            <a:r>
              <a:rPr lang="en-US" sz="1400" dirty="0"/>
              <a:t>):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ThemedButton</a:t>
            </a:r>
            <a:r>
              <a:rPr lang="en-US" sz="1400" dirty="0"/>
              <a:t>.__</a:t>
            </a:r>
            <a:r>
              <a:rPr lang="en-US" sz="1400" dirty="0" err="1"/>
              <a:t>init</a:t>
            </a:r>
            <a:r>
              <a:rPr lang="en-US" sz="1400" dirty="0"/>
              <a:t>__(self, parent,  **</a:t>
            </a:r>
            <a:r>
              <a:rPr lang="en-US" sz="1400" dirty="0" err="1"/>
              <a:t>configs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self.config</a:t>
            </a:r>
            <a:r>
              <a:rPr lang="en-US" sz="1400" dirty="0"/>
              <a:t>(text='subclass')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MyButton</a:t>
            </a:r>
            <a:r>
              <a:rPr lang="en-US" sz="1400" dirty="0"/>
              <a:t>(command=</a:t>
            </a:r>
            <a:r>
              <a:rPr lang="en-US" sz="1400" dirty="0" err="1"/>
              <a:t>onSpam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 err="1"/>
              <a:t>mainloop</a:t>
            </a:r>
            <a:r>
              <a:rPr lang="en-US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93178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Reusable components using Classes</a:t>
            </a:r>
            <a:br>
              <a:rPr lang="en-US" dirty="0" smtClean="0"/>
            </a:br>
            <a:r>
              <a:rPr lang="en-US" dirty="0" smtClean="0"/>
              <a:t>gui6.py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076" y="1417638"/>
            <a:ext cx="8502724" cy="470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tkinter</a:t>
            </a:r>
            <a:r>
              <a:rPr lang="en-US" sz="1600" dirty="0"/>
              <a:t> import *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class Hello(Frame):                              # an extended Frame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def</a:t>
            </a:r>
            <a:r>
              <a:rPr lang="en-US" sz="1600" dirty="0"/>
              <a:t> __</a:t>
            </a:r>
            <a:r>
              <a:rPr lang="en-US" sz="1600" dirty="0" err="1"/>
              <a:t>init</a:t>
            </a:r>
            <a:r>
              <a:rPr lang="en-US" sz="1600" dirty="0"/>
              <a:t>__(self, parent=None):</a:t>
            </a:r>
          </a:p>
          <a:p>
            <a:pPr marL="0" indent="0">
              <a:buNone/>
            </a:pPr>
            <a:r>
              <a:rPr lang="en-US" sz="1600" dirty="0"/>
              <a:t>        Frame.__</a:t>
            </a:r>
            <a:r>
              <a:rPr lang="en-US" sz="1600" dirty="0" err="1"/>
              <a:t>init</a:t>
            </a:r>
            <a:r>
              <a:rPr lang="en-US" sz="1600" dirty="0"/>
              <a:t>__(self, parent)             # do superclass </a:t>
            </a:r>
            <a:r>
              <a:rPr lang="en-US" sz="1600" dirty="0" err="1"/>
              <a:t>init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self.pack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self.data</a:t>
            </a:r>
            <a:r>
              <a:rPr lang="en-US" sz="1600" dirty="0"/>
              <a:t> = 42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self.make_widgets</a:t>
            </a:r>
            <a:r>
              <a:rPr lang="en-US" sz="1600" dirty="0"/>
              <a:t>()                      # attach widgets to self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make_widgets</a:t>
            </a:r>
            <a:r>
              <a:rPr lang="en-US" sz="1600" dirty="0"/>
              <a:t>(self):</a:t>
            </a:r>
          </a:p>
          <a:p>
            <a:pPr marL="0" indent="0">
              <a:buNone/>
            </a:pPr>
            <a:r>
              <a:rPr lang="en-US" sz="1600" dirty="0"/>
              <a:t>        widget = Button(self, text='Hello frame world!', command=</a:t>
            </a:r>
            <a:r>
              <a:rPr lang="en-US" sz="1600" dirty="0" err="1"/>
              <a:t>self.message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widget.pack</a:t>
            </a:r>
            <a:r>
              <a:rPr lang="en-US" sz="1600" dirty="0"/>
              <a:t>(side=LEFT)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def</a:t>
            </a:r>
            <a:r>
              <a:rPr lang="en-US" sz="1600" dirty="0"/>
              <a:t> message(self):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self.data</a:t>
            </a:r>
            <a:r>
              <a:rPr lang="en-US" sz="1600" dirty="0"/>
              <a:t> += 1</a:t>
            </a:r>
          </a:p>
          <a:p>
            <a:pPr marL="0" indent="0">
              <a:buNone/>
            </a:pPr>
            <a:r>
              <a:rPr lang="en-US" sz="1600" dirty="0"/>
              <a:t>        print('Hello frame world %s!' % </a:t>
            </a:r>
            <a:r>
              <a:rPr lang="en-US" sz="1600" dirty="0" err="1"/>
              <a:t>self.data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Hello().</a:t>
            </a:r>
            <a:r>
              <a:rPr lang="en-US" sz="1600" dirty="0" err="1"/>
              <a:t>mainloop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3802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Attaching to an Enclosing Widget</a:t>
            </a:r>
            <a:br>
              <a:rPr lang="en-US" dirty="0" smtClean="0"/>
            </a:br>
            <a:r>
              <a:rPr lang="en-US" dirty="0" smtClean="0"/>
              <a:t>gui6b.py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from sys import exit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                    # get </a:t>
            </a:r>
            <a:r>
              <a:rPr lang="en-US" dirty="0" err="1"/>
              <a:t>Tk</a:t>
            </a:r>
            <a:r>
              <a:rPr lang="en-US" dirty="0"/>
              <a:t> widget classes</a:t>
            </a:r>
          </a:p>
          <a:p>
            <a:pPr marL="0" indent="0">
              <a:buNone/>
            </a:pPr>
            <a:r>
              <a:rPr lang="en-US" dirty="0"/>
              <a:t>from gui6 import Hello            </a:t>
            </a:r>
            <a:r>
              <a:rPr lang="en-US" dirty="0" smtClean="0"/>
              <a:t>     </a:t>
            </a:r>
            <a:r>
              <a:rPr lang="en-US" dirty="0"/>
              <a:t># get the </a:t>
            </a:r>
            <a:r>
              <a:rPr lang="en-US" dirty="0" err="1"/>
              <a:t>subframe</a:t>
            </a:r>
            <a:r>
              <a:rPr lang="en-US" dirty="0"/>
              <a:t>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parent = Frame(None)           </a:t>
            </a:r>
            <a:r>
              <a:rPr lang="en-US" dirty="0" smtClean="0"/>
              <a:t>        </a:t>
            </a:r>
            <a:r>
              <a:rPr lang="en-US" dirty="0"/>
              <a:t># make a container widget</a:t>
            </a:r>
          </a:p>
          <a:p>
            <a:pPr marL="0" indent="0">
              <a:buNone/>
            </a:pPr>
            <a:r>
              <a:rPr lang="en-US" dirty="0" err="1"/>
              <a:t>parent.pack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Hello(parent).pack(side=</a:t>
            </a:r>
            <a:r>
              <a:rPr lang="en-US" dirty="0" smtClean="0"/>
              <a:t>RIGHT) </a:t>
            </a:r>
            <a:br>
              <a:rPr lang="en-US" dirty="0" smtClean="0"/>
            </a:br>
            <a:r>
              <a:rPr lang="en-US" dirty="0" smtClean="0"/>
              <a:t>                               </a:t>
            </a:r>
            <a:r>
              <a:rPr lang="en-US" dirty="0"/>
              <a:t># attach Hello instead of running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Button(parent, text='Attach', command=exit).pack(side=LEFT)</a:t>
            </a:r>
          </a:p>
          <a:p>
            <a:pPr marL="0" indent="0">
              <a:buNone/>
            </a:pPr>
            <a:r>
              <a:rPr lang="en-US" dirty="0" err="1"/>
              <a:t>parent.mainloop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Container – gui6c.py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                    # get </a:t>
            </a:r>
            <a:r>
              <a:rPr lang="en-US" dirty="0" err="1"/>
              <a:t>Tk</a:t>
            </a:r>
            <a:r>
              <a:rPr lang="en-US" dirty="0"/>
              <a:t> widget classes</a:t>
            </a:r>
          </a:p>
          <a:p>
            <a:pPr marL="0" indent="0">
              <a:buNone/>
            </a:pPr>
            <a:r>
              <a:rPr lang="en-US" dirty="0"/>
              <a:t>from gui6 import Hello                   # get the </a:t>
            </a:r>
            <a:r>
              <a:rPr lang="en-US" dirty="0" err="1"/>
              <a:t>subframe</a:t>
            </a:r>
            <a:r>
              <a:rPr lang="en-US" dirty="0"/>
              <a:t>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HelloContainer</a:t>
            </a:r>
            <a:r>
              <a:rPr lang="en-US" dirty="0"/>
              <a:t>(Frame):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parent=None):</a:t>
            </a:r>
          </a:p>
          <a:p>
            <a:pPr marL="0" indent="0">
              <a:buNone/>
            </a:pPr>
            <a:r>
              <a:rPr lang="en-US" dirty="0"/>
              <a:t>        Frame.__</a:t>
            </a:r>
            <a:r>
              <a:rPr lang="en-US" dirty="0" err="1"/>
              <a:t>init</a:t>
            </a:r>
            <a:r>
              <a:rPr lang="en-US" dirty="0"/>
              <a:t>__(self, parent)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self.pack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self.makeWidgets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makeWidgets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Hello(self).pack(side=RIGHT)     # attach a Hello to me</a:t>
            </a:r>
          </a:p>
          <a:p>
            <a:pPr marL="0" indent="0">
              <a:buNone/>
            </a:pPr>
            <a:r>
              <a:rPr lang="en-US" dirty="0"/>
              <a:t>        Button(self, text='Attach', command=</a:t>
            </a:r>
            <a:r>
              <a:rPr lang="en-US" dirty="0" err="1"/>
              <a:t>self.quit</a:t>
            </a:r>
            <a:r>
              <a:rPr lang="en-US" dirty="0"/>
              <a:t>).pack(side=LEFT)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__name__ == '__main__': </a:t>
            </a:r>
            <a:r>
              <a:rPr lang="en-US" dirty="0" err="1"/>
              <a:t>HelloContainer</a:t>
            </a:r>
            <a:r>
              <a:rPr lang="en-US" dirty="0"/>
              <a:t>().</a:t>
            </a:r>
            <a:r>
              <a:rPr lang="en-US" dirty="0" err="1"/>
              <a:t>mainloop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54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Standalone Container – gui7.py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3106"/>
            <a:ext cx="8229600" cy="48930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tkinter</a:t>
            </a:r>
            <a:r>
              <a:rPr lang="en-US" sz="1600" dirty="0"/>
              <a:t> import *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HelloPackage</a:t>
            </a:r>
            <a:r>
              <a:rPr lang="en-US" sz="1600" dirty="0"/>
              <a:t>:                            # not a widget </a:t>
            </a:r>
            <a:r>
              <a:rPr lang="en-US" sz="1600" dirty="0" err="1"/>
              <a:t>subbclass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def</a:t>
            </a:r>
            <a:r>
              <a:rPr lang="en-US" sz="1600" dirty="0"/>
              <a:t> __</a:t>
            </a:r>
            <a:r>
              <a:rPr lang="en-US" sz="1600" dirty="0" err="1"/>
              <a:t>init</a:t>
            </a:r>
            <a:r>
              <a:rPr lang="en-US" sz="1600" dirty="0"/>
              <a:t>__(self, parent=None):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self.top</a:t>
            </a:r>
            <a:r>
              <a:rPr lang="en-US" sz="1600" dirty="0"/>
              <a:t> = Frame(parent)               # embed a Frame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self.top.pack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self.data</a:t>
            </a:r>
            <a:r>
              <a:rPr lang="en-US" sz="1600" dirty="0"/>
              <a:t> = 0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self.make_widgets</a:t>
            </a:r>
            <a:r>
              <a:rPr lang="en-US" sz="1600" dirty="0"/>
              <a:t>()                    # attach widgets to </a:t>
            </a:r>
            <a:r>
              <a:rPr lang="en-US" sz="1600" dirty="0" err="1"/>
              <a:t>self.top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make_widgets</a:t>
            </a:r>
            <a:r>
              <a:rPr lang="en-US" sz="1600" dirty="0"/>
              <a:t>(self):</a:t>
            </a:r>
          </a:p>
          <a:p>
            <a:pPr marL="0" indent="0">
              <a:buNone/>
            </a:pPr>
            <a:r>
              <a:rPr lang="en-US" sz="1600" dirty="0"/>
              <a:t>        Button(</a:t>
            </a:r>
            <a:r>
              <a:rPr lang="en-US" sz="1600" dirty="0" err="1"/>
              <a:t>self.top</a:t>
            </a:r>
            <a:r>
              <a:rPr lang="en-US" sz="1600" dirty="0"/>
              <a:t>, text='Bye', command=</a:t>
            </a:r>
            <a:r>
              <a:rPr lang="en-US" sz="1600" dirty="0" err="1"/>
              <a:t>self.top.quit</a:t>
            </a:r>
            <a:r>
              <a:rPr lang="en-US" sz="1600" dirty="0"/>
              <a:t>).pack(side=LEFT)</a:t>
            </a:r>
          </a:p>
          <a:p>
            <a:pPr marL="0" indent="0">
              <a:buNone/>
            </a:pPr>
            <a:r>
              <a:rPr lang="en-US" sz="1600" dirty="0"/>
              <a:t>        Button(</a:t>
            </a:r>
            <a:r>
              <a:rPr lang="en-US" sz="1600" dirty="0" err="1"/>
              <a:t>self.top</a:t>
            </a:r>
            <a:r>
              <a:rPr lang="en-US" sz="1600" dirty="0"/>
              <a:t>, text='</a:t>
            </a:r>
            <a:r>
              <a:rPr lang="en-US" sz="1600" dirty="0" err="1"/>
              <a:t>Hye</a:t>
            </a:r>
            <a:r>
              <a:rPr lang="en-US" sz="1600" dirty="0"/>
              <a:t>', command=</a:t>
            </a:r>
            <a:r>
              <a:rPr lang="en-US" sz="1600" dirty="0" err="1"/>
              <a:t>self.message</a:t>
            </a:r>
            <a:r>
              <a:rPr lang="en-US" sz="1600" dirty="0"/>
              <a:t>).pack(side=RIGHT)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def</a:t>
            </a:r>
            <a:r>
              <a:rPr lang="en-US" sz="1600" dirty="0"/>
              <a:t> message(self):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self.data</a:t>
            </a:r>
            <a:r>
              <a:rPr lang="en-US" sz="1600" dirty="0"/>
              <a:t> += 1</a:t>
            </a:r>
          </a:p>
          <a:p>
            <a:pPr marL="0" indent="0">
              <a:buNone/>
            </a:pPr>
            <a:r>
              <a:rPr lang="en-US" sz="1600" dirty="0"/>
              <a:t>        print('Hello number', </a:t>
            </a:r>
            <a:r>
              <a:rPr lang="en-US" sz="1600" dirty="0" err="1"/>
              <a:t>self.data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if __name__ == '__main__': </a:t>
            </a:r>
            <a:r>
              <a:rPr lang="en-US" sz="1600" dirty="0" err="1"/>
              <a:t>HelloPackage</a:t>
            </a:r>
            <a:r>
              <a:rPr lang="en-US" sz="1600" dirty="0"/>
              <a:t>().</a:t>
            </a:r>
            <a:r>
              <a:rPr lang="en-US" sz="1600" dirty="0" err="1"/>
              <a:t>top.mainloop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09406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widgets (like text entry widgets, radio buttons and so on) can be connected directly to application variables by using special options: variable, </a:t>
            </a:r>
            <a:r>
              <a:rPr lang="en-US" dirty="0" err="1" smtClean="0"/>
              <a:t>textvariable</a:t>
            </a:r>
            <a:r>
              <a:rPr lang="en-US" dirty="0" smtClean="0"/>
              <a:t>, </a:t>
            </a:r>
            <a:r>
              <a:rPr lang="en-US" dirty="0" err="1" smtClean="0"/>
              <a:t>onvalue</a:t>
            </a:r>
            <a:r>
              <a:rPr lang="en-US" dirty="0" smtClean="0"/>
              <a:t>, </a:t>
            </a:r>
            <a:r>
              <a:rPr lang="en-US" dirty="0" err="1" smtClean="0"/>
              <a:t>offvalue</a:t>
            </a:r>
            <a:r>
              <a:rPr lang="en-US" dirty="0" smtClean="0"/>
              <a:t>, and value</a:t>
            </a:r>
          </a:p>
          <a:p>
            <a:r>
              <a:rPr lang="en-US" dirty="0" smtClean="0"/>
              <a:t>x = </a:t>
            </a:r>
            <a:r>
              <a:rPr lang="en-US" dirty="0" err="1" smtClean="0"/>
              <a:t>StringVar</a:t>
            </a:r>
            <a:r>
              <a:rPr lang="en-US" dirty="0" smtClean="0"/>
              <a:t>() # Holds a string; default value ""</a:t>
            </a:r>
          </a:p>
          <a:p>
            <a:r>
              <a:rPr lang="en-US" dirty="0" smtClean="0"/>
              <a:t>x = </a:t>
            </a:r>
            <a:r>
              <a:rPr lang="en-US" dirty="0" err="1" smtClean="0"/>
              <a:t>IntVar</a:t>
            </a:r>
            <a:r>
              <a:rPr lang="en-US" dirty="0" smtClean="0"/>
              <a:t>() # Holds an integer; default value 0</a:t>
            </a:r>
          </a:p>
          <a:p>
            <a:r>
              <a:rPr lang="en-US" dirty="0" smtClean="0"/>
              <a:t>x = </a:t>
            </a:r>
            <a:r>
              <a:rPr lang="en-US" dirty="0" err="1" smtClean="0"/>
              <a:t>DoubleVar</a:t>
            </a:r>
            <a:r>
              <a:rPr lang="en-US" dirty="0" smtClean="0"/>
              <a:t>() # Holds a float; default value 0.0</a:t>
            </a:r>
          </a:p>
          <a:p>
            <a:r>
              <a:rPr lang="en-US" dirty="0" smtClean="0"/>
              <a:t>x = </a:t>
            </a:r>
            <a:r>
              <a:rPr lang="en-US" dirty="0" err="1" smtClean="0"/>
              <a:t>BooleanVar</a:t>
            </a:r>
            <a:r>
              <a:rPr lang="en-US" dirty="0" smtClean="0"/>
              <a:t>() # Holds a </a:t>
            </a:r>
            <a:r>
              <a:rPr lang="en-US" dirty="0" err="1" smtClean="0"/>
              <a:t>boolean</a:t>
            </a:r>
            <a:r>
              <a:rPr lang="en-US" dirty="0" smtClean="0"/>
              <a:t>, returns 0 for False and 1 for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36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Simple </a:t>
            </a:r>
            <a:r>
              <a:rPr lang="en-US" dirty="0" err="1" smtClean="0"/>
              <a:t>RadioButtons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944"/>
            <a:ext cx="8229600" cy="5031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from </a:t>
            </a:r>
            <a:r>
              <a:rPr lang="en-US" sz="1800" dirty="0" err="1" smtClean="0">
                <a:latin typeface="Consolas"/>
                <a:cs typeface="Consolas"/>
              </a:rPr>
              <a:t>tkinter</a:t>
            </a:r>
            <a:r>
              <a:rPr lang="en-US" sz="1800" dirty="0" smtClean="0">
                <a:latin typeface="Consolas"/>
                <a:cs typeface="Consolas"/>
              </a:rPr>
              <a:t> import *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root = </a:t>
            </a:r>
            <a:r>
              <a:rPr lang="en-US" sz="1800" dirty="0" err="1" smtClean="0">
                <a:latin typeface="Consolas"/>
                <a:cs typeface="Consolas"/>
              </a:rPr>
              <a:t>Tk</a:t>
            </a:r>
            <a:r>
              <a:rPr lang="en-US" sz="1800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v = </a:t>
            </a:r>
            <a:r>
              <a:rPr lang="en-US" sz="1800" dirty="0" err="1" smtClean="0">
                <a:latin typeface="Consolas"/>
                <a:cs typeface="Consolas"/>
              </a:rPr>
              <a:t>IntVar</a:t>
            </a:r>
            <a:r>
              <a:rPr lang="en-US" sz="1800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Label(root,  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    text="""Choose the best programming language:""",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    justify = LEFT,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    </a:t>
            </a:r>
            <a:r>
              <a:rPr lang="en-US" sz="1800" dirty="0" err="1" smtClean="0">
                <a:latin typeface="Consolas"/>
                <a:cs typeface="Consolas"/>
              </a:rPr>
              <a:t>padx</a:t>
            </a:r>
            <a:r>
              <a:rPr lang="en-US" sz="1800" dirty="0" smtClean="0">
                <a:latin typeface="Consolas"/>
                <a:cs typeface="Consolas"/>
              </a:rPr>
              <a:t> = 20).pack()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Radiobutton</a:t>
            </a:r>
            <a:r>
              <a:rPr lang="en-US" sz="1800" dirty="0" smtClean="0">
                <a:latin typeface="Consolas"/>
                <a:cs typeface="Consolas"/>
              </a:rPr>
              <a:t>(root, text="Python", </a:t>
            </a:r>
            <a:r>
              <a:rPr lang="en-US" sz="1800" dirty="0" err="1" smtClean="0">
                <a:latin typeface="Consolas"/>
                <a:cs typeface="Consolas"/>
              </a:rPr>
              <a:t>padx</a:t>
            </a:r>
            <a:r>
              <a:rPr lang="en-US" sz="1800" dirty="0" smtClean="0">
                <a:latin typeface="Consolas"/>
                <a:cs typeface="Consolas"/>
              </a:rPr>
              <a:t> = 20, variable=</a:t>
            </a:r>
            <a:r>
              <a:rPr lang="en-US" sz="1800" dirty="0" err="1" smtClean="0">
                <a:latin typeface="Consolas"/>
                <a:cs typeface="Consolas"/>
              </a:rPr>
              <a:t>v,value</a:t>
            </a:r>
            <a:r>
              <a:rPr lang="en-US" sz="1800" dirty="0" smtClean="0">
                <a:latin typeface="Consolas"/>
                <a:cs typeface="Consolas"/>
              </a:rPr>
              <a:t>=1).pack(anchor=W)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Radiobutton</a:t>
            </a:r>
            <a:r>
              <a:rPr lang="en-US" sz="1800" dirty="0" smtClean="0">
                <a:latin typeface="Consolas"/>
                <a:cs typeface="Consolas"/>
              </a:rPr>
              <a:t>(root, text="Perl", </a:t>
            </a:r>
            <a:r>
              <a:rPr lang="en-US" sz="1800" dirty="0" err="1" smtClean="0">
                <a:latin typeface="Consolas"/>
                <a:cs typeface="Consolas"/>
              </a:rPr>
              <a:t>padx</a:t>
            </a:r>
            <a:r>
              <a:rPr lang="en-US" sz="1800" dirty="0" smtClean="0">
                <a:latin typeface="Consolas"/>
                <a:cs typeface="Consolas"/>
              </a:rPr>
              <a:t> = 20, variable=v, value=2).pack(anchor=W)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Radiobutton</a:t>
            </a:r>
            <a:r>
              <a:rPr lang="en-US" sz="1800" dirty="0" smtClean="0">
                <a:latin typeface="Consolas"/>
                <a:cs typeface="Consolas"/>
              </a:rPr>
              <a:t>(root, text="C++", </a:t>
            </a:r>
            <a:r>
              <a:rPr lang="en-US" sz="1800" dirty="0" err="1" smtClean="0">
                <a:latin typeface="Consolas"/>
                <a:cs typeface="Consolas"/>
              </a:rPr>
              <a:t>padx</a:t>
            </a:r>
            <a:r>
              <a:rPr lang="en-US" sz="1800" dirty="0" smtClean="0">
                <a:latin typeface="Consolas"/>
                <a:cs typeface="Consolas"/>
              </a:rPr>
              <a:t> = 20, variable=v, value=3).pack(anchor=W)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Radiobutton</a:t>
            </a:r>
            <a:r>
              <a:rPr lang="en-US" sz="1800" dirty="0" smtClean="0">
                <a:latin typeface="Consolas"/>
                <a:cs typeface="Consolas"/>
              </a:rPr>
              <a:t>(root, text="Java", </a:t>
            </a:r>
            <a:r>
              <a:rPr lang="en-US" sz="1800" dirty="0" err="1" smtClean="0">
                <a:latin typeface="Consolas"/>
                <a:cs typeface="Consolas"/>
              </a:rPr>
              <a:t>padx</a:t>
            </a:r>
            <a:r>
              <a:rPr lang="en-US" sz="1800" dirty="0" smtClean="0">
                <a:latin typeface="Consolas"/>
                <a:cs typeface="Consolas"/>
              </a:rPr>
              <a:t> = 20, variable=v, value=4).pack(anchor=W)</a:t>
            </a:r>
          </a:p>
          <a:p>
            <a:pPr marL="0" indent="0"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mainloop</a:t>
            </a:r>
            <a:r>
              <a:rPr lang="en-US" sz="1800" dirty="0" smtClean="0">
                <a:latin typeface="Consolas"/>
                <a:cs typeface="Consolas"/>
              </a:rPr>
              <a:t>()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3873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8266" y="274638"/>
            <a:ext cx="5198533" cy="5867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966" y="274638"/>
            <a:ext cx="8394834" cy="58515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from </a:t>
            </a:r>
            <a:r>
              <a:rPr lang="en-US" sz="1600" dirty="0" err="1">
                <a:latin typeface="Consolas"/>
                <a:cs typeface="Consolas"/>
              </a:rPr>
              <a:t>t</a:t>
            </a:r>
            <a:r>
              <a:rPr lang="en-US" sz="1600" dirty="0" err="1" smtClean="0">
                <a:latin typeface="Consolas"/>
                <a:cs typeface="Consolas"/>
              </a:rPr>
              <a:t>kinter</a:t>
            </a:r>
            <a:r>
              <a:rPr lang="en-US" sz="1600" dirty="0" smtClean="0">
                <a:latin typeface="Consolas"/>
                <a:cs typeface="Consolas"/>
              </a:rPr>
              <a:t> import *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root = </a:t>
            </a:r>
            <a:r>
              <a:rPr lang="en-US" sz="1600" dirty="0" err="1" smtClean="0">
                <a:latin typeface="Consolas"/>
                <a:cs typeface="Consolas"/>
              </a:rPr>
              <a:t>Tk</a:t>
            </a:r>
            <a:r>
              <a:rPr lang="en-US" sz="1600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v = </a:t>
            </a:r>
            <a:r>
              <a:rPr lang="en-US" sz="1600" dirty="0" err="1" smtClean="0">
                <a:latin typeface="Consolas"/>
                <a:cs typeface="Consolas"/>
              </a:rPr>
              <a:t>IntVar</a:t>
            </a:r>
            <a:r>
              <a:rPr lang="en-US" sz="1600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v.set</a:t>
            </a:r>
            <a:r>
              <a:rPr lang="en-US" sz="1600" dirty="0" smtClean="0">
                <a:latin typeface="Consolas"/>
                <a:cs typeface="Consolas"/>
              </a:rPr>
              <a:t>(1)  # initializing the choice, i.e. Python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languages = [("Python",1), ("Perl",2),("Java",3),("C++",4),("C",5)]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def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ShowChoice</a:t>
            </a:r>
            <a:r>
              <a:rPr lang="en-US" sz="1600" dirty="0" smtClean="0">
                <a:latin typeface="Consolas"/>
                <a:cs typeface="Consolas"/>
              </a:rPr>
              <a:t>():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print </a:t>
            </a:r>
            <a:r>
              <a:rPr lang="en-US" sz="1600" dirty="0" err="1" smtClean="0">
                <a:latin typeface="Consolas"/>
                <a:cs typeface="Consolas"/>
              </a:rPr>
              <a:t>v.get</a:t>
            </a:r>
            <a:r>
              <a:rPr lang="en-US" sz="1600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Label(root, 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text="""Choose your </a:t>
            </a:r>
            <a:r>
              <a:rPr lang="en-US" sz="1600" dirty="0" err="1" smtClean="0">
                <a:latin typeface="Consolas"/>
                <a:cs typeface="Consolas"/>
              </a:rPr>
              <a:t>favourite</a:t>
            </a:r>
            <a:r>
              <a:rPr lang="en-US" sz="1600" dirty="0" smtClean="0">
                <a:latin typeface="Consolas"/>
                <a:cs typeface="Consolas"/>
              </a:rPr>
              <a:t> programming language:""",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justify = </a:t>
            </a:r>
            <a:r>
              <a:rPr lang="en-US" sz="1600" dirty="0" err="1" smtClean="0">
                <a:latin typeface="Consolas"/>
                <a:cs typeface="Consolas"/>
              </a:rPr>
              <a:t>LEFT,padx</a:t>
            </a:r>
            <a:r>
              <a:rPr lang="en-US" sz="1600" dirty="0" smtClean="0">
                <a:latin typeface="Consolas"/>
                <a:cs typeface="Consolas"/>
              </a:rPr>
              <a:t> = 20).pack()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for (txt, </a:t>
            </a:r>
            <a:r>
              <a:rPr lang="en-US" sz="1600" dirty="0" err="1" smtClean="0">
                <a:latin typeface="Consolas"/>
                <a:cs typeface="Consolas"/>
              </a:rPr>
              <a:t>val</a:t>
            </a:r>
            <a:r>
              <a:rPr lang="en-US" sz="1600" dirty="0" smtClean="0">
                <a:latin typeface="Consolas"/>
                <a:cs typeface="Consolas"/>
              </a:rPr>
              <a:t>) in languages: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dirty="0" err="1" smtClean="0">
                <a:latin typeface="Consolas"/>
                <a:cs typeface="Consolas"/>
              </a:rPr>
              <a:t>Radiobutton</a:t>
            </a:r>
            <a:r>
              <a:rPr lang="en-US" sz="1600" dirty="0" smtClean="0">
                <a:latin typeface="Consolas"/>
                <a:cs typeface="Consolas"/>
              </a:rPr>
              <a:t>(root, 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    text=txt,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    </a:t>
            </a:r>
            <a:r>
              <a:rPr lang="en-US" sz="1600" dirty="0" err="1" smtClean="0">
                <a:latin typeface="Consolas"/>
                <a:cs typeface="Consolas"/>
              </a:rPr>
              <a:t>padx</a:t>
            </a:r>
            <a:r>
              <a:rPr lang="en-US" sz="1600" dirty="0" smtClean="0">
                <a:latin typeface="Consolas"/>
                <a:cs typeface="Consolas"/>
              </a:rPr>
              <a:t> = 20, 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    variable=v, 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    command=</a:t>
            </a:r>
            <a:r>
              <a:rPr lang="en-US" sz="1600" dirty="0" err="1" smtClean="0">
                <a:latin typeface="Consolas"/>
                <a:cs typeface="Consolas"/>
              </a:rPr>
              <a:t>ShowChoice</a:t>
            </a:r>
            <a:r>
              <a:rPr lang="en-US" sz="1600" dirty="0" smtClean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    value=</a:t>
            </a:r>
            <a:r>
              <a:rPr lang="en-US" sz="1600" dirty="0" err="1" smtClean="0">
                <a:latin typeface="Consolas"/>
                <a:cs typeface="Consolas"/>
              </a:rPr>
              <a:t>val</a:t>
            </a:r>
            <a:r>
              <a:rPr lang="en-US" sz="1600" dirty="0" smtClean="0">
                <a:latin typeface="Consolas"/>
                <a:cs typeface="Consolas"/>
              </a:rPr>
              <a:t>).pack(anchor=W)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mainloop</a:t>
            </a:r>
            <a:r>
              <a:rPr lang="en-US" sz="1600" dirty="0" smtClean="0">
                <a:latin typeface="Consolas"/>
                <a:cs typeface="Consolas"/>
              </a:rPr>
              <a:t>() </a:t>
            </a: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48072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Entrys</a:t>
            </a:r>
            <a:r>
              <a:rPr lang="en-US" dirty="0" smtClean="0"/>
              <a:t> and 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tkinter</a:t>
            </a:r>
            <a:r>
              <a:rPr lang="en-US" dirty="0" smtClean="0"/>
              <a:t> import *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master = </a:t>
            </a:r>
            <a:r>
              <a:rPr lang="en-US" dirty="0" err="1" smtClean="0"/>
              <a:t>Tk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Label(master, text="First Name").grid(row=0)</a:t>
            </a:r>
          </a:p>
          <a:p>
            <a:pPr marL="0" indent="0">
              <a:buNone/>
            </a:pPr>
            <a:r>
              <a:rPr lang="en-US" dirty="0" smtClean="0"/>
              <a:t>Label(master, text="Last Name").grid(row=1)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e1 = Entry(master)</a:t>
            </a:r>
          </a:p>
          <a:p>
            <a:pPr marL="0" indent="0">
              <a:buNone/>
            </a:pPr>
            <a:r>
              <a:rPr lang="en-US" dirty="0" smtClean="0"/>
              <a:t>e2 = Entry(master)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e1.grid(row=0, column=1)</a:t>
            </a:r>
          </a:p>
          <a:p>
            <a:pPr marL="0" indent="0">
              <a:buNone/>
            </a:pPr>
            <a:r>
              <a:rPr lang="en-US" dirty="0" smtClean="0"/>
              <a:t>e2.grid(row=1, column=1)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mainloop</a:t>
            </a:r>
            <a:r>
              <a:rPr lang="en-US" dirty="0" smtClean="0"/>
              <a:t>(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2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Tkinter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Requires integration </a:t>
            </a:r>
            <a:r>
              <a:rPr lang="en-US" dirty="0" smtClean="0"/>
              <a:t>with </a:t>
            </a:r>
            <a:r>
              <a:rPr lang="en-US" dirty="0" err="1" smtClean="0"/>
              <a:t>Tk</a:t>
            </a:r>
            <a:r>
              <a:rPr lang="en-US" dirty="0" smtClean="0"/>
              <a:t> – a GUI library</a:t>
            </a:r>
          </a:p>
          <a:p>
            <a:r>
              <a:rPr lang="en-US" dirty="0" smtClean="0"/>
              <a:t>Python program makes widgets and registers functions to handle widget events</a:t>
            </a:r>
          </a:p>
          <a:p>
            <a:r>
              <a:rPr lang="en-US" dirty="0" smtClean="0"/>
              <a:t>Program consist of </a:t>
            </a:r>
            <a:r>
              <a:rPr lang="en-US" dirty="0" smtClean="0"/>
              <a:t>theses registrations, and is event driven, so does nothing </a:t>
            </a:r>
            <a:r>
              <a:rPr lang="en-US" dirty="0" smtClean="0"/>
              <a:t>but wait for events to occur</a:t>
            </a:r>
          </a:p>
          <a:p>
            <a:r>
              <a:rPr lang="en-US" dirty="0" smtClean="0"/>
              <a:t>Programs use </a:t>
            </a:r>
            <a:r>
              <a:rPr lang="en-US" dirty="0"/>
              <a:t>e</a:t>
            </a:r>
            <a:r>
              <a:rPr lang="en-US" dirty="0" smtClean="0"/>
              <a:t>vent </a:t>
            </a:r>
            <a:r>
              <a:rPr lang="en-US" dirty="0" smtClean="0"/>
              <a:t>handlers called callback handlers – </a:t>
            </a:r>
            <a:r>
              <a:rPr lang="en-US" dirty="0" smtClean="0"/>
              <a:t>since </a:t>
            </a:r>
            <a:r>
              <a:rPr lang="en-US" dirty="0" err="1" smtClean="0"/>
              <a:t>Tk</a:t>
            </a:r>
            <a:r>
              <a:rPr lang="en-US" dirty="0" smtClean="0"/>
              <a:t> </a:t>
            </a:r>
            <a:r>
              <a:rPr lang="en-US" dirty="0" smtClean="0"/>
              <a:t>calls back to python code when events occur.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9633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Read the content of an Entry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76" y="729964"/>
            <a:ext cx="8939624" cy="5396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from </a:t>
            </a:r>
            <a:r>
              <a:rPr lang="en-US" sz="1400" dirty="0" err="1" smtClean="0">
                <a:latin typeface="Consolas"/>
                <a:cs typeface="Consolas"/>
              </a:rPr>
              <a:t>tkinter</a:t>
            </a:r>
            <a:r>
              <a:rPr lang="en-US" sz="1400" dirty="0" smtClean="0">
                <a:latin typeface="Consolas"/>
                <a:cs typeface="Consolas"/>
              </a:rPr>
              <a:t> import *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def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show_entry_fields</a:t>
            </a:r>
            <a:r>
              <a:rPr lang="en-US" sz="1400" dirty="0" smtClean="0">
                <a:latin typeface="Consolas"/>
                <a:cs typeface="Consolas"/>
              </a:rPr>
              <a:t>():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print("First Name: %s\</a:t>
            </a:r>
            <a:r>
              <a:rPr lang="en-US" sz="1400" dirty="0" err="1" smtClean="0">
                <a:latin typeface="Consolas"/>
                <a:cs typeface="Consolas"/>
              </a:rPr>
              <a:t>nLast</a:t>
            </a:r>
            <a:r>
              <a:rPr lang="en-US" sz="1400" dirty="0" smtClean="0">
                <a:latin typeface="Consolas"/>
                <a:cs typeface="Consolas"/>
              </a:rPr>
              <a:t> Name: %s" % (e1.get(), e2.get()))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master = </a:t>
            </a:r>
            <a:r>
              <a:rPr lang="en-US" sz="1400" dirty="0" err="1" smtClean="0">
                <a:latin typeface="Consolas"/>
                <a:cs typeface="Consolas"/>
              </a:rPr>
              <a:t>Tk</a:t>
            </a:r>
            <a:r>
              <a:rPr lang="en-US" sz="1400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Label(master, text="First Name").grid(row=0)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Label(master, text="Last Name").grid(row=1)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e1 = Entry(master)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e2 = Entry(master)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e1.grid(row=0, column=1)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e2.grid(row=1, column=1)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Button(master, text='Quit', command=</a:t>
            </a:r>
            <a:r>
              <a:rPr lang="en-US" sz="1400" dirty="0" err="1" smtClean="0">
                <a:latin typeface="Consolas"/>
                <a:cs typeface="Consolas"/>
              </a:rPr>
              <a:t>master.quit</a:t>
            </a:r>
            <a:r>
              <a:rPr lang="en-US" sz="1400" dirty="0" smtClean="0">
                <a:latin typeface="Consolas"/>
                <a:cs typeface="Consolas"/>
              </a:rPr>
              <a:t>).grid(row=3, column=0, sticky=W, </a:t>
            </a:r>
            <a:r>
              <a:rPr lang="en-US" sz="1400" dirty="0" err="1" smtClean="0">
                <a:latin typeface="Consolas"/>
                <a:cs typeface="Consolas"/>
              </a:rPr>
              <a:t>pady</a:t>
            </a:r>
            <a:r>
              <a:rPr lang="en-US" sz="1400" dirty="0" smtClean="0">
                <a:latin typeface="Consolas"/>
                <a:cs typeface="Consolas"/>
              </a:rPr>
              <a:t>=4)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Button(master, text='Show', command=</a:t>
            </a:r>
            <a:r>
              <a:rPr lang="en-US" sz="1400" dirty="0" err="1" smtClean="0">
                <a:latin typeface="Consolas"/>
                <a:cs typeface="Consolas"/>
              </a:rPr>
              <a:t>show_entry_fields</a:t>
            </a:r>
            <a:r>
              <a:rPr lang="en-US" sz="1400" dirty="0" smtClean="0">
                <a:latin typeface="Consolas"/>
                <a:cs typeface="Consolas"/>
              </a:rPr>
              <a:t>).grid(row=3, column=1, sticky=W, </a:t>
            </a:r>
            <a:r>
              <a:rPr lang="en-US" sz="1400" dirty="0" err="1" smtClean="0">
                <a:latin typeface="Consolas"/>
                <a:cs typeface="Consolas"/>
              </a:rPr>
              <a:t>pady</a:t>
            </a:r>
            <a:r>
              <a:rPr lang="en-US" sz="1400" dirty="0" smtClean="0">
                <a:latin typeface="Consolas"/>
                <a:cs typeface="Consolas"/>
              </a:rPr>
              <a:t>=4)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nsolas"/>
                <a:cs typeface="Consolas"/>
              </a:rPr>
              <a:t>mainloop</a:t>
            </a:r>
            <a:r>
              <a:rPr lang="en-US" sz="1400" dirty="0" smtClean="0">
                <a:latin typeface="Consolas"/>
                <a:cs typeface="Consolas"/>
              </a:rPr>
              <a:t>( )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830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7-12. </a:t>
            </a:r>
            <a:r>
              <a:rPr lang="en-US" dirty="0" smtClean="0"/>
              <a:t>PP4E\</a:t>
            </a:r>
            <a:r>
              <a:rPr lang="en-US" dirty="0" err="1" smtClean="0"/>
              <a:t>Gui</a:t>
            </a:r>
            <a:r>
              <a:rPr lang="en-US" dirty="0" smtClean="0"/>
              <a:t>\Intro\gui3</a:t>
            </a:r>
            <a:r>
              <a:rPr lang="en-US" dirty="0"/>
              <a:t>.py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/>
              <a:t>sys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</a:t>
            </a:r>
            <a:r>
              <a:rPr lang="en-US" dirty="0" smtClean="0"/>
              <a:t>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quit():                       # a custom callback handler</a:t>
            </a:r>
          </a:p>
          <a:p>
            <a:pPr marL="400050" lvl="1" indent="0">
              <a:buNone/>
            </a:pPr>
            <a:r>
              <a:rPr lang="en-US" dirty="0" smtClean="0"/>
              <a:t>print('Hello, I must be going...’)</a:t>
            </a:r>
          </a:p>
          <a:p>
            <a:pPr marL="400050" lvl="1" indent="0">
              <a:buNone/>
            </a:pPr>
            <a:r>
              <a:rPr lang="en-US" dirty="0" err="1" smtClean="0"/>
              <a:t>sys.exit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widget </a:t>
            </a:r>
            <a:r>
              <a:rPr lang="en-US" dirty="0"/>
              <a:t>= Button(None, text='Hello event world', </a:t>
            </a:r>
            <a:r>
              <a:rPr lang="en-US" dirty="0" smtClean="0"/>
              <a:t>      							command=quit)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widget.pack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 smtClean="0"/>
              <a:t>widget.mainloop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8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Lambda Callback Handler</a:t>
            </a:r>
            <a:br>
              <a:rPr lang="en-US" dirty="0" smtClean="0"/>
            </a:br>
            <a:r>
              <a:rPr lang="en-US" dirty="0" smtClean="0"/>
              <a:t>Example </a:t>
            </a:r>
            <a:r>
              <a:rPr lang="en-US" dirty="0"/>
              <a:t>7-</a:t>
            </a:r>
            <a:r>
              <a:rPr lang="en-US" dirty="0" smtClean="0"/>
              <a:t>13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smtClean="0"/>
              <a:t> </a:t>
            </a:r>
            <a:r>
              <a:rPr lang="en-US" dirty="0" smtClean="0"/>
              <a:t>gui3b.py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/>
              <a:t>sys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</a:t>
            </a:r>
            <a:r>
              <a:rPr lang="en-US" sz="1900" dirty="0" smtClean="0"/>
              <a:t>*        </a:t>
            </a:r>
            <a:r>
              <a:rPr lang="en-US" sz="1900" dirty="0"/>
              <a:t># lambda generates a function</a:t>
            </a:r>
          </a:p>
          <a:p>
            <a:pPr marL="0" indent="0">
              <a:buNone/>
            </a:pPr>
            <a:r>
              <a:rPr lang="en-US" dirty="0"/>
              <a:t>widget = Button(None, </a:t>
            </a:r>
            <a:r>
              <a:rPr lang="en-US" sz="1900" dirty="0"/>
              <a:t># but contains just an expression</a:t>
            </a:r>
          </a:p>
          <a:p>
            <a:pPr marL="400050" lvl="1" indent="0">
              <a:buNone/>
            </a:pPr>
            <a:r>
              <a:rPr lang="en-US" dirty="0"/>
              <a:t>text='Hello event world',</a:t>
            </a:r>
          </a:p>
          <a:p>
            <a:pPr marL="400050" lvl="1" indent="0">
              <a:buNone/>
            </a:pPr>
            <a:r>
              <a:rPr lang="en-US" dirty="0"/>
              <a:t>command=(lambda: print('Hello lambda world') or </a:t>
            </a:r>
            <a:r>
              <a:rPr lang="en-US" dirty="0" smtClean="0"/>
              <a:t>    </a:t>
            </a:r>
            <a:r>
              <a:rPr lang="en-US" dirty="0" err="1" smtClean="0"/>
              <a:t>sys.exit</a:t>
            </a:r>
            <a:r>
              <a:rPr lang="en-US" dirty="0"/>
              <a:t>()) )</a:t>
            </a:r>
          </a:p>
          <a:p>
            <a:pPr marL="0" indent="0">
              <a:buNone/>
            </a:pPr>
            <a:r>
              <a:rPr lang="en-US" dirty="0" err="1"/>
              <a:t>widget.pack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widget.mainloop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3847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7496"/>
          </a:xfrm>
        </p:spPr>
        <p:txBody>
          <a:bodyPr>
            <a:normAutofit fontScale="90000"/>
          </a:bodyPr>
          <a:lstStyle/>
          <a:p>
            <a:r>
              <a:rPr lang="en-US" dirty="0"/>
              <a:t>Callback Scope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29" y="1032929"/>
            <a:ext cx="8940800" cy="58927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Python’s </a:t>
            </a:r>
            <a:r>
              <a:rPr lang="en-US" dirty="0"/>
              <a:t>enclosing scope reference model means that the value of X  in the </a:t>
            </a:r>
            <a:r>
              <a:rPr lang="en-US" dirty="0" smtClean="0"/>
              <a:t>local scope </a:t>
            </a:r>
            <a:r>
              <a:rPr lang="en-US" dirty="0"/>
              <a:t>enclosing the lambda function is automatically retained, for use later when </a:t>
            </a:r>
            <a:r>
              <a:rPr lang="en-US" dirty="0" smtClean="0"/>
              <a:t>the button </a:t>
            </a:r>
            <a:r>
              <a:rPr lang="en-US" dirty="0"/>
              <a:t>press </a:t>
            </a:r>
            <a:r>
              <a:rPr lang="en-US" dirty="0" smtClean="0"/>
              <a:t>occurs.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ambdas </a:t>
            </a:r>
            <a:r>
              <a:rPr lang="en-US" dirty="0"/>
              <a:t>simply defer the call to the actual handler and provide </a:t>
            </a:r>
            <a:r>
              <a:rPr lang="en-US" dirty="0" smtClean="0"/>
              <a:t>extra handler </a:t>
            </a:r>
            <a:r>
              <a:rPr lang="en-US" dirty="0"/>
              <a:t>arguments. Variables from the enclosing scope used by the lambda are </a:t>
            </a:r>
            <a:r>
              <a:rPr lang="en-US" dirty="0" smtClean="0"/>
              <a:t>automatically </a:t>
            </a:r>
            <a:r>
              <a:rPr lang="en-US" dirty="0"/>
              <a:t>retained, even after the enclosing function </a:t>
            </a:r>
            <a:r>
              <a:rPr lang="en-US" dirty="0" smtClean="0"/>
              <a:t>exits. Enclosing </a:t>
            </a:r>
            <a:r>
              <a:rPr lang="en-US" dirty="0"/>
              <a:t>scope </a:t>
            </a:r>
            <a:r>
              <a:rPr lang="en-US" dirty="0" smtClean="0"/>
              <a:t>references are </a:t>
            </a:r>
            <a:r>
              <a:rPr lang="en-US" dirty="0"/>
              <a:t>resolved at function call time, not at function creation time.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err="1"/>
              <a:t>def</a:t>
            </a:r>
            <a:r>
              <a:rPr lang="en-US" sz="2800" dirty="0"/>
              <a:t> handler(A, B):</a:t>
            </a:r>
          </a:p>
          <a:p>
            <a:pPr marL="0" indent="0">
              <a:buNone/>
            </a:pPr>
            <a:r>
              <a:rPr lang="en-US" sz="2800" dirty="0"/>
              <a:t>...use A and B...</a:t>
            </a:r>
          </a:p>
          <a:p>
            <a:pPr marL="0" indent="0">
              <a:buNone/>
            </a:pP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makegui</a:t>
            </a:r>
            <a:r>
              <a:rPr lang="en-US" sz="2800" dirty="0"/>
              <a:t>():</a:t>
            </a:r>
          </a:p>
          <a:p>
            <a:pPr marL="400050" lvl="1" indent="0">
              <a:buNone/>
            </a:pPr>
            <a:r>
              <a:rPr lang="en-US" sz="2400" dirty="0"/>
              <a:t>X = 42</a:t>
            </a:r>
          </a:p>
          <a:p>
            <a:pPr marL="400050" lvl="1" indent="0">
              <a:buNone/>
            </a:pPr>
            <a:r>
              <a:rPr lang="en-US" sz="2400" dirty="0"/>
              <a:t>Button(text='</a:t>
            </a:r>
            <a:r>
              <a:rPr lang="en-US" sz="2400" dirty="0" err="1"/>
              <a:t>ni</a:t>
            </a:r>
            <a:r>
              <a:rPr lang="en-US" sz="2400" dirty="0"/>
              <a:t>', command=(lambda: handler(X, 'spam')</a:t>
            </a:r>
            <a:r>
              <a:rPr lang="en-US" sz="2400" dirty="0" smtClean="0"/>
              <a:t>))        </a:t>
            </a:r>
            <a:r>
              <a:rPr lang="en-US" sz="2400" dirty="0"/>
              <a:t># remembers X</a:t>
            </a:r>
          </a:p>
          <a:p>
            <a:pPr marL="0" indent="0">
              <a:buNone/>
            </a:pPr>
            <a:r>
              <a:rPr lang="en-US" sz="2800" dirty="0" err="1"/>
              <a:t>makegui</a:t>
            </a:r>
            <a:r>
              <a:rPr lang="en-US" sz="2800" dirty="0"/>
              <a:t>()</a:t>
            </a:r>
          </a:p>
          <a:p>
            <a:pPr marL="0" indent="0">
              <a:buNone/>
            </a:pPr>
            <a:r>
              <a:rPr lang="en-US" sz="2800" dirty="0" err="1"/>
              <a:t>mainloop</a:t>
            </a:r>
            <a:r>
              <a:rPr lang="en-US" sz="2800" dirty="0"/>
              <a:t>(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272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code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weird():</a:t>
            </a:r>
          </a:p>
          <a:p>
            <a:pPr marL="0" indent="0">
              <a:buNone/>
            </a:pPr>
            <a:r>
              <a:rPr lang="en-US" dirty="0" smtClean="0"/>
              <a:t>   spam </a:t>
            </a:r>
            <a:r>
              <a:rPr lang="en-US" dirty="0"/>
              <a:t>= 42</a:t>
            </a:r>
          </a:p>
          <a:p>
            <a:pPr marL="0" indent="0">
              <a:buNone/>
            </a:pPr>
            <a:r>
              <a:rPr lang="en-US" dirty="0" smtClean="0"/>
              <a:t>   handler </a:t>
            </a:r>
            <a:r>
              <a:rPr lang="en-US" dirty="0"/>
              <a:t>= (lambda: spam * 2) </a:t>
            </a:r>
          </a:p>
          <a:p>
            <a:pPr marL="0" indent="0">
              <a:buNone/>
            </a:pPr>
            <a:r>
              <a:rPr lang="en-US" dirty="0" smtClean="0"/>
              <a:t>   spam = 50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print</a:t>
            </a:r>
            <a:r>
              <a:rPr lang="en-US" dirty="0"/>
              <a:t>(handler()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spam = 60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print</a:t>
            </a:r>
            <a:r>
              <a:rPr lang="en-US" dirty="0"/>
              <a:t>(handler(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weird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7077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7866" y="274638"/>
            <a:ext cx="5858933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Binding Handlers</a:t>
            </a:r>
            <a:br>
              <a:rPr lang="en-US" dirty="0" smtClean="0"/>
            </a:br>
            <a:r>
              <a:rPr lang="en-US" dirty="0" smtClean="0"/>
              <a:t>Modified gui3e.py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863600"/>
            <a:ext cx="8635999" cy="5774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import sys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from </a:t>
            </a:r>
            <a:r>
              <a:rPr lang="en-US" sz="1800" dirty="0" err="1" smtClean="0">
                <a:latin typeface="Consolas"/>
                <a:cs typeface="Consolas"/>
              </a:rPr>
              <a:t>tkinter</a:t>
            </a:r>
            <a:r>
              <a:rPr lang="en-US" sz="1800" dirty="0" smtClean="0">
                <a:latin typeface="Consolas"/>
                <a:cs typeface="Consolas"/>
              </a:rPr>
              <a:t> import *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def</a:t>
            </a:r>
            <a:r>
              <a:rPr lang="en-US" sz="1800" dirty="0" smtClean="0">
                <a:latin typeface="Consolas"/>
                <a:cs typeface="Consolas"/>
              </a:rPr>
              <a:t> hello(event):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  print('Press twice to exit')             # on single-left click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def</a:t>
            </a:r>
            <a:r>
              <a:rPr lang="en-US" sz="1800" dirty="0" smtClean="0">
                <a:latin typeface="Consolas"/>
                <a:cs typeface="Consolas"/>
              </a:rPr>
              <a:t> quit(event):                             # on double-left click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  print('Hello, I must be going...’)     # event gives widget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  </a:t>
            </a:r>
            <a:r>
              <a:rPr lang="en-US" sz="1800" dirty="0" err="1" smtClean="0">
                <a:latin typeface="Consolas"/>
                <a:cs typeface="Consolas"/>
              </a:rPr>
              <a:t>top.destroy</a:t>
            </a:r>
            <a:r>
              <a:rPr lang="en-US" sz="1800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top = </a:t>
            </a:r>
            <a:r>
              <a:rPr lang="en-US" sz="1800" dirty="0" err="1" smtClean="0">
                <a:latin typeface="Consolas"/>
                <a:cs typeface="Consolas"/>
              </a:rPr>
              <a:t>Tk</a:t>
            </a:r>
            <a:r>
              <a:rPr lang="en-US" sz="1800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widget = Button(top, text='Hello event world')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widget.pack</a:t>
            </a:r>
            <a:r>
              <a:rPr lang="en-US" sz="1800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widget.bind</a:t>
            </a:r>
            <a:r>
              <a:rPr lang="en-US" sz="1800" dirty="0" smtClean="0">
                <a:latin typeface="Consolas"/>
                <a:cs typeface="Consolas"/>
              </a:rPr>
              <a:t>('&lt;Button-1&gt;', hello)        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# bind left mouse clicks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widget.bind</a:t>
            </a:r>
            <a:r>
              <a:rPr lang="en-US" sz="1800" dirty="0" smtClean="0">
                <a:latin typeface="Consolas"/>
                <a:cs typeface="Consolas"/>
              </a:rPr>
              <a:t>('&lt;Double-1&gt;', quit)    </a:t>
            </a:r>
            <a:r>
              <a:rPr lang="en-US" sz="1800" dirty="0" smtClean="0">
                <a:latin typeface="Consolas"/>
                <a:cs typeface="Consolas"/>
              </a:rPr>
              <a:t>     </a:t>
            </a:r>
            <a:r>
              <a:rPr lang="en-US" sz="1800" dirty="0" smtClean="0">
                <a:latin typeface="Consolas"/>
                <a:cs typeface="Consolas"/>
              </a:rPr>
              <a:t># bind double-left clicks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widget.mainloop</a:t>
            </a:r>
            <a:r>
              <a:rPr lang="en-US" sz="1800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8058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Widgets gui4.py (p 395)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greeting():</a:t>
            </a:r>
          </a:p>
          <a:p>
            <a:pPr marL="0" indent="0">
              <a:buNone/>
            </a:pPr>
            <a:r>
              <a:rPr lang="en-US" dirty="0"/>
              <a:t>    print('Hello </a:t>
            </a:r>
            <a:r>
              <a:rPr lang="en-US" dirty="0" err="1"/>
              <a:t>stdout</a:t>
            </a:r>
            <a:r>
              <a:rPr lang="en-US" dirty="0"/>
              <a:t> world!...')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win = Frame()</a:t>
            </a:r>
          </a:p>
          <a:p>
            <a:pPr marL="0" indent="0">
              <a:buNone/>
            </a:pPr>
            <a:r>
              <a:rPr lang="en-US" dirty="0" err="1"/>
              <a:t>win.pack</a:t>
            </a:r>
            <a:r>
              <a:rPr lang="en-US" dirty="0"/>
              <a:t>(side=TOP, expand=YES, fill=BOTH)</a:t>
            </a:r>
          </a:p>
          <a:p>
            <a:pPr marL="0" indent="0">
              <a:buNone/>
            </a:pPr>
            <a:r>
              <a:rPr lang="en-US" dirty="0"/>
              <a:t>Button(win, text='Hello', command=greeting).pack(side=</a:t>
            </a:r>
            <a:r>
              <a:rPr lang="en-US" dirty="0" smtClean="0"/>
              <a:t>LEFT)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Label(win,  text='Hello container world').pack(side=TOP)</a:t>
            </a:r>
          </a:p>
          <a:p>
            <a:pPr marL="0" indent="0">
              <a:buNone/>
            </a:pPr>
            <a:r>
              <a:rPr lang="en-US" dirty="0"/>
              <a:t>Button(win, text='Quit', command=</a:t>
            </a:r>
            <a:r>
              <a:rPr lang="en-US" dirty="0" err="1"/>
              <a:t>win.destroy</a:t>
            </a:r>
            <a:r>
              <a:rPr lang="en-US" dirty="0"/>
              <a:t>).pack(side=</a:t>
            </a:r>
            <a:r>
              <a:rPr lang="en-US" dirty="0" smtClean="0"/>
              <a:t>RIGHT)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win.mainloop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1658" y="5466155"/>
            <a:ext cx="419234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Exercise: </a:t>
            </a:r>
            <a:br>
              <a:rPr lang="en-US" sz="2400" dirty="0" smtClean="0"/>
            </a:br>
            <a:r>
              <a:rPr lang="en-US" sz="2400" dirty="0" smtClean="0"/>
              <a:t>1. Try reordering widgets</a:t>
            </a:r>
          </a:p>
          <a:p>
            <a:r>
              <a:rPr lang="en-US" sz="2400" dirty="0" smtClean="0"/>
              <a:t>2. Pass expand and fill options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3546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 with Classes gui5.py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076" y="1288320"/>
            <a:ext cx="8502724" cy="48378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from </a:t>
            </a:r>
            <a:r>
              <a:rPr lang="en-US" sz="2000" dirty="0" err="1">
                <a:latin typeface="Consolas"/>
                <a:cs typeface="Consolas"/>
              </a:rPr>
              <a:t>tkinter</a:t>
            </a:r>
            <a:r>
              <a:rPr lang="en-US" sz="2000" dirty="0">
                <a:latin typeface="Consolas"/>
                <a:cs typeface="Consolas"/>
              </a:rPr>
              <a:t> import *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</a:t>
            </a:r>
            <a:r>
              <a:rPr lang="en-US" sz="2000" dirty="0" err="1">
                <a:latin typeface="Consolas"/>
                <a:cs typeface="Consolas"/>
              </a:rPr>
              <a:t>HelloButton</a:t>
            </a:r>
            <a:r>
              <a:rPr lang="en-US" sz="2000" dirty="0">
                <a:latin typeface="Consolas"/>
                <a:cs typeface="Consolas"/>
              </a:rPr>
              <a:t>(Button):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def</a:t>
            </a:r>
            <a:r>
              <a:rPr lang="en-US" sz="2000" dirty="0">
                <a:latin typeface="Consolas"/>
                <a:cs typeface="Consolas"/>
              </a:rPr>
              <a:t> __</a:t>
            </a:r>
            <a:r>
              <a:rPr lang="en-US" sz="2000" dirty="0" err="1">
                <a:latin typeface="Consolas"/>
                <a:cs typeface="Consolas"/>
              </a:rPr>
              <a:t>init</a:t>
            </a:r>
            <a:r>
              <a:rPr lang="en-US" sz="2000" dirty="0">
                <a:latin typeface="Consolas"/>
                <a:cs typeface="Consolas"/>
              </a:rPr>
              <a:t>__(self, parent=None, **</a:t>
            </a:r>
            <a:r>
              <a:rPr lang="en-US" sz="2000" dirty="0" err="1">
                <a:latin typeface="Consolas"/>
                <a:cs typeface="Consolas"/>
              </a:rPr>
              <a:t>config</a:t>
            </a:r>
            <a:r>
              <a:rPr lang="en-US" sz="2000" dirty="0">
                <a:latin typeface="Consolas"/>
                <a:cs typeface="Consolas"/>
              </a:rPr>
              <a:t>):         </a:t>
            </a:r>
            <a:r>
              <a:rPr lang="en-US" sz="2000" dirty="0" smtClean="0">
                <a:latin typeface="Consolas"/>
                <a:cs typeface="Consolas"/>
              </a:rPr>
              <a:t/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          </a:t>
            </a:r>
            <a:r>
              <a:rPr lang="en-US" sz="2000" dirty="0">
                <a:latin typeface="Consolas"/>
                <a:cs typeface="Consolas"/>
              </a:rPr>
              <a:t>Button.__</a:t>
            </a:r>
            <a:r>
              <a:rPr lang="en-US" sz="2000" dirty="0" err="1">
                <a:latin typeface="Consolas"/>
                <a:cs typeface="Consolas"/>
              </a:rPr>
              <a:t>init</a:t>
            </a:r>
            <a:r>
              <a:rPr lang="en-US" sz="2000" dirty="0">
                <a:latin typeface="Consolas"/>
                <a:cs typeface="Consolas"/>
              </a:rPr>
              <a:t>__(self, parent, **</a:t>
            </a:r>
            <a:r>
              <a:rPr lang="en-US" sz="2000" dirty="0" err="1">
                <a:latin typeface="Consolas"/>
                <a:cs typeface="Consolas"/>
              </a:rPr>
              <a:t>config</a:t>
            </a:r>
            <a:r>
              <a:rPr lang="en-US" sz="2000" dirty="0">
                <a:latin typeface="Consolas"/>
                <a:cs typeface="Consolas"/>
              </a:rPr>
              <a:t>) </a:t>
            </a:r>
            <a:r>
              <a:rPr lang="en-US" sz="2000" dirty="0" smtClean="0">
                <a:latin typeface="Consolas"/>
                <a:cs typeface="Consolas"/>
              </a:rPr>
              <a:t/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	    	</a:t>
            </a:r>
            <a:r>
              <a:rPr lang="en-US" sz="2000" dirty="0" err="1" smtClean="0">
                <a:latin typeface="Consolas"/>
                <a:cs typeface="Consolas"/>
              </a:rPr>
              <a:t>self.pack</a:t>
            </a:r>
            <a:r>
              <a:rPr lang="en-US" sz="2000" dirty="0">
                <a:latin typeface="Consolas"/>
                <a:cs typeface="Consolas"/>
              </a:rPr>
              <a:t>()                                  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		</a:t>
            </a:r>
            <a:r>
              <a:rPr lang="en-US" sz="2000" dirty="0" err="1" smtClean="0">
                <a:latin typeface="Consolas"/>
                <a:cs typeface="Consolas"/>
              </a:rPr>
              <a:t>self.config</a:t>
            </a:r>
            <a:r>
              <a:rPr lang="en-US" sz="2000" dirty="0">
                <a:latin typeface="Consolas"/>
                <a:cs typeface="Consolas"/>
              </a:rPr>
              <a:t>(command=</a:t>
            </a:r>
            <a:r>
              <a:rPr lang="en-US" sz="2000" dirty="0" err="1">
                <a:latin typeface="Consolas"/>
                <a:cs typeface="Consolas"/>
              </a:rPr>
              <a:t>self.callback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def</a:t>
            </a:r>
            <a:r>
              <a:rPr lang="en-US" sz="2000" dirty="0">
                <a:latin typeface="Consolas"/>
                <a:cs typeface="Consolas"/>
              </a:rPr>
              <a:t> callback(self):                            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 print</a:t>
            </a:r>
            <a:r>
              <a:rPr lang="en-US" sz="2000" dirty="0">
                <a:latin typeface="Consolas"/>
                <a:cs typeface="Consolas"/>
              </a:rPr>
              <a:t>('Goodbye world...')             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 </a:t>
            </a:r>
            <a:r>
              <a:rPr lang="en-US" sz="2000" dirty="0" err="1" smtClean="0">
                <a:latin typeface="Consolas"/>
                <a:cs typeface="Consolas"/>
              </a:rPr>
              <a:t>self.quit</a:t>
            </a:r>
            <a:r>
              <a:rPr lang="en-US" sz="2000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if __name__ == '__main__':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HelloButton</a:t>
            </a:r>
            <a:r>
              <a:rPr lang="en-US" sz="2000" dirty="0">
                <a:latin typeface="Consolas"/>
                <a:cs typeface="Consolas"/>
              </a:rPr>
              <a:t>(text='Hello subclass world').</a:t>
            </a:r>
            <a:r>
              <a:rPr lang="en-US" sz="2000" dirty="0" err="1">
                <a:latin typeface="Consolas"/>
                <a:cs typeface="Consolas"/>
              </a:rPr>
              <a:t>mainloop</a:t>
            </a:r>
            <a:r>
              <a:rPr lang="en-US" sz="2000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8650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2148</Words>
  <Application>Microsoft Macintosh PowerPoint</Application>
  <PresentationFormat>On-screen Show (4:3)</PresentationFormat>
  <Paragraphs>270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CS2021  Week #6</vt:lpstr>
      <vt:lpstr>Tkinter structure</vt:lpstr>
      <vt:lpstr>Example 7-12. PP4E\Gui\Intro\gui3.py </vt:lpstr>
      <vt:lpstr>Lambda Callback Handler Example 7-13 -  gui3b.py </vt:lpstr>
      <vt:lpstr>Callback Scope Issues</vt:lpstr>
      <vt:lpstr>What does this code do?</vt:lpstr>
      <vt:lpstr>Binding Handlers Modified gui3e.py</vt:lpstr>
      <vt:lpstr>Multiple Widgets gui4.py (p 395)</vt:lpstr>
      <vt:lpstr>Widgets with Classes gui5.py</vt:lpstr>
      <vt:lpstr>Themed Widgets - gui5b.py</vt:lpstr>
      <vt:lpstr>User themed – gui5b-themed.py</vt:lpstr>
      <vt:lpstr>Reusable components using Classes gui6.py</vt:lpstr>
      <vt:lpstr>Attaching to an Enclosing Widget gui6b.py</vt:lpstr>
      <vt:lpstr>Hello Container – gui6c.py</vt:lpstr>
      <vt:lpstr>Standalone Container – gui7.py</vt:lpstr>
      <vt:lpstr>Variable Classes</vt:lpstr>
      <vt:lpstr>                  Simple RadioButtons</vt:lpstr>
      <vt:lpstr>Improvements</vt:lpstr>
      <vt:lpstr>Entrys and Grids</vt:lpstr>
      <vt:lpstr> Read the content of an Entry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#6</dc:title>
  <dc:creator>Fred</dc:creator>
  <cp:lastModifiedBy>Fred</cp:lastModifiedBy>
  <cp:revision>26</cp:revision>
  <dcterms:created xsi:type="dcterms:W3CDTF">2015-09-24T14:08:17Z</dcterms:created>
  <dcterms:modified xsi:type="dcterms:W3CDTF">2015-09-30T11:54:11Z</dcterms:modified>
</cp:coreProperties>
</file>