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94" r:id="rId6"/>
    <p:sldId id="275" r:id="rId7"/>
    <p:sldId id="276" r:id="rId8"/>
    <p:sldId id="278" r:id="rId9"/>
    <p:sldId id="279" r:id="rId10"/>
    <p:sldId id="280" r:id="rId11"/>
    <p:sldId id="299" r:id="rId12"/>
    <p:sldId id="281" r:id="rId13"/>
    <p:sldId id="297" r:id="rId14"/>
    <p:sldId id="291" r:id="rId15"/>
    <p:sldId id="292" r:id="rId16"/>
    <p:sldId id="282" r:id="rId17"/>
    <p:sldId id="285" r:id="rId18"/>
    <p:sldId id="286" r:id="rId19"/>
    <p:sldId id="295" r:id="rId20"/>
    <p:sldId id="298" r:id="rId21"/>
    <p:sldId id="296" r:id="rId22"/>
    <p:sldId id="300" r:id="rId23"/>
    <p:sldId id="301" r:id="rId24"/>
    <p:sldId id="270" r:id="rId25"/>
    <p:sldId id="271" r:id="rId26"/>
    <p:sldId id="302" r:id="rId27"/>
    <p:sldId id="264" r:id="rId28"/>
    <p:sldId id="265" r:id="rId29"/>
    <p:sldId id="266" r:id="rId30"/>
    <p:sldId id="268" r:id="rId31"/>
    <p:sldId id="269" r:id="rId32"/>
    <p:sldId id="26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12"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A659A1-D104-424F-BF02-98AB981D5997}"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346475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659A1-D104-424F-BF02-98AB981D5997}"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329759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659A1-D104-424F-BF02-98AB981D5997}"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311815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659A1-D104-424F-BF02-98AB981D5997}"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331096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659A1-D104-424F-BF02-98AB981D5997}"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89593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A659A1-D104-424F-BF02-98AB981D5997}" type="datetimeFigureOut">
              <a:rPr lang="en-US" smtClean="0"/>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374323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A659A1-D104-424F-BF02-98AB981D5997}" type="datetimeFigureOut">
              <a:rPr lang="en-US" smtClean="0"/>
              <a:t>9/9/15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388533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659A1-D104-424F-BF02-98AB981D5997}" type="datetimeFigureOut">
              <a:rPr lang="en-US" smtClean="0"/>
              <a:t>9/9/15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85236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659A1-D104-424F-BF02-98AB981D5997}" type="datetimeFigureOut">
              <a:rPr lang="en-US" smtClean="0"/>
              <a:t>9/9/15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14523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659A1-D104-424F-BF02-98AB981D5997}" type="datetimeFigureOut">
              <a:rPr lang="en-US" smtClean="0"/>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188280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659A1-D104-424F-BF02-98AB981D5997}" type="datetimeFigureOut">
              <a:rPr lang="en-US" smtClean="0"/>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DCE1-278A-FC40-957F-18C45648EE74}" type="slidenum">
              <a:rPr lang="en-US" smtClean="0"/>
              <a:t>‹#›</a:t>
            </a:fld>
            <a:endParaRPr lang="en-US"/>
          </a:p>
        </p:txBody>
      </p:sp>
    </p:spTree>
    <p:extLst>
      <p:ext uri="{BB962C8B-B14F-4D97-AF65-F5344CB8AC3E}">
        <p14:creationId xmlns:p14="http://schemas.microsoft.com/office/powerpoint/2010/main" val="25639444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659A1-D104-424F-BF02-98AB981D5997}" type="datetimeFigureOut">
              <a:rPr lang="en-US" smtClean="0"/>
              <a:t>9/9/15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EDCE1-278A-FC40-957F-18C45648EE74}" type="slidenum">
              <a:rPr lang="en-US" smtClean="0"/>
              <a:t>‹#›</a:t>
            </a:fld>
            <a:endParaRPr lang="en-US"/>
          </a:p>
        </p:txBody>
      </p:sp>
    </p:spTree>
    <p:extLst>
      <p:ext uri="{BB962C8B-B14F-4D97-AF65-F5344CB8AC3E}">
        <p14:creationId xmlns:p14="http://schemas.microsoft.com/office/powerpoint/2010/main" val="190066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inventwithpython.com/appendixd.html" TargetMode="External"/><Relationship Id="rId4" Type="http://schemas.openxmlformats.org/officeDocument/2006/relationships/hyperlink" Target="http://www.cs.arizona.edu/people/mccann/errors-python" TargetMode="External"/><Relationship Id="rId1" Type="http://schemas.openxmlformats.org/officeDocument/2006/relationships/slideLayout" Target="../slideLayouts/slideLayout2.xml"/><Relationship Id="rId2" Type="http://schemas.openxmlformats.org/officeDocument/2006/relationships/hyperlink" Target="http://docs.python.org/2/library/exception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CS2021</a:t>
            </a:r>
            <a:br>
              <a:rPr lang="en-US" dirty="0" smtClean="0"/>
            </a:br>
            <a:r>
              <a:rPr lang="en-US" dirty="0" smtClean="0"/>
              <a:t>Week 2 </a:t>
            </a:r>
            <a:br>
              <a:rPr lang="en-US" dirty="0" smtClean="0"/>
            </a:br>
            <a:r>
              <a:rPr lang="en-US" dirty="0" smtClean="0"/>
              <a:t>Off and Running with Python</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189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atin typeface="Calibri" charset="0"/>
              </a:rPr>
              <a:t>Executing Modules</a:t>
            </a:r>
          </a:p>
        </p:txBody>
      </p:sp>
      <p:sp>
        <p:nvSpPr>
          <p:cNvPr id="8195" name="Content Placeholder 2"/>
          <p:cNvSpPr>
            <a:spLocks noGrp="1"/>
          </p:cNvSpPr>
          <p:nvPr>
            <p:ph idx="1"/>
          </p:nvPr>
        </p:nvSpPr>
        <p:spPr/>
        <p:txBody>
          <a:bodyPr/>
          <a:lstStyle/>
          <a:p>
            <a:r>
              <a:rPr lang="en-US" i="1">
                <a:latin typeface="Constantia" charset="0"/>
              </a:rPr>
              <a:t>python name.py &lt;arguments&gt;</a:t>
            </a:r>
          </a:p>
          <a:p>
            <a:pPr lvl="1"/>
            <a:r>
              <a:rPr lang="en-US">
                <a:latin typeface="Constantia" charset="0"/>
              </a:rPr>
              <a:t>Runs code as if it was imported</a:t>
            </a:r>
          </a:p>
          <a:p>
            <a:pPr lvl="1"/>
            <a:r>
              <a:rPr lang="en-US">
                <a:latin typeface="Constantia" charset="0"/>
              </a:rPr>
              <a:t>Setting   </a:t>
            </a:r>
            <a:r>
              <a:rPr lang="en-US" i="1">
                <a:latin typeface="Constantia" charset="0"/>
              </a:rPr>
              <a:t>_name_ == </a:t>
            </a:r>
            <a:r>
              <a:rPr lang="ja-JP" altLang="en-US" i="1">
                <a:latin typeface="Constantia" charset="0"/>
              </a:rPr>
              <a:t>“</a:t>
            </a:r>
            <a:r>
              <a:rPr lang="en-US" i="1">
                <a:latin typeface="Constantia" charset="0"/>
              </a:rPr>
              <a:t>_main_</a:t>
            </a:r>
            <a:r>
              <a:rPr lang="ja-JP" altLang="en-US" i="1">
                <a:latin typeface="Constantia" charset="0"/>
              </a:rPr>
              <a:t>”</a:t>
            </a:r>
            <a:r>
              <a:rPr lang="en-US" i="1">
                <a:latin typeface="Constantia" charset="0"/>
              </a:rPr>
              <a:t>  the file can be used as a script and an importable module</a:t>
            </a:r>
            <a:endParaRPr lang="en-US">
              <a:latin typeface="Constantia" charset="0"/>
            </a:endParaRPr>
          </a:p>
        </p:txBody>
      </p:sp>
    </p:spTree>
    <p:extLst>
      <p:ext uri="{BB962C8B-B14F-4D97-AF65-F5344CB8AC3E}">
        <p14:creationId xmlns:p14="http://schemas.microsoft.com/office/powerpoint/2010/main" val="189500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587"/>
          </a:xfrm>
        </p:spPr>
        <p:txBody>
          <a:bodyPr>
            <a:normAutofit fontScale="90000"/>
          </a:bodyPr>
          <a:lstStyle/>
          <a:p>
            <a:r>
              <a:rPr lang="en-US" dirty="0" smtClean="0"/>
              <a:t>Example: </a:t>
            </a:r>
            <a:r>
              <a:rPr lang="en-US" dirty="0" err="1" smtClean="0"/>
              <a:t>person.py</a:t>
            </a:r>
            <a:endParaRPr lang="en-US" dirty="0"/>
          </a:p>
        </p:txBody>
      </p:sp>
      <p:sp>
        <p:nvSpPr>
          <p:cNvPr id="3" name="Content Placeholder 2"/>
          <p:cNvSpPr>
            <a:spLocks noGrp="1"/>
          </p:cNvSpPr>
          <p:nvPr>
            <p:ph idx="1"/>
          </p:nvPr>
        </p:nvSpPr>
        <p:spPr>
          <a:xfrm>
            <a:off x="457200" y="1218048"/>
            <a:ext cx="8229600" cy="4908115"/>
          </a:xfrm>
        </p:spPr>
        <p:txBody>
          <a:bodyPr>
            <a:noAutofit/>
          </a:bodyPr>
          <a:lstStyle/>
          <a:p>
            <a:pPr marL="0" indent="0">
              <a:buNone/>
            </a:pPr>
            <a:r>
              <a:rPr lang="en-US" sz="2000" dirty="0" smtClean="0">
                <a:latin typeface="Consolas"/>
                <a:cs typeface="Consolas"/>
              </a:rPr>
              <a:t>class Person:</a:t>
            </a:r>
          </a:p>
          <a:p>
            <a:pPr marL="0" indent="0">
              <a:buNone/>
            </a:pPr>
            <a:r>
              <a:rPr lang="en-US" sz="2000" dirty="0" smtClean="0">
                <a:latin typeface="Consolas"/>
                <a:cs typeface="Consolas"/>
              </a:rPr>
              <a:t>    </a:t>
            </a:r>
            <a:r>
              <a:rPr lang="en-US" sz="2000" dirty="0" err="1" smtClean="0">
                <a:latin typeface="Consolas"/>
                <a:cs typeface="Consolas"/>
              </a:rPr>
              <a:t>def</a:t>
            </a:r>
            <a:r>
              <a:rPr lang="en-US" sz="2000" dirty="0" smtClean="0">
                <a:latin typeface="Consolas"/>
                <a:cs typeface="Consolas"/>
              </a:rPr>
              <a:t> __</a:t>
            </a:r>
            <a:r>
              <a:rPr lang="en-US" sz="2000" dirty="0" err="1" smtClean="0">
                <a:latin typeface="Consolas"/>
                <a:cs typeface="Consolas"/>
              </a:rPr>
              <a:t>init</a:t>
            </a:r>
            <a:r>
              <a:rPr lang="en-US" sz="2000" dirty="0" smtClean="0">
                <a:latin typeface="Consolas"/>
                <a:cs typeface="Consolas"/>
              </a:rPr>
              <a:t>__(self, name, age, pay=0, job=None):</a:t>
            </a:r>
          </a:p>
          <a:p>
            <a:pPr marL="0" indent="0">
              <a:buNone/>
            </a:pPr>
            <a:r>
              <a:rPr lang="en-US" sz="2000" dirty="0" smtClean="0">
                <a:latin typeface="Consolas"/>
                <a:cs typeface="Consolas"/>
              </a:rPr>
              <a:t>        </a:t>
            </a:r>
            <a:r>
              <a:rPr lang="en-US" sz="2000" dirty="0" err="1" smtClean="0">
                <a:latin typeface="Consolas"/>
                <a:cs typeface="Consolas"/>
              </a:rPr>
              <a:t>self.name</a:t>
            </a:r>
            <a:r>
              <a:rPr lang="en-US" sz="2000" dirty="0" smtClean="0">
                <a:latin typeface="Consolas"/>
                <a:cs typeface="Consolas"/>
              </a:rPr>
              <a:t> = name</a:t>
            </a:r>
          </a:p>
          <a:p>
            <a:pPr marL="0" indent="0">
              <a:buNone/>
            </a:pPr>
            <a:r>
              <a:rPr lang="en-US" sz="2000" dirty="0" smtClean="0">
                <a:latin typeface="Consolas"/>
                <a:cs typeface="Consolas"/>
              </a:rPr>
              <a:t>        </a:t>
            </a:r>
            <a:r>
              <a:rPr lang="en-US" sz="2000" dirty="0" err="1" smtClean="0">
                <a:latin typeface="Consolas"/>
                <a:cs typeface="Consolas"/>
              </a:rPr>
              <a:t>self.age</a:t>
            </a:r>
            <a:r>
              <a:rPr lang="en-US" sz="2000" dirty="0" smtClean="0">
                <a:latin typeface="Consolas"/>
                <a:cs typeface="Consolas"/>
              </a:rPr>
              <a:t>  = age</a:t>
            </a:r>
          </a:p>
          <a:p>
            <a:pPr marL="0" indent="0">
              <a:buNone/>
            </a:pPr>
            <a:r>
              <a:rPr lang="en-US" sz="2000" dirty="0" smtClean="0">
                <a:latin typeface="Consolas"/>
                <a:cs typeface="Consolas"/>
              </a:rPr>
              <a:t>        </a:t>
            </a:r>
            <a:r>
              <a:rPr lang="en-US" sz="2000" dirty="0" err="1" smtClean="0">
                <a:latin typeface="Consolas"/>
                <a:cs typeface="Consolas"/>
              </a:rPr>
              <a:t>self.pay</a:t>
            </a:r>
            <a:r>
              <a:rPr lang="en-US" sz="2000" dirty="0" smtClean="0">
                <a:latin typeface="Consolas"/>
                <a:cs typeface="Consolas"/>
              </a:rPr>
              <a:t>  = pay</a:t>
            </a:r>
          </a:p>
          <a:p>
            <a:pPr marL="0" indent="0">
              <a:buNone/>
            </a:pPr>
            <a:r>
              <a:rPr lang="en-US" sz="2000" dirty="0" smtClean="0">
                <a:latin typeface="Consolas"/>
                <a:cs typeface="Consolas"/>
              </a:rPr>
              <a:t>        </a:t>
            </a:r>
            <a:r>
              <a:rPr lang="en-US" sz="2000" dirty="0" err="1" smtClean="0">
                <a:latin typeface="Consolas"/>
                <a:cs typeface="Consolas"/>
              </a:rPr>
              <a:t>self.job</a:t>
            </a:r>
            <a:r>
              <a:rPr lang="en-US" sz="2000" dirty="0" smtClean="0">
                <a:latin typeface="Consolas"/>
                <a:cs typeface="Consolas"/>
              </a:rPr>
              <a:t>  = job</a:t>
            </a:r>
          </a:p>
          <a:p>
            <a:pPr marL="0" indent="0">
              <a:buNone/>
            </a:pPr>
            <a:r>
              <a:rPr lang="en-US" sz="2000" dirty="0" smtClean="0">
                <a:latin typeface="Consolas"/>
                <a:cs typeface="Consolas"/>
              </a:rPr>
              <a:t>    </a:t>
            </a:r>
            <a:r>
              <a:rPr lang="en-US" sz="2000" dirty="0" err="1" smtClean="0">
                <a:latin typeface="Consolas"/>
                <a:cs typeface="Consolas"/>
              </a:rPr>
              <a:t>def</a:t>
            </a:r>
            <a:r>
              <a:rPr lang="en-US" sz="2000" dirty="0" smtClean="0">
                <a:latin typeface="Consolas"/>
                <a:cs typeface="Consolas"/>
              </a:rPr>
              <a:t> </a:t>
            </a:r>
            <a:r>
              <a:rPr lang="en-US" sz="2000" dirty="0" err="1" smtClean="0">
                <a:latin typeface="Consolas"/>
                <a:cs typeface="Consolas"/>
              </a:rPr>
              <a:t>lastName</a:t>
            </a:r>
            <a:r>
              <a:rPr lang="en-US" sz="2000" dirty="0" smtClean="0">
                <a:latin typeface="Consolas"/>
                <a:cs typeface="Consolas"/>
              </a:rPr>
              <a:t>(self):</a:t>
            </a:r>
          </a:p>
          <a:p>
            <a:pPr marL="0" indent="0">
              <a:buNone/>
            </a:pPr>
            <a:r>
              <a:rPr lang="en-US" sz="2000" dirty="0" smtClean="0">
                <a:latin typeface="Consolas"/>
                <a:cs typeface="Consolas"/>
              </a:rPr>
              <a:t>        return </a:t>
            </a:r>
            <a:r>
              <a:rPr lang="en-US" sz="2000" dirty="0" err="1" smtClean="0">
                <a:latin typeface="Consolas"/>
                <a:cs typeface="Consolas"/>
              </a:rPr>
              <a:t>self.name.split</a:t>
            </a:r>
            <a:r>
              <a:rPr lang="en-US" sz="2000" dirty="0" smtClean="0">
                <a:latin typeface="Consolas"/>
                <a:cs typeface="Consolas"/>
              </a:rPr>
              <a:t>()[-1]</a:t>
            </a:r>
          </a:p>
          <a:p>
            <a:pPr marL="0" indent="0">
              <a:buNone/>
            </a:pPr>
            <a:r>
              <a:rPr lang="en-US" sz="2000" dirty="0" smtClean="0">
                <a:latin typeface="Consolas"/>
                <a:cs typeface="Consolas"/>
              </a:rPr>
              <a:t>if __name__ == '__main__’:</a:t>
            </a:r>
          </a:p>
          <a:p>
            <a:pPr marL="0" indent="0">
              <a:buNone/>
            </a:pPr>
            <a:r>
              <a:rPr lang="en-US" sz="2000" dirty="0" smtClean="0">
                <a:latin typeface="Consolas"/>
                <a:cs typeface="Consolas"/>
              </a:rPr>
              <a:t>    bob = Person('Bob Smith', 42, 30000, 'software’)</a:t>
            </a:r>
          </a:p>
          <a:p>
            <a:pPr marL="0" indent="0">
              <a:buNone/>
            </a:pPr>
            <a:r>
              <a:rPr lang="en-US" sz="2000" dirty="0" smtClean="0">
                <a:latin typeface="Consolas"/>
                <a:cs typeface="Consolas"/>
              </a:rPr>
              <a:t>    sue = Person('Sue Jones', 45, 40000, 'hardware’)</a:t>
            </a:r>
          </a:p>
          <a:p>
            <a:pPr marL="0" indent="0">
              <a:buNone/>
            </a:pPr>
            <a:r>
              <a:rPr lang="en-US" sz="2000" dirty="0" smtClean="0">
                <a:latin typeface="Consolas"/>
                <a:cs typeface="Consolas"/>
              </a:rPr>
              <a:t>    print(</a:t>
            </a:r>
            <a:r>
              <a:rPr lang="en-US" sz="2000" dirty="0" err="1" smtClean="0">
                <a:latin typeface="Consolas"/>
                <a:cs typeface="Consolas"/>
              </a:rPr>
              <a:t>bob.name</a:t>
            </a:r>
            <a:r>
              <a:rPr lang="en-US" sz="2000" dirty="0" smtClean="0">
                <a:latin typeface="Consolas"/>
                <a:cs typeface="Consolas"/>
              </a:rPr>
              <a:t>, </a:t>
            </a:r>
            <a:r>
              <a:rPr lang="en-US" sz="2000" dirty="0" err="1" smtClean="0">
                <a:latin typeface="Consolas"/>
                <a:cs typeface="Consolas"/>
              </a:rPr>
              <a:t>sue.lastname</a:t>
            </a:r>
            <a:r>
              <a:rPr lang="en-US" sz="2000" dirty="0" smtClean="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python </a:t>
            </a:r>
            <a:r>
              <a:rPr lang="en-US" sz="2000" dirty="0" smtClean="0">
                <a:latin typeface="Consolas"/>
                <a:cs typeface="Consolas"/>
              </a:rPr>
              <a:t>person.py</a:t>
            </a:r>
            <a:endParaRPr lang="en-US" sz="2000" dirty="0">
              <a:latin typeface="Consolas"/>
              <a:cs typeface="Consolas"/>
            </a:endParaRPr>
          </a:p>
          <a:p>
            <a:pPr marL="0" indent="0">
              <a:buNone/>
            </a:pPr>
            <a:r>
              <a:rPr lang="en-US" sz="2000" dirty="0">
                <a:latin typeface="Consolas"/>
                <a:cs typeface="Consolas"/>
              </a:rPr>
              <a:t>('Bob Smith', 'Jones')</a:t>
            </a:r>
          </a:p>
          <a:p>
            <a:pPr marL="0" indent="0">
              <a:buNone/>
            </a:pPr>
            <a:endParaRPr lang="en-US" sz="2000" dirty="0" smtClean="0">
              <a:latin typeface="Consolas"/>
              <a:cs typeface="Consolas"/>
            </a:endParaRPr>
          </a:p>
          <a:p>
            <a:pPr marL="0" indent="0">
              <a:buNone/>
            </a:pPr>
            <a:endParaRPr lang="en-US" sz="2000" dirty="0" smtClean="0">
              <a:latin typeface="Consolas"/>
              <a:cs typeface="Consolas"/>
            </a:endParaRPr>
          </a:p>
        </p:txBody>
      </p:sp>
    </p:spTree>
    <p:extLst>
      <p:ext uri="{BB962C8B-B14F-4D97-AF65-F5344CB8AC3E}">
        <p14:creationId xmlns:p14="http://schemas.microsoft.com/office/powerpoint/2010/main" val="392369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latin typeface="Calibri" charset="0"/>
              </a:rPr>
              <a:t>The Module Search Path</a:t>
            </a:r>
          </a:p>
        </p:txBody>
      </p:sp>
      <p:sp>
        <p:nvSpPr>
          <p:cNvPr id="9219" name="Content Placeholder 2"/>
          <p:cNvSpPr>
            <a:spLocks noGrp="1"/>
          </p:cNvSpPr>
          <p:nvPr>
            <p:ph idx="1"/>
          </p:nvPr>
        </p:nvSpPr>
        <p:spPr/>
        <p:txBody>
          <a:bodyPr>
            <a:normAutofit fontScale="92500"/>
          </a:bodyPr>
          <a:lstStyle/>
          <a:p>
            <a:r>
              <a:rPr lang="en-US" dirty="0" smtClean="0">
                <a:latin typeface="Constantia" charset="0"/>
              </a:rPr>
              <a:t>When </a:t>
            </a:r>
            <a:r>
              <a:rPr lang="en-US" i="1" dirty="0" smtClean="0">
                <a:latin typeface="Constantia" charset="0"/>
              </a:rPr>
              <a:t>import name </a:t>
            </a:r>
            <a:r>
              <a:rPr lang="en-US" dirty="0" smtClean="0">
                <a:latin typeface="Constantia" charset="0"/>
              </a:rPr>
              <a:t>is executed the </a:t>
            </a:r>
            <a:r>
              <a:rPr lang="en-US" dirty="0">
                <a:latin typeface="Constantia" charset="0"/>
              </a:rPr>
              <a:t>interpreter searches for a file named </a:t>
            </a:r>
            <a:r>
              <a:rPr lang="en-US" i="1" dirty="0" smtClean="0">
                <a:latin typeface="Constantia" charset="0"/>
              </a:rPr>
              <a:t>name.py </a:t>
            </a:r>
            <a:r>
              <a:rPr lang="en-US" dirty="0" smtClean="0">
                <a:latin typeface="Constantia" charset="0"/>
              </a:rPr>
              <a:t>in several locations</a:t>
            </a:r>
            <a:endParaRPr lang="en-US" dirty="0">
              <a:latin typeface="Constantia" charset="0"/>
            </a:endParaRPr>
          </a:p>
          <a:p>
            <a:pPr lvl="1"/>
            <a:r>
              <a:rPr lang="en-US" dirty="0">
                <a:latin typeface="Constantia" charset="0"/>
              </a:rPr>
              <a:t>Current </a:t>
            </a:r>
            <a:r>
              <a:rPr lang="en-US" dirty="0" smtClean="0">
                <a:latin typeface="Constantia" charset="0"/>
              </a:rPr>
              <a:t>working directory given by </a:t>
            </a:r>
            <a:r>
              <a:rPr lang="en-US" i="1" dirty="0" err="1" smtClean="0">
                <a:latin typeface="Constantia" charset="0"/>
              </a:rPr>
              <a:t>os.getcwd</a:t>
            </a:r>
            <a:r>
              <a:rPr lang="en-US" i="1" dirty="0" smtClean="0">
                <a:latin typeface="Constantia" charset="0"/>
              </a:rPr>
              <a:t>()</a:t>
            </a:r>
          </a:p>
          <a:p>
            <a:pPr lvl="1"/>
            <a:r>
              <a:rPr lang="en-US" dirty="0" smtClean="0">
                <a:latin typeface="Constantia" charset="0"/>
              </a:rPr>
              <a:t>System path </a:t>
            </a:r>
            <a:r>
              <a:rPr lang="en-US" dirty="0">
                <a:latin typeface="Constantia" charset="0"/>
              </a:rPr>
              <a:t>given </a:t>
            </a:r>
            <a:r>
              <a:rPr lang="en-US" dirty="0" smtClean="0">
                <a:latin typeface="Constantia" charset="0"/>
              </a:rPr>
              <a:t>by variable </a:t>
            </a:r>
            <a:r>
              <a:rPr lang="en-US" i="1" dirty="0" err="1">
                <a:latin typeface="Constantia" charset="0"/>
              </a:rPr>
              <a:t>sys.path</a:t>
            </a:r>
            <a:endParaRPr lang="en-US" dirty="0">
              <a:latin typeface="Constantia" charset="0"/>
            </a:endParaRPr>
          </a:p>
          <a:p>
            <a:pPr lvl="1"/>
            <a:r>
              <a:rPr lang="en-US" i="1" dirty="0" err="1">
                <a:latin typeface="Constantia" charset="0"/>
              </a:rPr>
              <a:t>s</a:t>
            </a:r>
            <a:r>
              <a:rPr lang="en-US" i="1" dirty="0" err="1" smtClean="0">
                <a:latin typeface="Constantia" charset="0"/>
              </a:rPr>
              <a:t>ys.path</a:t>
            </a:r>
            <a:r>
              <a:rPr lang="en-US" dirty="0" smtClean="0">
                <a:latin typeface="Constantia" charset="0"/>
              </a:rPr>
              <a:t> will include a list </a:t>
            </a:r>
            <a:r>
              <a:rPr lang="en-US" dirty="0">
                <a:latin typeface="Constantia" charset="0"/>
              </a:rPr>
              <a:t>of directories specified by </a:t>
            </a:r>
            <a:r>
              <a:rPr lang="en-US" dirty="0" smtClean="0">
                <a:latin typeface="Constantia" charset="0"/>
              </a:rPr>
              <a:t>environment variable called </a:t>
            </a:r>
            <a:r>
              <a:rPr lang="en-US" b="1" dirty="0" smtClean="0">
                <a:latin typeface="Constantia" charset="0"/>
              </a:rPr>
              <a:t>PYTHONPATH</a:t>
            </a:r>
            <a:endParaRPr lang="en-US" b="1" dirty="0">
              <a:latin typeface="Constantia" charset="0"/>
            </a:endParaRPr>
          </a:p>
          <a:p>
            <a:r>
              <a:rPr lang="en-US" dirty="0" smtClean="0">
                <a:latin typeface="Constantia" charset="0"/>
              </a:rPr>
              <a:t>Script </a:t>
            </a:r>
            <a:r>
              <a:rPr lang="en-US" dirty="0">
                <a:latin typeface="Constantia" charset="0"/>
              </a:rPr>
              <a:t>being run should not have the same name as </a:t>
            </a:r>
            <a:r>
              <a:rPr lang="en-US" dirty="0" smtClean="0">
                <a:latin typeface="Constantia" charset="0"/>
              </a:rPr>
              <a:t>a python standard library.</a:t>
            </a:r>
            <a:endParaRPr lang="en-US" dirty="0">
              <a:latin typeface="Constantia" charset="0"/>
            </a:endParaRPr>
          </a:p>
        </p:txBody>
      </p:sp>
    </p:spTree>
    <p:extLst>
      <p:ext uri="{BB962C8B-B14F-4D97-AF65-F5344CB8AC3E}">
        <p14:creationId xmlns:p14="http://schemas.microsoft.com/office/powerpoint/2010/main" val="229474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sys.path</a:t>
            </a:r>
            <a:r>
              <a:rPr lang="en-US" dirty="0" smtClean="0"/>
              <a:t/>
            </a:r>
            <a:br>
              <a:rPr lang="en-US" dirty="0" smtClean="0"/>
            </a:br>
            <a:endParaRPr lang="en-US" dirty="0"/>
          </a:p>
        </p:txBody>
      </p:sp>
      <p:sp>
        <p:nvSpPr>
          <p:cNvPr id="3" name="Content Placeholder 2"/>
          <p:cNvSpPr>
            <a:spLocks noGrp="1"/>
          </p:cNvSpPr>
          <p:nvPr>
            <p:ph idx="1"/>
          </p:nvPr>
        </p:nvSpPr>
        <p:spPr>
          <a:xfrm>
            <a:off x="457200" y="1245800"/>
            <a:ext cx="8229600" cy="4880364"/>
          </a:xfrm>
        </p:spPr>
        <p:txBody>
          <a:bodyPr>
            <a:normAutofit fontScale="77500" lnSpcReduction="20000"/>
          </a:bodyPr>
          <a:lstStyle/>
          <a:p>
            <a:r>
              <a:rPr lang="en-US" dirty="0" smtClean="0"/>
              <a:t>A list of strings that specifies the search path for modules. Initialized from the environment variable PYTHONPATH, plus an installation-dependent default which includes the directory of all installed packages.</a:t>
            </a:r>
          </a:p>
          <a:p>
            <a:endParaRPr lang="en-US" dirty="0" smtClean="0"/>
          </a:p>
          <a:p>
            <a:r>
              <a:rPr lang="en-US" dirty="0" smtClean="0"/>
              <a:t>As initialized upon program startup, the first item of this list, path[0], is the directory containing the script that was used to invoke the Python interpreter. If the script directory is not available (e.g. if the interpreter is invoked interactively or if the script is read from standard input), path[0] is the empty string, which directs Python to search modules in the current working directory first. Notice that the script directory is inserted before the entries inserted as a result of PYTHONPATH.</a:t>
            </a:r>
            <a:endParaRPr lang="en-US" dirty="0"/>
          </a:p>
        </p:txBody>
      </p:sp>
    </p:spTree>
    <p:extLst>
      <p:ext uri="{BB962C8B-B14F-4D97-AF65-F5344CB8AC3E}">
        <p14:creationId xmlns:p14="http://schemas.microsoft.com/office/powerpoint/2010/main" val="328687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354"/>
            <a:ext cx="8229600" cy="1143000"/>
          </a:xfrm>
        </p:spPr>
        <p:txBody>
          <a:bodyPr/>
          <a:lstStyle/>
          <a:p>
            <a:r>
              <a:rPr lang="en-US" dirty="0" smtClean="0"/>
              <a:t>Example: showing system path</a:t>
            </a:r>
            <a:endParaRPr lang="en-US" dirty="0"/>
          </a:p>
        </p:txBody>
      </p:sp>
      <p:sp>
        <p:nvSpPr>
          <p:cNvPr id="3" name="Content Placeholder 2"/>
          <p:cNvSpPr>
            <a:spLocks noGrp="1"/>
          </p:cNvSpPr>
          <p:nvPr>
            <p:ph idx="1"/>
          </p:nvPr>
        </p:nvSpPr>
        <p:spPr>
          <a:xfrm>
            <a:off x="271305" y="1218050"/>
            <a:ext cx="8692563" cy="5115442"/>
          </a:xfrm>
        </p:spPr>
        <p:txBody>
          <a:bodyPr>
            <a:noAutofit/>
          </a:bodyPr>
          <a:lstStyle/>
          <a:p>
            <a:pPr marL="0" indent="0">
              <a:buNone/>
            </a:pPr>
            <a:r>
              <a:rPr lang="en-US" sz="2000" dirty="0" smtClean="0">
                <a:latin typeface="Consolas"/>
                <a:cs typeface="Consolas"/>
              </a:rPr>
              <a:t>Python 3.5.0b4 (v3.5.0b4:c0d641054635, Jul 25 2015, 16:26:13) [GCC 4.2.1 (Apple Inc. build 5666) (dot 3)]</a:t>
            </a:r>
          </a:p>
          <a:p>
            <a:pPr marL="0" indent="0">
              <a:buNone/>
            </a:pPr>
            <a:r>
              <a:rPr lang="en-US" sz="2000" dirty="0" smtClean="0">
                <a:latin typeface="Consolas"/>
                <a:cs typeface="Consolas"/>
              </a:rPr>
              <a:t>&gt;&gt;&gt; import sys</a:t>
            </a:r>
          </a:p>
          <a:p>
            <a:pPr marL="0" indent="0">
              <a:buNone/>
            </a:pPr>
            <a:r>
              <a:rPr lang="en-US" sz="2000" dirty="0" smtClean="0">
                <a:latin typeface="Consolas"/>
                <a:cs typeface="Consolas"/>
              </a:rPr>
              <a:t>&gt;&gt;&gt; </a:t>
            </a:r>
            <a:r>
              <a:rPr lang="en-US" sz="2000" dirty="0" err="1" smtClean="0">
                <a:latin typeface="Consolas"/>
                <a:cs typeface="Consolas"/>
              </a:rPr>
              <a:t>sys.path</a:t>
            </a:r>
            <a:endParaRPr lang="en-US" sz="2000" dirty="0" smtClean="0">
              <a:latin typeface="Consolas"/>
              <a:cs typeface="Consolas"/>
            </a:endParaRPr>
          </a:p>
          <a:p>
            <a:pPr marL="0" indent="0">
              <a:buNone/>
            </a:pPr>
            <a:r>
              <a:rPr lang="en-US" sz="1600" dirty="0" smtClean="0">
                <a:latin typeface="Consolas"/>
                <a:cs typeface="Consolas"/>
              </a:rPr>
              <a:t>['', '/Users/</a:t>
            </a:r>
            <a:r>
              <a:rPr lang="en-US" sz="1600" dirty="0" err="1" smtClean="0">
                <a:latin typeface="Consolas"/>
                <a:cs typeface="Consolas"/>
              </a:rPr>
              <a:t>fred</a:t>
            </a:r>
            <a:r>
              <a:rPr lang="en-US" sz="1600" dirty="0" smtClean="0">
                <a:latin typeface="Consolas"/>
                <a:cs typeface="Consolas"/>
              </a:rPr>
              <a:t>/Documents', '/Library/Frameworks/</a:t>
            </a:r>
            <a:r>
              <a:rPr lang="en-US" sz="1600" dirty="0" err="1" smtClean="0">
                <a:latin typeface="Consolas"/>
                <a:cs typeface="Consolas"/>
              </a:rPr>
              <a:t>Python.framework</a:t>
            </a:r>
            <a:r>
              <a:rPr lang="en-US" sz="1600" dirty="0" smtClean="0">
                <a:latin typeface="Consolas"/>
                <a:cs typeface="Consolas"/>
              </a:rPr>
              <a:t>/Versions/3.5/lib/python35.zip', '/Library/Frameworks/</a:t>
            </a:r>
            <a:r>
              <a:rPr lang="en-US" sz="1600" dirty="0" err="1" smtClean="0">
                <a:latin typeface="Consolas"/>
                <a:cs typeface="Consolas"/>
              </a:rPr>
              <a:t>Python.framework</a:t>
            </a:r>
            <a:r>
              <a:rPr lang="en-US" sz="1600" dirty="0" smtClean="0">
                <a:latin typeface="Consolas"/>
                <a:cs typeface="Consolas"/>
              </a:rPr>
              <a:t>/Versions/3.5/lib/python3.5', '/Library/Frameworks/</a:t>
            </a:r>
            <a:r>
              <a:rPr lang="en-US" sz="1600" dirty="0" err="1" smtClean="0">
                <a:latin typeface="Consolas"/>
                <a:cs typeface="Consolas"/>
              </a:rPr>
              <a:t>Python.framework</a:t>
            </a:r>
            <a:r>
              <a:rPr lang="en-US" sz="1600" dirty="0" smtClean="0">
                <a:latin typeface="Consolas"/>
                <a:cs typeface="Consolas"/>
              </a:rPr>
              <a:t>/Versions/3.5/lib/python3.5/plat-</a:t>
            </a:r>
            <a:r>
              <a:rPr lang="en-US" sz="1600" dirty="0" err="1" smtClean="0">
                <a:latin typeface="Consolas"/>
                <a:cs typeface="Consolas"/>
              </a:rPr>
              <a:t>darwin</a:t>
            </a:r>
            <a:r>
              <a:rPr lang="en-US" sz="1600" dirty="0" smtClean="0">
                <a:latin typeface="Consolas"/>
                <a:cs typeface="Consolas"/>
              </a:rPr>
              <a:t>',/Library/Frameworks/</a:t>
            </a:r>
            <a:r>
              <a:rPr lang="en-US" sz="1600" dirty="0" err="1" smtClean="0">
                <a:latin typeface="Consolas"/>
                <a:cs typeface="Consolas"/>
              </a:rPr>
              <a:t>Python.framework</a:t>
            </a:r>
            <a:r>
              <a:rPr lang="en-US" sz="1600" dirty="0" smtClean="0">
                <a:latin typeface="Consolas"/>
                <a:cs typeface="Consolas"/>
              </a:rPr>
              <a:t>/Versions/3.5/lib/python3.5/lib-</a:t>
            </a:r>
            <a:r>
              <a:rPr lang="en-US" sz="1600" dirty="0" err="1" smtClean="0">
                <a:latin typeface="Consolas"/>
                <a:cs typeface="Consolas"/>
              </a:rPr>
              <a:t>dynload</a:t>
            </a:r>
            <a:r>
              <a:rPr lang="en-US" sz="1600" dirty="0" smtClean="0">
                <a:latin typeface="Consolas"/>
                <a:cs typeface="Consolas"/>
              </a:rPr>
              <a:t>', '/Library/Frameworks/</a:t>
            </a:r>
            <a:r>
              <a:rPr lang="en-US" sz="1600" dirty="0" err="1" smtClean="0">
                <a:latin typeface="Consolas"/>
                <a:cs typeface="Consolas"/>
              </a:rPr>
              <a:t>Python.framework</a:t>
            </a:r>
            <a:r>
              <a:rPr lang="en-US" sz="1600" dirty="0" smtClean="0">
                <a:latin typeface="Consolas"/>
                <a:cs typeface="Consolas"/>
              </a:rPr>
              <a:t>/Versions/3.5/lib/python3.5/site-packages']</a:t>
            </a:r>
          </a:p>
          <a:p>
            <a:pPr marL="0" indent="0">
              <a:buNone/>
            </a:pPr>
            <a:r>
              <a:rPr lang="en-US" sz="2000" dirty="0" smtClean="0">
                <a:latin typeface="Consolas"/>
                <a:cs typeface="Consolas"/>
              </a:rPr>
              <a:t>&gt;&gt;&gt; import </a:t>
            </a:r>
            <a:r>
              <a:rPr lang="en-US" sz="2000" dirty="0" err="1" smtClean="0">
                <a:latin typeface="Consolas"/>
                <a:cs typeface="Consolas"/>
              </a:rPr>
              <a:t>os</a:t>
            </a:r>
            <a:endParaRPr lang="en-US" sz="2000" dirty="0" smtClean="0">
              <a:latin typeface="Consolas"/>
              <a:cs typeface="Consolas"/>
            </a:endParaRPr>
          </a:p>
          <a:p>
            <a:pPr marL="0" indent="0">
              <a:buNone/>
            </a:pPr>
            <a:r>
              <a:rPr lang="en-US" sz="2000" dirty="0" smtClean="0">
                <a:latin typeface="Consolas"/>
                <a:cs typeface="Consolas"/>
              </a:rPr>
              <a:t>&gt;&gt;&gt; </a:t>
            </a:r>
            <a:r>
              <a:rPr lang="en-US" sz="2000" dirty="0" err="1" smtClean="0">
                <a:latin typeface="Consolas"/>
                <a:cs typeface="Consolas"/>
              </a:rPr>
              <a:t>os.getcwd</a:t>
            </a:r>
            <a:r>
              <a:rPr lang="en-US" sz="2000" dirty="0" smtClean="0">
                <a:latin typeface="Consolas"/>
                <a:cs typeface="Consolas"/>
              </a:rPr>
              <a:t>()</a:t>
            </a:r>
          </a:p>
          <a:p>
            <a:pPr marL="0" indent="0">
              <a:buNone/>
            </a:pPr>
            <a:r>
              <a:rPr lang="en-US" sz="2000" dirty="0" smtClean="0">
                <a:latin typeface="Consolas"/>
                <a:cs typeface="Consolas"/>
              </a:rPr>
              <a:t>'/Users/</a:t>
            </a:r>
            <a:r>
              <a:rPr lang="en-US" sz="2000" dirty="0" err="1" smtClean="0">
                <a:latin typeface="Consolas"/>
                <a:cs typeface="Consolas"/>
              </a:rPr>
              <a:t>fred</a:t>
            </a:r>
            <a:r>
              <a:rPr lang="en-US" sz="2000" dirty="0" smtClean="0">
                <a:latin typeface="Consolas"/>
                <a:cs typeface="Consolas"/>
              </a:rPr>
              <a:t>/Documents'</a:t>
            </a:r>
          </a:p>
          <a:p>
            <a:pPr marL="0" indent="0">
              <a:buNone/>
            </a:pPr>
            <a:r>
              <a:rPr lang="en-US" sz="2000" dirty="0" smtClean="0">
                <a:latin typeface="Consolas"/>
                <a:cs typeface="Consolas"/>
              </a:rPr>
              <a:t>&gt;&gt;&gt; </a:t>
            </a:r>
            <a:endParaRPr lang="en-US" sz="2000" dirty="0">
              <a:latin typeface="Consolas"/>
              <a:cs typeface="Consolas"/>
            </a:endParaRPr>
          </a:p>
        </p:txBody>
      </p:sp>
    </p:spTree>
    <p:extLst>
      <p:ext uri="{BB962C8B-B14F-4D97-AF65-F5344CB8AC3E}">
        <p14:creationId xmlns:p14="http://schemas.microsoft.com/office/powerpoint/2010/main" val="363573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375"/>
          </a:xfrm>
        </p:spPr>
        <p:txBody>
          <a:bodyPr>
            <a:normAutofit fontScale="90000"/>
          </a:bodyPr>
          <a:lstStyle/>
          <a:p>
            <a:r>
              <a:rPr lang="en-US" sz="3600" dirty="0" smtClean="0"/>
              <a:t>Ex: changing working directory and path</a:t>
            </a:r>
            <a:endParaRPr lang="en-US" sz="3600" dirty="0"/>
          </a:p>
        </p:txBody>
      </p:sp>
      <p:sp>
        <p:nvSpPr>
          <p:cNvPr id="3" name="Content Placeholder 2"/>
          <p:cNvSpPr>
            <a:spLocks noGrp="1"/>
          </p:cNvSpPr>
          <p:nvPr>
            <p:ph idx="1"/>
          </p:nvPr>
        </p:nvSpPr>
        <p:spPr>
          <a:xfrm>
            <a:off x="457200" y="834014"/>
            <a:ext cx="8229600" cy="5292150"/>
          </a:xfrm>
        </p:spPr>
        <p:txBody>
          <a:bodyPr>
            <a:noAutofit/>
          </a:bodyPr>
          <a:lstStyle/>
          <a:p>
            <a:pPr marL="0" indent="0">
              <a:buNone/>
            </a:pPr>
            <a:r>
              <a:rPr lang="en-US" sz="1800" dirty="0" smtClean="0">
                <a:latin typeface="Consolas"/>
                <a:cs typeface="Consolas"/>
              </a:rPr>
              <a:t>#Suppose I have directory Preview that contains file initdata.py</a:t>
            </a:r>
          </a:p>
          <a:p>
            <a:pPr marL="0" indent="0">
              <a:buNone/>
            </a:pPr>
            <a:r>
              <a:rPr lang="en-US" sz="1800" dirty="0" smtClean="0">
                <a:latin typeface="Consolas"/>
                <a:cs typeface="Consolas"/>
              </a:rPr>
              <a:t>&gt;&gt;&gt; import </a:t>
            </a:r>
            <a:r>
              <a:rPr lang="en-US" sz="1800" dirty="0" err="1" smtClean="0">
                <a:latin typeface="Consolas"/>
                <a:cs typeface="Consolas"/>
              </a:rPr>
              <a:t>initdata</a:t>
            </a:r>
            <a:endParaRPr lang="en-US" sz="1800" dirty="0" smtClean="0">
              <a:latin typeface="Consolas"/>
              <a:cs typeface="Consolas"/>
            </a:endParaRPr>
          </a:p>
          <a:p>
            <a:pPr marL="0" indent="0">
              <a:buNone/>
            </a:pPr>
            <a:r>
              <a:rPr lang="en-US" sz="1800" dirty="0" err="1" smtClean="0">
                <a:latin typeface="Consolas"/>
                <a:cs typeface="Consolas"/>
              </a:rPr>
              <a:t>Traceback</a:t>
            </a:r>
            <a:r>
              <a:rPr lang="en-US" sz="1800" dirty="0" smtClean="0">
                <a:latin typeface="Consolas"/>
                <a:cs typeface="Consolas"/>
              </a:rPr>
              <a:t> (most recent call last):</a:t>
            </a:r>
          </a:p>
          <a:p>
            <a:pPr marL="0" indent="0">
              <a:buNone/>
            </a:pPr>
            <a:r>
              <a:rPr lang="en-US" sz="1800" dirty="0" smtClean="0">
                <a:latin typeface="Consolas"/>
                <a:cs typeface="Consolas"/>
              </a:rPr>
              <a:t>  File "&lt;pyshell#4&gt;", line 1, in &lt;module&gt;</a:t>
            </a:r>
          </a:p>
          <a:p>
            <a:pPr marL="0" indent="0">
              <a:buNone/>
            </a:pPr>
            <a:r>
              <a:rPr lang="en-US" sz="1800" dirty="0" smtClean="0">
                <a:latin typeface="Consolas"/>
                <a:cs typeface="Consolas"/>
              </a:rPr>
              <a:t>    import </a:t>
            </a:r>
            <a:r>
              <a:rPr lang="en-US" sz="1800" dirty="0" err="1" smtClean="0">
                <a:latin typeface="Consolas"/>
                <a:cs typeface="Consolas"/>
              </a:rPr>
              <a:t>initdata</a:t>
            </a:r>
            <a:endParaRPr lang="en-US" sz="1800" dirty="0" smtClean="0">
              <a:latin typeface="Consolas"/>
              <a:cs typeface="Consolas"/>
            </a:endParaRPr>
          </a:p>
          <a:p>
            <a:pPr marL="0" indent="0">
              <a:buNone/>
            </a:pPr>
            <a:r>
              <a:rPr lang="en-US" sz="1800" dirty="0" err="1" smtClean="0">
                <a:latin typeface="Consolas"/>
                <a:cs typeface="Consolas"/>
              </a:rPr>
              <a:t>ImportError</a:t>
            </a:r>
            <a:r>
              <a:rPr lang="en-US" sz="1800" dirty="0" smtClean="0">
                <a:latin typeface="Consolas"/>
                <a:cs typeface="Consolas"/>
              </a:rPr>
              <a:t>: No module named '</a:t>
            </a:r>
            <a:r>
              <a:rPr lang="en-US" sz="1800" dirty="0" err="1" smtClean="0">
                <a:latin typeface="Consolas"/>
                <a:cs typeface="Consolas"/>
              </a:rPr>
              <a:t>initdata</a:t>
            </a:r>
            <a:r>
              <a:rPr lang="en-US" sz="1800" dirty="0" smtClean="0">
                <a:latin typeface="Consolas"/>
                <a:cs typeface="Consolas"/>
              </a:rPr>
              <a:t>'</a:t>
            </a:r>
          </a:p>
          <a:p>
            <a:pPr marL="0" lvl="1" indent="0">
              <a:buNone/>
            </a:pPr>
            <a:r>
              <a:rPr lang="en-US" sz="1800" dirty="0" smtClean="0">
                <a:latin typeface="Consolas"/>
                <a:cs typeface="Consolas"/>
              </a:rPr>
              <a:t>&gt;&gt;&gt; </a:t>
            </a:r>
            <a:r>
              <a:rPr lang="en-US" sz="1800" dirty="0" err="1" smtClean="0">
                <a:latin typeface="Consolas"/>
                <a:cs typeface="Consolas"/>
              </a:rPr>
              <a:t>os.chdir</a:t>
            </a:r>
            <a:r>
              <a:rPr lang="en-US" sz="1800" dirty="0" smtClean="0">
                <a:latin typeface="Consolas"/>
                <a:cs typeface="Consolas"/>
              </a:rPr>
              <a:t>(‘./Preview’) </a:t>
            </a:r>
          </a:p>
          <a:p>
            <a:pPr marL="0" lvl="1" indent="0">
              <a:buNone/>
            </a:pPr>
            <a:r>
              <a:rPr lang="en-US" sz="1800" dirty="0" smtClean="0">
                <a:latin typeface="Consolas"/>
                <a:cs typeface="Consolas"/>
              </a:rPr>
              <a:t>#also try </a:t>
            </a:r>
            <a:r>
              <a:rPr lang="en-US" sz="2000" dirty="0" err="1">
                <a:latin typeface="Consolas"/>
                <a:cs typeface="Consolas"/>
              </a:rPr>
              <a:t>s</a:t>
            </a:r>
            <a:r>
              <a:rPr lang="en-US" sz="2000" dirty="0" err="1" smtClean="0">
                <a:latin typeface="Consolas"/>
                <a:cs typeface="Consolas"/>
              </a:rPr>
              <a:t>ys.path.append</a:t>
            </a:r>
            <a:r>
              <a:rPr lang="en-US" sz="2000" dirty="0" smtClean="0">
                <a:latin typeface="Consolas"/>
                <a:cs typeface="Consolas"/>
              </a:rPr>
              <a:t>(</a:t>
            </a:r>
            <a:r>
              <a:rPr lang="ja-JP" altLang="en-US" sz="2000" dirty="0" smtClean="0">
                <a:latin typeface="Consolas"/>
                <a:cs typeface="Consolas"/>
              </a:rPr>
              <a:t>‘</a:t>
            </a:r>
            <a:r>
              <a:rPr lang="en-US" altLang="ja-JP" sz="2000" dirty="0" smtClean="0">
                <a:latin typeface="Consolas"/>
                <a:cs typeface="Consolas"/>
              </a:rPr>
              <a:t>./Preview</a:t>
            </a:r>
            <a:r>
              <a:rPr lang="ja-JP" altLang="en-US" sz="2000" dirty="0" smtClean="0">
                <a:latin typeface="Consolas"/>
                <a:cs typeface="Consolas"/>
              </a:rPr>
              <a:t>’</a:t>
            </a:r>
            <a:r>
              <a:rPr lang="en-US" sz="2000" dirty="0" smtClean="0">
                <a:latin typeface="Consolas"/>
                <a:cs typeface="Consolas"/>
              </a:rPr>
              <a:t>)</a:t>
            </a:r>
            <a:endParaRPr lang="en-US" sz="1800" dirty="0" smtClean="0">
              <a:latin typeface="Consolas"/>
              <a:cs typeface="Consolas"/>
            </a:endParaRPr>
          </a:p>
          <a:p>
            <a:pPr marL="0" indent="0">
              <a:buNone/>
            </a:pPr>
            <a:r>
              <a:rPr lang="en-US" sz="1800" dirty="0" smtClean="0">
                <a:latin typeface="Consolas"/>
                <a:cs typeface="Consolas"/>
              </a:rPr>
              <a:t>&gt;&gt;&gt; </a:t>
            </a:r>
            <a:r>
              <a:rPr lang="en-US" sz="1800" dirty="0" err="1" smtClean="0">
                <a:latin typeface="Consolas"/>
                <a:cs typeface="Consolas"/>
              </a:rPr>
              <a:t>os.getcwd</a:t>
            </a:r>
            <a:r>
              <a:rPr lang="en-US" sz="1800" dirty="0" smtClean="0">
                <a:latin typeface="Consolas"/>
                <a:cs typeface="Consolas"/>
              </a:rPr>
              <a:t>()</a:t>
            </a:r>
          </a:p>
          <a:p>
            <a:pPr marL="0" indent="0">
              <a:buNone/>
            </a:pPr>
            <a:r>
              <a:rPr lang="en-US" sz="1800" dirty="0" smtClean="0">
                <a:latin typeface="Consolas"/>
                <a:cs typeface="Consolas"/>
              </a:rPr>
              <a:t>'/Users/</a:t>
            </a:r>
            <a:r>
              <a:rPr lang="en-US" sz="1800" dirty="0" err="1" smtClean="0">
                <a:latin typeface="Consolas"/>
                <a:cs typeface="Consolas"/>
              </a:rPr>
              <a:t>fred</a:t>
            </a:r>
            <a:r>
              <a:rPr lang="en-US" sz="1800" dirty="0" smtClean="0">
                <a:latin typeface="Consolas"/>
                <a:cs typeface="Consolas"/>
              </a:rPr>
              <a:t>/Documents/Preview'</a:t>
            </a:r>
          </a:p>
          <a:p>
            <a:pPr marL="0" indent="0">
              <a:buNone/>
            </a:pPr>
            <a:r>
              <a:rPr lang="en-US" sz="1800" dirty="0" smtClean="0">
                <a:latin typeface="Consolas"/>
                <a:cs typeface="Consolas"/>
              </a:rPr>
              <a:t>&gt;&gt;&gt; import </a:t>
            </a:r>
            <a:r>
              <a:rPr lang="en-US" sz="1800" dirty="0" err="1" smtClean="0">
                <a:latin typeface="Consolas"/>
                <a:cs typeface="Consolas"/>
              </a:rPr>
              <a:t>initdata</a:t>
            </a:r>
            <a:r>
              <a:rPr lang="en-US" sz="1800" dirty="0" smtClean="0">
                <a:latin typeface="Consolas"/>
                <a:cs typeface="Consolas"/>
              </a:rPr>
              <a:t>  # has an attribute </a:t>
            </a:r>
            <a:r>
              <a:rPr lang="en-US" sz="1800" dirty="0" err="1" smtClean="0">
                <a:latin typeface="Consolas"/>
                <a:cs typeface="Consolas"/>
              </a:rPr>
              <a:t>db</a:t>
            </a:r>
            <a:endParaRPr lang="en-US" sz="1800" dirty="0" smtClean="0">
              <a:latin typeface="Consolas"/>
              <a:cs typeface="Consolas"/>
            </a:endParaRPr>
          </a:p>
          <a:p>
            <a:pPr marL="0" indent="0">
              <a:buNone/>
            </a:pPr>
            <a:r>
              <a:rPr lang="en-US" sz="1800" dirty="0" smtClean="0">
                <a:latin typeface="Consolas"/>
                <a:cs typeface="Consolas"/>
              </a:rPr>
              <a:t>&gt;&gt;&gt; </a:t>
            </a:r>
            <a:r>
              <a:rPr lang="en-US" sz="1800" dirty="0" err="1" smtClean="0">
                <a:latin typeface="Consolas"/>
                <a:cs typeface="Consolas"/>
              </a:rPr>
              <a:t>db</a:t>
            </a:r>
            <a:endParaRPr lang="en-US" sz="1800" dirty="0" smtClean="0">
              <a:latin typeface="Consolas"/>
              <a:cs typeface="Consolas"/>
            </a:endParaRPr>
          </a:p>
          <a:p>
            <a:pPr marL="0" indent="0">
              <a:buNone/>
            </a:pPr>
            <a:r>
              <a:rPr lang="en-US" sz="1800" dirty="0" err="1" smtClean="0">
                <a:latin typeface="Consolas"/>
                <a:cs typeface="Consolas"/>
              </a:rPr>
              <a:t>Traceback</a:t>
            </a:r>
            <a:r>
              <a:rPr lang="en-US" sz="1800" dirty="0" smtClean="0">
                <a:latin typeface="Consolas"/>
                <a:cs typeface="Consolas"/>
              </a:rPr>
              <a:t> (most recent call last):</a:t>
            </a:r>
          </a:p>
          <a:p>
            <a:pPr marL="0" indent="0">
              <a:buNone/>
            </a:pPr>
            <a:r>
              <a:rPr lang="en-US" sz="1800" dirty="0" smtClean="0">
                <a:latin typeface="Consolas"/>
                <a:cs typeface="Consolas"/>
              </a:rPr>
              <a:t>  File "&lt;pyshell#9&gt;", line 1, in &lt;module&gt;</a:t>
            </a:r>
          </a:p>
          <a:p>
            <a:pPr marL="0" indent="0">
              <a:buNone/>
            </a:pPr>
            <a:r>
              <a:rPr lang="en-US" sz="1800" dirty="0" smtClean="0">
                <a:latin typeface="Consolas"/>
                <a:cs typeface="Consolas"/>
              </a:rPr>
              <a:t>  </a:t>
            </a:r>
            <a:r>
              <a:rPr lang="en-US" sz="1800" dirty="0">
                <a:latin typeface="Consolas"/>
                <a:cs typeface="Consolas"/>
              </a:rPr>
              <a:t> </a:t>
            </a:r>
            <a:r>
              <a:rPr lang="en-US" sz="1800" dirty="0" err="1" smtClean="0">
                <a:latin typeface="Consolas"/>
                <a:cs typeface="Consolas"/>
              </a:rPr>
              <a:t>NameError</a:t>
            </a:r>
            <a:r>
              <a:rPr lang="en-US" sz="1800" dirty="0" smtClean="0">
                <a:latin typeface="Consolas"/>
                <a:cs typeface="Consolas"/>
              </a:rPr>
              <a:t>: name '</a:t>
            </a:r>
            <a:r>
              <a:rPr lang="en-US" sz="1800" dirty="0" err="1" smtClean="0">
                <a:latin typeface="Consolas"/>
                <a:cs typeface="Consolas"/>
              </a:rPr>
              <a:t>db</a:t>
            </a:r>
            <a:r>
              <a:rPr lang="en-US" sz="1800" dirty="0" smtClean="0">
                <a:latin typeface="Consolas"/>
                <a:cs typeface="Consolas"/>
              </a:rPr>
              <a:t>' is not defined</a:t>
            </a:r>
          </a:p>
          <a:p>
            <a:pPr marL="0" indent="0">
              <a:buNone/>
            </a:pPr>
            <a:r>
              <a:rPr lang="en-US" sz="1800" dirty="0" smtClean="0">
                <a:latin typeface="Consolas"/>
                <a:cs typeface="Consolas"/>
              </a:rPr>
              <a:t>&gt;&gt;&gt; </a:t>
            </a:r>
            <a:r>
              <a:rPr lang="en-US" sz="1800" dirty="0" err="1" smtClean="0">
                <a:latin typeface="Consolas"/>
                <a:cs typeface="Consolas"/>
              </a:rPr>
              <a:t>initdata.db</a:t>
            </a:r>
            <a:endParaRPr lang="en-US" sz="1800" dirty="0" smtClean="0">
              <a:latin typeface="Consolas"/>
              <a:cs typeface="Consolas"/>
            </a:endParaRPr>
          </a:p>
          <a:p>
            <a:pPr marL="0" indent="0">
              <a:buNone/>
            </a:pPr>
            <a:r>
              <a:rPr lang="en-US" sz="1600" dirty="0" smtClean="0">
                <a:latin typeface="Consolas"/>
                <a:cs typeface="Consolas"/>
              </a:rPr>
              <a:t>{'sue': {'job': '</a:t>
            </a:r>
            <a:r>
              <a:rPr lang="en-US" sz="1600" dirty="0" err="1" smtClean="0">
                <a:latin typeface="Consolas"/>
                <a:cs typeface="Consolas"/>
              </a:rPr>
              <a:t>hdw</a:t>
            </a:r>
            <a:r>
              <a:rPr lang="en-US" sz="1600" dirty="0" smtClean="0">
                <a:latin typeface="Consolas"/>
                <a:cs typeface="Consolas"/>
              </a:rPr>
              <a:t>', 'pay': 40000, 'age': 45, 'name': 'Sue Jones'}, 'bob': {'job': 'dev', 'pay': 30000, 'age': 42, 'name': 'Bob Smith'}}</a:t>
            </a:r>
          </a:p>
        </p:txBody>
      </p:sp>
    </p:spTree>
    <p:extLst>
      <p:ext uri="{BB962C8B-B14F-4D97-AF65-F5344CB8AC3E}">
        <p14:creationId xmlns:p14="http://schemas.microsoft.com/office/powerpoint/2010/main" val="224066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ja-JP" altLang="en-US">
                <a:latin typeface="Calibri" charset="0"/>
              </a:rPr>
              <a:t>“</a:t>
            </a:r>
            <a:r>
              <a:rPr lang="en-US">
                <a:latin typeface="Calibri" charset="0"/>
              </a:rPr>
              <a:t>Compiled</a:t>
            </a:r>
            <a:r>
              <a:rPr lang="ja-JP" altLang="en-US">
                <a:latin typeface="Calibri" charset="0"/>
              </a:rPr>
              <a:t>”</a:t>
            </a:r>
            <a:r>
              <a:rPr lang="en-US">
                <a:latin typeface="Calibri" charset="0"/>
              </a:rPr>
              <a:t> Python Files</a:t>
            </a:r>
          </a:p>
        </p:txBody>
      </p:sp>
      <p:sp>
        <p:nvSpPr>
          <p:cNvPr id="3" name="Content Placeholder 2"/>
          <p:cNvSpPr>
            <a:spLocks noGrp="1"/>
          </p:cNvSpPr>
          <p:nvPr>
            <p:ph idx="1"/>
          </p:nvPr>
        </p:nvSpPr>
        <p:spPr/>
        <p:txBody>
          <a:bodyPr>
            <a:normAutofit fontScale="85000" lnSpcReduction="10000"/>
          </a:bodyPr>
          <a:lstStyle/>
          <a:p>
            <a:pPr marL="274320" indent="-274320" fontAlgn="auto">
              <a:spcAft>
                <a:spcPts val="0"/>
              </a:spcAft>
              <a:buClr>
                <a:schemeClr val="accent3"/>
              </a:buClr>
              <a:buFont typeface="Wingdings 2"/>
              <a:buChar char=""/>
              <a:defRPr/>
            </a:pPr>
            <a:r>
              <a:rPr lang="en-US" dirty="0" smtClean="0">
                <a:ea typeface="+mn-ea"/>
              </a:rPr>
              <a:t>If files </a:t>
            </a:r>
            <a:r>
              <a:rPr lang="en-US" i="1" dirty="0" smtClean="0">
                <a:ea typeface="+mn-ea"/>
              </a:rPr>
              <a:t>mod.pyc </a:t>
            </a:r>
            <a:r>
              <a:rPr lang="en-US" dirty="0" smtClean="0">
                <a:ea typeface="+mn-ea"/>
              </a:rPr>
              <a:t>and </a:t>
            </a:r>
            <a:r>
              <a:rPr lang="en-US" i="1" dirty="0" smtClean="0">
                <a:ea typeface="+mn-ea"/>
              </a:rPr>
              <a:t>mod.py</a:t>
            </a:r>
            <a:r>
              <a:rPr lang="en-US" dirty="0" smtClean="0">
                <a:ea typeface="+mn-ea"/>
              </a:rPr>
              <a:t> are in the same directory, there is a byte-compiled version of the module </a:t>
            </a:r>
            <a:r>
              <a:rPr lang="en-US" i="1" dirty="0" smtClean="0">
                <a:ea typeface="+mn-ea"/>
              </a:rPr>
              <a:t>mod </a:t>
            </a:r>
            <a:endParaRPr lang="en-US" dirty="0" smtClean="0">
              <a:ea typeface="+mn-ea"/>
            </a:endParaRPr>
          </a:p>
          <a:p>
            <a:pPr marL="274320" indent="-274320" fontAlgn="auto">
              <a:spcAft>
                <a:spcPts val="0"/>
              </a:spcAft>
              <a:buClr>
                <a:schemeClr val="accent3"/>
              </a:buClr>
              <a:buFont typeface="Wingdings 2"/>
              <a:buChar char=""/>
              <a:defRPr/>
            </a:pPr>
            <a:r>
              <a:rPr lang="en-US" dirty="0" smtClean="0">
                <a:ea typeface="+mn-ea"/>
              </a:rPr>
              <a:t>The modification time of the version of </a:t>
            </a:r>
            <a:r>
              <a:rPr lang="en-US" i="1" dirty="0" smtClean="0">
                <a:ea typeface="+mn-ea"/>
              </a:rPr>
              <a:t>mod.py</a:t>
            </a:r>
            <a:r>
              <a:rPr lang="en-US" dirty="0" smtClean="0">
                <a:ea typeface="+mn-ea"/>
              </a:rPr>
              <a:t> used to create </a:t>
            </a:r>
            <a:r>
              <a:rPr lang="en-US" i="1" dirty="0" smtClean="0">
                <a:ea typeface="+mn-ea"/>
              </a:rPr>
              <a:t>mod.pyc</a:t>
            </a:r>
            <a:r>
              <a:rPr lang="en-US" dirty="0" smtClean="0">
                <a:ea typeface="+mn-ea"/>
              </a:rPr>
              <a:t> is stored in </a:t>
            </a:r>
            <a:r>
              <a:rPr lang="en-US" i="1" dirty="0" smtClean="0">
                <a:ea typeface="+mn-ea"/>
              </a:rPr>
              <a:t>mod.pyc</a:t>
            </a:r>
            <a:endParaRPr lang="en-US" dirty="0" smtClean="0">
              <a:ea typeface="+mn-ea"/>
            </a:endParaRPr>
          </a:p>
          <a:p>
            <a:pPr marL="274320" indent="-274320" fontAlgn="auto">
              <a:spcAft>
                <a:spcPts val="0"/>
              </a:spcAft>
              <a:buClr>
                <a:schemeClr val="accent3"/>
              </a:buClr>
              <a:buFont typeface="Wingdings 2"/>
              <a:buChar char=""/>
              <a:defRPr/>
            </a:pPr>
            <a:r>
              <a:rPr lang="en-US" dirty="0" smtClean="0">
                <a:ea typeface="+mn-ea"/>
              </a:rPr>
              <a:t>Normally, the user does not need to do anything to create the </a:t>
            </a:r>
            <a:r>
              <a:rPr lang="en-US" i="1" dirty="0" smtClean="0">
                <a:ea typeface="+mn-ea"/>
              </a:rPr>
              <a:t>.</a:t>
            </a:r>
            <a:r>
              <a:rPr lang="en-US" i="1" dirty="0" err="1" smtClean="0">
                <a:ea typeface="+mn-ea"/>
              </a:rPr>
              <a:t>pyc</a:t>
            </a:r>
            <a:r>
              <a:rPr lang="en-US" dirty="0" smtClean="0">
                <a:ea typeface="+mn-ea"/>
              </a:rPr>
              <a:t> file</a:t>
            </a:r>
          </a:p>
          <a:p>
            <a:pPr marL="274320" indent="-274320" fontAlgn="auto">
              <a:spcAft>
                <a:spcPts val="0"/>
              </a:spcAft>
              <a:buClr>
                <a:schemeClr val="accent3"/>
              </a:buClr>
              <a:buFont typeface="Wingdings 2"/>
              <a:buChar char=""/>
              <a:defRPr/>
            </a:pPr>
            <a:r>
              <a:rPr lang="en-US" dirty="0" smtClean="0">
                <a:ea typeface="+mn-ea"/>
              </a:rPr>
              <a:t>A compiled .</a:t>
            </a:r>
            <a:r>
              <a:rPr lang="en-US" i="1" dirty="0" err="1" smtClean="0">
                <a:ea typeface="+mn-ea"/>
              </a:rPr>
              <a:t>py</a:t>
            </a:r>
            <a:r>
              <a:rPr lang="en-US" i="1" dirty="0" smtClean="0">
                <a:ea typeface="+mn-ea"/>
              </a:rPr>
              <a:t> </a:t>
            </a:r>
            <a:r>
              <a:rPr lang="en-US" dirty="0" smtClean="0">
                <a:ea typeface="+mn-ea"/>
              </a:rPr>
              <a:t>file is written to the </a:t>
            </a:r>
            <a:r>
              <a:rPr lang="en-US" i="1" dirty="0" smtClean="0">
                <a:ea typeface="+mn-ea"/>
              </a:rPr>
              <a:t>.</a:t>
            </a:r>
            <a:r>
              <a:rPr lang="en-US" i="1" dirty="0" err="1" smtClean="0">
                <a:ea typeface="+mn-ea"/>
              </a:rPr>
              <a:t>pyc</a:t>
            </a:r>
            <a:endParaRPr lang="en-US" i="1" dirty="0" smtClean="0">
              <a:ea typeface="+mn-ea"/>
            </a:endParaRPr>
          </a:p>
          <a:p>
            <a:pPr marL="640080" lvl="1" indent="-246888" fontAlgn="auto">
              <a:spcAft>
                <a:spcPts val="0"/>
              </a:spcAft>
              <a:buFont typeface="Wingdings 2"/>
              <a:buChar char=""/>
              <a:defRPr/>
            </a:pPr>
            <a:r>
              <a:rPr lang="en-US" dirty="0" smtClean="0">
                <a:ea typeface="+mn-ea"/>
              </a:rPr>
              <a:t>No error for failed attempt, </a:t>
            </a:r>
            <a:r>
              <a:rPr lang="en-US" i="1" dirty="0" smtClean="0">
                <a:ea typeface="+mn-ea"/>
              </a:rPr>
              <a:t>.</a:t>
            </a:r>
            <a:r>
              <a:rPr lang="en-US" i="1" dirty="0" err="1" smtClean="0">
                <a:ea typeface="+mn-ea"/>
              </a:rPr>
              <a:t>pyc</a:t>
            </a:r>
            <a:r>
              <a:rPr lang="en-US" i="1" dirty="0" smtClean="0">
                <a:ea typeface="+mn-ea"/>
              </a:rPr>
              <a:t> </a:t>
            </a:r>
            <a:r>
              <a:rPr lang="en-US" dirty="0" smtClean="0">
                <a:ea typeface="+mn-ea"/>
              </a:rPr>
              <a:t>is recognized as invalid</a:t>
            </a:r>
          </a:p>
          <a:p>
            <a:pPr marL="274320" indent="-274320" fontAlgn="auto">
              <a:spcAft>
                <a:spcPts val="0"/>
              </a:spcAft>
              <a:buClr>
                <a:schemeClr val="accent3"/>
              </a:buClr>
              <a:buFont typeface="Wingdings 2"/>
              <a:buChar char=""/>
              <a:defRPr/>
            </a:pPr>
            <a:r>
              <a:rPr lang="en-US" dirty="0" smtClean="0">
                <a:ea typeface="+mn-ea"/>
              </a:rPr>
              <a:t>Contents of the </a:t>
            </a:r>
            <a:r>
              <a:rPr lang="en-US" i="1" dirty="0" smtClean="0">
                <a:ea typeface="+mn-ea"/>
              </a:rPr>
              <a:t>.</a:t>
            </a:r>
            <a:r>
              <a:rPr lang="en-US" i="1" dirty="0" err="1" smtClean="0">
                <a:ea typeface="+mn-ea"/>
              </a:rPr>
              <a:t>pyc</a:t>
            </a:r>
            <a:r>
              <a:rPr lang="en-US" i="1" dirty="0" smtClean="0">
                <a:ea typeface="+mn-ea"/>
              </a:rPr>
              <a:t> </a:t>
            </a:r>
            <a:r>
              <a:rPr lang="en-US" dirty="0" smtClean="0">
                <a:ea typeface="+mn-ea"/>
              </a:rPr>
              <a:t>can be shared by different machines</a:t>
            </a:r>
            <a:endParaRPr lang="en-US" i="1" dirty="0" smtClean="0">
              <a:ea typeface="+mn-ea"/>
            </a:endParaRPr>
          </a:p>
        </p:txBody>
      </p:sp>
    </p:spTree>
    <p:extLst>
      <p:ext uri="{BB962C8B-B14F-4D97-AF65-F5344CB8AC3E}">
        <p14:creationId xmlns:p14="http://schemas.microsoft.com/office/powerpoint/2010/main" val="156641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atin typeface="Calibri" charset="0"/>
              </a:rPr>
              <a:t>The </a:t>
            </a:r>
            <a:r>
              <a:rPr lang="en-US" i="1">
                <a:latin typeface="Calibri" charset="0"/>
              </a:rPr>
              <a:t>dir()</a:t>
            </a:r>
            <a:r>
              <a:rPr lang="en-US">
                <a:latin typeface="Calibri" charset="0"/>
              </a:rPr>
              <a:t> Function</a:t>
            </a:r>
          </a:p>
        </p:txBody>
      </p:sp>
      <p:sp>
        <p:nvSpPr>
          <p:cNvPr id="13315" name="Content Placeholder 2"/>
          <p:cNvSpPr>
            <a:spLocks noGrp="1"/>
          </p:cNvSpPr>
          <p:nvPr>
            <p:ph idx="1"/>
          </p:nvPr>
        </p:nvSpPr>
        <p:spPr/>
        <p:txBody>
          <a:bodyPr>
            <a:normAutofit fontScale="85000" lnSpcReduction="20000"/>
          </a:bodyPr>
          <a:lstStyle/>
          <a:p>
            <a:r>
              <a:rPr lang="en-US" dirty="0">
                <a:latin typeface="Constantia" charset="0"/>
              </a:rPr>
              <a:t>Used to </a:t>
            </a:r>
            <a:r>
              <a:rPr lang="en-US" dirty="0" smtClean="0">
                <a:latin typeface="Constantia" charset="0"/>
              </a:rPr>
              <a:t>find and list </a:t>
            </a:r>
            <a:r>
              <a:rPr lang="en-US" dirty="0">
                <a:latin typeface="Constantia" charset="0"/>
              </a:rPr>
              <a:t>the names a module defines and returns a sorted list of strings</a:t>
            </a:r>
          </a:p>
          <a:p>
            <a:pPr marL="457200" lvl="1" indent="0">
              <a:buNone/>
            </a:pPr>
            <a:r>
              <a:rPr lang="en-US" i="1" dirty="0" smtClean="0">
                <a:latin typeface="Constantia" charset="0"/>
              </a:rPr>
              <a:t>     &gt;&gt;&gt; </a:t>
            </a:r>
            <a:r>
              <a:rPr lang="en-US" i="1" dirty="0">
                <a:latin typeface="Constantia" charset="0"/>
              </a:rPr>
              <a:t>import mod</a:t>
            </a:r>
          </a:p>
          <a:p>
            <a:pPr lvl="1">
              <a:buFont typeface="Wingdings 2" charset="0"/>
              <a:buNone/>
            </a:pPr>
            <a:r>
              <a:rPr lang="en-US" i="1" dirty="0">
                <a:latin typeface="Constantia" charset="0"/>
              </a:rPr>
              <a:t>	&gt;&gt;&gt; </a:t>
            </a:r>
            <a:r>
              <a:rPr lang="en-US" i="1" dirty="0" err="1">
                <a:latin typeface="Constantia" charset="0"/>
              </a:rPr>
              <a:t>dir</a:t>
            </a:r>
            <a:r>
              <a:rPr lang="en-US" i="1" dirty="0">
                <a:latin typeface="Constantia" charset="0"/>
              </a:rPr>
              <a:t>(mod)</a:t>
            </a:r>
          </a:p>
          <a:p>
            <a:pPr lvl="1">
              <a:buFont typeface="Wingdings 2" charset="0"/>
              <a:buNone/>
            </a:pPr>
            <a:r>
              <a:rPr lang="en-US" i="1" dirty="0">
                <a:latin typeface="Constantia" charset="0"/>
              </a:rPr>
              <a:t>	[</a:t>
            </a:r>
            <a:r>
              <a:rPr lang="ja-JP" altLang="en-US" i="1" dirty="0">
                <a:latin typeface="Constantia" charset="0"/>
              </a:rPr>
              <a:t>‘</a:t>
            </a:r>
            <a:r>
              <a:rPr lang="en-US" i="1" dirty="0">
                <a:latin typeface="Constantia" charset="0"/>
              </a:rPr>
              <a:t>_name_</a:t>
            </a:r>
            <a:r>
              <a:rPr lang="ja-JP" altLang="en-US" i="1" dirty="0">
                <a:latin typeface="Constantia" charset="0"/>
              </a:rPr>
              <a:t>’</a:t>
            </a:r>
            <a:r>
              <a:rPr lang="en-US" i="1" dirty="0">
                <a:latin typeface="Constantia" charset="0"/>
              </a:rPr>
              <a:t>, </a:t>
            </a:r>
            <a:r>
              <a:rPr lang="ja-JP" altLang="en-US" i="1" dirty="0">
                <a:latin typeface="Constantia" charset="0"/>
              </a:rPr>
              <a:t>‘</a:t>
            </a:r>
            <a:r>
              <a:rPr lang="en-US" i="1" dirty="0">
                <a:latin typeface="Constantia" charset="0"/>
              </a:rPr>
              <a:t>m1</a:t>
            </a:r>
            <a:r>
              <a:rPr lang="ja-JP" altLang="en-US" i="1" dirty="0">
                <a:latin typeface="Constantia" charset="0"/>
              </a:rPr>
              <a:t>’</a:t>
            </a:r>
            <a:r>
              <a:rPr lang="en-US" i="1" dirty="0">
                <a:latin typeface="Constantia" charset="0"/>
              </a:rPr>
              <a:t>, </a:t>
            </a:r>
            <a:r>
              <a:rPr lang="ja-JP" altLang="en-US" i="1" dirty="0">
                <a:latin typeface="Constantia" charset="0"/>
              </a:rPr>
              <a:t>‘</a:t>
            </a:r>
            <a:r>
              <a:rPr lang="en-US" i="1" dirty="0">
                <a:latin typeface="Constantia" charset="0"/>
              </a:rPr>
              <a:t>m2</a:t>
            </a:r>
            <a:r>
              <a:rPr lang="ja-JP" altLang="en-US" i="1" dirty="0">
                <a:latin typeface="Constantia" charset="0"/>
              </a:rPr>
              <a:t>’</a:t>
            </a:r>
            <a:r>
              <a:rPr lang="en-US" i="1" dirty="0">
                <a:latin typeface="Constantia" charset="0"/>
              </a:rPr>
              <a:t>]</a:t>
            </a:r>
          </a:p>
          <a:p>
            <a:r>
              <a:rPr lang="en-US" dirty="0">
                <a:latin typeface="Constantia" charset="0"/>
              </a:rPr>
              <a:t>Without arguments, it lists the names currently defined (variables, modules, functions, </a:t>
            </a:r>
            <a:r>
              <a:rPr lang="en-US" dirty="0" smtClean="0">
                <a:latin typeface="Constantia" charset="0"/>
              </a:rPr>
              <a:t>etc.)</a:t>
            </a:r>
            <a:endParaRPr lang="en-US" dirty="0">
              <a:latin typeface="Constantia" charset="0"/>
            </a:endParaRPr>
          </a:p>
          <a:p>
            <a:r>
              <a:rPr lang="en-US" dirty="0" smtClean="0">
                <a:latin typeface="Constantia" charset="0"/>
              </a:rPr>
              <a:t>Use </a:t>
            </a:r>
            <a:r>
              <a:rPr lang="en-US" dirty="0" err="1" smtClean="0">
                <a:latin typeface="Constantia" charset="0"/>
              </a:rPr>
              <a:t>dir</a:t>
            </a:r>
            <a:r>
              <a:rPr lang="en-US" dirty="0" smtClean="0">
                <a:latin typeface="Constantia" charset="0"/>
              </a:rPr>
              <a:t> to list </a:t>
            </a:r>
            <a:r>
              <a:rPr lang="en-US" dirty="0">
                <a:latin typeface="Constantia" charset="0"/>
              </a:rPr>
              <a:t>names </a:t>
            </a:r>
            <a:r>
              <a:rPr lang="en-US" dirty="0" smtClean="0">
                <a:latin typeface="Constantia" charset="0"/>
              </a:rPr>
              <a:t>of all </a:t>
            </a:r>
            <a:r>
              <a:rPr lang="en-US" dirty="0">
                <a:latin typeface="Constantia" charset="0"/>
              </a:rPr>
              <a:t>built-in functions and variables</a:t>
            </a:r>
          </a:p>
          <a:p>
            <a:pPr marL="457200" lvl="1" indent="0">
              <a:buNone/>
            </a:pPr>
            <a:r>
              <a:rPr lang="en-US" dirty="0">
                <a:latin typeface="Constantia" charset="0"/>
              </a:rPr>
              <a:t>&gt;&gt;&gt; </a:t>
            </a:r>
            <a:r>
              <a:rPr lang="en-US" dirty="0" err="1">
                <a:latin typeface="Constantia" charset="0"/>
              </a:rPr>
              <a:t>dir</a:t>
            </a:r>
            <a:r>
              <a:rPr lang="en-US" dirty="0">
                <a:latin typeface="Constantia" charset="0"/>
              </a:rPr>
              <a:t>(__</a:t>
            </a:r>
            <a:r>
              <a:rPr lang="en-US" dirty="0" err="1">
                <a:latin typeface="Constantia" charset="0"/>
              </a:rPr>
              <a:t>builtins</a:t>
            </a:r>
            <a:r>
              <a:rPr lang="en-US" dirty="0">
                <a:latin typeface="Constantia" charset="0"/>
              </a:rPr>
              <a:t>__)</a:t>
            </a:r>
          </a:p>
          <a:p>
            <a:pPr marL="457200" lvl="1" indent="0">
              <a:buNone/>
            </a:pPr>
            <a:r>
              <a:rPr lang="en-US" dirty="0">
                <a:latin typeface="Constantia" charset="0"/>
              </a:rPr>
              <a:t>['</a:t>
            </a:r>
            <a:r>
              <a:rPr lang="en-US" dirty="0" err="1">
                <a:latin typeface="Constantia" charset="0"/>
              </a:rPr>
              <a:t>ArithmeticError</a:t>
            </a:r>
            <a:r>
              <a:rPr lang="en-US" dirty="0">
                <a:latin typeface="Constantia" charset="0"/>
              </a:rPr>
              <a:t>', '</a:t>
            </a:r>
            <a:r>
              <a:rPr lang="en-US" dirty="0" err="1">
                <a:latin typeface="Constantia" charset="0"/>
              </a:rPr>
              <a:t>AssertionError</a:t>
            </a:r>
            <a:r>
              <a:rPr lang="en-US" dirty="0">
                <a:latin typeface="Constantia" charset="0"/>
              </a:rPr>
              <a:t>', '</a:t>
            </a:r>
            <a:r>
              <a:rPr lang="en-US" dirty="0" err="1">
                <a:latin typeface="Constantia" charset="0"/>
              </a:rPr>
              <a:t>AttributeError</a:t>
            </a:r>
            <a:r>
              <a:rPr lang="en-US" dirty="0">
                <a:latin typeface="Constantia" charset="0"/>
              </a:rPr>
              <a:t>', '</a:t>
            </a:r>
            <a:r>
              <a:rPr lang="en-US" dirty="0" err="1">
                <a:latin typeface="Constantia" charset="0"/>
              </a:rPr>
              <a:t>BaseException</a:t>
            </a:r>
            <a:r>
              <a:rPr lang="en-US" dirty="0" smtClean="0">
                <a:latin typeface="Constantia" charset="0"/>
              </a:rPr>
              <a:t>',…..</a:t>
            </a:r>
          </a:p>
        </p:txBody>
      </p:sp>
    </p:spTree>
    <p:extLst>
      <p:ext uri="{BB962C8B-B14F-4D97-AF65-F5344CB8AC3E}">
        <p14:creationId xmlns:p14="http://schemas.microsoft.com/office/powerpoint/2010/main" val="93859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02459"/>
          </a:xfrm>
        </p:spPr>
        <p:txBody>
          <a:bodyPr>
            <a:normAutofit fontScale="90000"/>
          </a:bodyPr>
          <a:lstStyle/>
          <a:p>
            <a:r>
              <a:rPr lang="en-US" dirty="0">
                <a:latin typeface="Calibri" charset="0"/>
              </a:rPr>
              <a:t>Packages</a:t>
            </a:r>
          </a:p>
        </p:txBody>
      </p:sp>
      <p:sp>
        <p:nvSpPr>
          <p:cNvPr id="3" name="Content Placeholder 2"/>
          <p:cNvSpPr>
            <a:spLocks noGrp="1"/>
          </p:cNvSpPr>
          <p:nvPr>
            <p:ph idx="1"/>
          </p:nvPr>
        </p:nvSpPr>
        <p:spPr>
          <a:xfrm>
            <a:off x="457200" y="977098"/>
            <a:ext cx="8229600" cy="5149066"/>
          </a:xfrm>
        </p:spPr>
        <p:txBody>
          <a:bodyPr>
            <a:noAutofit/>
          </a:bodyPr>
          <a:lstStyle/>
          <a:p>
            <a:pPr>
              <a:lnSpc>
                <a:spcPct val="80000"/>
              </a:lnSpc>
            </a:pPr>
            <a:r>
              <a:rPr lang="en-US" altLang="ja-JP" sz="2400" dirty="0" smtClean="0">
                <a:latin typeface="Constantia" panose="02030602050306030303" pitchFamily="18" charset="0"/>
              </a:rPr>
              <a:t>Collections of modules within a directory</a:t>
            </a:r>
          </a:p>
          <a:p>
            <a:pPr lvl="1">
              <a:lnSpc>
                <a:spcPct val="80000"/>
              </a:lnSpc>
            </a:pPr>
            <a:r>
              <a:rPr lang="en-US" altLang="ja-JP" sz="2400" dirty="0" smtClean="0">
                <a:latin typeface="Constantia" panose="02030602050306030303" pitchFamily="18" charset="0"/>
              </a:rPr>
              <a:t>Directory must have an special file contained within named __init__.py </a:t>
            </a:r>
            <a:endParaRPr lang="en-US" altLang="ja-JP" sz="2400" dirty="0">
              <a:latin typeface="Constantia" panose="02030602050306030303" pitchFamily="18" charset="0"/>
            </a:endParaRPr>
          </a:p>
          <a:p>
            <a:pPr>
              <a:lnSpc>
                <a:spcPct val="80000"/>
              </a:lnSpc>
            </a:pPr>
            <a:r>
              <a:rPr lang="en-US" altLang="ja-JP" sz="2400" dirty="0" smtClean="0">
                <a:latin typeface="Constantia" panose="02030602050306030303" pitchFamily="18" charset="0"/>
              </a:rPr>
              <a:t>Client uses </a:t>
            </a:r>
            <a:r>
              <a:rPr lang="ja-JP" altLang="en-US" sz="2400" dirty="0" smtClean="0">
                <a:latin typeface="Constantia" panose="02030602050306030303" pitchFamily="18" charset="0"/>
              </a:rPr>
              <a:t>“</a:t>
            </a:r>
            <a:r>
              <a:rPr lang="en-US" sz="2400" dirty="0">
                <a:latin typeface="Constantia" panose="02030602050306030303" pitchFamily="18" charset="0"/>
              </a:rPr>
              <a:t>dotted module names</a:t>
            </a:r>
            <a:r>
              <a:rPr lang="ja-JP" altLang="en-US" sz="2400" dirty="0">
                <a:latin typeface="Constantia" panose="02030602050306030303" pitchFamily="18" charset="0"/>
              </a:rPr>
              <a:t>”</a:t>
            </a:r>
            <a:r>
              <a:rPr lang="en-US" sz="2400" dirty="0">
                <a:latin typeface="Constantia" panose="02030602050306030303" pitchFamily="18" charset="0"/>
              </a:rPr>
              <a:t>  (ex. </a:t>
            </a:r>
            <a:r>
              <a:rPr lang="en-US" sz="2400" i="1" dirty="0" err="1">
                <a:latin typeface="Constantia" panose="02030602050306030303" pitchFamily="18" charset="0"/>
              </a:rPr>
              <a:t>a.b</a:t>
            </a:r>
            <a:r>
              <a:rPr lang="en-US" sz="2400" i="1" dirty="0">
                <a:latin typeface="Constantia" panose="02030602050306030303" pitchFamily="18" charset="0"/>
              </a:rPr>
              <a:t>)</a:t>
            </a:r>
          </a:p>
          <a:p>
            <a:pPr lvl="1">
              <a:lnSpc>
                <a:spcPct val="80000"/>
              </a:lnSpc>
            </a:pPr>
            <a:r>
              <a:rPr lang="en-US" sz="2400" dirty="0" err="1">
                <a:latin typeface="Constantia" panose="02030602050306030303" pitchFamily="18" charset="0"/>
              </a:rPr>
              <a:t>Submodule</a:t>
            </a:r>
            <a:r>
              <a:rPr lang="en-US" sz="2400" dirty="0">
                <a:latin typeface="Constantia" panose="02030602050306030303" pitchFamily="18" charset="0"/>
              </a:rPr>
              <a:t> </a:t>
            </a:r>
            <a:r>
              <a:rPr lang="en-US" sz="2400" i="1" dirty="0">
                <a:latin typeface="Constantia" panose="02030602050306030303" pitchFamily="18" charset="0"/>
              </a:rPr>
              <a:t>b</a:t>
            </a:r>
            <a:r>
              <a:rPr lang="en-US" sz="2400" dirty="0">
                <a:latin typeface="Constantia" panose="02030602050306030303" pitchFamily="18" charset="0"/>
              </a:rPr>
              <a:t> in package </a:t>
            </a:r>
            <a:r>
              <a:rPr lang="en-US" sz="2400" i="1" dirty="0">
                <a:latin typeface="Constantia" panose="02030602050306030303" pitchFamily="18" charset="0"/>
              </a:rPr>
              <a:t>a</a:t>
            </a:r>
          </a:p>
          <a:p>
            <a:pPr>
              <a:lnSpc>
                <a:spcPct val="80000"/>
              </a:lnSpc>
            </a:pPr>
            <a:r>
              <a:rPr lang="en-US" sz="2400" dirty="0">
                <a:latin typeface="Constantia" panose="02030602050306030303" pitchFamily="18" charset="0"/>
              </a:rPr>
              <a:t>Saves authors of multi-module packages from worrying about each other</a:t>
            </a:r>
            <a:r>
              <a:rPr lang="ja-JP" altLang="en-US" sz="2400" dirty="0">
                <a:latin typeface="Constantia" panose="02030602050306030303" pitchFamily="18" charset="0"/>
              </a:rPr>
              <a:t>’</a:t>
            </a:r>
            <a:r>
              <a:rPr lang="en-US" sz="2400" dirty="0">
                <a:latin typeface="Constantia" panose="02030602050306030303" pitchFamily="18" charset="0"/>
              </a:rPr>
              <a:t>s module names</a:t>
            </a:r>
          </a:p>
          <a:p>
            <a:pPr>
              <a:lnSpc>
                <a:spcPct val="80000"/>
              </a:lnSpc>
            </a:pPr>
            <a:r>
              <a:rPr lang="en-US" sz="2400" dirty="0">
                <a:latin typeface="Constantia" panose="02030602050306030303" pitchFamily="18" charset="0"/>
              </a:rPr>
              <a:t>Python searches through </a:t>
            </a:r>
            <a:r>
              <a:rPr lang="en-US" sz="2400" i="1" dirty="0" err="1">
                <a:latin typeface="Constantia" panose="02030602050306030303" pitchFamily="18" charset="0"/>
              </a:rPr>
              <a:t>sys.path</a:t>
            </a:r>
            <a:r>
              <a:rPr lang="en-US" sz="2400" dirty="0">
                <a:latin typeface="Constantia" panose="02030602050306030303" pitchFamily="18" charset="0"/>
              </a:rPr>
              <a:t> directories for the package subdirectory</a:t>
            </a:r>
          </a:p>
          <a:p>
            <a:pPr>
              <a:lnSpc>
                <a:spcPct val="80000"/>
              </a:lnSpc>
            </a:pPr>
            <a:r>
              <a:rPr lang="en-US" sz="2400" dirty="0">
                <a:latin typeface="Constantia" panose="02030602050306030303" pitchFamily="18" charset="0"/>
              </a:rPr>
              <a:t>Users of the package can import individual modules from the package</a:t>
            </a:r>
          </a:p>
          <a:p>
            <a:pPr>
              <a:lnSpc>
                <a:spcPct val="80000"/>
              </a:lnSpc>
            </a:pPr>
            <a:r>
              <a:rPr lang="en-US" sz="2400" dirty="0">
                <a:latin typeface="Constantia" panose="02030602050306030303" pitchFamily="18" charset="0"/>
              </a:rPr>
              <a:t>Ways to import </a:t>
            </a:r>
            <a:r>
              <a:rPr lang="en-US" sz="2400" dirty="0" err="1">
                <a:latin typeface="Constantia" panose="02030602050306030303" pitchFamily="18" charset="0"/>
              </a:rPr>
              <a:t>submodules</a:t>
            </a:r>
            <a:endParaRPr lang="en-US" sz="2400" dirty="0">
              <a:latin typeface="Constantia" panose="02030602050306030303" pitchFamily="18" charset="0"/>
            </a:endParaRPr>
          </a:p>
          <a:p>
            <a:pPr lvl="1">
              <a:lnSpc>
                <a:spcPct val="80000"/>
              </a:lnSpc>
            </a:pPr>
            <a:r>
              <a:rPr lang="en-US" sz="2400" i="1" dirty="0">
                <a:latin typeface="Constantia" panose="02030602050306030303" pitchFamily="18" charset="0"/>
              </a:rPr>
              <a:t>import </a:t>
            </a:r>
            <a:r>
              <a:rPr lang="en-US" sz="2400" i="1" dirty="0" smtClean="0">
                <a:latin typeface="Constantia" panose="02030602050306030303" pitchFamily="18" charset="0"/>
              </a:rPr>
              <a:t>PP4E.Preview.initdata</a:t>
            </a:r>
            <a:endParaRPr lang="en-US" sz="2400" i="1" dirty="0">
              <a:latin typeface="Constantia" panose="02030602050306030303" pitchFamily="18" charset="0"/>
            </a:endParaRPr>
          </a:p>
          <a:p>
            <a:pPr>
              <a:lnSpc>
                <a:spcPct val="80000"/>
              </a:lnSpc>
            </a:pPr>
            <a:r>
              <a:rPr lang="en-US" sz="2400" dirty="0" smtClean="0">
                <a:latin typeface="Constantia" panose="02030602050306030303" pitchFamily="18" charset="0"/>
              </a:rPr>
              <a:t>Submodules </a:t>
            </a:r>
            <a:r>
              <a:rPr lang="en-US" sz="2400" dirty="0">
                <a:latin typeface="Constantia" panose="02030602050306030303" pitchFamily="18" charset="0"/>
              </a:rPr>
              <a:t>must be referenced by full name</a:t>
            </a:r>
          </a:p>
          <a:p>
            <a:pPr>
              <a:lnSpc>
                <a:spcPct val="80000"/>
              </a:lnSpc>
            </a:pPr>
            <a:r>
              <a:rPr lang="en-US" sz="2400" dirty="0">
                <a:latin typeface="Constantia" panose="02030602050306030303" pitchFamily="18" charset="0"/>
              </a:rPr>
              <a:t>An </a:t>
            </a:r>
            <a:r>
              <a:rPr lang="en-US" sz="2400" i="1" dirty="0" err="1">
                <a:latin typeface="Constantia" panose="02030602050306030303" pitchFamily="18" charset="0"/>
              </a:rPr>
              <a:t>ImportError</a:t>
            </a:r>
            <a:r>
              <a:rPr lang="en-US" sz="2400" dirty="0">
                <a:latin typeface="Constantia" panose="02030602050306030303" pitchFamily="18" charset="0"/>
              </a:rPr>
              <a:t> exception is raised when the package cannot be found</a:t>
            </a:r>
          </a:p>
        </p:txBody>
      </p:sp>
    </p:spTree>
    <p:extLst>
      <p:ext uri="{BB962C8B-B14F-4D97-AF65-F5344CB8AC3E}">
        <p14:creationId xmlns:p14="http://schemas.microsoft.com/office/powerpoint/2010/main" val="4236214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2459"/>
          </a:xfrm>
        </p:spPr>
        <p:txBody>
          <a:bodyPr>
            <a:normAutofit fontScale="90000"/>
          </a:bodyPr>
          <a:lstStyle/>
          <a:p>
            <a:r>
              <a:rPr lang="en-US" dirty="0" smtClean="0"/>
              <a:t>Importing Modules from Packages</a:t>
            </a:r>
            <a:endParaRPr lang="en-US" dirty="0"/>
          </a:p>
        </p:txBody>
      </p:sp>
      <p:sp>
        <p:nvSpPr>
          <p:cNvPr id="3" name="Content Placeholder 2"/>
          <p:cNvSpPr>
            <a:spLocks noGrp="1"/>
          </p:cNvSpPr>
          <p:nvPr>
            <p:ph idx="1"/>
          </p:nvPr>
        </p:nvSpPr>
        <p:spPr>
          <a:xfrm>
            <a:off x="457200" y="1148090"/>
            <a:ext cx="8229600" cy="4978074"/>
          </a:xfrm>
        </p:spPr>
        <p:txBody>
          <a:bodyPr>
            <a:noAutofit/>
          </a:bodyPr>
          <a:lstStyle/>
          <a:p>
            <a:pPr marL="0" indent="0">
              <a:buNone/>
            </a:pPr>
            <a:r>
              <a:rPr lang="en-US" sz="2000" dirty="0" smtClean="0">
                <a:latin typeface="Consolas"/>
                <a:cs typeface="Consolas"/>
              </a:rPr>
              <a:t>This term we will be working with Package associated with the textbook called PP4E. Notice the __</a:t>
            </a:r>
            <a:r>
              <a:rPr lang="en-US" sz="2000" dirty="0" err="1" smtClean="0">
                <a:latin typeface="Consolas"/>
                <a:cs typeface="Consolas"/>
              </a:rPr>
              <a:t>init</a:t>
            </a:r>
            <a:r>
              <a:rPr lang="en-US" sz="2000" dirty="0" smtClean="0">
                <a:latin typeface="Consolas"/>
                <a:cs typeface="Consolas"/>
              </a:rPr>
              <a:t>__.</a:t>
            </a:r>
            <a:r>
              <a:rPr lang="en-US" sz="2000" dirty="0" err="1" smtClean="0">
                <a:latin typeface="Consolas"/>
                <a:cs typeface="Consolas"/>
              </a:rPr>
              <a:t>py</a:t>
            </a:r>
            <a:r>
              <a:rPr lang="en-US" sz="2000" dirty="0" smtClean="0">
                <a:latin typeface="Consolas"/>
                <a:cs typeface="Consolas"/>
              </a:rPr>
              <a:t> file contained in the PP4E directory.</a:t>
            </a:r>
            <a:endParaRPr lang="en-US" sz="2000" dirty="0">
              <a:latin typeface="Consolas"/>
              <a:cs typeface="Consolas"/>
            </a:endParaRPr>
          </a:p>
          <a:p>
            <a:pPr marL="0" indent="0">
              <a:buNone/>
            </a:pPr>
            <a:r>
              <a:rPr lang="en-US" sz="2000" dirty="0" smtClean="0">
                <a:latin typeface="Consolas"/>
                <a:cs typeface="Consolas"/>
              </a:rPr>
              <a:t>&gt;</a:t>
            </a:r>
            <a:r>
              <a:rPr lang="en-US" sz="2000" dirty="0" smtClean="0">
                <a:latin typeface="Consolas"/>
                <a:cs typeface="Consolas"/>
              </a:rPr>
              <a:t>&gt;&gt; </a:t>
            </a:r>
            <a:r>
              <a:rPr lang="en-US" sz="2000" dirty="0" err="1" smtClean="0">
                <a:latin typeface="Consolas"/>
                <a:cs typeface="Consolas"/>
              </a:rPr>
              <a:t>sys.path.append</a:t>
            </a:r>
            <a:r>
              <a:rPr lang="en-US" sz="2000" dirty="0" smtClean="0">
                <a:latin typeface="Consolas"/>
                <a:cs typeface="Consolas"/>
              </a:rPr>
              <a:t>(</a:t>
            </a:r>
            <a:r>
              <a:rPr lang="en-US" sz="2000" dirty="0" smtClean="0">
                <a:latin typeface="Consolas"/>
                <a:cs typeface="Consolas"/>
              </a:rPr>
              <a:t>'./PP4E')</a:t>
            </a:r>
          </a:p>
          <a:p>
            <a:pPr marL="0" indent="0">
              <a:buNone/>
            </a:pPr>
            <a:r>
              <a:rPr lang="en-US" sz="2000" dirty="0" smtClean="0">
                <a:latin typeface="Consolas"/>
                <a:cs typeface="Consolas"/>
              </a:rPr>
              <a:t>&gt;&gt;&gt; import </a:t>
            </a:r>
            <a:r>
              <a:rPr lang="en-US" sz="2000" dirty="0" err="1" smtClean="0">
                <a:latin typeface="Consolas"/>
                <a:cs typeface="Consolas"/>
              </a:rPr>
              <a:t>Preview.initdata</a:t>
            </a:r>
            <a:endParaRPr lang="en-US" sz="2000" dirty="0" smtClean="0">
              <a:latin typeface="Consolas"/>
              <a:cs typeface="Consolas"/>
            </a:endParaRPr>
          </a:p>
          <a:p>
            <a:pPr marL="0" indent="0">
              <a:buNone/>
            </a:pPr>
            <a:r>
              <a:rPr lang="en-US" sz="2000" dirty="0" smtClean="0">
                <a:latin typeface="Consolas"/>
                <a:cs typeface="Consolas"/>
              </a:rPr>
              <a:t>&gt;&gt;&gt; </a:t>
            </a:r>
            <a:r>
              <a:rPr lang="en-US" sz="2000" dirty="0" err="1" smtClean="0">
                <a:latin typeface="Consolas"/>
                <a:cs typeface="Consolas"/>
              </a:rPr>
              <a:t>Preview.initdata.db</a:t>
            </a:r>
            <a:endParaRPr lang="en-US" sz="2000" dirty="0" smtClean="0">
              <a:latin typeface="Consolas"/>
              <a:cs typeface="Consolas"/>
            </a:endParaRPr>
          </a:p>
          <a:p>
            <a:pPr marL="0" indent="0">
              <a:buNone/>
            </a:pPr>
            <a:r>
              <a:rPr lang="en-US" sz="2000" dirty="0" smtClean="0">
                <a:latin typeface="Consolas"/>
                <a:cs typeface="Consolas"/>
              </a:rPr>
              <a:t>{'sue': {'age': 45, 'job': '</a:t>
            </a:r>
            <a:r>
              <a:rPr lang="en-US" sz="2000" dirty="0" err="1" smtClean="0">
                <a:latin typeface="Consolas"/>
                <a:cs typeface="Consolas"/>
              </a:rPr>
              <a:t>hdw</a:t>
            </a:r>
            <a:r>
              <a:rPr lang="en-US" sz="2000" dirty="0" smtClean="0">
                <a:latin typeface="Consolas"/>
                <a:cs typeface="Consolas"/>
              </a:rPr>
              <a:t>', 'name': 'Sue Jones', 'pay': 40000}, 'tom': {'age': 50, 'job': None, 'name': 'Tom', 'pay': 0}, 'bob': {'age': 42, 'job': '</a:t>
            </a:r>
            <a:r>
              <a:rPr lang="en-US" sz="2000" dirty="0" err="1" smtClean="0">
                <a:latin typeface="Consolas"/>
                <a:cs typeface="Consolas"/>
              </a:rPr>
              <a:t>dev</a:t>
            </a:r>
            <a:r>
              <a:rPr lang="en-US" sz="2000" dirty="0" smtClean="0">
                <a:latin typeface="Consolas"/>
                <a:cs typeface="Consolas"/>
              </a:rPr>
              <a:t>', 'name': 'Bob Smith', 'pay': 30000}}</a:t>
            </a:r>
          </a:p>
          <a:p>
            <a:pPr marL="0" indent="0">
              <a:buNone/>
            </a:pPr>
            <a:r>
              <a:rPr lang="en-US" sz="2000" dirty="0" smtClean="0">
                <a:latin typeface="Consolas"/>
                <a:cs typeface="Consolas"/>
              </a:rPr>
              <a:t>&gt;&gt;&gt; from </a:t>
            </a:r>
            <a:r>
              <a:rPr lang="en-US" sz="2000" dirty="0" err="1" smtClean="0">
                <a:latin typeface="Consolas"/>
                <a:cs typeface="Consolas"/>
              </a:rPr>
              <a:t>Preview.initdata</a:t>
            </a:r>
            <a:r>
              <a:rPr lang="en-US" sz="2000" dirty="0" smtClean="0">
                <a:latin typeface="Consolas"/>
                <a:cs typeface="Consolas"/>
              </a:rPr>
              <a:t> import *</a:t>
            </a:r>
          </a:p>
          <a:p>
            <a:pPr marL="0" indent="0">
              <a:buNone/>
            </a:pPr>
            <a:r>
              <a:rPr lang="en-US" sz="2000" dirty="0" smtClean="0">
                <a:latin typeface="Consolas"/>
                <a:cs typeface="Consolas"/>
              </a:rPr>
              <a:t>&gt;&gt;&gt; </a:t>
            </a:r>
            <a:r>
              <a:rPr lang="en-US" sz="2000" dirty="0" err="1" smtClean="0">
                <a:latin typeface="Consolas"/>
                <a:cs typeface="Consolas"/>
              </a:rPr>
              <a:t>db</a:t>
            </a:r>
            <a:endParaRPr lang="en-US" sz="2000" dirty="0" smtClean="0">
              <a:latin typeface="Consolas"/>
              <a:cs typeface="Consolas"/>
            </a:endParaRPr>
          </a:p>
          <a:p>
            <a:pPr marL="0" indent="0">
              <a:buNone/>
            </a:pPr>
            <a:r>
              <a:rPr lang="en-US" sz="2000" dirty="0" smtClean="0">
                <a:latin typeface="Consolas"/>
                <a:cs typeface="Consolas"/>
              </a:rPr>
              <a:t>{'sue': {'age': 45, 'job': '</a:t>
            </a:r>
            <a:r>
              <a:rPr lang="en-US" sz="2000" dirty="0" err="1" smtClean="0">
                <a:latin typeface="Consolas"/>
                <a:cs typeface="Consolas"/>
              </a:rPr>
              <a:t>hdw</a:t>
            </a:r>
            <a:r>
              <a:rPr lang="en-US" sz="2000" dirty="0" smtClean="0">
                <a:latin typeface="Consolas"/>
                <a:cs typeface="Consolas"/>
              </a:rPr>
              <a:t>', 'name': 'Sue Jones', </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386138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run Python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The Python </a:t>
            </a:r>
            <a:r>
              <a:rPr lang="en-US" dirty="0" smtClean="0">
                <a:solidFill>
                  <a:srgbClr val="FF0000"/>
                </a:solidFill>
              </a:rPr>
              <a:t>interpreter</a:t>
            </a:r>
          </a:p>
          <a:p>
            <a:pPr lvl="1"/>
            <a:r>
              <a:rPr lang="en-US" dirty="0" smtClean="0"/>
              <a:t>You type one expression at a time</a:t>
            </a:r>
          </a:p>
          <a:p>
            <a:pPr lvl="1"/>
            <a:r>
              <a:rPr lang="en-US" dirty="0" smtClean="0"/>
              <a:t>The interpreter evaluates the expression and prints its value. No need for print statements.</a:t>
            </a:r>
          </a:p>
          <a:p>
            <a:r>
              <a:rPr lang="en-US" dirty="0" smtClean="0"/>
              <a:t>Running a Python </a:t>
            </a:r>
            <a:r>
              <a:rPr lang="en-US" dirty="0" smtClean="0">
                <a:solidFill>
                  <a:srgbClr val="FF0000"/>
                </a:solidFill>
              </a:rPr>
              <a:t>program</a:t>
            </a:r>
          </a:p>
          <a:p>
            <a:pPr lvl="1"/>
            <a:r>
              <a:rPr lang="en-US" dirty="0" smtClean="0"/>
              <a:t>Python evaluates all the statements in the file, in order</a:t>
            </a:r>
          </a:p>
          <a:p>
            <a:pPr lvl="1"/>
            <a:r>
              <a:rPr lang="en-US" dirty="0" smtClean="0"/>
              <a:t>Python does not print their values (but does execute  </a:t>
            </a:r>
            <a:r>
              <a:rPr lang="en-US" sz="2600" b="1" dirty="0" smtClean="0">
                <a:latin typeface="Courier New" pitchFamily="49" charset="0"/>
                <a:cs typeface="Courier New" pitchFamily="49" charset="0"/>
              </a:rPr>
              <a:t>print</a:t>
            </a:r>
            <a:r>
              <a:rPr lang="en-US" dirty="0" smtClean="0"/>
              <a:t>  statements)</a:t>
            </a:r>
          </a:p>
          <a:p>
            <a:pPr lvl="2"/>
            <a:r>
              <a:rPr lang="en-US" dirty="0" smtClean="0"/>
              <a:t>Writing an expression outside a statement (assignment, print, etc.) is useless, unless it is a function call that has a side effect</a:t>
            </a:r>
          </a:p>
        </p:txBody>
      </p:sp>
    </p:spTree>
    <p:extLst>
      <p:ext uri="{BB962C8B-B14F-4D97-AF65-F5344CB8AC3E}">
        <p14:creationId xmlns:p14="http://schemas.microsoft.com/office/powerpoint/2010/main" val="6618037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BOOK’s PP4E PACKAGE</a:t>
            </a:r>
            <a:br>
              <a:rPr lang="en-US" dirty="0" smtClean="0"/>
            </a:br>
            <a:endParaRPr lang="en-US" dirty="0"/>
          </a:p>
        </p:txBody>
      </p:sp>
      <p:sp>
        <p:nvSpPr>
          <p:cNvPr id="3" name="Content Placeholder 2"/>
          <p:cNvSpPr>
            <a:spLocks noGrp="1"/>
          </p:cNvSpPr>
          <p:nvPr>
            <p:ph idx="1"/>
          </p:nvPr>
        </p:nvSpPr>
        <p:spPr>
          <a:xfrm>
            <a:off x="233298" y="1140300"/>
            <a:ext cx="8910702" cy="4985863"/>
          </a:xfrm>
        </p:spPr>
        <p:txBody>
          <a:bodyPr>
            <a:noAutofit/>
          </a:bodyPr>
          <a:lstStyle/>
          <a:p>
            <a:pPr marL="0" indent="0">
              <a:buNone/>
            </a:pPr>
            <a:r>
              <a:rPr lang="en-US" sz="2000" dirty="0" smtClean="0"/>
              <a:t>There are a number of ways to enable imports from this directory tree,</a:t>
            </a:r>
          </a:p>
          <a:p>
            <a:pPr marL="457200" indent="-457200">
              <a:buAutoNum type="arabicParenR"/>
            </a:pPr>
            <a:r>
              <a:rPr lang="en-US" sz="2000" dirty="0" smtClean="0"/>
              <a:t>Set or change working directory to one that includes PP4E</a:t>
            </a:r>
          </a:p>
          <a:p>
            <a:pPr marL="457200" indent="-457200">
              <a:buAutoNum type="arabicParenR"/>
            </a:pPr>
            <a:r>
              <a:rPr lang="en-US" sz="2000" dirty="0" smtClean="0"/>
              <a:t>Change the </a:t>
            </a:r>
            <a:r>
              <a:rPr lang="en-US" sz="2000" dirty="0" err="1" smtClean="0"/>
              <a:t>sys.path</a:t>
            </a:r>
            <a:r>
              <a:rPr lang="en-US" sz="2000" dirty="0" smtClean="0"/>
              <a:t> by appending the directory containing PP4E</a:t>
            </a:r>
          </a:p>
          <a:p>
            <a:pPr marL="457200" indent="-457200">
              <a:buAutoNum type="arabicParenR"/>
            </a:pPr>
            <a:r>
              <a:rPr lang="en-US" sz="2000" dirty="0" smtClean="0"/>
              <a:t>Add PP4E container directory  to your PYTHONPATH module search-path setting</a:t>
            </a:r>
          </a:p>
          <a:p>
            <a:pPr marL="457200" indent="-457200">
              <a:buAutoNum type="arabicParenR"/>
            </a:pPr>
            <a:r>
              <a:rPr lang="en-US" sz="2000" dirty="0"/>
              <a:t>C</a:t>
            </a:r>
            <a:r>
              <a:rPr lang="en-US" sz="2000" dirty="0" smtClean="0"/>
              <a:t>opy the PP4E directory to your Python installation’s Lib\site-packages standard library subdirectory.</a:t>
            </a:r>
          </a:p>
          <a:p>
            <a:pPr marL="457200" indent="-457200">
              <a:buAutoNum type="arabicParenR"/>
            </a:pPr>
            <a:r>
              <a:rPr lang="en-US" sz="2000" dirty="0"/>
              <a:t>I</a:t>
            </a:r>
            <a:r>
              <a:rPr lang="en-US" sz="2000" dirty="0" smtClean="0"/>
              <a:t>nclude PP4E's container directory in a ".</a:t>
            </a:r>
            <a:r>
              <a:rPr lang="en-US" sz="2000" dirty="0" err="1" smtClean="0"/>
              <a:t>pth</a:t>
            </a:r>
            <a:r>
              <a:rPr lang="en-US" sz="2000" dirty="0" smtClean="0"/>
              <a:t>" path file too; see Learning Python for more on module search path  configuration.</a:t>
            </a:r>
          </a:p>
          <a:p>
            <a:pPr marL="0" indent="0">
              <a:buNone/>
            </a:pPr>
            <a:endParaRPr lang="en-US" sz="2000" dirty="0" smtClean="0"/>
          </a:p>
          <a:p>
            <a:pPr marL="0" indent="0">
              <a:buNone/>
            </a:pPr>
            <a:r>
              <a:rPr lang="en-US" sz="2000" dirty="0" smtClean="0"/>
              <a:t>The Lib\site-packages directory is automatically included in the Python module search path, and is where 3rd-party software is normally installed by pip and  setup.py </a:t>
            </a:r>
            <a:r>
              <a:rPr lang="en-US" sz="2000" dirty="0" err="1" smtClean="0"/>
              <a:t>distutils</a:t>
            </a:r>
            <a:r>
              <a:rPr lang="en-US" sz="2000" dirty="0" smtClean="0"/>
              <a:t>  scripts. If you do copy PP4E into site-packages then the following should work:</a:t>
            </a:r>
          </a:p>
          <a:p>
            <a:pPr marL="400050" lvl="1" indent="0">
              <a:buNone/>
            </a:pPr>
            <a:r>
              <a:rPr lang="en-US" sz="1600" dirty="0" smtClean="0"/>
              <a:t>$ python</a:t>
            </a:r>
            <a:endParaRPr lang="en-US" sz="1600" dirty="0"/>
          </a:p>
          <a:p>
            <a:pPr marL="400050" lvl="1" indent="0">
              <a:buNone/>
            </a:pPr>
            <a:r>
              <a:rPr lang="en-US" sz="1600" dirty="0" smtClean="0"/>
              <a:t>&gt;&gt;&gt; import PP4E.Gui.Tools.spams</a:t>
            </a:r>
          </a:p>
          <a:p>
            <a:pPr marL="400050" lvl="1" indent="0">
              <a:buNone/>
            </a:pPr>
            <a:r>
              <a:rPr lang="en-US" sz="1600" dirty="0" smtClean="0"/>
              <a:t>spam</a:t>
            </a:r>
          </a:p>
          <a:p>
            <a:pPr marL="400050" lvl="1" indent="0">
              <a:buNone/>
            </a:pPr>
            <a:r>
              <a:rPr lang="en-US" sz="1600" dirty="0" err="1" smtClean="0"/>
              <a:t>spamspamspam</a:t>
            </a:r>
            <a:endParaRPr lang="en-US" sz="1600" dirty="0" smtClean="0"/>
          </a:p>
        </p:txBody>
      </p:sp>
    </p:spTree>
    <p:extLst>
      <p:ext uri="{BB962C8B-B14F-4D97-AF65-F5344CB8AC3E}">
        <p14:creationId xmlns:p14="http://schemas.microsoft.com/office/powerpoint/2010/main" val="41063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when running python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12585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94"/>
            <a:ext cx="8229600" cy="1143000"/>
          </a:xfrm>
        </p:spPr>
        <p:txBody>
          <a:bodyPr/>
          <a:lstStyle/>
          <a:p>
            <a:r>
              <a:rPr lang="en-US" dirty="0" smtClean="0"/>
              <a:t>The Call Stack</a:t>
            </a:r>
            <a:endParaRPr lang="en-US" dirty="0"/>
          </a:p>
        </p:txBody>
      </p:sp>
      <p:sp>
        <p:nvSpPr>
          <p:cNvPr id="3" name="Content Placeholder 2"/>
          <p:cNvSpPr>
            <a:spLocks noGrp="1"/>
          </p:cNvSpPr>
          <p:nvPr>
            <p:ph idx="1"/>
          </p:nvPr>
        </p:nvSpPr>
        <p:spPr>
          <a:xfrm>
            <a:off x="233298" y="1140300"/>
            <a:ext cx="8709806" cy="4985863"/>
          </a:xfrm>
        </p:spPr>
        <p:txBody>
          <a:bodyPr>
            <a:noAutofit/>
          </a:bodyPr>
          <a:lstStyle/>
          <a:p>
            <a:r>
              <a:rPr lang="en-US" sz="2000" dirty="0" smtClean="0"/>
              <a:t>As functions are called, their names are placed on the stack, and as they return, their names are removed. The </a:t>
            </a:r>
            <a:r>
              <a:rPr lang="en-US" sz="2000" dirty="0" err="1" smtClean="0"/>
              <a:t>Traceback</a:t>
            </a:r>
            <a:r>
              <a:rPr lang="en-US" sz="2000" dirty="0" smtClean="0"/>
              <a:t> presents us with the list of called functions (from the first called to the most recent called [most recent call last]), telling us the file where the call occurred, the line in that file, and the name of the function the call was made from if any (otherwise '?'). On the next line slightly indented it tells us the name of the function called. </a:t>
            </a:r>
          </a:p>
          <a:p>
            <a:endParaRPr lang="en-US" sz="2000" dirty="0" smtClean="0"/>
          </a:p>
          <a:p>
            <a:pPr marL="0" indent="0">
              <a:buNone/>
            </a:pPr>
            <a:r>
              <a:rPr lang="en-US" sz="2000" dirty="0" err="1" smtClean="0">
                <a:latin typeface="Consolas"/>
                <a:cs typeface="Consolas"/>
              </a:rPr>
              <a:t>Traceback</a:t>
            </a:r>
            <a:r>
              <a:rPr lang="en-US" sz="2000" dirty="0" smtClean="0">
                <a:latin typeface="Consolas"/>
                <a:cs typeface="Consolas"/>
              </a:rPr>
              <a:t> (most recent call last):</a:t>
            </a:r>
          </a:p>
          <a:p>
            <a:pPr marL="0" indent="0">
              <a:buNone/>
            </a:pPr>
            <a:r>
              <a:rPr lang="en-US" sz="2000" dirty="0" smtClean="0">
                <a:latin typeface="Consolas"/>
                <a:cs typeface="Consolas"/>
              </a:rPr>
              <a:t>  File "</a:t>
            </a:r>
            <a:r>
              <a:rPr lang="en-US" sz="2000" dirty="0" err="1" smtClean="0">
                <a:latin typeface="Consolas"/>
                <a:cs typeface="Consolas"/>
              </a:rPr>
              <a:t>test.py</a:t>
            </a:r>
            <a:r>
              <a:rPr lang="en-US" sz="2000" dirty="0" smtClean="0">
                <a:latin typeface="Consolas"/>
                <a:cs typeface="Consolas"/>
              </a:rPr>
              <a:t>", line 25, in ?</a:t>
            </a:r>
          </a:p>
          <a:p>
            <a:pPr marL="0" indent="0">
              <a:buNone/>
            </a:pPr>
            <a:r>
              <a:rPr lang="en-US" sz="2000" dirty="0" smtClean="0">
                <a:latin typeface="Consolas"/>
                <a:cs typeface="Consolas"/>
              </a:rPr>
              <a:t>    triangle()</a:t>
            </a:r>
          </a:p>
          <a:p>
            <a:pPr marL="0" indent="0">
              <a:buNone/>
            </a:pPr>
            <a:r>
              <a:rPr lang="en-US" sz="2000" dirty="0" smtClean="0">
                <a:latin typeface="Consolas"/>
                <a:cs typeface="Consolas"/>
              </a:rPr>
              <a:t>  File "</a:t>
            </a:r>
            <a:r>
              <a:rPr lang="en-US" sz="2000" dirty="0" err="1" smtClean="0">
                <a:latin typeface="Consolas"/>
                <a:cs typeface="Consolas"/>
              </a:rPr>
              <a:t>test.py</a:t>
            </a:r>
            <a:r>
              <a:rPr lang="en-US" sz="2000" dirty="0" smtClean="0">
                <a:latin typeface="Consolas"/>
                <a:cs typeface="Consolas"/>
              </a:rPr>
              <a:t>", line 12, in triangle</a:t>
            </a:r>
          </a:p>
          <a:p>
            <a:pPr marL="0" indent="0">
              <a:buNone/>
            </a:pPr>
            <a:r>
              <a:rPr lang="en-US" sz="2000" dirty="0" smtClean="0">
                <a:latin typeface="Consolas"/>
                <a:cs typeface="Consolas"/>
              </a:rPr>
              <a:t>    </a:t>
            </a:r>
            <a:r>
              <a:rPr lang="en-US" sz="2000" dirty="0" err="1" smtClean="0">
                <a:latin typeface="Consolas"/>
                <a:cs typeface="Consolas"/>
              </a:rPr>
              <a:t>inc_total_height</a:t>
            </a:r>
            <a:r>
              <a:rPr lang="en-US" sz="2000" dirty="0" smtClean="0">
                <a:latin typeface="Consolas"/>
                <a:cs typeface="Consolas"/>
              </a:rPr>
              <a:t>()</a:t>
            </a:r>
          </a:p>
          <a:p>
            <a:pPr marL="0" indent="0">
              <a:buNone/>
            </a:pPr>
            <a:r>
              <a:rPr lang="en-US" sz="2000" dirty="0" smtClean="0">
                <a:latin typeface="Consolas"/>
                <a:cs typeface="Consolas"/>
              </a:rPr>
              <a:t>  File "</a:t>
            </a:r>
            <a:r>
              <a:rPr lang="en-US" sz="2000" dirty="0" err="1" smtClean="0">
                <a:latin typeface="Consolas"/>
                <a:cs typeface="Consolas"/>
              </a:rPr>
              <a:t>test.py</a:t>
            </a:r>
            <a:r>
              <a:rPr lang="en-US" sz="2000" dirty="0" smtClean="0">
                <a:latin typeface="Consolas"/>
                <a:cs typeface="Consolas"/>
              </a:rPr>
              <a:t>", line 8, in </a:t>
            </a:r>
            <a:r>
              <a:rPr lang="en-US" sz="2000" dirty="0" err="1" smtClean="0">
                <a:latin typeface="Consolas"/>
                <a:cs typeface="Consolas"/>
              </a:rPr>
              <a:t>inc_total_height</a:t>
            </a:r>
            <a:endParaRPr lang="en-US" sz="2000" dirty="0" smtClean="0">
              <a:latin typeface="Consolas"/>
              <a:cs typeface="Consolas"/>
            </a:endParaRPr>
          </a:p>
          <a:p>
            <a:pPr marL="0" indent="0">
              <a:buNone/>
            </a:pPr>
            <a:r>
              <a:rPr lang="en-US" sz="2000" dirty="0" smtClean="0">
                <a:latin typeface="Consolas"/>
                <a:cs typeface="Consolas"/>
              </a:rPr>
              <a:t>    </a:t>
            </a:r>
            <a:r>
              <a:rPr lang="en-US" sz="2000" dirty="0" err="1" smtClean="0">
                <a:latin typeface="Consolas"/>
                <a:cs typeface="Consolas"/>
              </a:rPr>
              <a:t>total_height</a:t>
            </a:r>
            <a:r>
              <a:rPr lang="en-US" sz="2000" dirty="0" smtClean="0">
                <a:latin typeface="Consolas"/>
                <a:cs typeface="Consolas"/>
              </a:rPr>
              <a:t> = </a:t>
            </a:r>
            <a:r>
              <a:rPr lang="en-US" sz="2000" dirty="0" err="1" smtClean="0">
                <a:latin typeface="Consolas"/>
                <a:cs typeface="Consolas"/>
              </a:rPr>
              <a:t>total_height</a:t>
            </a:r>
            <a:r>
              <a:rPr lang="en-US" sz="2000" dirty="0" smtClean="0">
                <a:latin typeface="Consolas"/>
                <a:cs typeface="Consolas"/>
              </a:rPr>
              <a:t> + height</a:t>
            </a:r>
          </a:p>
          <a:p>
            <a:pPr marL="0" indent="0">
              <a:buNone/>
            </a:pPr>
            <a:r>
              <a:rPr lang="en-US" sz="2000" dirty="0" err="1" smtClean="0">
                <a:latin typeface="Consolas"/>
                <a:cs typeface="Consolas"/>
              </a:rPr>
              <a:t>UnboundLocalError</a:t>
            </a:r>
            <a:r>
              <a:rPr lang="en-US" sz="2000" dirty="0" smtClean="0">
                <a:latin typeface="Consolas"/>
                <a:cs typeface="Consolas"/>
              </a:rPr>
              <a:t>: local variable '</a:t>
            </a:r>
            <a:r>
              <a:rPr lang="en-US" sz="2000" dirty="0" err="1" smtClean="0">
                <a:latin typeface="Consolas"/>
                <a:cs typeface="Consolas"/>
              </a:rPr>
              <a:t>total_height</a:t>
            </a:r>
            <a:r>
              <a:rPr lang="en-US" sz="2000" dirty="0" smtClean="0">
                <a:latin typeface="Consolas"/>
                <a:cs typeface="Consolas"/>
              </a:rPr>
              <a:t>' referenced before assignment</a:t>
            </a:r>
          </a:p>
        </p:txBody>
      </p:sp>
    </p:spTree>
    <p:extLst>
      <p:ext uri="{BB962C8B-B14F-4D97-AF65-F5344CB8AC3E}">
        <p14:creationId xmlns:p14="http://schemas.microsoft.com/office/powerpoint/2010/main" val="2750470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see that execution started in the file </a:t>
            </a:r>
            <a:r>
              <a:rPr lang="en-US" dirty="0" err="1" smtClean="0"/>
              <a:t>test.py</a:t>
            </a:r>
            <a:r>
              <a:rPr lang="en-US" dirty="0" smtClean="0"/>
              <a:t> and proceeded to line 25, where the function 'triangle' was called. Within the function triangle, execution proceeded until line 12, where the function '</a:t>
            </a:r>
            <a:r>
              <a:rPr lang="en-US" dirty="0" err="1" smtClean="0"/>
              <a:t>inc_total_height</a:t>
            </a:r>
            <a:r>
              <a:rPr lang="en-US" dirty="0" smtClean="0"/>
              <a:t>' was called. Within '</a:t>
            </a:r>
            <a:r>
              <a:rPr lang="en-US" dirty="0" err="1" smtClean="0"/>
              <a:t>inc_total_height</a:t>
            </a:r>
            <a:r>
              <a:rPr lang="en-US" dirty="0" smtClean="0"/>
              <a:t>' and error occurred on line 8.</a:t>
            </a:r>
          </a:p>
          <a:p>
            <a:endParaRPr lang="en-US" dirty="0"/>
          </a:p>
        </p:txBody>
      </p:sp>
    </p:spTree>
    <p:extLst>
      <p:ext uri="{BB962C8B-B14F-4D97-AF65-F5344CB8AC3E}">
        <p14:creationId xmlns:p14="http://schemas.microsoft.com/office/powerpoint/2010/main" val="417233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Carefully Read the Error message</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buNone/>
            </a:pPr>
            <a:r>
              <a:rPr lang="en-US" sz="1600" b="1" dirty="0" err="1">
                <a:latin typeface="Courier New" pitchFamily="49" charset="0"/>
                <a:cs typeface="Courier New" pitchFamily="49" charset="0"/>
              </a:rPr>
              <a:t>Traceback</a:t>
            </a:r>
            <a:r>
              <a:rPr lang="en-US" sz="1600" b="1" dirty="0">
                <a:latin typeface="Courier New" pitchFamily="49" charset="0"/>
                <a:cs typeface="Courier New" pitchFamily="49" charset="0"/>
              </a:rPr>
              <a:t> (most recent call last):</a:t>
            </a:r>
          </a:p>
          <a:p>
            <a:pPr marL="0" indent="0">
              <a:buNone/>
            </a:pPr>
            <a:r>
              <a:rPr lang="en-US" sz="1600" b="1" dirty="0" smtClean="0">
                <a:latin typeface="Courier New" pitchFamily="49" charset="0"/>
                <a:cs typeface="Courier New" pitchFamily="49" charset="0"/>
              </a:rPr>
              <a:t>  File </a:t>
            </a:r>
            <a:r>
              <a:rPr lang="en-US" sz="1600" b="1" dirty="0">
                <a:latin typeface="Courier New" pitchFamily="49" charset="0"/>
                <a:cs typeface="Courier New" pitchFamily="49" charset="0"/>
              </a:rPr>
              <a:t>"nx_error.py", line 41, in &lt;module&gt;</a:t>
            </a:r>
          </a:p>
          <a:p>
            <a:pPr marL="0"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print </a:t>
            </a:r>
            <a:r>
              <a:rPr lang="en-US" sz="1600" b="1" dirty="0" err="1">
                <a:latin typeface="Courier New" pitchFamily="49" charset="0"/>
                <a:cs typeface="Courier New" pitchFamily="49" charset="0"/>
              </a:rPr>
              <a:t>friends_of_friends</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rj</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myval</a:t>
            </a:r>
            <a:r>
              <a:rPr lang="en-US" sz="1600" b="1" dirty="0">
                <a:latin typeface="Courier New" pitchFamily="49" charset="0"/>
                <a:cs typeface="Courier New" pitchFamily="49" charset="0"/>
              </a:rPr>
              <a:t>)</a:t>
            </a:r>
          </a:p>
          <a:p>
            <a:pPr marL="0" indent="0">
              <a:buNone/>
            </a:pPr>
            <a:r>
              <a:rPr lang="en-US" sz="1600" b="1" dirty="0" smtClean="0">
                <a:latin typeface="Courier New" pitchFamily="49" charset="0"/>
                <a:cs typeface="Courier New" pitchFamily="49" charset="0"/>
              </a:rPr>
              <a:t>  File </a:t>
            </a:r>
            <a:r>
              <a:rPr lang="en-US" sz="1600" b="1" dirty="0">
                <a:latin typeface="Courier New" pitchFamily="49" charset="0"/>
                <a:cs typeface="Courier New" pitchFamily="49" charset="0"/>
              </a:rPr>
              <a:t>"nx_error.py", line 30, in </a:t>
            </a:r>
            <a:r>
              <a:rPr lang="en-US" sz="1600" b="1" dirty="0" err="1">
                <a:latin typeface="Courier New" pitchFamily="49" charset="0"/>
                <a:cs typeface="Courier New" pitchFamily="49" charset="0"/>
              </a:rPr>
              <a:t>friends_of_friends</a:t>
            </a: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f = friends(graph, user)</a:t>
            </a:r>
          </a:p>
          <a:p>
            <a:pPr marL="0" indent="0">
              <a:buNone/>
            </a:pPr>
            <a:r>
              <a:rPr lang="en-US" sz="1600" b="1" dirty="0" smtClean="0">
                <a:latin typeface="Courier New" pitchFamily="49" charset="0"/>
                <a:cs typeface="Courier New" pitchFamily="49" charset="0"/>
              </a:rPr>
              <a:t>  File </a:t>
            </a:r>
            <a:r>
              <a:rPr lang="en-US" sz="1600" b="1" dirty="0">
                <a:latin typeface="Courier New" pitchFamily="49" charset="0"/>
                <a:cs typeface="Courier New" pitchFamily="49" charset="0"/>
              </a:rPr>
              <a:t>"nx_error.py", line 25, in friends</a:t>
            </a:r>
          </a:p>
          <a:p>
            <a:pPr marL="0"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return set(</a:t>
            </a:r>
            <a:r>
              <a:rPr lang="en-US" sz="1600" b="1" dirty="0" err="1">
                <a:latin typeface="Courier New" pitchFamily="49" charset="0"/>
                <a:cs typeface="Courier New" pitchFamily="49" charset="0"/>
              </a:rPr>
              <a:t>graph.neighbors</a:t>
            </a:r>
            <a:r>
              <a:rPr lang="en-US" sz="1600" b="1" dirty="0">
                <a:latin typeface="Courier New" pitchFamily="49" charset="0"/>
                <a:cs typeface="Courier New" pitchFamily="49" charset="0"/>
              </a:rPr>
              <a:t>(user))#  </a:t>
            </a:r>
          </a:p>
          <a:p>
            <a:pPr marL="0" indent="0">
              <a:buNone/>
            </a:pPr>
            <a:r>
              <a:rPr lang="en-US" sz="1600" b="1" dirty="0" smtClean="0">
                <a:latin typeface="Courier New" pitchFamily="49" charset="0"/>
                <a:cs typeface="Courier New" pitchFamily="49" charset="0"/>
              </a:rPr>
              <a:t>  File </a:t>
            </a:r>
            <a:r>
              <a:rPr lang="en-US" sz="1600" b="1" dirty="0">
                <a:latin typeface="Courier New" pitchFamily="49" charset="0"/>
                <a:cs typeface="Courier New" pitchFamily="49" charset="0"/>
              </a:rPr>
              <a:t>"/Library/Frameworks/…/graph.py", line 978, in neighbors</a:t>
            </a:r>
          </a:p>
          <a:p>
            <a:pPr marL="0"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return list(</a:t>
            </a:r>
            <a:r>
              <a:rPr lang="en-US" sz="1600" b="1" dirty="0" err="1">
                <a:latin typeface="Courier New" pitchFamily="49" charset="0"/>
                <a:cs typeface="Courier New" pitchFamily="49" charset="0"/>
              </a:rPr>
              <a:t>self.adj</a:t>
            </a:r>
            <a:r>
              <a:rPr lang="en-US" sz="1600" b="1" dirty="0">
                <a:latin typeface="Courier New" pitchFamily="49" charset="0"/>
                <a:cs typeface="Courier New" pitchFamily="49" charset="0"/>
              </a:rPr>
              <a:t>[n])</a:t>
            </a:r>
          </a:p>
          <a:p>
            <a:pPr marL="0" indent="0">
              <a:buNone/>
            </a:pPr>
            <a:r>
              <a:rPr lang="en-US" sz="1600" b="1" dirty="0" err="1" smtClean="0">
                <a:latin typeface="Courier New" pitchFamily="49" charset="0"/>
                <a:cs typeface="Courier New" pitchFamily="49" charset="0"/>
              </a:rPr>
              <a:t>TypeError</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unhashable</a:t>
            </a:r>
            <a:r>
              <a:rPr lang="en-US" sz="1600" b="1" dirty="0">
                <a:latin typeface="Courier New" pitchFamily="49" charset="0"/>
                <a:cs typeface="Courier New" pitchFamily="49" charset="0"/>
              </a:rPr>
              <a:t> type: 'list'</a:t>
            </a:r>
          </a:p>
          <a:p>
            <a:pPr marL="0" indent="0">
              <a:buNone/>
            </a:pPr>
            <a:endParaRPr lang="en-US" sz="1600" dirty="0" smtClean="0"/>
          </a:p>
          <a:p>
            <a:pPr marL="0" indent="0">
              <a:buNone/>
            </a:pPr>
            <a:endParaRPr lang="en-US" sz="1600" dirty="0"/>
          </a:p>
          <a:p>
            <a:pPr marL="0" indent="0">
              <a:buNone/>
            </a:pPr>
            <a:r>
              <a:rPr lang="en-US" sz="1700" dirty="0" smtClean="0"/>
              <a:t>List of all exceptions (errors):</a:t>
            </a:r>
          </a:p>
          <a:p>
            <a:pPr marL="0" indent="0">
              <a:buNone/>
            </a:pPr>
            <a:r>
              <a:rPr lang="en-US" sz="1700" dirty="0" smtClean="0">
                <a:hlinkClick r:id="rId2"/>
              </a:rPr>
              <a:t>http</a:t>
            </a:r>
            <a:r>
              <a:rPr lang="en-US" sz="1700" dirty="0">
                <a:hlinkClick r:id="rId2"/>
              </a:rPr>
              <a:t>://</a:t>
            </a:r>
            <a:r>
              <a:rPr lang="en-US" sz="1700" dirty="0" smtClean="0">
                <a:hlinkClick r:id="rId2"/>
              </a:rPr>
              <a:t>docs.python.org/2/library/exceptions.html#bltin-exceptions</a:t>
            </a:r>
            <a:endParaRPr lang="en-US" sz="1700" dirty="0" smtClean="0"/>
          </a:p>
          <a:p>
            <a:pPr marL="0" indent="0">
              <a:buNone/>
            </a:pPr>
            <a:r>
              <a:rPr lang="en-US" sz="1700" dirty="0" smtClean="0"/>
              <a:t>Two other resources, with more details about a few of the errors:</a:t>
            </a:r>
          </a:p>
          <a:p>
            <a:pPr marL="0" indent="0">
              <a:buNone/>
            </a:pPr>
            <a:r>
              <a:rPr lang="en-US" sz="1700" dirty="0">
                <a:hlinkClick r:id="rId3"/>
              </a:rPr>
              <a:t>http://</a:t>
            </a:r>
            <a:r>
              <a:rPr lang="en-US" sz="1700" dirty="0" smtClean="0">
                <a:hlinkClick r:id="rId3"/>
              </a:rPr>
              <a:t>inventwithpython.com/appendixd.html</a:t>
            </a:r>
            <a:endParaRPr lang="en-US" sz="1700" dirty="0" smtClean="0"/>
          </a:p>
          <a:p>
            <a:pPr marL="0" indent="0">
              <a:buNone/>
            </a:pPr>
            <a:r>
              <a:rPr lang="en-US" sz="1700" dirty="0">
                <a:hlinkClick r:id="rId4"/>
              </a:rPr>
              <a:t>http://</a:t>
            </a:r>
            <a:r>
              <a:rPr lang="en-US" sz="1700" dirty="0" smtClean="0">
                <a:hlinkClick r:id="rId4"/>
              </a:rPr>
              <a:t>www.cs.arizona.edu/people/mccann/errors-python</a:t>
            </a:r>
            <a:endParaRPr lang="en-US" sz="1700" dirty="0" smtClean="0"/>
          </a:p>
          <a:p>
            <a:pPr marL="0" indent="0">
              <a:buNone/>
            </a:pPr>
            <a:endParaRPr lang="en-US" sz="1600" dirty="0" smtClean="0"/>
          </a:p>
        </p:txBody>
      </p:sp>
      <p:sp>
        <p:nvSpPr>
          <p:cNvPr id="4" name="Right Brace 3"/>
          <p:cNvSpPr/>
          <p:nvPr/>
        </p:nvSpPr>
        <p:spPr>
          <a:xfrm>
            <a:off x="6324600" y="1905000"/>
            <a:ext cx="5334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856927" y="2672834"/>
            <a:ext cx="2269660" cy="369332"/>
          </a:xfrm>
          <a:prstGeom prst="rect">
            <a:avLst/>
          </a:prstGeom>
          <a:noFill/>
        </p:spPr>
        <p:txBody>
          <a:bodyPr wrap="none" rtlCol="0">
            <a:spAutoFit/>
          </a:bodyPr>
          <a:lstStyle/>
          <a:p>
            <a:r>
              <a:rPr lang="en-US" dirty="0" smtClean="0"/>
              <a:t>Call stack or </a:t>
            </a:r>
            <a:r>
              <a:rPr lang="en-US" dirty="0" err="1" smtClean="0"/>
              <a:t>traceback</a:t>
            </a:r>
            <a:endParaRPr lang="en-US" dirty="0"/>
          </a:p>
        </p:txBody>
      </p:sp>
      <p:sp>
        <p:nvSpPr>
          <p:cNvPr id="7" name="TextBox 6"/>
          <p:cNvSpPr txBox="1"/>
          <p:nvPr/>
        </p:nvSpPr>
        <p:spPr>
          <a:xfrm>
            <a:off x="6705600" y="1057870"/>
            <a:ext cx="2438399" cy="923330"/>
          </a:xfrm>
          <a:prstGeom prst="rect">
            <a:avLst/>
          </a:prstGeom>
          <a:noFill/>
        </p:spPr>
        <p:txBody>
          <a:bodyPr wrap="square" rtlCol="0">
            <a:spAutoFit/>
          </a:bodyPr>
          <a:lstStyle/>
          <a:p>
            <a:r>
              <a:rPr lang="en-US" dirty="0" smtClean="0"/>
              <a:t>First function that was called (</a:t>
            </a:r>
            <a:r>
              <a:rPr lang="en-US" sz="1600" b="1" dirty="0" smtClean="0">
                <a:latin typeface="Courier New" pitchFamily="49" charset="0"/>
                <a:cs typeface="Courier New" pitchFamily="49" charset="0"/>
              </a:rPr>
              <a:t>&lt;module&gt; </a:t>
            </a:r>
            <a:r>
              <a:rPr lang="en-US" dirty="0" smtClean="0"/>
              <a:t>means the interpreter)</a:t>
            </a:r>
            <a:endParaRPr lang="en-US" dirty="0"/>
          </a:p>
        </p:txBody>
      </p:sp>
      <p:sp>
        <p:nvSpPr>
          <p:cNvPr id="8" name="TextBox 7"/>
          <p:cNvSpPr txBox="1"/>
          <p:nvPr/>
        </p:nvSpPr>
        <p:spPr>
          <a:xfrm>
            <a:off x="7382582" y="2026503"/>
            <a:ext cx="1761418" cy="646331"/>
          </a:xfrm>
          <a:prstGeom prst="rect">
            <a:avLst/>
          </a:prstGeom>
          <a:noFill/>
        </p:spPr>
        <p:txBody>
          <a:bodyPr wrap="square" rtlCol="0">
            <a:spAutoFit/>
          </a:bodyPr>
          <a:lstStyle/>
          <a:p>
            <a:r>
              <a:rPr lang="en-US" dirty="0" smtClean="0"/>
              <a:t>Second function that was called</a:t>
            </a:r>
            <a:endParaRPr lang="en-US" dirty="0"/>
          </a:p>
        </p:txBody>
      </p:sp>
      <p:sp>
        <p:nvSpPr>
          <p:cNvPr id="9" name="TextBox 8"/>
          <p:cNvSpPr txBox="1"/>
          <p:nvPr/>
        </p:nvSpPr>
        <p:spPr>
          <a:xfrm>
            <a:off x="7010400" y="3657600"/>
            <a:ext cx="2133599" cy="923330"/>
          </a:xfrm>
          <a:prstGeom prst="rect">
            <a:avLst/>
          </a:prstGeom>
          <a:noFill/>
        </p:spPr>
        <p:txBody>
          <a:bodyPr wrap="square" rtlCol="0">
            <a:spAutoFit/>
          </a:bodyPr>
          <a:lstStyle/>
          <a:p>
            <a:r>
              <a:rPr lang="en-US" dirty="0" smtClean="0"/>
              <a:t>Last function that was called (this one suffered an error)</a:t>
            </a:r>
            <a:endParaRPr lang="en-US" dirty="0"/>
          </a:p>
        </p:txBody>
      </p:sp>
      <p:cxnSp>
        <p:nvCxnSpPr>
          <p:cNvPr id="11" name="Straight Connector 10"/>
          <p:cNvCxnSpPr>
            <a:stCxn id="7" idx="1"/>
          </p:cNvCxnSpPr>
          <p:nvPr/>
        </p:nvCxnSpPr>
        <p:spPr>
          <a:xfrm flipH="1">
            <a:off x="5543551" y="1519535"/>
            <a:ext cx="1162049" cy="5742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276850" y="1812666"/>
            <a:ext cx="2667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6191250" y="2349668"/>
            <a:ext cx="2667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a:stCxn id="8" idx="1"/>
          </p:cNvCxnSpPr>
          <p:nvPr/>
        </p:nvCxnSpPr>
        <p:spPr>
          <a:xfrm flipH="1">
            <a:off x="6542968" y="2349669"/>
            <a:ext cx="839614" cy="266699"/>
          </a:xfrm>
          <a:prstGeom prst="line">
            <a:avLst/>
          </a:prstGeom>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5126935" y="3352800"/>
            <a:ext cx="2667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flipH="1" flipV="1">
            <a:off x="5543552" y="3657600"/>
            <a:ext cx="1466848" cy="46166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91300" y="4572000"/>
            <a:ext cx="2552701" cy="2308324"/>
          </a:xfrm>
          <a:prstGeom prst="rect">
            <a:avLst/>
          </a:prstGeom>
          <a:noFill/>
        </p:spPr>
        <p:txBody>
          <a:bodyPr wrap="square" rtlCol="0">
            <a:spAutoFit/>
          </a:bodyPr>
          <a:lstStyle/>
          <a:p>
            <a:r>
              <a:rPr lang="en-US" dirty="0" smtClean="0"/>
              <a:t>The error message:</a:t>
            </a:r>
            <a:br>
              <a:rPr lang="en-US" dirty="0" smtClean="0"/>
            </a:br>
            <a:r>
              <a:rPr lang="en-US" dirty="0" smtClean="0"/>
              <a:t>daunting but useful.</a:t>
            </a:r>
            <a:br>
              <a:rPr lang="en-US" dirty="0" smtClean="0"/>
            </a:br>
            <a:r>
              <a:rPr lang="en-US" dirty="0" smtClean="0"/>
              <a:t>You need to understand:</a:t>
            </a:r>
          </a:p>
          <a:p>
            <a:pPr marL="285750" indent="-285750">
              <a:buFont typeface="Arial" pitchFamily="34" charset="0"/>
              <a:buChar char="•"/>
            </a:pPr>
            <a:r>
              <a:rPr lang="en-US" dirty="0"/>
              <a:t>the literal meaning of the error</a:t>
            </a:r>
          </a:p>
          <a:p>
            <a:pPr marL="285750" indent="-285750">
              <a:buFont typeface="Arial" pitchFamily="34" charset="0"/>
              <a:buChar char="•"/>
            </a:pPr>
            <a:r>
              <a:rPr lang="en-US" dirty="0" smtClean="0"/>
              <a:t>the </a:t>
            </a:r>
            <a:r>
              <a:rPr lang="en-US" dirty="0"/>
              <a:t>underlying problems certain errors tend to suggest</a:t>
            </a:r>
          </a:p>
        </p:txBody>
      </p:sp>
      <p:cxnSp>
        <p:nvCxnSpPr>
          <p:cNvPr id="25" name="Straight Connector 24"/>
          <p:cNvCxnSpPr>
            <a:stCxn id="24" idx="1"/>
          </p:cNvCxnSpPr>
          <p:nvPr/>
        </p:nvCxnSpPr>
        <p:spPr>
          <a:xfrm flipH="1" flipV="1">
            <a:off x="4495802" y="3879001"/>
            <a:ext cx="2095498" cy="18471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188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P spid="12" grpId="0" animBg="1"/>
      <p:bldP spid="16" grpId="0" animBg="1"/>
      <p:bldP spid="19"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Debugging Tools</a:t>
            </a:r>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solidFill>
                  <a:srgbClr val="859040"/>
                </a:solidFill>
              </a:rPr>
              <a:t>print</a:t>
            </a:r>
          </a:p>
          <a:p>
            <a:pPr lvl="1"/>
            <a:r>
              <a:rPr lang="en-US" sz="2400" dirty="0"/>
              <a:t>shows what’s happening whether there’s a problem or not</a:t>
            </a:r>
          </a:p>
          <a:p>
            <a:pPr lvl="1"/>
            <a:r>
              <a:rPr lang="en-US" sz="2400" dirty="0"/>
              <a:t>does not stop execution</a:t>
            </a:r>
          </a:p>
          <a:p>
            <a:pPr marL="0" indent="0">
              <a:buNone/>
            </a:pPr>
            <a:r>
              <a:rPr lang="en-US" sz="2800" dirty="0">
                <a:solidFill>
                  <a:srgbClr val="859040"/>
                </a:solidFill>
              </a:rPr>
              <a:t>assert</a:t>
            </a:r>
          </a:p>
          <a:p>
            <a:pPr lvl="1"/>
            <a:r>
              <a:rPr lang="en-US" sz="2400" dirty="0"/>
              <a:t>Raises an exception if some condition is not met</a:t>
            </a:r>
          </a:p>
          <a:p>
            <a:pPr lvl="1"/>
            <a:r>
              <a:rPr lang="en-US" sz="2400" dirty="0"/>
              <a:t>Does nothing if everything </a:t>
            </a:r>
            <a:r>
              <a:rPr lang="en-US" sz="2400" dirty="0" smtClean="0"/>
              <a:t>works</a:t>
            </a:r>
          </a:p>
          <a:p>
            <a:pPr lvl="1"/>
            <a:r>
              <a:rPr lang="en-US" sz="2400" dirty="0" smtClean="0"/>
              <a:t>Example:   </a:t>
            </a:r>
            <a:r>
              <a:rPr lang="en-US" sz="2200" b="1" dirty="0">
                <a:solidFill>
                  <a:srgbClr val="859040"/>
                </a:solidFill>
                <a:latin typeface="Courier New" pitchFamily="49" charset="0"/>
                <a:cs typeface="Courier New" pitchFamily="49" charset="0"/>
              </a:rPr>
              <a:t>assert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len</a:t>
            </a:r>
            <a:r>
              <a:rPr lang="en-US" sz="2200" b="1" dirty="0">
                <a:latin typeface="Courier New" pitchFamily="49" charset="0"/>
                <a:cs typeface="Courier New" pitchFamily="49" charset="0"/>
              </a:rPr>
              <a:t>(</a:t>
            </a:r>
            <a:r>
              <a:rPr lang="en-US" sz="2200" b="1" dirty="0" err="1">
                <a:latin typeface="Courier New" pitchFamily="49" charset="0"/>
                <a:cs typeface="Courier New" pitchFamily="49" charset="0"/>
              </a:rPr>
              <a:t>rj.edges</a:t>
            </a:r>
            <a:r>
              <a:rPr lang="en-US" sz="2200" b="1" dirty="0">
                <a:latin typeface="Courier New" pitchFamily="49" charset="0"/>
                <a:cs typeface="Courier New" pitchFamily="49" charset="0"/>
              </a:rPr>
              <a:t>()) == </a:t>
            </a:r>
            <a:r>
              <a:rPr lang="en-US" sz="2200" b="1" dirty="0" smtClean="0">
                <a:latin typeface="Courier New" pitchFamily="49" charset="0"/>
                <a:cs typeface="Courier New" pitchFamily="49" charset="0"/>
              </a:rPr>
              <a:t>16</a:t>
            </a:r>
            <a:endParaRPr lang="en-US" sz="2200" b="1" dirty="0">
              <a:latin typeface="Courier New" pitchFamily="49" charset="0"/>
              <a:cs typeface="Courier New" pitchFamily="49" charset="0"/>
            </a:endParaRPr>
          </a:p>
          <a:p>
            <a:pPr lvl="1"/>
            <a:r>
              <a:rPr lang="en-US" sz="2400" dirty="0"/>
              <a:t>Use this liberally!  Not just for debugging! </a:t>
            </a:r>
          </a:p>
          <a:p>
            <a:pPr marL="0" indent="0">
              <a:buNone/>
            </a:pPr>
            <a:r>
              <a:rPr lang="en-US" sz="2800" dirty="0" smtClean="0">
                <a:solidFill>
                  <a:srgbClr val="859040"/>
                </a:solidFill>
              </a:rPr>
              <a:t>input</a:t>
            </a:r>
            <a:endParaRPr lang="en-US" sz="2800" dirty="0">
              <a:solidFill>
                <a:srgbClr val="859040"/>
              </a:solidFill>
            </a:endParaRPr>
          </a:p>
          <a:p>
            <a:pPr lvl="1"/>
            <a:r>
              <a:rPr lang="en-US" sz="2400" dirty="0"/>
              <a:t>Stops execution </a:t>
            </a:r>
          </a:p>
          <a:p>
            <a:pPr lvl="1"/>
            <a:r>
              <a:rPr lang="en-US" sz="2400" dirty="0"/>
              <a:t>(Designed to accept user input, but I rarely use it for this.)</a:t>
            </a:r>
          </a:p>
        </p:txBody>
      </p:sp>
    </p:spTree>
    <p:extLst>
      <p:ext uri="{BB962C8B-B14F-4D97-AF65-F5344CB8AC3E}">
        <p14:creationId xmlns:p14="http://schemas.microsoft.com/office/powerpoint/2010/main" val="30280043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Files and Persistent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658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filenames</a:t>
            </a:r>
            <a:endParaRPr lang="en-US" dirty="0"/>
          </a:p>
        </p:txBody>
      </p:sp>
      <p:sp>
        <p:nvSpPr>
          <p:cNvPr id="3" name="Content Placeholder 2"/>
          <p:cNvSpPr>
            <a:spLocks noGrp="1"/>
          </p:cNvSpPr>
          <p:nvPr>
            <p:ph idx="1"/>
          </p:nvPr>
        </p:nvSpPr>
        <p:spPr>
          <a:xfrm>
            <a:off x="457200" y="1371600"/>
            <a:ext cx="8763000" cy="5486400"/>
          </a:xfrm>
        </p:spPr>
        <p:txBody>
          <a:bodyPr>
            <a:normAutofit/>
          </a:bodyPr>
          <a:lstStyle/>
          <a:p>
            <a:r>
              <a:rPr lang="en-US" dirty="0" smtClean="0"/>
              <a:t>A </a:t>
            </a:r>
            <a:r>
              <a:rPr lang="en-US" dirty="0" smtClean="0">
                <a:solidFill>
                  <a:srgbClr val="FF0000"/>
                </a:solidFill>
              </a:rPr>
              <a:t>file</a:t>
            </a:r>
            <a:r>
              <a:rPr lang="en-US" dirty="0" smtClean="0"/>
              <a:t> object represents data on your disk drive</a:t>
            </a:r>
          </a:p>
          <a:p>
            <a:pPr lvl="1"/>
            <a:r>
              <a:rPr lang="en-US" dirty="0" smtClean="0"/>
              <a:t>Can read from it and write to it</a:t>
            </a:r>
          </a:p>
          <a:p>
            <a:r>
              <a:rPr lang="en-US" dirty="0" smtClean="0"/>
              <a:t>A </a:t>
            </a:r>
            <a:r>
              <a:rPr lang="en-US" dirty="0" smtClean="0">
                <a:solidFill>
                  <a:srgbClr val="FF0000"/>
                </a:solidFill>
              </a:rPr>
              <a:t>filename</a:t>
            </a:r>
            <a:r>
              <a:rPr lang="en-US" dirty="0" smtClean="0"/>
              <a:t> (usually a string) states where to find the data on your disk drive</a:t>
            </a:r>
          </a:p>
          <a:p>
            <a:pPr lvl="1"/>
            <a:r>
              <a:rPr lang="en-US" dirty="0" smtClean="0"/>
              <a:t>Can be used to find/create a file</a:t>
            </a:r>
          </a:p>
          <a:p>
            <a:pPr lvl="1"/>
            <a:r>
              <a:rPr lang="en-US" dirty="0" smtClean="0"/>
              <a:t>Examples:</a:t>
            </a:r>
          </a:p>
          <a:p>
            <a:pPr lvl="2"/>
            <a:r>
              <a:rPr lang="en-US" sz="2000" b="1" dirty="0">
                <a:solidFill>
                  <a:prstClr val="black"/>
                </a:solidFill>
                <a:latin typeface="Courier New" pitchFamily="49" charset="0"/>
                <a:cs typeface="Courier New" pitchFamily="49" charset="0"/>
              </a:rPr>
              <a:t>"/</a:t>
            </a:r>
            <a:r>
              <a:rPr lang="en-US" sz="2000" b="1" dirty="0" smtClean="0">
                <a:solidFill>
                  <a:prstClr val="black"/>
                </a:solidFill>
                <a:latin typeface="Courier New" pitchFamily="49" charset="0"/>
                <a:cs typeface="Courier New" pitchFamily="49" charset="0"/>
              </a:rPr>
              <a:t>home/</a:t>
            </a:r>
            <a:r>
              <a:rPr lang="en-US" sz="2000" b="1" dirty="0" err="1" smtClean="0">
                <a:solidFill>
                  <a:prstClr val="black"/>
                </a:solidFill>
                <a:latin typeface="Courier New" pitchFamily="49" charset="0"/>
                <a:cs typeface="Courier New" pitchFamily="49" charset="0"/>
              </a:rPr>
              <a:t>mernst</a:t>
            </a:r>
            <a:r>
              <a:rPr lang="en-US" sz="2000" b="1" dirty="0" smtClean="0">
                <a:solidFill>
                  <a:prstClr val="black"/>
                </a:solidFill>
                <a:latin typeface="Courier New" pitchFamily="49" charset="0"/>
                <a:cs typeface="Courier New" pitchFamily="49" charset="0"/>
              </a:rPr>
              <a:t>/class/140/lectures/file_io.pptx</a:t>
            </a:r>
            <a:r>
              <a:rPr lang="en-US" sz="2000" b="1" dirty="0">
                <a:solidFill>
                  <a:prstClr val="black"/>
                </a:solidFill>
                <a:latin typeface="Courier New" pitchFamily="49" charset="0"/>
                <a:cs typeface="Courier New" pitchFamily="49" charset="0"/>
              </a:rPr>
              <a:t>"</a:t>
            </a:r>
            <a:endParaRPr lang="en-US" sz="2000" b="1" dirty="0" smtClean="0">
              <a:solidFill>
                <a:prstClr val="black"/>
              </a:solidFill>
              <a:latin typeface="Courier New" pitchFamily="49" charset="0"/>
              <a:cs typeface="Courier New" pitchFamily="49" charset="0"/>
            </a:endParaRPr>
          </a:p>
          <a:p>
            <a:pPr lvl="2"/>
            <a:r>
              <a:rPr lang="en-US" sz="2000" b="1" dirty="0" smtClean="0">
                <a:solidFill>
                  <a:prstClr val="black"/>
                </a:solidFill>
                <a:latin typeface="Courier New" pitchFamily="49" charset="0"/>
                <a:cs typeface="Courier New" pitchFamily="49" charset="0"/>
              </a:rPr>
              <a:t>"</a:t>
            </a:r>
            <a:r>
              <a:rPr lang="en-US" sz="2000" b="1" dirty="0">
                <a:solidFill>
                  <a:prstClr val="black"/>
                </a:solidFill>
                <a:latin typeface="Courier New" pitchFamily="49" charset="0"/>
                <a:cs typeface="Courier New" pitchFamily="49" charset="0"/>
              </a:rPr>
              <a:t>C:\Users\mernst\My </a:t>
            </a:r>
            <a:r>
              <a:rPr lang="en-US" sz="2000" b="1" dirty="0" smtClean="0">
                <a:solidFill>
                  <a:prstClr val="black"/>
                </a:solidFill>
                <a:latin typeface="Courier New" pitchFamily="49" charset="0"/>
                <a:cs typeface="Courier New" pitchFamily="49" charset="0"/>
              </a:rPr>
              <a:t>Documents\cute_cat.gif</a:t>
            </a:r>
            <a:r>
              <a:rPr lang="en-US" sz="2000" b="1" dirty="0">
                <a:solidFill>
                  <a:prstClr val="black"/>
                </a:solidFill>
                <a:latin typeface="Courier New" pitchFamily="49" charset="0"/>
                <a:cs typeface="Courier New" pitchFamily="49" charset="0"/>
              </a:rPr>
              <a:t>"</a:t>
            </a:r>
            <a:endParaRPr lang="en-US" sz="2000" b="1" dirty="0" smtClean="0">
              <a:solidFill>
                <a:prstClr val="black"/>
              </a:solidFill>
              <a:latin typeface="Courier New" pitchFamily="49" charset="0"/>
              <a:cs typeface="Courier New" pitchFamily="49" charset="0"/>
            </a:endParaRPr>
          </a:p>
          <a:p>
            <a:pPr lvl="2"/>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lectures/file_io.pptx</a:t>
            </a:r>
            <a:r>
              <a:rPr lang="en-US" sz="2000" b="1" dirty="0">
                <a:solidFill>
                  <a:prstClr val="black"/>
                </a:solidFill>
                <a:latin typeface="Courier New" pitchFamily="49" charset="0"/>
                <a:cs typeface="Courier New" pitchFamily="49" charset="0"/>
              </a:rPr>
              <a:t>"</a:t>
            </a:r>
          </a:p>
          <a:p>
            <a:pPr lvl="2"/>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cute_cat.gif</a:t>
            </a:r>
            <a:r>
              <a:rPr lang="en-US" sz="2000" b="1" dirty="0">
                <a:solidFill>
                  <a:prstClr val="black"/>
                </a:solidFill>
                <a:latin typeface="Courier New" pitchFamily="49" charset="0"/>
                <a:cs typeface="Courier New" pitchFamily="49" charset="0"/>
              </a:rPr>
              <a:t>"</a:t>
            </a:r>
            <a:endParaRPr lang="en-US" b="1" dirty="0">
              <a:latin typeface="Courier New" pitchFamily="49" charset="0"/>
              <a:cs typeface="Courier New" pitchFamily="49" charset="0"/>
            </a:endParaRPr>
          </a:p>
          <a:p>
            <a:pPr lvl="1"/>
            <a:endParaRPr lang="en-US" dirty="0"/>
          </a:p>
          <a:p>
            <a:pPr lvl="1"/>
            <a:endParaRPr lang="en-US" dirty="0" smtClean="0"/>
          </a:p>
          <a:p>
            <a:pPr lvl="2"/>
            <a:endParaRPr lang="en-US" sz="1600" b="1" dirty="0" smtClean="0">
              <a:latin typeface="Courier New" pitchFamily="49" charset="0"/>
              <a:cs typeface="Courier New" pitchFamily="49" charset="0"/>
            </a:endParaRPr>
          </a:p>
        </p:txBody>
      </p:sp>
    </p:spTree>
    <p:extLst>
      <p:ext uri="{BB962C8B-B14F-4D97-AF65-F5344CB8AC3E}">
        <p14:creationId xmlns:p14="http://schemas.microsoft.com/office/powerpoint/2010/main" val="383157852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 a file in python</a:t>
            </a:r>
          </a:p>
        </p:txBody>
      </p:sp>
      <p:sp>
        <p:nvSpPr>
          <p:cNvPr id="4" name="Content Placeholder 3"/>
          <p:cNvSpPr>
            <a:spLocks noGrp="1"/>
          </p:cNvSpPr>
          <p:nvPr>
            <p:ph idx="1"/>
          </p:nvPr>
        </p:nvSpPr>
        <p:spPr>
          <a:xfrm>
            <a:off x="457200" y="1600200"/>
            <a:ext cx="8610600" cy="4525963"/>
          </a:xfrm>
        </p:spPr>
        <p:txBody>
          <a:bodyPr>
            <a:normAutofit fontScale="92500" lnSpcReduction="20000"/>
          </a:bodyPr>
          <a:lstStyle/>
          <a:p>
            <a:pPr marL="0" indent="0">
              <a:buNone/>
            </a:pPr>
            <a:r>
              <a:rPr lang="en-US" sz="2400" b="1" dirty="0" smtClean="0">
                <a:latin typeface="Courier New" pitchFamily="49" charset="0"/>
                <a:cs typeface="Courier New" pitchFamily="49" charset="0"/>
              </a:rPr>
              <a:t># Open takes a filename and returns a file.</a:t>
            </a:r>
          </a:p>
          <a:p>
            <a:pPr marL="0" indent="0">
              <a:buNone/>
            </a:pPr>
            <a:r>
              <a:rPr lang="en-US" sz="2400" b="1" dirty="0" smtClean="0">
                <a:latin typeface="Courier New" pitchFamily="49" charset="0"/>
                <a:cs typeface="Courier New" pitchFamily="49" charset="0"/>
              </a:rPr>
              <a:t># This fails if the file cannot be found &amp; opened.</a:t>
            </a:r>
          </a:p>
          <a:p>
            <a:pPr marL="0" indent="0">
              <a:buNone/>
            </a:pPr>
            <a:r>
              <a:rPr lang="en-US" sz="2400" b="1" dirty="0" err="1" smtClean="0">
                <a:latin typeface="Courier New" pitchFamily="49" charset="0"/>
                <a:cs typeface="Courier New" pitchFamily="49" charset="0"/>
              </a:rPr>
              <a:t>myfile</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 open</a:t>
            </a:r>
            <a:r>
              <a:rPr lang="en-US" sz="2400" b="1" dirty="0" smtClean="0">
                <a:latin typeface="Courier New" pitchFamily="49" charset="0"/>
                <a:cs typeface="Courier New" pitchFamily="49" charset="0"/>
              </a:rPr>
              <a:t>("</a:t>
            </a:r>
            <a:r>
              <a:rPr lang="en-US" sz="2400" b="1" dirty="0" smtClean="0">
                <a:solidFill>
                  <a:schemeClr val="accent2">
                    <a:lumMod val="75000"/>
                  </a:schemeClr>
                </a:solidFill>
                <a:latin typeface="Courier New" pitchFamily="49" charset="0"/>
                <a:cs typeface="Courier New" pitchFamily="49" charset="0"/>
              </a:rPr>
              <a:t>datafile.dat</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None/>
            </a:pPr>
            <a:endParaRPr lang="en-US" sz="2400" b="1" dirty="0">
              <a:latin typeface="Courier New" pitchFamily="49" charset="0"/>
              <a:cs typeface="Courier New" pitchFamily="49" charset="0"/>
            </a:endParaRPr>
          </a:p>
          <a:p>
            <a:pPr marL="0" indent="0">
              <a:buNone/>
            </a:pPr>
            <a:r>
              <a:rPr lang="en-US" sz="2400" b="1" dirty="0" smtClean="0">
                <a:latin typeface="Courier New" pitchFamily="49" charset="0"/>
                <a:cs typeface="Courier New" pitchFamily="49" charset="0"/>
              </a:rPr>
              <a:t># Approach 1:</a:t>
            </a:r>
          </a:p>
          <a:p>
            <a:pPr marL="0" indent="0">
              <a:buNone/>
            </a:pPr>
            <a:r>
              <a:rPr lang="en-US" sz="2400" b="1" dirty="0" smtClean="0">
                <a:solidFill>
                  <a:srgbClr val="000090"/>
                </a:solidFill>
                <a:latin typeface="Courier New" pitchFamily="49" charset="0"/>
                <a:cs typeface="Courier New" pitchFamily="49" charset="0"/>
              </a:rPr>
              <a:t>for</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line_of_text </a:t>
            </a:r>
            <a:r>
              <a:rPr lang="en-US" sz="2400" b="1" dirty="0">
                <a:solidFill>
                  <a:srgbClr val="000090"/>
                </a:solidFill>
                <a:latin typeface="Courier New" pitchFamily="49" charset="0"/>
                <a:cs typeface="Courier New" pitchFamily="49" charset="0"/>
              </a:rPr>
              <a:t>in</a:t>
            </a:r>
            <a:r>
              <a:rPr lang="en-US" sz="2400" b="1" dirty="0">
                <a:latin typeface="Courier New" pitchFamily="49" charset="0"/>
                <a:cs typeface="Courier New" pitchFamily="49" charset="0"/>
              </a:rPr>
              <a:t> myfile:</a:t>
            </a:r>
          </a:p>
          <a:p>
            <a:pPr marL="0" indent="0">
              <a:buNone/>
            </a:pP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smtClean="0">
                <a:latin typeface="Times New Roman" pitchFamily="18" charset="0"/>
                <a:cs typeface="Times New Roman" pitchFamily="18" charset="0"/>
              </a:rPr>
              <a:t>process</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line_of_text</a:t>
            </a:r>
            <a:endParaRPr lang="en-US" sz="2400" b="1" dirty="0" smtClean="0">
              <a:latin typeface="Courier New" pitchFamily="49" charset="0"/>
              <a:cs typeface="Courier New" pitchFamily="49" charset="0"/>
            </a:endParaRPr>
          </a:p>
          <a:p>
            <a:pPr marL="0" indent="0">
              <a:buNone/>
            </a:pPr>
            <a:endParaRPr lang="en-US" sz="2400" b="1" dirty="0">
              <a:latin typeface="Courier New" pitchFamily="49" charset="0"/>
              <a:cs typeface="Courier New" pitchFamily="49" charset="0"/>
            </a:endParaRPr>
          </a:p>
          <a:p>
            <a:pPr marL="0" indent="0">
              <a:buNone/>
            </a:pPr>
            <a:r>
              <a:rPr lang="en-US" sz="2400" b="1" dirty="0" smtClean="0">
                <a:latin typeface="Courier New" pitchFamily="49" charset="0"/>
                <a:cs typeface="Courier New" pitchFamily="49" charset="0"/>
              </a:rPr>
              <a:t># Approach 2:</a:t>
            </a:r>
          </a:p>
          <a:p>
            <a:pPr marL="0" indent="0">
              <a:buNone/>
            </a:pPr>
            <a:r>
              <a:rPr lang="en-US" sz="2400" b="1" dirty="0" err="1" smtClean="0">
                <a:latin typeface="Courier New" pitchFamily="49" charset="0"/>
                <a:cs typeface="Courier New" pitchFamily="49" charset="0"/>
              </a:rPr>
              <a:t>all_data_as_a_big_string</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myfile.read</a:t>
            </a:r>
            <a:r>
              <a:rPr lang="en-US" sz="2400" b="1" dirty="0" smtClean="0">
                <a:latin typeface="Courier New" pitchFamily="49" charset="0"/>
                <a:cs typeface="Courier New" pitchFamily="49" charset="0"/>
              </a:rPr>
              <a:t>()</a:t>
            </a:r>
          </a:p>
          <a:p>
            <a:pPr marL="0" indent="0">
              <a:buNone/>
            </a:pPr>
            <a:endParaRPr lang="en-US" sz="2400" b="1" dirty="0">
              <a:latin typeface="Courier New" pitchFamily="49" charset="0"/>
              <a:cs typeface="Courier New" pitchFamily="49" charset="0"/>
            </a:endParaRPr>
          </a:p>
          <a:p>
            <a:pPr marL="0" indent="0">
              <a:buNone/>
            </a:pPr>
            <a:r>
              <a:rPr lang="en-US" sz="2400" i="1" dirty="0">
                <a:solidFill>
                  <a:srgbClr val="FF0000"/>
                </a:solidFill>
              </a:rPr>
              <a:t>Assumption: file is a sequence of </a:t>
            </a:r>
            <a:r>
              <a:rPr lang="en-US" sz="2400" i="1" dirty="0" smtClean="0">
                <a:solidFill>
                  <a:srgbClr val="FF0000"/>
                </a:solidFill>
              </a:rPr>
              <a:t>lines</a:t>
            </a:r>
          </a:p>
          <a:p>
            <a:pPr marL="0" indent="0">
              <a:buNone/>
            </a:pPr>
            <a:r>
              <a:rPr lang="en-US" sz="2400" i="1" dirty="0" smtClean="0">
                <a:solidFill>
                  <a:srgbClr val="FF0000"/>
                </a:solidFill>
              </a:rPr>
              <a:t>Where </a:t>
            </a:r>
            <a:r>
              <a:rPr lang="en-US" sz="2400" i="1" dirty="0">
                <a:solidFill>
                  <a:srgbClr val="FF0000"/>
                </a:solidFill>
              </a:rPr>
              <a:t>does Python expect to find this </a:t>
            </a:r>
            <a:r>
              <a:rPr lang="en-US" sz="2400" i="1" dirty="0" smtClean="0">
                <a:solidFill>
                  <a:srgbClr val="FF0000"/>
                </a:solidFill>
              </a:rPr>
              <a:t>file (note the relative pathname)?</a:t>
            </a:r>
            <a:endParaRPr lang="en-US" sz="2400" i="1" dirty="0">
              <a:solidFill>
                <a:srgbClr val="FF0000"/>
              </a:solidFill>
            </a:endParaRPr>
          </a:p>
          <a:p>
            <a:pPr marL="0" indent="0">
              <a:buNone/>
            </a:pP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9542977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filename</a:t>
            </a:r>
            <a:endParaRPr lang="en-US" dirty="0"/>
          </a:p>
        </p:txBody>
      </p:sp>
      <p:sp>
        <p:nvSpPr>
          <p:cNvPr id="3" name="Content Placeholder 2"/>
          <p:cNvSpPr>
            <a:spLocks noGrp="1"/>
          </p:cNvSpPr>
          <p:nvPr>
            <p:ph idx="1"/>
          </p:nvPr>
        </p:nvSpPr>
        <p:spPr>
          <a:xfrm>
            <a:off x="457200" y="1600200"/>
            <a:ext cx="8305800" cy="4525963"/>
          </a:xfrm>
        </p:spPr>
        <p:txBody>
          <a:bodyPr>
            <a:normAutofit fontScale="85000" lnSpcReduction="20000"/>
          </a:bodyPr>
          <a:lstStyle/>
          <a:p>
            <a:pPr>
              <a:buClr>
                <a:schemeClr val="tx1"/>
              </a:buClr>
            </a:pPr>
            <a:r>
              <a:rPr lang="en-US" dirty="0" smtClean="0"/>
              <a:t>An</a:t>
            </a:r>
            <a:r>
              <a:rPr lang="en-US" dirty="0" smtClean="0">
                <a:solidFill>
                  <a:srgbClr val="FF0000"/>
                </a:solidFill>
              </a:rPr>
              <a:t> Absolute</a:t>
            </a:r>
            <a:r>
              <a:rPr lang="en-US" dirty="0" smtClean="0">
                <a:solidFill>
                  <a:prstClr val="black"/>
                </a:solidFill>
              </a:rPr>
              <a:t> </a:t>
            </a:r>
            <a:r>
              <a:rPr lang="en-US" dirty="0">
                <a:solidFill>
                  <a:prstClr val="black"/>
                </a:solidFill>
              </a:rPr>
              <a:t>filename gives a specific location on disk: </a:t>
            </a:r>
            <a:r>
              <a:rPr lang="en-US" sz="2400" b="1" dirty="0">
                <a:solidFill>
                  <a:prstClr val="black"/>
                </a:solidFill>
                <a:latin typeface="Courier New" pitchFamily="49" charset="0"/>
                <a:cs typeface="Courier New" pitchFamily="49" charset="0"/>
              </a:rPr>
              <a:t>"/home/</a:t>
            </a:r>
            <a:r>
              <a:rPr lang="en-US" sz="2400" b="1" dirty="0" err="1">
                <a:solidFill>
                  <a:prstClr val="black"/>
                </a:solidFill>
                <a:latin typeface="Courier New" pitchFamily="49" charset="0"/>
                <a:cs typeface="Courier New" pitchFamily="49" charset="0"/>
              </a:rPr>
              <a:t>mernst</a:t>
            </a:r>
            <a:r>
              <a:rPr lang="en-US" sz="2400" b="1" dirty="0">
                <a:solidFill>
                  <a:prstClr val="black"/>
                </a:solidFill>
                <a:latin typeface="Courier New" pitchFamily="49" charset="0"/>
                <a:cs typeface="Courier New" pitchFamily="49" charset="0"/>
              </a:rPr>
              <a:t>/class/140/13wi/lectures/file_io.pptx" </a:t>
            </a:r>
            <a:r>
              <a:rPr lang="en-US" dirty="0">
                <a:solidFill>
                  <a:prstClr val="black"/>
                </a:solidFill>
              </a:rPr>
              <a:t>or </a:t>
            </a:r>
            <a:r>
              <a:rPr lang="en-US" sz="2400" b="1" dirty="0">
                <a:solidFill>
                  <a:prstClr val="black"/>
                </a:solidFill>
                <a:latin typeface="Courier New" pitchFamily="49" charset="0"/>
                <a:cs typeface="Courier New" pitchFamily="49" charset="0"/>
              </a:rPr>
              <a:t>"C:\Users\mernst\My Documents\cute_cat.gif"</a:t>
            </a:r>
            <a:endParaRPr lang="en-US" dirty="0"/>
          </a:p>
          <a:p>
            <a:pPr lvl="1"/>
            <a:r>
              <a:rPr lang="en-US" dirty="0"/>
              <a:t>Starts with “/” (Unix) or “C:\” (Windows)</a:t>
            </a:r>
          </a:p>
          <a:p>
            <a:pPr lvl="1"/>
            <a:r>
              <a:rPr lang="en-US" dirty="0"/>
              <a:t>Warning:  code will fail to find the file if you move/rename files or run your program on a different computer</a:t>
            </a:r>
          </a:p>
          <a:p>
            <a:pPr>
              <a:buClr>
                <a:schemeClr val="tx1"/>
              </a:buClr>
            </a:pPr>
            <a:r>
              <a:rPr lang="en-US" dirty="0" smtClean="0"/>
              <a:t>A</a:t>
            </a:r>
            <a:r>
              <a:rPr lang="en-US" dirty="0" smtClean="0">
                <a:solidFill>
                  <a:srgbClr val="FF0000"/>
                </a:solidFill>
              </a:rPr>
              <a:t> Relative</a:t>
            </a:r>
            <a:r>
              <a:rPr lang="en-US" dirty="0" smtClean="0"/>
              <a:t> </a:t>
            </a:r>
            <a:r>
              <a:rPr lang="en-US" dirty="0"/>
              <a:t>filename gives a location relative to the </a:t>
            </a:r>
            <a:r>
              <a:rPr lang="en-US" i="1" dirty="0"/>
              <a:t>current working directory</a:t>
            </a:r>
            <a:r>
              <a:rPr lang="en-US" dirty="0"/>
              <a:t>:</a:t>
            </a:r>
            <a:br>
              <a:rPr lang="en-US" dirty="0"/>
            </a:br>
            <a:r>
              <a:rPr lang="en-US" sz="2400" b="1" dirty="0">
                <a:latin typeface="Courier New" pitchFamily="49" charset="0"/>
                <a:cs typeface="Courier New" pitchFamily="49" charset="0"/>
              </a:rPr>
              <a:t>"lectures/file_io.pptx" </a:t>
            </a:r>
            <a:r>
              <a:rPr lang="en-US" dirty="0"/>
              <a:t>or </a:t>
            </a:r>
            <a:r>
              <a:rPr lang="en-US" sz="2400" b="1" dirty="0">
                <a:latin typeface="Courier New" pitchFamily="49" charset="0"/>
                <a:cs typeface="Courier New" pitchFamily="49" charset="0"/>
              </a:rPr>
              <a:t>"cute_cat.gif</a:t>
            </a:r>
            <a:r>
              <a:rPr lang="en-US" sz="2400" b="1" dirty="0">
                <a:solidFill>
                  <a:prstClr val="black"/>
                </a:solidFill>
                <a:latin typeface="Courier New" pitchFamily="49" charset="0"/>
                <a:cs typeface="Courier New" pitchFamily="49" charset="0"/>
              </a:rPr>
              <a:t>"</a:t>
            </a:r>
            <a:endParaRPr lang="en-US" sz="2400" b="1" dirty="0">
              <a:latin typeface="Courier New" pitchFamily="49" charset="0"/>
              <a:cs typeface="Courier New" pitchFamily="49" charset="0"/>
            </a:endParaRPr>
          </a:p>
          <a:p>
            <a:pPr lvl="1"/>
            <a:r>
              <a:rPr lang="en-US" dirty="0"/>
              <a:t>Warning:  code will fail to find the file unless you run your program from a directory that contains the given contents</a:t>
            </a:r>
          </a:p>
          <a:p>
            <a:r>
              <a:rPr lang="en-US" dirty="0" smtClean="0"/>
              <a:t>A relative </a:t>
            </a:r>
            <a:r>
              <a:rPr lang="en-US" dirty="0"/>
              <a:t>filename is usually a better choice</a:t>
            </a:r>
          </a:p>
          <a:p>
            <a:endParaRPr lang="en-US" dirty="0"/>
          </a:p>
        </p:txBody>
      </p:sp>
    </p:spTree>
    <p:extLst>
      <p:ext uri="{BB962C8B-B14F-4D97-AF65-F5344CB8AC3E}">
        <p14:creationId xmlns:p14="http://schemas.microsoft.com/office/powerpoint/2010/main" val="42588658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interpreter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interpreter is a loop that does:</a:t>
            </a:r>
          </a:p>
          <a:p>
            <a:pPr lvl="1">
              <a:buClr>
                <a:schemeClr val="tx1"/>
              </a:buClr>
            </a:pPr>
            <a:r>
              <a:rPr lang="en-US" dirty="0" smtClean="0">
                <a:solidFill>
                  <a:srgbClr val="FF0000"/>
                </a:solidFill>
              </a:rPr>
              <a:t>Read</a:t>
            </a:r>
            <a:r>
              <a:rPr lang="en-US" dirty="0" smtClean="0"/>
              <a:t> an expression</a:t>
            </a:r>
          </a:p>
          <a:p>
            <a:pPr lvl="1">
              <a:buClr>
                <a:schemeClr val="tx1"/>
              </a:buClr>
            </a:pPr>
            <a:r>
              <a:rPr lang="en-US" dirty="0" smtClean="0">
                <a:solidFill>
                  <a:srgbClr val="FF0000"/>
                </a:solidFill>
              </a:rPr>
              <a:t>Evaluate</a:t>
            </a:r>
            <a:r>
              <a:rPr lang="en-US" dirty="0" smtClean="0"/>
              <a:t> the expression</a:t>
            </a:r>
          </a:p>
          <a:p>
            <a:pPr lvl="1">
              <a:buClr>
                <a:schemeClr val="tx1"/>
              </a:buClr>
            </a:pPr>
            <a:r>
              <a:rPr lang="en-US" dirty="0" smtClean="0">
                <a:solidFill>
                  <a:srgbClr val="FF0000"/>
                </a:solidFill>
              </a:rPr>
              <a:t>Print</a:t>
            </a:r>
            <a:r>
              <a:rPr lang="en-US" dirty="0" smtClean="0"/>
              <a:t> the result</a:t>
            </a:r>
          </a:p>
          <a:p>
            <a:pPr marL="800100" lvl="2" indent="0">
              <a:buNone/>
            </a:pPr>
            <a:r>
              <a:rPr lang="en-US" dirty="0"/>
              <a:t>If the result is </a:t>
            </a:r>
            <a:r>
              <a:rPr lang="en-US" b="1" dirty="0">
                <a:latin typeface="Courier New" pitchFamily="49" charset="0"/>
                <a:cs typeface="Courier New" pitchFamily="49" charset="0"/>
              </a:rPr>
              <a:t>None</a:t>
            </a:r>
            <a:r>
              <a:rPr lang="en-US" dirty="0"/>
              <a:t>, the interpreter does not print it</a:t>
            </a:r>
          </a:p>
          <a:p>
            <a:pPr marL="800100" lvl="2" indent="0">
              <a:buNone/>
            </a:pPr>
            <a:r>
              <a:rPr lang="en-US" dirty="0"/>
              <a:t>This inconsistency can be confusing</a:t>
            </a:r>
            <a:r>
              <a:rPr lang="en-US" dirty="0" smtClean="0"/>
              <a:t>!</a:t>
            </a:r>
          </a:p>
          <a:p>
            <a:endParaRPr lang="en-US" dirty="0" smtClean="0"/>
          </a:p>
          <a:p>
            <a:pPr marL="0" indent="0">
              <a:buNone/>
            </a:pPr>
            <a:r>
              <a:rPr lang="en-US" dirty="0" smtClean="0"/>
              <a:t>(Jargon:  An interpreter is also called a “read-</a:t>
            </a:r>
            <a:r>
              <a:rPr lang="en-US" dirty="0" err="1" smtClean="0"/>
              <a:t>eval</a:t>
            </a:r>
            <a:r>
              <a:rPr lang="en-US" dirty="0" smtClean="0"/>
              <a:t>-print loop”, or a REPL)</a:t>
            </a:r>
          </a:p>
        </p:txBody>
      </p:sp>
    </p:spTree>
    <p:extLst>
      <p:ext uri="{BB962C8B-B14F-4D97-AF65-F5344CB8AC3E}">
        <p14:creationId xmlns:p14="http://schemas.microsoft.com/office/powerpoint/2010/main" val="32208213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file multiple times</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pPr marL="0" indent="0">
              <a:buNone/>
            </a:pPr>
            <a:r>
              <a:rPr lang="en-US" sz="1100" dirty="0" smtClean="0">
                <a:cs typeface="Courier New" pitchFamily="49" charset="0"/>
              </a:rPr>
              <a:t>You can iterate over a list as many times as you like:</a:t>
            </a:r>
          </a:p>
          <a:p>
            <a:pPr marL="0" indent="0">
              <a:buNone/>
            </a:pPr>
            <a:r>
              <a:rPr lang="en-US" sz="1100" b="1" dirty="0" err="1" smtClean="0">
                <a:latin typeface="Courier New" pitchFamily="49" charset="0"/>
                <a:cs typeface="Courier New" pitchFamily="49" charset="0"/>
              </a:rPr>
              <a:t>mylist</a:t>
            </a:r>
            <a:r>
              <a:rPr lang="en-US" sz="1100" b="1" dirty="0" smtClean="0">
                <a:latin typeface="Courier New" pitchFamily="49" charset="0"/>
                <a:cs typeface="Courier New" pitchFamily="49" charset="0"/>
              </a:rPr>
              <a:t> </a:t>
            </a:r>
            <a:r>
              <a:rPr lang="en-US" sz="1100" b="1" dirty="0">
                <a:latin typeface="Courier New" pitchFamily="49" charset="0"/>
                <a:cs typeface="Courier New" pitchFamily="49" charset="0"/>
              </a:rPr>
              <a:t>= </a:t>
            </a:r>
            <a:r>
              <a:rPr lang="en-US" sz="1100" b="1" dirty="0" smtClean="0">
                <a:latin typeface="Courier New" pitchFamily="49" charset="0"/>
                <a:cs typeface="Courier New" pitchFamily="49" charset="0"/>
              </a:rPr>
              <a:t>[ 3, 1, 4, 1, 5, 9 ]</a:t>
            </a:r>
          </a:p>
          <a:p>
            <a:pPr marL="0" indent="0">
              <a:buNone/>
            </a:pPr>
            <a:r>
              <a:rPr lang="en-US" sz="1100" b="1" dirty="0" smtClean="0">
                <a:latin typeface="Courier New" pitchFamily="49" charset="0"/>
                <a:cs typeface="Courier New" pitchFamily="49" charset="0"/>
              </a:rPr>
              <a:t>for </a:t>
            </a:r>
            <a:r>
              <a:rPr lang="en-US" sz="1100" b="1" dirty="0" err="1" smtClean="0">
                <a:latin typeface="Courier New" pitchFamily="49" charset="0"/>
                <a:cs typeface="Courier New" pitchFamily="49" charset="0"/>
              </a:rPr>
              <a:t>elt</a:t>
            </a:r>
            <a:r>
              <a:rPr lang="en-US" sz="1100" b="1" dirty="0" smtClean="0">
                <a:latin typeface="Courier New" pitchFamily="49" charset="0"/>
                <a:cs typeface="Courier New" pitchFamily="49" charset="0"/>
              </a:rPr>
              <a:t> in </a:t>
            </a:r>
            <a:r>
              <a:rPr lang="en-US" sz="1100" b="1" dirty="0" err="1" smtClean="0">
                <a:latin typeface="Courier New" pitchFamily="49" charset="0"/>
                <a:cs typeface="Courier New" pitchFamily="49" charset="0"/>
              </a:rPr>
              <a:t>mylist</a:t>
            </a:r>
            <a:r>
              <a:rPr lang="en-US" sz="1100" b="1" dirty="0" smtClean="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 </a:t>
            </a:r>
            <a:r>
              <a:rPr lang="en-US" sz="1100" b="1" dirty="0">
                <a:latin typeface="Times New Roman" pitchFamily="18" charset="0"/>
                <a:cs typeface="Times New Roman" pitchFamily="18" charset="0"/>
              </a:rPr>
              <a:t>process</a:t>
            </a:r>
            <a:r>
              <a:rPr lang="en-US" sz="1100" b="1" dirty="0">
                <a:latin typeface="Courier New" pitchFamily="49" charset="0"/>
                <a:cs typeface="Courier New" pitchFamily="49" charset="0"/>
              </a:rPr>
              <a:t> </a:t>
            </a:r>
            <a:r>
              <a:rPr lang="en-US" sz="1100" b="1" dirty="0" err="1" smtClean="0">
                <a:latin typeface="Courier New" pitchFamily="49" charset="0"/>
                <a:cs typeface="Courier New" pitchFamily="49" charset="0"/>
              </a:rPr>
              <a:t>elt</a:t>
            </a:r>
            <a:endParaRPr lang="en-US" sz="1100" b="1" dirty="0" smtClean="0">
              <a:latin typeface="Courier New" pitchFamily="49" charset="0"/>
              <a:cs typeface="Courier New" pitchFamily="49" charset="0"/>
            </a:endParaRPr>
          </a:p>
          <a:p>
            <a:pPr marL="0" indent="0">
              <a:buNone/>
            </a:pPr>
            <a:r>
              <a:rPr lang="en-US" sz="1100" b="1" dirty="0">
                <a:latin typeface="Courier New" pitchFamily="49" charset="0"/>
                <a:cs typeface="Courier New" pitchFamily="49" charset="0"/>
              </a:rPr>
              <a:t>for </a:t>
            </a:r>
            <a:r>
              <a:rPr lang="en-US" sz="1100" b="1" dirty="0" err="1">
                <a:latin typeface="Courier New" pitchFamily="49" charset="0"/>
                <a:cs typeface="Courier New" pitchFamily="49" charset="0"/>
              </a:rPr>
              <a:t>elt</a:t>
            </a:r>
            <a:r>
              <a:rPr lang="en-US" sz="1100" b="1" dirty="0">
                <a:latin typeface="Courier New" pitchFamily="49" charset="0"/>
                <a:cs typeface="Courier New" pitchFamily="49" charset="0"/>
              </a:rPr>
              <a:t> in </a:t>
            </a:r>
            <a:r>
              <a:rPr lang="en-US" sz="1100" b="1" dirty="0" err="1">
                <a:latin typeface="Courier New" pitchFamily="49" charset="0"/>
                <a:cs typeface="Courier New" pitchFamily="49" charset="0"/>
              </a:rPr>
              <a:t>mylist</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 </a:t>
            </a:r>
            <a:r>
              <a:rPr lang="en-US" sz="1100" b="1" dirty="0">
                <a:latin typeface="Times New Roman" pitchFamily="18" charset="0"/>
                <a:cs typeface="Times New Roman" pitchFamily="18" charset="0"/>
              </a:rPr>
              <a:t>process</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elt</a:t>
            </a:r>
            <a:endParaRPr lang="en-US" sz="1100" b="1" dirty="0">
              <a:latin typeface="Courier New" pitchFamily="49" charset="0"/>
              <a:cs typeface="Courier New" pitchFamily="49" charset="0"/>
            </a:endParaRPr>
          </a:p>
          <a:p>
            <a:pPr marL="0" indent="0">
              <a:buNone/>
            </a:pPr>
            <a:endParaRPr lang="en-US" sz="1100" b="1" dirty="0" smtClean="0">
              <a:latin typeface="Courier New" pitchFamily="49" charset="0"/>
              <a:cs typeface="Courier New" pitchFamily="49" charset="0"/>
            </a:endParaRPr>
          </a:p>
          <a:p>
            <a:pPr marL="0" indent="0">
              <a:buNone/>
            </a:pPr>
            <a:r>
              <a:rPr lang="en-US" sz="1100" dirty="0" smtClean="0">
                <a:cs typeface="Courier New" pitchFamily="49" charset="0"/>
              </a:rPr>
              <a:t>Iterating </a:t>
            </a:r>
            <a:r>
              <a:rPr lang="en-US" sz="1100" dirty="0">
                <a:cs typeface="Courier New" pitchFamily="49" charset="0"/>
              </a:rPr>
              <a:t>over a </a:t>
            </a:r>
            <a:r>
              <a:rPr lang="en-US" sz="1100" dirty="0" smtClean="0">
                <a:cs typeface="Courier New" pitchFamily="49" charset="0"/>
              </a:rPr>
              <a:t>file uses it up:</a:t>
            </a:r>
            <a:endParaRPr lang="en-US" sz="1100" dirty="0">
              <a:cs typeface="Courier New" pitchFamily="49" charset="0"/>
            </a:endParaRPr>
          </a:p>
          <a:p>
            <a:pPr marL="0" indent="0">
              <a:buNone/>
            </a:pPr>
            <a:r>
              <a:rPr lang="en-US" sz="1100" b="1" dirty="0" err="1" smtClean="0">
                <a:latin typeface="Courier New" pitchFamily="49" charset="0"/>
                <a:cs typeface="Courier New" pitchFamily="49" charset="0"/>
              </a:rPr>
              <a:t>myfile</a:t>
            </a:r>
            <a:r>
              <a:rPr lang="en-US" sz="1100" b="1" dirty="0" smtClean="0">
                <a:latin typeface="Courier New" pitchFamily="49" charset="0"/>
                <a:cs typeface="Courier New" pitchFamily="49" charset="0"/>
              </a:rPr>
              <a:t> </a:t>
            </a:r>
            <a:r>
              <a:rPr lang="en-US" sz="1100" b="1" dirty="0">
                <a:latin typeface="Courier New" pitchFamily="49" charset="0"/>
                <a:cs typeface="Courier New" pitchFamily="49" charset="0"/>
              </a:rPr>
              <a:t>= open("</a:t>
            </a:r>
            <a:r>
              <a:rPr lang="en-US" sz="1100" b="1" dirty="0">
                <a:solidFill>
                  <a:schemeClr val="accent2">
                    <a:lumMod val="75000"/>
                  </a:schemeClr>
                </a:solidFill>
                <a:latin typeface="Courier New" pitchFamily="49" charset="0"/>
                <a:cs typeface="Courier New" pitchFamily="49" charset="0"/>
              </a:rPr>
              <a:t>datafile.dat</a:t>
            </a:r>
            <a:r>
              <a:rPr lang="en-US" sz="1100" b="1" dirty="0">
                <a:latin typeface="Courier New" pitchFamily="49" charset="0"/>
                <a:cs typeface="Courier New" pitchFamily="49" charset="0"/>
              </a:rPr>
              <a:t>")</a:t>
            </a:r>
          </a:p>
          <a:p>
            <a:pPr marL="0" indent="0">
              <a:buNone/>
            </a:pPr>
            <a:r>
              <a:rPr lang="en-US" sz="1100" b="1" dirty="0">
                <a:solidFill>
                  <a:srgbClr val="000090"/>
                </a:solidFill>
                <a:latin typeface="Courier New" pitchFamily="49" charset="0"/>
                <a:cs typeface="Courier New" pitchFamily="49" charset="0"/>
              </a:rPr>
              <a:t>for</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line_of_text</a:t>
            </a:r>
            <a:r>
              <a:rPr lang="en-US" sz="1100" b="1" dirty="0">
                <a:latin typeface="Courier New" pitchFamily="49" charset="0"/>
                <a:cs typeface="Courier New" pitchFamily="49" charset="0"/>
              </a:rPr>
              <a:t> </a:t>
            </a:r>
            <a:r>
              <a:rPr lang="en-US" sz="1100" b="1" dirty="0">
                <a:solidFill>
                  <a:srgbClr val="000090"/>
                </a:solidFill>
                <a:latin typeface="Courier New" pitchFamily="49" charset="0"/>
                <a:cs typeface="Courier New" pitchFamily="49" charset="0"/>
              </a:rPr>
              <a:t>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 </a:t>
            </a:r>
            <a:r>
              <a:rPr lang="en-US" sz="1100" b="1" dirty="0">
                <a:latin typeface="Times New Roman" pitchFamily="18" charset="0"/>
                <a:cs typeface="Times New Roman" pitchFamily="18" charset="0"/>
              </a:rPr>
              <a:t>process</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line_of_text</a:t>
            </a:r>
            <a:endParaRPr lang="en-US" sz="1100" b="1" dirty="0">
              <a:latin typeface="Courier New" pitchFamily="49" charset="0"/>
              <a:cs typeface="Courier New" pitchFamily="49" charset="0"/>
            </a:endParaRPr>
          </a:p>
          <a:p>
            <a:pPr marL="0" indent="0">
              <a:buNone/>
            </a:pPr>
            <a:r>
              <a:rPr lang="en-US" sz="1100" b="1" dirty="0">
                <a:solidFill>
                  <a:srgbClr val="000090"/>
                </a:solidFill>
                <a:latin typeface="Courier New" pitchFamily="49" charset="0"/>
                <a:cs typeface="Courier New" pitchFamily="49" charset="0"/>
              </a:rPr>
              <a:t>for</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line_of_text</a:t>
            </a:r>
            <a:r>
              <a:rPr lang="en-US" sz="1100" b="1" dirty="0">
                <a:latin typeface="Courier New" pitchFamily="49" charset="0"/>
                <a:cs typeface="Courier New" pitchFamily="49" charset="0"/>
              </a:rPr>
              <a:t> </a:t>
            </a:r>
            <a:r>
              <a:rPr lang="en-US" sz="1100" b="1" dirty="0">
                <a:solidFill>
                  <a:srgbClr val="000090"/>
                </a:solidFill>
                <a:latin typeface="Courier New" pitchFamily="49" charset="0"/>
                <a:cs typeface="Courier New" pitchFamily="49" charset="0"/>
              </a:rPr>
              <a:t>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 </a:t>
            </a:r>
            <a:r>
              <a:rPr lang="en-US" sz="1100" b="1" dirty="0">
                <a:latin typeface="Times New Roman" pitchFamily="18" charset="0"/>
                <a:cs typeface="Times New Roman" pitchFamily="18" charset="0"/>
              </a:rPr>
              <a:t>process</a:t>
            </a:r>
            <a:r>
              <a:rPr lang="en-US" sz="1100" b="1" dirty="0">
                <a:latin typeface="Courier New" pitchFamily="49" charset="0"/>
                <a:cs typeface="Courier New" pitchFamily="49" charset="0"/>
              </a:rPr>
              <a:t> </a:t>
            </a:r>
            <a:r>
              <a:rPr lang="en-US" sz="1100" b="1" dirty="0" err="1" smtClean="0">
                <a:latin typeface="Courier New" pitchFamily="49" charset="0"/>
                <a:cs typeface="Courier New" pitchFamily="49" charset="0"/>
              </a:rPr>
              <a:t>line_of_text</a:t>
            </a:r>
            <a:r>
              <a:rPr lang="en-US" sz="1100" b="1" dirty="0" smtClean="0">
                <a:latin typeface="Courier New" pitchFamily="49" charset="0"/>
                <a:cs typeface="Courier New" pitchFamily="49" charset="0"/>
              </a:rPr>
              <a:t>      </a:t>
            </a:r>
            <a:r>
              <a:rPr lang="en-US" sz="1100" dirty="0" smtClean="0">
                <a:cs typeface="Courier New" pitchFamily="49" charset="0"/>
              </a:rPr>
              <a:t># This loop body will never be executed!</a:t>
            </a:r>
            <a:endParaRPr lang="en-US" sz="1100" dirty="0">
              <a:cs typeface="Courier New" pitchFamily="49" charset="0"/>
            </a:endParaRPr>
          </a:p>
          <a:p>
            <a:endParaRPr lang="en-US" sz="1100" dirty="0" smtClean="0"/>
          </a:p>
          <a:p>
            <a:pPr marL="0" indent="0">
              <a:buNone/>
            </a:pPr>
            <a:r>
              <a:rPr lang="en-US" sz="1100" dirty="0">
                <a:cs typeface="Courier New" pitchFamily="49" charset="0"/>
              </a:rPr>
              <a:t>Solution 1:  </a:t>
            </a:r>
            <a:r>
              <a:rPr lang="en-US" sz="1100" dirty="0" smtClean="0">
                <a:cs typeface="Courier New" pitchFamily="49" charset="0"/>
              </a:rPr>
              <a:t>Read into a list, then iterate over it</a:t>
            </a:r>
            <a:endParaRPr lang="en-US" sz="1100" dirty="0">
              <a:cs typeface="Courier New" pitchFamily="49" charset="0"/>
            </a:endParaRPr>
          </a:p>
          <a:p>
            <a:pPr marL="0" indent="0">
              <a:buNone/>
            </a:pP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 = open("</a:t>
            </a:r>
            <a:r>
              <a:rPr lang="en-US" sz="1100" b="1" dirty="0">
                <a:solidFill>
                  <a:schemeClr val="accent2">
                    <a:lumMod val="75000"/>
                  </a:schemeClr>
                </a:solidFill>
                <a:latin typeface="Courier New" pitchFamily="49" charset="0"/>
                <a:cs typeface="Courier New" pitchFamily="49" charset="0"/>
              </a:rPr>
              <a:t>datafile.dat</a:t>
            </a:r>
            <a:r>
              <a:rPr lang="en-US" sz="1100" b="1" dirty="0" smtClean="0">
                <a:latin typeface="Courier New" pitchFamily="49" charset="0"/>
                <a:cs typeface="Courier New" pitchFamily="49" charset="0"/>
              </a:rPr>
              <a:t>")</a:t>
            </a:r>
          </a:p>
          <a:p>
            <a:pPr marL="0" indent="0">
              <a:buNone/>
            </a:pPr>
            <a:r>
              <a:rPr lang="en-US" sz="1100" b="1" dirty="0" err="1">
                <a:latin typeface="Courier New" pitchFamily="49" charset="0"/>
                <a:cs typeface="Courier New" pitchFamily="49" charset="0"/>
              </a:rPr>
              <a:t>m</a:t>
            </a:r>
            <a:r>
              <a:rPr lang="en-US" sz="1100" b="1" dirty="0" err="1" smtClean="0">
                <a:latin typeface="Courier New" pitchFamily="49" charset="0"/>
                <a:cs typeface="Courier New" pitchFamily="49" charset="0"/>
              </a:rPr>
              <a:t>ylines</a:t>
            </a:r>
            <a:r>
              <a:rPr lang="en-US" sz="1100" b="1" dirty="0" smtClean="0">
                <a:latin typeface="Courier New" pitchFamily="49" charset="0"/>
                <a:cs typeface="Courier New" pitchFamily="49" charset="0"/>
              </a:rPr>
              <a:t> = []</a:t>
            </a:r>
            <a:endParaRPr lang="en-US" sz="1100" b="1" dirty="0">
              <a:latin typeface="Courier New" pitchFamily="49" charset="0"/>
              <a:cs typeface="Courier New" pitchFamily="49" charset="0"/>
            </a:endParaRPr>
          </a:p>
          <a:p>
            <a:pPr marL="0" indent="0">
              <a:buNone/>
            </a:pPr>
            <a:r>
              <a:rPr lang="en-US" sz="1100" b="1" dirty="0" smtClean="0">
                <a:solidFill>
                  <a:srgbClr val="000090"/>
                </a:solidFill>
                <a:latin typeface="Courier New" pitchFamily="49" charset="0"/>
                <a:cs typeface="Courier New" pitchFamily="49" charset="0"/>
              </a:rPr>
              <a:t>for</a:t>
            </a:r>
            <a:r>
              <a:rPr lang="en-US" sz="1100" b="1" dirty="0" smtClean="0">
                <a:latin typeface="Courier New" pitchFamily="49" charset="0"/>
                <a:cs typeface="Courier New" pitchFamily="49" charset="0"/>
              </a:rPr>
              <a:t> </a:t>
            </a:r>
            <a:r>
              <a:rPr lang="en-US" sz="1100" b="1" dirty="0" err="1">
                <a:latin typeface="Courier New" pitchFamily="49" charset="0"/>
                <a:cs typeface="Courier New" pitchFamily="49" charset="0"/>
              </a:rPr>
              <a:t>line_of_text</a:t>
            </a:r>
            <a:r>
              <a:rPr lang="en-US" sz="1100" b="1" dirty="0">
                <a:latin typeface="Courier New" pitchFamily="49" charset="0"/>
                <a:cs typeface="Courier New" pitchFamily="49" charset="0"/>
              </a:rPr>
              <a:t> </a:t>
            </a:r>
            <a:r>
              <a:rPr lang="en-US" sz="1100" b="1" dirty="0">
                <a:solidFill>
                  <a:srgbClr val="000090"/>
                </a:solidFill>
                <a:latin typeface="Courier New" pitchFamily="49" charset="0"/>
                <a:cs typeface="Courier New" pitchFamily="49" charset="0"/>
              </a:rPr>
              <a:t>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a:t>
            </a:r>
            <a:r>
              <a:rPr lang="en-US" sz="1100" b="1" dirty="0" err="1" smtClean="0">
                <a:latin typeface="Courier New" pitchFamily="49" charset="0"/>
                <a:cs typeface="Courier New" pitchFamily="49" charset="0"/>
              </a:rPr>
              <a:t>mylines.append</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line_of_text</a:t>
            </a:r>
            <a:r>
              <a:rPr lang="en-US" sz="1100" b="1" dirty="0" smtClean="0">
                <a:latin typeface="Courier New" pitchFamily="49" charset="0"/>
                <a:cs typeface="Courier New" pitchFamily="49" charset="0"/>
              </a:rPr>
              <a:t>)</a:t>
            </a:r>
          </a:p>
          <a:p>
            <a:pPr marL="0" indent="0">
              <a:buNone/>
            </a:pPr>
            <a:r>
              <a:rPr lang="en-US" sz="1100" b="1" dirty="0" smtClean="0">
                <a:latin typeface="Courier New" pitchFamily="49" charset="0"/>
                <a:cs typeface="Courier New" pitchFamily="49" charset="0"/>
              </a:rPr>
              <a:t>… </a:t>
            </a:r>
            <a:r>
              <a:rPr lang="en-US" sz="1100" b="1" dirty="0" smtClean="0">
                <a:latin typeface="Times New Roman" pitchFamily="18" charset="0"/>
                <a:cs typeface="Times New Roman" pitchFamily="18" charset="0"/>
              </a:rPr>
              <a:t>use</a:t>
            </a:r>
            <a:r>
              <a:rPr lang="en-US" sz="1100" b="1" dirty="0" smtClean="0">
                <a:latin typeface="Courier New" pitchFamily="49" charset="0"/>
                <a:cs typeface="Courier New" pitchFamily="49" charset="0"/>
              </a:rPr>
              <a:t> </a:t>
            </a:r>
            <a:r>
              <a:rPr lang="en-US" sz="1100" b="1" dirty="0" err="1" smtClean="0">
                <a:latin typeface="Courier New" pitchFamily="49" charset="0"/>
                <a:cs typeface="Courier New" pitchFamily="49" charset="0"/>
              </a:rPr>
              <a:t>mylines</a:t>
            </a:r>
            <a:endParaRPr lang="en-US" sz="1100" b="1" dirty="0">
              <a:latin typeface="Courier New" pitchFamily="49" charset="0"/>
              <a:cs typeface="Courier New" pitchFamily="49" charset="0"/>
            </a:endParaRPr>
          </a:p>
          <a:p>
            <a:endParaRPr lang="en-US" sz="1100" dirty="0"/>
          </a:p>
          <a:p>
            <a:pPr marL="0" indent="0">
              <a:buNone/>
            </a:pPr>
            <a:r>
              <a:rPr lang="en-US" sz="1100" dirty="0">
                <a:cs typeface="Courier New" pitchFamily="49" charset="0"/>
              </a:rPr>
              <a:t>Solution </a:t>
            </a:r>
            <a:r>
              <a:rPr lang="en-US" sz="1100" dirty="0" smtClean="0">
                <a:cs typeface="Courier New" pitchFamily="49" charset="0"/>
              </a:rPr>
              <a:t>2:  </a:t>
            </a:r>
            <a:r>
              <a:rPr lang="en-US" sz="1100" dirty="0">
                <a:cs typeface="Courier New" pitchFamily="49" charset="0"/>
              </a:rPr>
              <a:t>Re-create the </a:t>
            </a:r>
            <a:r>
              <a:rPr lang="en-US" sz="1100" dirty="0" smtClean="0">
                <a:cs typeface="Courier New" pitchFamily="49" charset="0"/>
              </a:rPr>
              <a:t>file object (slower</a:t>
            </a:r>
            <a:r>
              <a:rPr lang="en-US" sz="1100" smtClean="0">
                <a:cs typeface="Courier New" pitchFamily="49" charset="0"/>
              </a:rPr>
              <a:t>, but a </a:t>
            </a:r>
            <a:r>
              <a:rPr lang="en-US" sz="1100" dirty="0" smtClean="0">
                <a:cs typeface="Courier New" pitchFamily="49" charset="0"/>
              </a:rPr>
              <a:t>better choice if the file does not fit in memory)</a:t>
            </a:r>
            <a:endParaRPr lang="en-US" sz="1100" dirty="0">
              <a:cs typeface="Courier New" pitchFamily="49" charset="0"/>
            </a:endParaRPr>
          </a:p>
          <a:p>
            <a:pPr marL="0" indent="0">
              <a:buNone/>
            </a:pP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 = open("</a:t>
            </a:r>
            <a:r>
              <a:rPr lang="en-US" sz="1100" b="1" dirty="0">
                <a:solidFill>
                  <a:schemeClr val="accent2">
                    <a:lumMod val="75000"/>
                  </a:schemeClr>
                </a:solidFill>
                <a:latin typeface="Courier New" pitchFamily="49" charset="0"/>
                <a:cs typeface="Courier New" pitchFamily="49" charset="0"/>
              </a:rPr>
              <a:t>datafile.dat</a:t>
            </a:r>
            <a:r>
              <a:rPr lang="en-US" sz="1100" b="1" dirty="0">
                <a:latin typeface="Courier New" pitchFamily="49" charset="0"/>
                <a:cs typeface="Courier New" pitchFamily="49" charset="0"/>
              </a:rPr>
              <a:t>")</a:t>
            </a:r>
          </a:p>
          <a:p>
            <a:pPr marL="0" indent="0">
              <a:buNone/>
            </a:pPr>
            <a:r>
              <a:rPr lang="en-US" sz="1100" b="1" dirty="0">
                <a:solidFill>
                  <a:srgbClr val="000090"/>
                </a:solidFill>
                <a:latin typeface="Courier New" pitchFamily="49" charset="0"/>
                <a:cs typeface="Courier New" pitchFamily="49" charset="0"/>
              </a:rPr>
              <a:t>for</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line_of_text</a:t>
            </a:r>
            <a:r>
              <a:rPr lang="en-US" sz="1100" b="1" dirty="0">
                <a:latin typeface="Courier New" pitchFamily="49" charset="0"/>
                <a:cs typeface="Courier New" pitchFamily="49" charset="0"/>
              </a:rPr>
              <a:t> </a:t>
            </a:r>
            <a:r>
              <a:rPr lang="en-US" sz="1100" b="1" dirty="0">
                <a:solidFill>
                  <a:srgbClr val="000090"/>
                </a:solidFill>
                <a:latin typeface="Courier New" pitchFamily="49" charset="0"/>
                <a:cs typeface="Courier New" pitchFamily="49" charset="0"/>
              </a:rPr>
              <a:t>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 </a:t>
            </a:r>
            <a:r>
              <a:rPr lang="en-US" sz="1100" b="1" dirty="0">
                <a:latin typeface="Times New Roman" pitchFamily="18" charset="0"/>
                <a:cs typeface="Times New Roman" pitchFamily="18" charset="0"/>
              </a:rPr>
              <a:t>process</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line_of_text</a:t>
            </a:r>
            <a:endParaRPr lang="en-US" sz="1100" b="1" dirty="0">
              <a:latin typeface="Courier New" pitchFamily="49" charset="0"/>
              <a:cs typeface="Courier New" pitchFamily="49" charset="0"/>
            </a:endParaRPr>
          </a:p>
          <a:p>
            <a:pPr marL="0" indent="0">
              <a:buNone/>
            </a:pP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 = open("</a:t>
            </a:r>
            <a:r>
              <a:rPr lang="en-US" sz="1100" b="1" dirty="0">
                <a:solidFill>
                  <a:schemeClr val="accent2">
                    <a:lumMod val="75000"/>
                  </a:schemeClr>
                </a:solidFill>
                <a:latin typeface="Courier New" pitchFamily="49" charset="0"/>
                <a:cs typeface="Courier New" pitchFamily="49" charset="0"/>
              </a:rPr>
              <a:t>datafile.dat</a:t>
            </a:r>
            <a:r>
              <a:rPr lang="en-US" sz="1100" b="1" dirty="0">
                <a:latin typeface="Courier New" pitchFamily="49" charset="0"/>
                <a:cs typeface="Courier New" pitchFamily="49" charset="0"/>
              </a:rPr>
              <a:t>")</a:t>
            </a:r>
          </a:p>
          <a:p>
            <a:pPr marL="0" indent="0">
              <a:buNone/>
            </a:pPr>
            <a:r>
              <a:rPr lang="en-US" sz="1100" b="1" dirty="0" smtClean="0">
                <a:solidFill>
                  <a:srgbClr val="000090"/>
                </a:solidFill>
                <a:latin typeface="Courier New" pitchFamily="49" charset="0"/>
                <a:cs typeface="Courier New" pitchFamily="49" charset="0"/>
              </a:rPr>
              <a:t>for</a:t>
            </a:r>
            <a:r>
              <a:rPr lang="en-US" sz="1100" b="1" dirty="0" smtClean="0">
                <a:latin typeface="Courier New" pitchFamily="49" charset="0"/>
                <a:cs typeface="Courier New" pitchFamily="49" charset="0"/>
              </a:rPr>
              <a:t> </a:t>
            </a:r>
            <a:r>
              <a:rPr lang="en-US" sz="1100" b="1" dirty="0" err="1">
                <a:latin typeface="Courier New" pitchFamily="49" charset="0"/>
                <a:cs typeface="Courier New" pitchFamily="49" charset="0"/>
              </a:rPr>
              <a:t>line_of_text</a:t>
            </a:r>
            <a:r>
              <a:rPr lang="en-US" sz="1100" b="1" dirty="0">
                <a:latin typeface="Courier New" pitchFamily="49" charset="0"/>
                <a:cs typeface="Courier New" pitchFamily="49" charset="0"/>
              </a:rPr>
              <a:t> </a:t>
            </a:r>
            <a:r>
              <a:rPr lang="en-US" sz="1100" b="1" dirty="0">
                <a:solidFill>
                  <a:srgbClr val="000090"/>
                </a:solidFill>
                <a:latin typeface="Courier New" pitchFamily="49" charset="0"/>
                <a:cs typeface="Courier New" pitchFamily="49" charset="0"/>
              </a:rPr>
              <a:t>in</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myfile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 </a:t>
            </a:r>
            <a:r>
              <a:rPr lang="en-US" sz="1100" b="1" dirty="0">
                <a:latin typeface="Times New Roman" pitchFamily="18" charset="0"/>
                <a:cs typeface="Times New Roman" pitchFamily="18" charset="0"/>
              </a:rPr>
              <a:t>process</a:t>
            </a:r>
            <a:r>
              <a:rPr lang="en-US" sz="1100" b="1" dirty="0">
                <a:latin typeface="Courier New" pitchFamily="49" charset="0"/>
                <a:cs typeface="Courier New" pitchFamily="49" charset="0"/>
              </a:rPr>
              <a:t> </a:t>
            </a:r>
            <a:r>
              <a:rPr lang="en-US" sz="1100" b="1" dirty="0" err="1" smtClean="0">
                <a:latin typeface="Courier New" pitchFamily="49" charset="0"/>
                <a:cs typeface="Courier New" pitchFamily="49" charset="0"/>
              </a:rPr>
              <a:t>line_of_text</a:t>
            </a:r>
            <a:endParaRPr lang="en-US" sz="1100" dirty="0"/>
          </a:p>
          <a:p>
            <a:endParaRPr lang="en-US" sz="1100" dirty="0"/>
          </a:p>
          <a:p>
            <a:endParaRPr lang="en-US" sz="1100" dirty="0"/>
          </a:p>
        </p:txBody>
      </p:sp>
    </p:spTree>
    <p:extLst>
      <p:ext uri="{BB962C8B-B14F-4D97-AF65-F5344CB8AC3E}">
        <p14:creationId xmlns:p14="http://schemas.microsoft.com/office/powerpoint/2010/main" val="665982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a:t>to a file in python</a:t>
            </a:r>
          </a:p>
        </p:txBody>
      </p:sp>
      <p:sp>
        <p:nvSpPr>
          <p:cNvPr id="4" name="Content Placeholder 3"/>
          <p:cNvSpPr>
            <a:spLocks noGrp="1"/>
          </p:cNvSpPr>
          <p:nvPr>
            <p:ph idx="1"/>
          </p:nvPr>
        </p:nvSpPr>
        <p:spPr/>
        <p:txBody>
          <a:bodyPr>
            <a:normAutofit/>
          </a:bodyPr>
          <a:lstStyle/>
          <a:p>
            <a:pPr marL="0" indent="0">
              <a:buNone/>
            </a:pPr>
            <a:r>
              <a:rPr lang="en-US" sz="2400" b="1" dirty="0" smtClean="0">
                <a:latin typeface="Courier New" pitchFamily="49" charset="0"/>
                <a:cs typeface="Courier New" pitchFamily="49" charset="0"/>
              </a:rPr>
              <a:t># </a:t>
            </a:r>
            <a:r>
              <a:rPr lang="en-US" sz="2400" dirty="0" smtClean="0">
                <a:cs typeface="Courier New" pitchFamily="49" charset="0"/>
              </a:rPr>
              <a:t>Replaces any existing file of this name</a:t>
            </a:r>
          </a:p>
          <a:p>
            <a:pPr marL="0" indent="0">
              <a:buNone/>
            </a:pPr>
            <a:r>
              <a:rPr lang="en-US" sz="2400" b="1" dirty="0" err="1" smtClean="0">
                <a:latin typeface="Courier New" pitchFamily="49" charset="0"/>
                <a:cs typeface="Courier New" pitchFamily="49" charset="0"/>
              </a:rPr>
              <a:t>myfile</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 open</a:t>
            </a:r>
            <a:r>
              <a:rPr lang="en-US" sz="2400" b="1" dirty="0" smtClean="0">
                <a:latin typeface="Courier New" pitchFamily="49" charset="0"/>
                <a:cs typeface="Courier New" pitchFamily="49" charset="0"/>
              </a:rPr>
              <a:t>("</a:t>
            </a:r>
            <a:r>
              <a:rPr lang="en-US" sz="2400" b="1" dirty="0" smtClean="0">
                <a:solidFill>
                  <a:schemeClr val="accent2">
                    <a:lumMod val="75000"/>
                  </a:schemeClr>
                </a:solidFill>
                <a:latin typeface="Courier New" pitchFamily="49" charset="0"/>
                <a:cs typeface="Courier New" pitchFamily="49" charset="0"/>
              </a:rPr>
              <a:t>output.dat</a:t>
            </a:r>
            <a:r>
              <a:rPr lang="en-US" sz="2400" b="1" dirty="0" smtClean="0">
                <a:latin typeface="Courier New" pitchFamily="49" charset="0"/>
                <a:cs typeface="Courier New" pitchFamily="49" charset="0"/>
              </a:rPr>
              <a:t>", "</a:t>
            </a:r>
            <a:r>
              <a:rPr lang="en-US" sz="2400" b="1" dirty="0" smtClean="0">
                <a:solidFill>
                  <a:srgbClr val="953735"/>
                </a:solidFill>
                <a:latin typeface="Courier New" pitchFamily="49" charset="0"/>
                <a:cs typeface="Courier New" pitchFamily="49" charset="0"/>
              </a:rPr>
              <a:t>w</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None/>
            </a:pPr>
            <a:endParaRPr lang="en-US" sz="2400" b="1" dirty="0" smtClean="0">
              <a:latin typeface="Courier New" pitchFamily="49" charset="0"/>
              <a:cs typeface="Courier New" pitchFamily="49" charset="0"/>
            </a:endParaRPr>
          </a:p>
          <a:p>
            <a:pPr marL="0" indent="0">
              <a:buNone/>
            </a:pPr>
            <a:r>
              <a:rPr lang="en-US" sz="2400" b="1" dirty="0" smtClean="0">
                <a:latin typeface="Courier New" pitchFamily="49" charset="0"/>
                <a:cs typeface="Courier New" pitchFamily="49" charset="0"/>
              </a:rPr>
              <a:t># </a:t>
            </a:r>
            <a:r>
              <a:rPr lang="en-US" sz="2400" dirty="0"/>
              <a:t>Just like </a:t>
            </a:r>
            <a:r>
              <a:rPr lang="en-US" sz="2400" b="1" dirty="0">
                <a:latin typeface="Courier New" pitchFamily="49" charset="0"/>
                <a:cs typeface="Courier New" pitchFamily="49" charset="0"/>
              </a:rPr>
              <a:t>print</a:t>
            </a:r>
            <a:r>
              <a:rPr lang="en-US" sz="2400" dirty="0"/>
              <a:t>ing </a:t>
            </a:r>
            <a:r>
              <a:rPr lang="en-US" sz="2400" dirty="0" smtClean="0"/>
              <a:t>output</a:t>
            </a:r>
            <a:endParaRPr lang="en-US" sz="2400" b="1" dirty="0">
              <a:latin typeface="Courier New" pitchFamily="49" charset="0"/>
              <a:cs typeface="Courier New" pitchFamily="49" charset="0"/>
            </a:endParaRPr>
          </a:p>
          <a:p>
            <a:pPr marL="0" indent="0">
              <a:buNone/>
            </a:pPr>
            <a:r>
              <a:rPr lang="en-US" sz="2400" b="1" dirty="0" err="1">
                <a:latin typeface="Courier New" pitchFamily="49" charset="0"/>
                <a:cs typeface="Courier New" pitchFamily="49" charset="0"/>
              </a:rPr>
              <a:t>myfile.write</a:t>
            </a:r>
            <a:r>
              <a:rPr lang="en-US" sz="2400" b="1" dirty="0" smtClean="0">
                <a:latin typeface="Courier New" pitchFamily="49" charset="0"/>
                <a:cs typeface="Courier New" pitchFamily="49" charset="0"/>
              </a:rPr>
              <a:t>("</a:t>
            </a:r>
            <a:r>
              <a:rPr lang="en-US" sz="2400" b="1" dirty="0" smtClean="0">
                <a:solidFill>
                  <a:schemeClr val="accent2">
                    <a:lumMod val="75000"/>
                  </a:schemeClr>
                </a:solidFill>
                <a:latin typeface="Courier New" pitchFamily="49" charset="0"/>
                <a:cs typeface="Courier New" pitchFamily="49" charset="0"/>
              </a:rPr>
              <a:t>a </a:t>
            </a:r>
            <a:r>
              <a:rPr lang="en-US" sz="2400" b="1" dirty="0">
                <a:solidFill>
                  <a:schemeClr val="accent2">
                    <a:lumMod val="75000"/>
                  </a:schemeClr>
                </a:solidFill>
                <a:latin typeface="Courier New" pitchFamily="49" charset="0"/>
                <a:cs typeface="Courier New" pitchFamily="49" charset="0"/>
              </a:rPr>
              <a:t>bunch of </a:t>
            </a:r>
            <a:r>
              <a:rPr lang="en-US" sz="2400" b="1" dirty="0" smtClean="0">
                <a:solidFill>
                  <a:schemeClr val="accent2">
                    <a:lumMod val="75000"/>
                  </a:schemeClr>
                </a:solidFill>
                <a:latin typeface="Courier New" pitchFamily="49" charset="0"/>
                <a:cs typeface="Courier New" pitchFamily="49" charset="0"/>
              </a:rPr>
              <a:t>data</a:t>
            </a:r>
            <a:r>
              <a:rPr lang="en-US" sz="2400" b="1" dirty="0" smtClean="0">
                <a:latin typeface="Courier New" pitchFamily="49" charset="0"/>
                <a:cs typeface="Courier New" pitchFamily="49" charset="0"/>
              </a:rPr>
              <a:t>")</a:t>
            </a:r>
          </a:p>
          <a:p>
            <a:pPr marL="0" indent="0">
              <a:buNone/>
            </a:pPr>
            <a:r>
              <a:rPr lang="en-US" sz="2400" b="1" dirty="0" err="1">
                <a:latin typeface="Courier New" pitchFamily="49" charset="0"/>
                <a:cs typeface="Courier New" pitchFamily="49" charset="0"/>
              </a:rPr>
              <a:t>myfile.write</a:t>
            </a:r>
            <a:r>
              <a:rPr lang="en-US" sz="2400" b="1" dirty="0">
                <a:latin typeface="Courier New" pitchFamily="49" charset="0"/>
                <a:cs typeface="Courier New" pitchFamily="49" charset="0"/>
              </a:rPr>
              <a:t>("</a:t>
            </a:r>
            <a:r>
              <a:rPr lang="en-US" sz="2400" b="1" dirty="0">
                <a:solidFill>
                  <a:schemeClr val="accent2">
                    <a:lumMod val="75000"/>
                  </a:schemeClr>
                </a:solidFill>
                <a:latin typeface="Courier New" pitchFamily="49" charset="0"/>
                <a:cs typeface="Courier New" pitchFamily="49" charset="0"/>
              </a:rPr>
              <a:t>a line of text\n</a:t>
            </a:r>
            <a:r>
              <a:rPr lang="en-US" sz="2400" b="1" dirty="0">
                <a:latin typeface="Courier New" pitchFamily="49" charset="0"/>
                <a:cs typeface="Courier New" pitchFamily="49" charset="0"/>
              </a:rPr>
              <a:t>")</a:t>
            </a:r>
            <a:endParaRPr lang="en-US" sz="2400" dirty="0"/>
          </a:p>
          <a:p>
            <a:pPr marL="0" indent="0">
              <a:buNone/>
            </a:pPr>
            <a:endParaRPr lang="en-US" sz="2400" b="1" dirty="0">
              <a:latin typeface="Courier New" pitchFamily="49" charset="0"/>
              <a:cs typeface="Courier New" pitchFamily="49" charset="0"/>
            </a:endParaRPr>
          </a:p>
          <a:p>
            <a:pPr marL="0" indent="0">
              <a:buNone/>
            </a:pPr>
            <a:r>
              <a:rPr lang="en-US" sz="2400" b="1" dirty="0" err="1">
                <a:latin typeface="Courier New" pitchFamily="49" charset="0"/>
                <a:cs typeface="Courier New" pitchFamily="49" charset="0"/>
              </a:rPr>
              <a:t>myfile.write</a:t>
            </a:r>
            <a:r>
              <a:rPr lang="en-US" sz="2400" b="1" dirty="0">
                <a:latin typeface="Courier New" pitchFamily="49" charset="0"/>
                <a:cs typeface="Courier New" pitchFamily="49" charset="0"/>
              </a:rPr>
              <a:t>(4)</a:t>
            </a:r>
            <a:endParaRPr lang="en-US" sz="2400" dirty="0"/>
          </a:p>
          <a:p>
            <a:pPr marL="0" indent="0">
              <a:buNone/>
            </a:pPr>
            <a:r>
              <a:rPr lang="en-US" sz="2400" b="1" dirty="0" err="1">
                <a:latin typeface="Courier New" pitchFamily="49" charset="0"/>
                <a:cs typeface="Courier New" pitchFamily="49" charset="0"/>
              </a:rPr>
              <a:t>myfile.write</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str</a:t>
            </a:r>
            <a:r>
              <a:rPr lang="en-US" sz="2400" b="1" dirty="0">
                <a:latin typeface="Courier New" pitchFamily="49" charset="0"/>
                <a:cs typeface="Courier New" pitchFamily="49" charset="0"/>
              </a:rPr>
              <a:t>(4</a:t>
            </a:r>
            <a:r>
              <a:rPr lang="en-US" sz="2400" b="1" dirty="0" smtClean="0">
                <a:latin typeface="Courier New" pitchFamily="49" charset="0"/>
                <a:cs typeface="Courier New" pitchFamily="49" charset="0"/>
              </a:rPr>
              <a:t>))</a:t>
            </a:r>
          </a:p>
        </p:txBody>
      </p:sp>
      <p:sp>
        <p:nvSpPr>
          <p:cNvPr id="3" name="Rectangular Callout 2"/>
          <p:cNvSpPr/>
          <p:nvPr/>
        </p:nvSpPr>
        <p:spPr>
          <a:xfrm>
            <a:off x="6934200" y="1295400"/>
            <a:ext cx="1866900" cy="838200"/>
          </a:xfrm>
          <a:prstGeom prst="wedgeRectCallout">
            <a:avLst>
              <a:gd name="adj1" fmla="val -100731"/>
              <a:gd name="adj2" fmla="val 5598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for </a:t>
            </a:r>
            <a:r>
              <a:rPr lang="en-US" b="1" dirty="0" smtClean="0">
                <a:solidFill>
                  <a:schemeClr val="tx1"/>
                </a:solidFill>
              </a:rPr>
              <a:t>W</a:t>
            </a:r>
            <a:r>
              <a:rPr lang="en-US" dirty="0" smtClean="0">
                <a:solidFill>
                  <a:schemeClr val="tx1"/>
                </a:solidFill>
              </a:rPr>
              <a:t>riting</a:t>
            </a:r>
            <a:br>
              <a:rPr lang="en-US" dirty="0" smtClean="0">
                <a:solidFill>
                  <a:schemeClr val="tx1"/>
                </a:solidFill>
              </a:rPr>
            </a:br>
            <a:r>
              <a:rPr lang="en-US" dirty="0" smtClean="0">
                <a:solidFill>
                  <a:schemeClr val="tx1"/>
                </a:solidFill>
              </a:rPr>
              <a:t>(no argument, or </a:t>
            </a:r>
            <a:r>
              <a:rPr lang="en-US" b="1" dirty="0" smtClean="0">
                <a:solidFill>
                  <a:schemeClr val="tx1"/>
                </a:solidFill>
                <a:latin typeface="Courier New" pitchFamily="49" charset="0"/>
                <a:cs typeface="Courier New" pitchFamily="49" charset="0"/>
              </a:rPr>
              <a:t>"r"</a:t>
            </a:r>
            <a:r>
              <a:rPr lang="en-US" dirty="0" smtClean="0">
                <a:solidFill>
                  <a:schemeClr val="tx1"/>
                </a:solidFill>
              </a:rPr>
              <a:t>, for </a:t>
            </a:r>
            <a:r>
              <a:rPr lang="en-US" b="1" dirty="0" smtClean="0">
                <a:solidFill>
                  <a:schemeClr val="tx1"/>
                </a:solidFill>
              </a:rPr>
              <a:t>R</a:t>
            </a:r>
            <a:r>
              <a:rPr lang="en-US" dirty="0" smtClean="0">
                <a:solidFill>
                  <a:schemeClr val="tx1"/>
                </a:solidFill>
              </a:rPr>
              <a:t>eading)</a:t>
            </a:r>
            <a:endParaRPr lang="en-US" dirty="0">
              <a:solidFill>
                <a:schemeClr val="tx1"/>
              </a:solidFill>
            </a:endParaRPr>
          </a:p>
        </p:txBody>
      </p:sp>
      <p:sp>
        <p:nvSpPr>
          <p:cNvPr id="6" name="Rectangular Callout 5"/>
          <p:cNvSpPr/>
          <p:nvPr/>
        </p:nvSpPr>
        <p:spPr>
          <a:xfrm>
            <a:off x="7772400" y="2968752"/>
            <a:ext cx="1295400" cy="838200"/>
          </a:xfrm>
          <a:prstGeom prst="wedgeRectCallout">
            <a:avLst>
              <a:gd name="adj1" fmla="val -194278"/>
              <a:gd name="adj2" fmla="val 6767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 means end of line (</a:t>
            </a:r>
            <a:r>
              <a:rPr lang="en-US" b="1" dirty="0" smtClean="0">
                <a:solidFill>
                  <a:schemeClr val="tx1"/>
                </a:solidFill>
              </a:rPr>
              <a:t>N</a:t>
            </a:r>
            <a:r>
              <a:rPr lang="en-US" dirty="0" smtClean="0">
                <a:solidFill>
                  <a:schemeClr val="tx1"/>
                </a:solidFill>
              </a:rPr>
              <a:t>ewline)</a:t>
            </a:r>
            <a:endParaRPr lang="en-US" dirty="0">
              <a:solidFill>
                <a:schemeClr val="tx1"/>
              </a:solidFill>
            </a:endParaRPr>
          </a:p>
        </p:txBody>
      </p:sp>
      <p:sp>
        <p:nvSpPr>
          <p:cNvPr id="7" name="Rectangular Callout 6"/>
          <p:cNvSpPr/>
          <p:nvPr/>
        </p:nvSpPr>
        <p:spPr>
          <a:xfrm>
            <a:off x="4038600" y="4340352"/>
            <a:ext cx="5029200" cy="609600"/>
          </a:xfrm>
          <a:prstGeom prst="wedgeRectCallout">
            <a:avLst>
              <a:gd name="adj1" fmla="val -65392"/>
              <a:gd name="adj2" fmla="val 373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Wrong; results in:</a:t>
            </a:r>
          </a:p>
          <a:p>
            <a:r>
              <a:rPr lang="en-US" sz="1400" b="1" dirty="0" err="1" smtClean="0">
                <a:solidFill>
                  <a:srgbClr val="FF0000"/>
                </a:solidFill>
                <a:latin typeface="Courier New" pitchFamily="49" charset="0"/>
                <a:cs typeface="Courier New" pitchFamily="49" charset="0"/>
              </a:rPr>
              <a:t>TypeError</a:t>
            </a:r>
            <a:r>
              <a:rPr lang="en-US" sz="1400" b="1" dirty="0">
                <a:solidFill>
                  <a:srgbClr val="FF0000"/>
                </a:solidFill>
                <a:latin typeface="Courier New" pitchFamily="49" charset="0"/>
                <a:cs typeface="Courier New" pitchFamily="49" charset="0"/>
              </a:rPr>
              <a:t>: expected a character buffer </a:t>
            </a:r>
            <a:r>
              <a:rPr lang="en-US" sz="1400" b="1" dirty="0" smtClean="0">
                <a:solidFill>
                  <a:srgbClr val="FF0000"/>
                </a:solidFill>
                <a:latin typeface="Courier New" pitchFamily="49" charset="0"/>
                <a:cs typeface="Courier New" pitchFamily="49" charset="0"/>
              </a:rPr>
              <a:t>object</a:t>
            </a:r>
            <a:endParaRPr lang="en-US" sz="1400" dirty="0">
              <a:solidFill>
                <a:schemeClr val="tx1"/>
              </a:solidFill>
            </a:endParaRPr>
          </a:p>
        </p:txBody>
      </p:sp>
      <p:sp>
        <p:nvSpPr>
          <p:cNvPr id="8" name="Rectangular Callout 7"/>
          <p:cNvSpPr/>
          <p:nvPr/>
        </p:nvSpPr>
        <p:spPr>
          <a:xfrm>
            <a:off x="6248400" y="5102352"/>
            <a:ext cx="1828800" cy="612648"/>
          </a:xfrm>
          <a:prstGeom prst="wedgeRectCallout">
            <a:avLst>
              <a:gd name="adj1" fmla="val -162529"/>
              <a:gd name="adj2" fmla="val -812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Right.  Argument must be a string</a:t>
            </a:r>
            <a:endParaRPr lang="en-US" dirty="0">
              <a:solidFill>
                <a:schemeClr val="tx1"/>
              </a:solidFill>
            </a:endParaRPr>
          </a:p>
        </p:txBody>
      </p:sp>
    </p:spTree>
    <p:extLst>
      <p:ext uri="{BB962C8B-B14F-4D97-AF65-F5344CB8AC3E}">
        <p14:creationId xmlns:p14="http://schemas.microsoft.com/office/powerpoint/2010/main" val="222060229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 </a:t>
            </a:r>
            <a:r>
              <a:rPr lang="en-US" smtClean="0"/>
              <a:t>to Homework </a:t>
            </a:r>
            <a:r>
              <a:rPr lang="en-US" dirty="0" smtClean="0"/>
              <a:t>#2</a:t>
            </a:r>
            <a:endParaRPr lang="en-US" dirty="0"/>
          </a:p>
        </p:txBody>
      </p:sp>
    </p:spTree>
    <p:extLst>
      <p:ext uri="{BB962C8B-B14F-4D97-AF65-F5344CB8AC3E}">
        <p14:creationId xmlns:p14="http://schemas.microsoft.com/office/powerpoint/2010/main" val="158336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launch the Python interpreter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Two ways </a:t>
            </a:r>
            <a:r>
              <a:rPr lang="en-US" dirty="0"/>
              <a:t>to launch the interpreter:</a:t>
            </a:r>
          </a:p>
          <a:p>
            <a:pPr lvl="1"/>
            <a:r>
              <a:rPr lang="en-US" dirty="0" smtClean="0"/>
              <a:t>Run IDLE; the interpreter is called the “Python shell”</a:t>
            </a:r>
          </a:p>
          <a:p>
            <a:pPr lvl="1"/>
            <a:r>
              <a:rPr lang="en-US" dirty="0" smtClean="0"/>
              <a:t>Type </a:t>
            </a:r>
            <a:r>
              <a:rPr lang="en-US" b="1" dirty="0">
                <a:latin typeface="Courier New" pitchFamily="49" charset="0"/>
                <a:cs typeface="Courier New" pitchFamily="49" charset="0"/>
              </a:rPr>
              <a:t>python</a:t>
            </a:r>
            <a:r>
              <a:rPr lang="en-US" dirty="0"/>
              <a:t> at the operating system command </a:t>
            </a:r>
            <a:r>
              <a:rPr lang="en-US" dirty="0" smtClean="0"/>
              <a:t>line</a:t>
            </a:r>
          </a:p>
          <a:p>
            <a:pPr lvl="2"/>
            <a:r>
              <a:rPr lang="en-US" dirty="0" smtClean="0"/>
              <a:t>Type </a:t>
            </a:r>
            <a:r>
              <a:rPr lang="en-US" b="1" dirty="0" smtClean="0">
                <a:latin typeface="Courier New" pitchFamily="49" charset="0"/>
                <a:cs typeface="Courier New" pitchFamily="49" charset="0"/>
              </a:rPr>
              <a:t>exit()</a:t>
            </a:r>
            <a:r>
              <a:rPr lang="en-US" dirty="0" smtClean="0"/>
              <a:t> to return to the operating system command line</a:t>
            </a:r>
          </a:p>
          <a:p>
            <a:pPr lvl="2"/>
            <a:endParaRPr lang="en-US" dirty="0"/>
          </a:p>
          <a:p>
            <a:pPr marL="0" indent="0">
              <a:buNone/>
            </a:pPr>
            <a:r>
              <a:rPr lang="en-US" dirty="0" smtClean="0"/>
              <a:t>Python shell and OS shell are not the same:</a:t>
            </a:r>
          </a:p>
          <a:p>
            <a:r>
              <a:rPr lang="en-US" dirty="0" smtClean="0"/>
              <a:t>Operating system command line, or “shell” or “command prompt” (cmd.exe under Windows) or “terminal”</a:t>
            </a:r>
          </a:p>
          <a:p>
            <a:pPr lvl="1"/>
            <a:r>
              <a:rPr lang="en-US" dirty="0" smtClean="0"/>
              <a:t>Runs programs (Python, others), moves around the file system</a:t>
            </a:r>
          </a:p>
          <a:p>
            <a:pPr lvl="1"/>
            <a:r>
              <a:rPr lang="en-US" dirty="0" smtClean="0"/>
              <a:t>Does not understand Python code like  </a:t>
            </a:r>
            <a:r>
              <a:rPr lang="en-US" b="1" dirty="0" smtClean="0">
                <a:latin typeface="Courier New" pitchFamily="49" charset="0"/>
                <a:cs typeface="Courier New" pitchFamily="49" charset="0"/>
              </a:rPr>
              <a:t>1+2</a:t>
            </a:r>
            <a:r>
              <a:rPr lang="en-US" dirty="0" smtClean="0"/>
              <a:t>  or  </a:t>
            </a:r>
            <a:r>
              <a:rPr lang="en-US" b="1" dirty="0" smtClean="0">
                <a:latin typeface="Courier New" pitchFamily="49" charset="0"/>
                <a:cs typeface="Courier New" pitchFamily="49" charset="0"/>
              </a:rPr>
              <a:t>x = 22</a:t>
            </a:r>
          </a:p>
          <a:p>
            <a:r>
              <a:rPr lang="en-US" dirty="0" smtClean="0"/>
              <a:t>Python interpreter</a:t>
            </a:r>
          </a:p>
          <a:p>
            <a:pPr lvl="1"/>
            <a:r>
              <a:rPr lang="en-US" dirty="0" smtClean="0"/>
              <a:t>Executes Python statements and expressions</a:t>
            </a:r>
          </a:p>
          <a:p>
            <a:pPr lvl="1"/>
            <a:r>
              <a:rPr lang="en-US" dirty="0" smtClean="0"/>
              <a:t>Does not understand program names like   </a:t>
            </a:r>
            <a:r>
              <a:rPr lang="en-US" b="1" dirty="0" smtClean="0">
                <a:latin typeface="Courier New" pitchFamily="49" charset="0"/>
                <a:cs typeface="Courier New" pitchFamily="49" charset="0"/>
              </a:rPr>
              <a:t>python</a:t>
            </a:r>
            <a:r>
              <a:rPr lang="en-US" dirty="0" smtClean="0"/>
              <a:t>  or  </a:t>
            </a:r>
            <a:r>
              <a:rPr lang="en-US" b="1" dirty="0" smtClean="0">
                <a:latin typeface="Courier New" pitchFamily="49" charset="0"/>
                <a:cs typeface="Courier New" pitchFamily="49" charset="0"/>
              </a:rPr>
              <a:t>cd</a:t>
            </a:r>
          </a:p>
          <a:p>
            <a:endParaRPr lang="en-US" dirty="0"/>
          </a:p>
        </p:txBody>
      </p:sp>
    </p:spTree>
    <p:extLst>
      <p:ext uri="{BB962C8B-B14F-4D97-AF65-F5344CB8AC3E}">
        <p14:creationId xmlns:p14="http://schemas.microsoft.com/office/powerpoint/2010/main" val="39774278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3451"/>
          </a:xfrm>
        </p:spPr>
        <p:txBody>
          <a:bodyPr/>
          <a:lstStyle/>
          <a:p>
            <a:r>
              <a:rPr lang="en-US" dirty="0" smtClean="0"/>
              <a:t>Interpreter: Command History</a:t>
            </a:r>
            <a:endParaRPr lang="en-US" dirty="0"/>
          </a:p>
        </p:txBody>
      </p:sp>
      <p:sp>
        <p:nvSpPr>
          <p:cNvPr id="3" name="Content Placeholder 2"/>
          <p:cNvSpPr>
            <a:spLocks noGrp="1"/>
          </p:cNvSpPr>
          <p:nvPr>
            <p:ph idx="1"/>
          </p:nvPr>
        </p:nvSpPr>
        <p:spPr>
          <a:xfrm>
            <a:off x="219823" y="1417638"/>
            <a:ext cx="8719620" cy="5104485"/>
          </a:xfrm>
        </p:spPr>
        <p:txBody>
          <a:bodyPr>
            <a:normAutofit/>
          </a:bodyPr>
          <a:lstStyle/>
          <a:p>
            <a:r>
              <a:rPr lang="en-US" dirty="0" smtClean="0"/>
              <a:t>Common to re-evaluate statements, or modify past statements </a:t>
            </a:r>
          </a:p>
          <a:p>
            <a:r>
              <a:rPr lang="en-US" dirty="0" smtClean="0"/>
              <a:t>Use command history to cycle back to previous commands</a:t>
            </a:r>
          </a:p>
          <a:p>
            <a:r>
              <a:rPr lang="en-US" dirty="0" smtClean="0"/>
              <a:t>Key bindings defaults in IDLE Preferences-Keys </a:t>
            </a:r>
          </a:p>
          <a:p>
            <a:pPr lvl="1"/>
            <a:r>
              <a:rPr lang="en-US" dirty="0" smtClean="0"/>
              <a:t>Classic bindings for both OSX and Windows</a:t>
            </a:r>
          </a:p>
          <a:p>
            <a:pPr lvl="2"/>
            <a:r>
              <a:rPr lang="en-US" dirty="0" smtClean="0"/>
              <a:t>history-previous is &lt;Control-p&gt;</a:t>
            </a:r>
          </a:p>
          <a:p>
            <a:pPr lvl="2"/>
            <a:r>
              <a:rPr lang="en-US" dirty="0"/>
              <a:t>h</a:t>
            </a:r>
            <a:r>
              <a:rPr lang="en-US" dirty="0" smtClean="0"/>
              <a:t>istory-next is &lt;Control-n&gt;</a:t>
            </a:r>
          </a:p>
          <a:p>
            <a:pPr marL="914400" lvl="2" indent="0">
              <a:buNone/>
            </a:pPr>
            <a:endParaRPr lang="en-US" dirty="0" smtClean="0"/>
          </a:p>
          <a:p>
            <a:pPr lvl="1"/>
            <a:endParaRPr lang="en-US" dirty="0" smtClean="0"/>
          </a:p>
        </p:txBody>
      </p:sp>
    </p:spTree>
    <p:extLst>
      <p:ext uri="{BB962C8B-B14F-4D97-AF65-F5344CB8AC3E}">
        <p14:creationId xmlns:p14="http://schemas.microsoft.com/office/powerpoint/2010/main" val="41932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ways to Run a Python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a:t>Python evaluates each statement one-by-one</a:t>
            </a:r>
          </a:p>
          <a:p>
            <a:r>
              <a:rPr lang="en-US" dirty="0"/>
              <a:t>Python does no extra output, </a:t>
            </a:r>
            <a:r>
              <a:rPr lang="en-US" dirty="0" smtClean="0"/>
              <a:t>beyond  </a:t>
            </a:r>
            <a:r>
              <a:rPr lang="en-US" sz="3000" b="1" dirty="0" smtClean="0">
                <a:latin typeface="Courier New" pitchFamily="49" charset="0"/>
                <a:cs typeface="Courier New" pitchFamily="49" charset="0"/>
              </a:rPr>
              <a:t>print</a:t>
            </a:r>
            <a:r>
              <a:rPr lang="en-US" sz="3000" dirty="0" smtClean="0"/>
              <a:t> </a:t>
            </a:r>
            <a:r>
              <a:rPr lang="en-US" dirty="0" smtClean="0"/>
              <a:t>statements in the program</a:t>
            </a:r>
            <a:endParaRPr lang="en-US" dirty="0"/>
          </a:p>
          <a:p>
            <a:endParaRPr lang="en-US" dirty="0" smtClean="0"/>
          </a:p>
          <a:p>
            <a:r>
              <a:rPr lang="en-US" dirty="0" smtClean="0"/>
              <a:t>Two ways to run a program:</a:t>
            </a:r>
          </a:p>
          <a:p>
            <a:pPr lvl="1"/>
            <a:r>
              <a:rPr lang="en-US" dirty="0" smtClean="0"/>
              <a:t>While editing a program within IDLE, press F5 (menu item “Run &gt;&gt; Run Module”)</a:t>
            </a:r>
          </a:p>
          <a:p>
            <a:pPr lvl="2"/>
            <a:r>
              <a:rPr lang="en-US" dirty="0" smtClean="0"/>
              <a:t>Must save the program first, if it is modified</a:t>
            </a:r>
          </a:p>
          <a:p>
            <a:pPr lvl="1"/>
            <a:r>
              <a:rPr lang="en-US" dirty="0" smtClean="0"/>
              <a:t>Type at operating system command line:</a:t>
            </a:r>
            <a:br>
              <a:rPr lang="en-US" dirty="0" smtClean="0"/>
            </a:br>
            <a:r>
              <a:rPr lang="en-US" dirty="0" smtClean="0"/>
              <a:t> </a:t>
            </a:r>
            <a:r>
              <a:rPr lang="en-US" b="1" dirty="0" smtClean="0">
                <a:latin typeface="Courier New" pitchFamily="49" charset="0"/>
                <a:cs typeface="Courier New" pitchFamily="49" charset="0"/>
              </a:rPr>
              <a:t>python myprogram.py</a:t>
            </a:r>
          </a:p>
          <a:p>
            <a:endParaRPr lang="en-US" b="1" dirty="0" smtClean="0">
              <a:latin typeface="Courier New" pitchFamily="49" charset="0"/>
              <a:cs typeface="Courier New" pitchFamily="49" charset="0"/>
            </a:endParaRPr>
          </a:p>
        </p:txBody>
      </p:sp>
    </p:spTree>
    <p:extLst>
      <p:ext uri="{BB962C8B-B14F-4D97-AF65-F5344CB8AC3E}">
        <p14:creationId xmlns:p14="http://schemas.microsoft.com/office/powerpoint/2010/main" val="40606718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Python interpreter vs. Python program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Running a Python file as a program gives </a:t>
            </a:r>
            <a:r>
              <a:rPr lang="en-US" dirty="0" smtClean="0">
                <a:solidFill>
                  <a:srgbClr val="FF0000"/>
                </a:solidFill>
              </a:rPr>
              <a:t>different results </a:t>
            </a:r>
            <a:r>
              <a:rPr lang="en-US" dirty="0" smtClean="0"/>
              <a:t>from pasting it line-by-line into the interpreter</a:t>
            </a:r>
          </a:p>
          <a:p>
            <a:pPr lvl="1"/>
            <a:r>
              <a:rPr lang="en-US" dirty="0"/>
              <a:t>The interpreter prints more output than the program would</a:t>
            </a:r>
          </a:p>
          <a:p>
            <a:r>
              <a:rPr lang="en-US" dirty="0" smtClean="0"/>
              <a:t>In the Python interpreter, </a:t>
            </a:r>
            <a:r>
              <a:rPr lang="en-US" dirty="0" smtClean="0">
                <a:solidFill>
                  <a:srgbClr val="FF0000"/>
                </a:solidFill>
              </a:rPr>
              <a:t>evaluating a top-level expression prints its value</a:t>
            </a:r>
          </a:p>
          <a:p>
            <a:pPr lvl="1"/>
            <a:r>
              <a:rPr lang="en-US" dirty="0" smtClean="0"/>
              <a:t>Evaluating </a:t>
            </a:r>
            <a:r>
              <a:rPr lang="en-US" dirty="0"/>
              <a:t>a sub-expression generally does not print any output</a:t>
            </a:r>
          </a:p>
          <a:p>
            <a:pPr lvl="1"/>
            <a:r>
              <a:rPr lang="en-US" dirty="0"/>
              <a:t>The interpreter does not print a value for an expression that evaluates to </a:t>
            </a:r>
            <a:r>
              <a:rPr lang="en-US" b="1" dirty="0">
                <a:latin typeface="Courier New" pitchFamily="49" charset="0"/>
                <a:cs typeface="Courier New" pitchFamily="49" charset="0"/>
              </a:rPr>
              <a:t>None</a:t>
            </a:r>
          </a:p>
          <a:p>
            <a:pPr lvl="2"/>
            <a:r>
              <a:rPr lang="en-US" dirty="0"/>
              <a:t>This is primarily code that is executed for side effect:  assignments, print statements, calls to “non-fruitful” functions</a:t>
            </a:r>
          </a:p>
          <a:p>
            <a:r>
              <a:rPr lang="en-US" dirty="0" smtClean="0"/>
              <a:t>In a Python program, </a:t>
            </a:r>
            <a:r>
              <a:rPr lang="en-US" dirty="0" smtClean="0">
                <a:solidFill>
                  <a:srgbClr val="FF0000"/>
                </a:solidFill>
              </a:rPr>
              <a:t>evaluating an expression generally does not print </a:t>
            </a:r>
            <a:r>
              <a:rPr lang="en-US" dirty="0" smtClean="0"/>
              <a:t>any output</a:t>
            </a:r>
          </a:p>
        </p:txBody>
      </p:sp>
    </p:spTree>
    <p:extLst>
      <p:ext uri="{BB962C8B-B14F-4D97-AF65-F5344CB8AC3E}">
        <p14:creationId xmlns:p14="http://schemas.microsoft.com/office/powerpoint/2010/main" val="30166759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atin typeface="Calibri" charset="0"/>
              </a:rPr>
              <a:t>What are Modules?</a:t>
            </a:r>
          </a:p>
        </p:txBody>
      </p:sp>
      <p:sp>
        <p:nvSpPr>
          <p:cNvPr id="6147" name="Content Placeholder 2"/>
          <p:cNvSpPr>
            <a:spLocks noGrp="1"/>
          </p:cNvSpPr>
          <p:nvPr>
            <p:ph idx="1"/>
          </p:nvPr>
        </p:nvSpPr>
        <p:spPr/>
        <p:txBody>
          <a:bodyPr>
            <a:normAutofit lnSpcReduction="10000"/>
          </a:bodyPr>
          <a:lstStyle/>
          <a:p>
            <a:r>
              <a:rPr lang="en-US" dirty="0">
                <a:latin typeface="Constantia" charset="0"/>
              </a:rPr>
              <a:t>Modules are files containing Python definitions and statements (ex. </a:t>
            </a:r>
            <a:r>
              <a:rPr lang="en-US" i="1" dirty="0" err="1">
                <a:latin typeface="Constantia" charset="0"/>
              </a:rPr>
              <a:t>name</a:t>
            </a:r>
            <a:r>
              <a:rPr lang="en-US" dirty="0" err="1">
                <a:latin typeface="Constantia" charset="0"/>
              </a:rPr>
              <a:t>.py</a:t>
            </a:r>
            <a:r>
              <a:rPr lang="en-US" dirty="0">
                <a:latin typeface="Constantia" charset="0"/>
              </a:rPr>
              <a:t>)</a:t>
            </a:r>
          </a:p>
          <a:p>
            <a:r>
              <a:rPr lang="en-US" dirty="0">
                <a:latin typeface="Constantia" charset="0"/>
              </a:rPr>
              <a:t>A module</a:t>
            </a:r>
            <a:r>
              <a:rPr lang="ja-JP" altLang="en-US" dirty="0">
                <a:latin typeface="Constantia" charset="0"/>
              </a:rPr>
              <a:t>’</a:t>
            </a:r>
            <a:r>
              <a:rPr lang="en-US" dirty="0">
                <a:latin typeface="Constantia" charset="0"/>
              </a:rPr>
              <a:t>s definitions can be imported into other modules by using </a:t>
            </a:r>
            <a:r>
              <a:rPr lang="ja-JP" altLang="en-US" dirty="0">
                <a:latin typeface="Constantia" charset="0"/>
              </a:rPr>
              <a:t>“</a:t>
            </a:r>
            <a:r>
              <a:rPr lang="en-US" dirty="0">
                <a:latin typeface="Constantia" charset="0"/>
              </a:rPr>
              <a:t>import </a:t>
            </a:r>
            <a:r>
              <a:rPr lang="en-US" i="1" dirty="0">
                <a:latin typeface="Constantia" charset="0"/>
              </a:rPr>
              <a:t>name</a:t>
            </a:r>
            <a:r>
              <a:rPr lang="ja-JP" altLang="en-US" dirty="0">
                <a:latin typeface="Constantia" charset="0"/>
              </a:rPr>
              <a:t>”</a:t>
            </a:r>
            <a:endParaRPr lang="en-US" dirty="0">
              <a:latin typeface="Constantia" charset="0"/>
            </a:endParaRPr>
          </a:p>
          <a:p>
            <a:r>
              <a:rPr lang="en-US" dirty="0">
                <a:latin typeface="Constantia" charset="0"/>
              </a:rPr>
              <a:t>The module</a:t>
            </a:r>
            <a:r>
              <a:rPr lang="ja-JP" altLang="en-US" dirty="0">
                <a:latin typeface="Constantia" charset="0"/>
              </a:rPr>
              <a:t>’</a:t>
            </a:r>
            <a:r>
              <a:rPr lang="en-US" dirty="0">
                <a:latin typeface="Constantia" charset="0"/>
              </a:rPr>
              <a:t>s name is available as a global variable value</a:t>
            </a:r>
          </a:p>
          <a:p>
            <a:r>
              <a:rPr lang="en-US" dirty="0">
                <a:latin typeface="Constantia" charset="0"/>
              </a:rPr>
              <a:t>To access a module</a:t>
            </a:r>
            <a:r>
              <a:rPr lang="ja-JP" altLang="en-US" dirty="0">
                <a:latin typeface="Constantia" charset="0"/>
              </a:rPr>
              <a:t>’</a:t>
            </a:r>
            <a:r>
              <a:rPr lang="en-US" dirty="0">
                <a:latin typeface="Constantia" charset="0"/>
              </a:rPr>
              <a:t>s functions, </a:t>
            </a:r>
            <a:r>
              <a:rPr lang="en-US" dirty="0" smtClean="0">
                <a:latin typeface="Constantia" charset="0"/>
              </a:rPr>
              <a:t>we use dot notation and type </a:t>
            </a:r>
            <a:r>
              <a:rPr lang="ja-JP" altLang="en-US" i="1" dirty="0">
                <a:latin typeface="Constantia" charset="0"/>
              </a:rPr>
              <a:t>“</a:t>
            </a:r>
            <a:r>
              <a:rPr lang="en-US" i="1" dirty="0" err="1">
                <a:latin typeface="Constantia" charset="0"/>
              </a:rPr>
              <a:t>name.function</a:t>
            </a:r>
            <a:r>
              <a:rPr lang="en-US" i="1" dirty="0">
                <a:latin typeface="Constantia" charset="0"/>
              </a:rPr>
              <a:t>()</a:t>
            </a:r>
            <a:r>
              <a:rPr lang="ja-JP" altLang="en-US" i="1" dirty="0">
                <a:latin typeface="Constantia" charset="0"/>
              </a:rPr>
              <a:t>”</a:t>
            </a:r>
            <a:endParaRPr lang="en-US" dirty="0">
              <a:latin typeface="Constantia" charset="0"/>
            </a:endParaRPr>
          </a:p>
        </p:txBody>
      </p:sp>
    </p:spTree>
    <p:extLst>
      <p:ext uri="{BB962C8B-B14F-4D97-AF65-F5344CB8AC3E}">
        <p14:creationId xmlns:p14="http://schemas.microsoft.com/office/powerpoint/2010/main" val="10993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latin typeface="Calibri" charset="0"/>
              </a:rPr>
              <a:t>More on Modules</a:t>
            </a:r>
          </a:p>
        </p:txBody>
      </p:sp>
      <p:sp>
        <p:nvSpPr>
          <p:cNvPr id="3" name="Content Placeholder 2"/>
          <p:cNvSpPr>
            <a:spLocks noGrp="1"/>
          </p:cNvSpPr>
          <p:nvPr>
            <p:ph idx="1"/>
          </p:nvPr>
        </p:nvSpPr>
        <p:spPr>
          <a:xfrm>
            <a:off x="457200" y="1166216"/>
            <a:ext cx="8229600" cy="4959947"/>
          </a:xfrm>
        </p:spPr>
        <p:txBody>
          <a:bodyPr>
            <a:noAutofit/>
          </a:bodyPr>
          <a:lstStyle/>
          <a:p>
            <a:pPr>
              <a:lnSpc>
                <a:spcPct val="90000"/>
              </a:lnSpc>
            </a:pPr>
            <a:r>
              <a:rPr lang="en-US" sz="2800" dirty="0" smtClean="0">
                <a:latin typeface="Constantia" charset="0"/>
              </a:rPr>
              <a:t>Modules </a:t>
            </a:r>
            <a:r>
              <a:rPr lang="en-US" sz="2800" dirty="0">
                <a:latin typeface="Constantia" charset="0"/>
              </a:rPr>
              <a:t>can import other modules</a:t>
            </a:r>
          </a:p>
          <a:p>
            <a:pPr>
              <a:lnSpc>
                <a:spcPct val="90000"/>
              </a:lnSpc>
            </a:pPr>
            <a:r>
              <a:rPr lang="en-US" sz="2800" dirty="0">
                <a:latin typeface="Constantia" charset="0"/>
              </a:rPr>
              <a:t>Each module is imported once per interpreter </a:t>
            </a:r>
            <a:r>
              <a:rPr lang="en-US" sz="2800" dirty="0" smtClean="0">
                <a:latin typeface="Constantia" charset="0"/>
              </a:rPr>
              <a:t>session</a:t>
            </a:r>
          </a:p>
          <a:p>
            <a:pPr lvl="1">
              <a:lnSpc>
                <a:spcPct val="90000"/>
              </a:lnSpc>
            </a:pPr>
            <a:r>
              <a:rPr lang="en-US" dirty="0" smtClean="0">
                <a:latin typeface="Constantia" charset="0"/>
              </a:rPr>
              <a:t>Multiple import statements are ignored. However, reload(name) will re-run execution</a:t>
            </a:r>
            <a:endParaRPr lang="en-US" dirty="0">
              <a:latin typeface="Constantia" charset="0"/>
            </a:endParaRPr>
          </a:p>
          <a:p>
            <a:pPr>
              <a:lnSpc>
                <a:spcPct val="90000"/>
              </a:lnSpc>
            </a:pPr>
            <a:r>
              <a:rPr lang="en-US" sz="2800" dirty="0" smtClean="0">
                <a:latin typeface="Constantia" charset="0"/>
              </a:rPr>
              <a:t>We can also directly import </a:t>
            </a:r>
            <a:r>
              <a:rPr lang="en-US" sz="2800" dirty="0">
                <a:latin typeface="Constantia" charset="0"/>
              </a:rPr>
              <a:t>names from a module into the importing module</a:t>
            </a:r>
            <a:r>
              <a:rPr lang="ja-JP" altLang="en-US" sz="2800" dirty="0">
                <a:latin typeface="Constantia" charset="0"/>
              </a:rPr>
              <a:t>’</a:t>
            </a:r>
            <a:r>
              <a:rPr lang="en-US" sz="2800" dirty="0">
                <a:latin typeface="Constantia" charset="0"/>
              </a:rPr>
              <a:t>s symbol table</a:t>
            </a:r>
          </a:p>
          <a:p>
            <a:pPr lvl="1">
              <a:lnSpc>
                <a:spcPct val="90000"/>
              </a:lnSpc>
            </a:pPr>
            <a:r>
              <a:rPr lang="en-US" dirty="0">
                <a:latin typeface="Constantia" charset="0"/>
              </a:rPr>
              <a:t>from mod import m1, m2 (or *</a:t>
            </a:r>
            <a:r>
              <a:rPr lang="en-US" dirty="0" smtClean="0">
                <a:latin typeface="Constantia" charset="0"/>
              </a:rPr>
              <a:t>)</a:t>
            </a:r>
          </a:p>
          <a:p>
            <a:pPr lvl="1">
              <a:lnSpc>
                <a:spcPct val="90000"/>
              </a:lnSpc>
            </a:pPr>
            <a:r>
              <a:rPr lang="en-US" dirty="0" smtClean="0">
                <a:latin typeface="Constantia" charset="0"/>
              </a:rPr>
              <a:t>If m1 is a function, then call it with m1()</a:t>
            </a:r>
            <a:endParaRPr lang="en-US" dirty="0">
              <a:latin typeface="Constantia" charset="0"/>
            </a:endParaRPr>
          </a:p>
        </p:txBody>
      </p:sp>
    </p:spTree>
    <p:extLst>
      <p:ext uri="{BB962C8B-B14F-4D97-AF65-F5344CB8AC3E}">
        <p14:creationId xmlns:p14="http://schemas.microsoft.com/office/powerpoint/2010/main" val="1613067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TotalTime>
  <Words>3013</Words>
  <Application>Microsoft Macintosh PowerPoint</Application>
  <PresentationFormat>On-screen Show (4:3)</PresentationFormat>
  <Paragraphs>301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CS2021 Week 2  Off and Running with Python </vt:lpstr>
      <vt:lpstr>Two ways to run Python</vt:lpstr>
      <vt:lpstr>The Python interpreter</vt:lpstr>
      <vt:lpstr>How to launch the Python interpreter</vt:lpstr>
      <vt:lpstr>Interpreter: Command History</vt:lpstr>
      <vt:lpstr>Two ways to Run a Python program</vt:lpstr>
      <vt:lpstr>Python interpreter vs. Python program</vt:lpstr>
      <vt:lpstr>What are Modules?</vt:lpstr>
      <vt:lpstr>More on Modules</vt:lpstr>
      <vt:lpstr>Executing Modules</vt:lpstr>
      <vt:lpstr>Example: person.py</vt:lpstr>
      <vt:lpstr>The Module Search Path</vt:lpstr>
      <vt:lpstr>sys.path </vt:lpstr>
      <vt:lpstr>Example: showing system path</vt:lpstr>
      <vt:lpstr>Ex: changing working directory and path</vt:lpstr>
      <vt:lpstr>“Compiled” Python Files</vt:lpstr>
      <vt:lpstr>The dir() Function</vt:lpstr>
      <vt:lpstr>Packages</vt:lpstr>
      <vt:lpstr>Importing Modules from Packages</vt:lpstr>
      <vt:lpstr>USING THE BOOK’s PP4E PACKAGE </vt:lpstr>
      <vt:lpstr>Errors when running python</vt:lpstr>
      <vt:lpstr>The Call Stack</vt:lpstr>
      <vt:lpstr>PowerPoint Presentation</vt:lpstr>
      <vt:lpstr>Carefully Read the Error message</vt:lpstr>
      <vt:lpstr>Simple Debugging Tools</vt:lpstr>
      <vt:lpstr>Working with Files and Persistent Data</vt:lpstr>
      <vt:lpstr>Files and filenames</vt:lpstr>
      <vt:lpstr>Read a file in python</vt:lpstr>
      <vt:lpstr>Two types of filename</vt:lpstr>
      <vt:lpstr>Reading a file multiple times</vt:lpstr>
      <vt:lpstr>Writing to a file in python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CS2021 Running Python</dc:title>
  <dc:creator>Fred</dc:creator>
  <cp:lastModifiedBy>Fred Annexstein</cp:lastModifiedBy>
  <cp:revision>24</cp:revision>
  <dcterms:created xsi:type="dcterms:W3CDTF">2015-09-02T10:01:32Z</dcterms:created>
  <dcterms:modified xsi:type="dcterms:W3CDTF">2015-09-09T15:04:32Z</dcterms:modified>
</cp:coreProperties>
</file>