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5473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772400" cy="94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45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199" cy="52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ct val="100000"/>
              <a:buFont typeface="Droid Sans"/>
              <a:buNone/>
              <a:defRPr sz="18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 Lef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899" cy="5359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139299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 Righ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57200" y="1011433"/>
            <a:ext cx="3984899" cy="5359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2319078"/>
            <a:ext cx="8229600" cy="69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 txBox="1"/>
          <p:nvPr/>
        </p:nvSpPr>
        <p:spPr>
          <a:xfrm>
            <a:off x="3785400" y="3160400"/>
            <a:ext cx="1573199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(demo)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824299" cy="9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CS 2021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" dirty="0" smtClean="0"/>
              <a:t>Interfaces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199" cy="52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57200" y="961900"/>
            <a:ext cx="4607399" cy="551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insert(self, index, 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def extend(self, other):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</a:t>
            </a:r>
            <a:r>
              <a:rPr lang="en">
                <a:solidFill>
                  <a:srgbClr val="418BE8"/>
                </a:solidFill>
              </a:rPr>
              <a:t>append(self, value)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"*** YOUR CODE HERE ***"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716925" y="961900"/>
            <a:ext cx="4099800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other)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other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sequence at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961900"/>
            <a:ext cx="4607399" cy="551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insert(self, index, 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extend(self, other):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...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</a:t>
            </a:r>
            <a:r>
              <a:rPr lang="en">
                <a:solidFill>
                  <a:srgbClr val="418BE8"/>
                </a:solidFill>
              </a:rPr>
              <a:t>append(self, value)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if self.rest is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self.rest = Link(value)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self.rest.append(value)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716925" y="961900"/>
            <a:ext cx="4099800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other)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other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sequence at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457200" y="961900"/>
            <a:ext cx="8359499" cy="551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insert(self, index, 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</a:t>
            </a:r>
            <a:r>
              <a:rPr lang="en"/>
              <a:t>ef </a:t>
            </a:r>
            <a:r>
              <a:rPr lang="en">
                <a:solidFill>
                  <a:srgbClr val="418BE8"/>
                </a:solidFill>
              </a:rPr>
              <a:t>extend(self, other)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other is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elif self.rest is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self.rest = Link(other.first)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self.rest.extend(other.rest)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self.rest.extend(other)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def append(self, 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...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sp>
        <p:nvSpPr>
          <p:cNvPr id="219" name="Shape 219"/>
          <p:cNvSpPr/>
          <p:nvPr/>
        </p:nvSpPr>
        <p:spPr>
          <a:xfrm>
            <a:off x="5171450" y="2782200"/>
            <a:ext cx="184799" cy="2454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961900"/>
            <a:ext cx="5889899" cy="551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</a:t>
            </a:r>
            <a:r>
              <a:rPr lang="en">
                <a:solidFill>
                  <a:srgbClr val="418BE8"/>
                </a:solidFill>
              </a:rPr>
              <a:t>insert(self, index, value)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if index == 0: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self.rest = Link(self.first, self.rest)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self.first = 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elif self.rest is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raise IndexError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self.rest.insert(index - 1, value)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def extend(self, other):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def append(self, 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6314450" y="1717225"/>
            <a:ext cx="2543150" cy="2608499"/>
            <a:chOff x="6390650" y="1717225"/>
            <a:chExt cx="2543150" cy="2608499"/>
          </a:xfrm>
        </p:grpSpPr>
        <p:sp>
          <p:nvSpPr>
            <p:cNvPr id="228" name="Shape 228"/>
            <p:cNvSpPr/>
            <p:nvPr/>
          </p:nvSpPr>
          <p:spPr>
            <a:xfrm>
              <a:off x="6390650" y="1717225"/>
              <a:ext cx="184799" cy="260849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6619000" y="2619175"/>
              <a:ext cx="2314800" cy="880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See Lab 9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900900" cy="44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Now, </a:t>
            </a:r>
            <a:r>
              <a:rPr lang="en">
                <a:solidFill>
                  <a:srgbClr val="418BE8"/>
                </a:solidFill>
              </a:rPr>
              <a:t>Link</a:t>
            </a:r>
            <a:r>
              <a:rPr lang="en">
                <a:solidFill>
                  <a:srgbClr val="000000"/>
                </a:solidFill>
              </a:rPr>
              <a:t> class </a:t>
            </a:r>
            <a:r>
              <a:rPr lang="en">
                <a:solidFill>
                  <a:srgbClr val="418BE8"/>
                </a:solidFill>
              </a:rPr>
              <a:t>implements</a:t>
            </a:r>
            <a:r>
              <a:rPr lang="en">
                <a:solidFill>
                  <a:srgbClr val="000000"/>
                </a:solidFill>
              </a:rPr>
              <a:t> the "insertion interface"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Different classes can </a:t>
            </a:r>
            <a:r>
              <a:rPr lang="en">
                <a:solidFill>
                  <a:srgbClr val="418BE8"/>
                </a:solidFill>
              </a:rPr>
              <a:t>implement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418BE8"/>
                </a:solidFill>
              </a:rPr>
              <a:t>different ways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 long as an object implements the methods with specified behavior, we say it "</a:t>
            </a:r>
            <a:r>
              <a:rPr lang="en">
                <a:solidFill>
                  <a:srgbClr val="2388DB"/>
                </a:solidFill>
              </a:rPr>
              <a:t>implements that interface</a:t>
            </a:r>
            <a:r>
              <a:rPr lang="en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4716925" y="961900"/>
            <a:ext cx="4099800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other)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other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sequence at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rabicPeriod"/>
            </a:pPr>
            <a:r>
              <a:rPr lang="en">
                <a:solidFill>
                  <a:srgbClr val="418BE8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Polymorphism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57200" y="3602225"/>
            <a:ext cx="4161900" cy="3157800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Numeric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__add__(self, other)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+ operator."""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__sub__(self, other)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- operator."""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__mul__(self, other)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* operator."""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__floordiv__(self, other)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// operator."""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61900" cy="2477400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Container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__contains__(self, value)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the in operator."""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__getitem__(self, key)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obj[key]."""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__setitem__(self, key, value)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obj[key] = value."""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magic methods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749525" y="1011425"/>
            <a:ext cx="3937199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Python specifies many interfaces to interact with </a:t>
            </a:r>
            <a:r>
              <a:rPr lang="en">
                <a:solidFill>
                  <a:srgbClr val="418BE8"/>
                </a:solidFill>
              </a:rPr>
              <a:t>built-in operators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These interfaces consist of "</a:t>
            </a:r>
            <a:r>
              <a:rPr lang="en">
                <a:solidFill>
                  <a:srgbClr val="418BE8"/>
                </a:solidFill>
              </a:rPr>
              <a:t>magic methods</a:t>
            </a:r>
            <a:r>
              <a:rPr lang="en"/>
              <a:t>"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Methods whose names start and end with two underscores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lphaLcPeriod"/>
            </a:pPr>
            <a:r>
              <a:rPr lang="en">
                <a:solidFill>
                  <a:srgbClr val="418BE8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Polymorphism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APIs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61900" cy="2477400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Sequence interface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__len__(self)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the len function."""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__getitem__(self, index)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obj[index]."""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619100" y="535210"/>
            <a:ext cx="3937199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Droid Sans"/>
            </a:pPr>
            <a:r>
              <a:rPr lang="en" dirty="0"/>
              <a:t>Sequence is an object with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Finite length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Ordered elements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Interface reflects this: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 dirty="0"/>
              <a:t>: use built-in </a:t>
            </a:r>
            <a:r>
              <a:rPr lang="en" dirty="0">
                <a:solidFill>
                  <a:srgbClr val="418BE8"/>
                </a:solidFill>
              </a:rPr>
              <a:t>len</a:t>
            </a:r>
            <a:r>
              <a:rPr lang="en" dirty="0"/>
              <a:t> function to compute length of the object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" dirty="0"/>
              <a:t>: use </a:t>
            </a:r>
            <a:r>
              <a:rPr lang="en" dirty="0">
                <a:solidFill>
                  <a:srgbClr val="418BE8"/>
                </a:solidFill>
              </a:rPr>
              <a:t>square-bracket notation</a:t>
            </a:r>
            <a:r>
              <a:rPr lang="en" dirty="0"/>
              <a:t> to get item at an index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Exercise: implement sequence interface for </a:t>
            </a:r>
            <a:r>
              <a:rPr lang="en" dirty="0">
                <a:solidFill>
                  <a:srgbClr val="418BE8"/>
                </a:solidFill>
              </a:rPr>
              <a:t>Link</a:t>
            </a:r>
            <a:r>
              <a:rPr lang="en" dirty="0"/>
              <a:t> class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2"/>
          </p:nvPr>
        </p:nvSpPr>
        <p:spPr>
          <a:xfrm>
            <a:off x="457200" y="3804875"/>
            <a:ext cx="4161900" cy="2812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len</a:t>
            </a:r>
            <a:r>
              <a:rPr lang="en" sz="1600"/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</a:t>
            </a:r>
            <a:r>
              <a:rPr lang="en" sz="1600">
                <a:solidFill>
                  <a:srgbClr val="418BE8"/>
                </a:solidFill>
              </a:rPr>
              <a:t>[</a:t>
            </a:r>
            <a:r>
              <a:rPr lang="en" sz="1600"/>
              <a:t>0</a:t>
            </a:r>
            <a:r>
              <a:rPr lang="en" sz="1600">
                <a:solidFill>
                  <a:srgbClr val="418BE8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</a:t>
            </a:r>
            <a:r>
              <a:rPr lang="en" sz="1600">
                <a:solidFill>
                  <a:srgbClr val="418BE8"/>
                </a:solidFill>
              </a:rPr>
              <a:t>[</a:t>
            </a:r>
            <a:r>
              <a:rPr lang="en" sz="1600"/>
              <a:t>2</a:t>
            </a:r>
            <a:r>
              <a:rPr lang="en" sz="1600">
                <a:solidFill>
                  <a:srgbClr val="418BE8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rgbClr val="000000"/>
                </a:solidFill>
              </a:rPr>
              <a:t> __len__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__len__(self):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is the </a:t>
            </a:r>
            <a:r>
              <a:rPr lang="en">
                <a:solidFill>
                  <a:srgbClr val="418BE8"/>
                </a:solidFill>
              </a:rPr>
              <a:t>length</a:t>
            </a:r>
            <a:r>
              <a:rPr lang="en"/>
              <a:t> of a linked list?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Number of links</a:t>
            </a:r>
            <a:r>
              <a:rPr lang="en"/>
              <a:t> in the list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/>
              <a:t> should return number of links in the list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recursion!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lphaLcPeriod"/>
            </a:pPr>
            <a:r>
              <a:rPr lang="en">
                <a:solidFill>
                  <a:srgbClr val="418BE8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Polymorphism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rgbClr val="000000"/>
                </a:solidFill>
              </a:rPr>
              <a:t> __len__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__len__(self):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442100" y="298278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rgbClr val="418BE8"/>
                </a:solidFill>
              </a:rPr>
              <a:t>Step 1</a:t>
            </a:r>
            <a:r>
              <a:rPr lang="en" dirty="0"/>
              <a:t>: Base case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Droid Sans"/>
            </a:pPr>
            <a:r>
              <a:rPr lang="en" dirty="0"/>
              <a:t>We'll come back to this…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solidFill>
                  <a:srgbClr val="418BE8"/>
                </a:solidFill>
              </a:rPr>
              <a:t>Step 2</a:t>
            </a:r>
            <a:r>
              <a:rPr lang="en" dirty="0"/>
              <a:t>: Recursive call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How to reduce input?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Move to next link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418BE8"/>
              </a:buClr>
              <a:buFont typeface="Consolas"/>
            </a:pP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Recall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self.rest.</a:t>
            </a: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 is same as </a:t>
            </a: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(self.rest)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Returns length of rest of list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How does that help?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Just need to count the first link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442100" y="1011431"/>
            <a:ext cx="4114800" cy="145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Use the recursive call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Add </a:t>
            </a:r>
            <a:r>
              <a:rPr lang="en">
                <a:solidFill>
                  <a:srgbClr val="418BE8"/>
                </a:solidFill>
              </a:rPr>
              <a:t>1</a:t>
            </a:r>
            <a:r>
              <a:rPr lang="en"/>
              <a:t> to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len(self.rest)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rgbClr val="000000"/>
                </a:solidFill>
              </a:rPr>
              <a:t> __len__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181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__len__(self):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return 1 + </a:t>
            </a:r>
            <a:r>
              <a:rPr lang="en" sz="1600">
                <a:solidFill>
                  <a:srgbClr val="418BE8"/>
                </a:solidFill>
              </a:rPr>
              <a:t>len</a:t>
            </a:r>
            <a:r>
              <a:rPr lang="en" sz="1600"/>
              <a:t>(self.</a:t>
            </a:r>
            <a:r>
              <a:rPr lang="en" sz="1600">
                <a:solidFill>
                  <a:srgbClr val="418BE8"/>
                </a:solidFill>
              </a:rPr>
              <a:t>rest</a:t>
            </a:r>
            <a:r>
              <a:rPr lang="en" sz="1600"/>
              <a:t>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26050" y="3497575"/>
            <a:ext cx="1211400" cy="3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self =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2140369" y="3445567"/>
            <a:ext cx="4863273" cy="484402"/>
            <a:chOff x="3337732" y="4392192"/>
            <a:chExt cx="4863273" cy="484402"/>
          </a:xfrm>
        </p:grpSpPr>
        <p:cxnSp>
          <p:nvCxnSpPr>
            <p:cNvPr id="288" name="Shape 288"/>
            <p:cNvCxnSpPr>
              <a:endCxn id="289" idx="1"/>
            </p:cNvCxnSpPr>
            <p:nvPr/>
          </p:nvCxnSpPr>
          <p:spPr>
            <a:xfrm rot="10800000" flipH="1">
              <a:off x="4081874" y="4634259"/>
              <a:ext cx="5463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290" name="Shape 290"/>
            <p:cNvGrpSpPr/>
            <p:nvPr/>
          </p:nvGrpSpPr>
          <p:grpSpPr>
            <a:xfrm>
              <a:off x="3337732" y="4392192"/>
              <a:ext cx="984020" cy="484133"/>
              <a:chOff x="1749825" y="4184350"/>
              <a:chExt cx="1218300" cy="630299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293" name="Shape 293"/>
            <p:cNvGrpSpPr/>
            <p:nvPr/>
          </p:nvGrpSpPr>
          <p:grpSpPr>
            <a:xfrm>
              <a:off x="4628174" y="4392192"/>
              <a:ext cx="984020" cy="484133"/>
              <a:chOff x="1749825" y="4184350"/>
              <a:chExt cx="1218300" cy="630299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295" name="Shape 295"/>
            <p:cNvGrpSpPr/>
            <p:nvPr/>
          </p:nvGrpSpPr>
          <p:grpSpPr>
            <a:xfrm>
              <a:off x="5920656" y="4392192"/>
              <a:ext cx="984020" cy="484133"/>
              <a:chOff x="1749825" y="4184350"/>
              <a:chExt cx="1218300" cy="630299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298" name="Shape 298"/>
            <p:cNvCxnSpPr/>
            <p:nvPr/>
          </p:nvCxnSpPr>
          <p:spPr>
            <a:xfrm rot="10800000" flipH="1">
              <a:off x="5374287" y="4634113"/>
              <a:ext cx="546299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299" name="Shape 299"/>
            <p:cNvGrpSpPr/>
            <p:nvPr/>
          </p:nvGrpSpPr>
          <p:grpSpPr>
            <a:xfrm>
              <a:off x="7216056" y="4392193"/>
              <a:ext cx="984949" cy="484402"/>
              <a:chOff x="7262575" y="5039975"/>
              <a:chExt cx="1219450" cy="63065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7262575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301" name="Shape 301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16</a:t>
                  </a:r>
                </a:p>
              </p:txBody>
            </p:sp>
            <p:sp>
              <p:nvSpPr>
                <p:cNvPr id="302" name="Shape 302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303" name="Shape 303"/>
              <p:cNvCxnSpPr/>
              <p:nvPr/>
            </p:nvCxnSpPr>
            <p:spPr>
              <a:xfrm flipH="1">
                <a:off x="7882324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304" name="Shape 304"/>
            <p:cNvCxnSpPr/>
            <p:nvPr/>
          </p:nvCxnSpPr>
          <p:spPr>
            <a:xfrm rot="10800000" flipH="1">
              <a:off x="6669687" y="4634113"/>
              <a:ext cx="546299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05" name="Shape 305"/>
          <p:cNvSpPr/>
          <p:nvPr/>
        </p:nvSpPr>
        <p:spPr>
          <a:xfrm rot="-5400000">
            <a:off x="5109299" y="2523150"/>
            <a:ext cx="239100" cy="36029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388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3652950" y="4649400"/>
            <a:ext cx="3151800" cy="4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len(self.rest) =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307" name="Shape 307"/>
          <p:cNvSpPr/>
          <p:nvPr/>
        </p:nvSpPr>
        <p:spPr>
          <a:xfrm rot="-5400000">
            <a:off x="2513724" y="3831750"/>
            <a:ext cx="239100" cy="9857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388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2162425" y="4649400"/>
            <a:ext cx="941699" cy="4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68050" y="4649400"/>
            <a:ext cx="1727400" cy="4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len(self) =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119550" y="4649400"/>
            <a:ext cx="586500" cy="4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+</a:t>
            </a:r>
          </a:p>
        </p:txBody>
      </p:sp>
      <p:sp>
        <p:nvSpPr>
          <p:cNvPr id="311" name="Shape 311"/>
          <p:cNvSpPr/>
          <p:nvPr/>
        </p:nvSpPr>
        <p:spPr>
          <a:xfrm>
            <a:off x="1325950" y="2435150"/>
            <a:ext cx="2945400" cy="380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181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def __len__(self):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return 1 + len(self.rest)</a:t>
            </a:r>
          </a:p>
        </p:txBody>
      </p:sp>
      <p:sp>
        <p:nvSpPr>
          <p:cNvPr id="317" name="Shape 317"/>
          <p:cNvSpPr/>
          <p:nvPr/>
        </p:nvSpPr>
        <p:spPr>
          <a:xfrm>
            <a:off x="2597575" y="2413275"/>
            <a:ext cx="1684500" cy="369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442100" y="1011424"/>
            <a:ext cx="4114800" cy="505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1</a:t>
            </a:r>
            <a:r>
              <a:rPr lang="en"/>
              <a:t>: Base case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Simplest type of linked list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Font typeface="Consolas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Link.empty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should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len(Link.empty)</a:t>
            </a:r>
            <a:r>
              <a:rPr lang="en"/>
              <a:t> return?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 elements: length 0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/>
              <a:t> is implemented as </a:t>
            </a:r>
            <a:r>
              <a:rPr lang="en">
                <a:solidFill>
                  <a:srgbClr val="418BE8"/>
                </a:solidFill>
              </a:rPr>
              <a:t>empty tuple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/>
              <a:t> = 0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rgbClr val="000000"/>
                </a:solidFill>
              </a:rPr>
              <a:t> __len__</a:t>
            </a:r>
          </a:p>
        </p:txBody>
      </p:sp>
      <p:sp>
        <p:nvSpPr>
          <p:cNvPr id="320" name="Shape 320"/>
          <p:cNvSpPr/>
          <p:nvPr/>
        </p:nvSpPr>
        <p:spPr>
          <a:xfrm>
            <a:off x="565150" y="3163200"/>
            <a:ext cx="4006800" cy="1499700"/>
          </a:xfrm>
          <a:prstGeom prst="wedgeRoundRectCallout">
            <a:avLst>
              <a:gd name="adj1" fmla="val 33541"/>
              <a:gd name="adj2" fmla="val -68117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If self.rest is Link.empty,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 = len(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= len(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=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Implement </a:t>
            </a:r>
            <a:r>
              <a:rPr lang="en">
                <a:solidFill>
                  <a:srgbClr val="2388DB"/>
                </a:solidFill>
              </a:rPr>
              <a:t>__getitem__(index)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2388DB"/>
                </a:solidFill>
              </a:rPr>
              <a:t>index</a:t>
            </a:r>
            <a:r>
              <a:rPr lang="en"/>
              <a:t> is an integer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Return element at given index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Use recursion!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42641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__getitem__(self, index):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"*** YOUR CODE HERE ***"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1</a:t>
            </a:r>
            <a:r>
              <a:rPr lang="en"/>
              <a:t>: Base case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Simplest input for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/>
              <a:t> is </a:t>
            </a:r>
            <a:r>
              <a:rPr lang="en">
                <a:solidFill>
                  <a:srgbClr val="418BE8"/>
                </a:solidFill>
              </a:rPr>
              <a:t>0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/>
              <a:t> is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should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self[0]</a:t>
            </a:r>
            <a:r>
              <a:rPr lang="en"/>
              <a:t> return?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First element: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self.first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about empty list? (index out of bounds)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We'll come back to that...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42641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__getitem__(self, index):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"*** YOUR CODE HERE 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</a:t>
            </a:r>
            <a:r>
              <a:rPr lang="en">
                <a:solidFill>
                  <a:srgbClr val="418BE8"/>
                </a:solidFill>
              </a:rPr>
              <a:t>index == 0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return </a:t>
            </a:r>
            <a:r>
              <a:rPr lang="en">
                <a:solidFill>
                  <a:srgbClr val="418BE8"/>
                </a:solidFill>
              </a:rPr>
              <a:t>self.first</a:t>
            </a:r>
          </a:p>
        </p:txBody>
      </p:sp>
      <p:sp>
        <p:nvSpPr>
          <p:cNvPr id="335" name="Shape 335"/>
          <p:cNvSpPr/>
          <p:nvPr/>
        </p:nvSpPr>
        <p:spPr>
          <a:xfrm>
            <a:off x="5445100" y="2369325"/>
            <a:ext cx="2565000" cy="7172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2</a:t>
            </a:r>
            <a:r>
              <a:rPr lang="en"/>
              <a:t>: Recursive call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Droid Sans"/>
            </a:pPr>
            <a:r>
              <a:rPr lang="en"/>
              <a:t>How to reduce the input?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Move to </a:t>
            </a:r>
            <a:r>
              <a:rPr lang="en">
                <a:solidFill>
                  <a:srgbClr val="418BE8"/>
                </a:solidFill>
              </a:rPr>
              <a:t>next link</a:t>
            </a:r>
            <a:r>
              <a:rPr lang="en">
                <a:solidFill>
                  <a:srgbClr val="000000"/>
                </a:solidFill>
              </a:rPr>
              <a:t>: 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elf.rest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>
                <a:solidFill>
                  <a:srgbClr val="418BE8"/>
                </a:solidFill>
              </a:rPr>
              <a:t>Decrease index</a:t>
            </a:r>
            <a:r>
              <a:rPr lang="en"/>
              <a:t> by 1: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index-1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What does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self.rest[index-1]</a:t>
            </a:r>
            <a:r>
              <a:rPr lang="en"/>
              <a:t> do?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Gets the element 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index-1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self.rest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How does that help?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Equivalent to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self.rest[index]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42641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__getitem__(self, index):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"*** YOUR CODE HERE 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</a:t>
            </a:r>
            <a:r>
              <a:rPr lang="en">
                <a:solidFill>
                  <a:srgbClr val="000000"/>
                </a:solidFill>
              </a:rPr>
              <a:t>index == 0: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return self.first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4638908" y="3538975"/>
            <a:ext cx="3947321" cy="1347250"/>
            <a:chOff x="432808" y="4054050"/>
            <a:chExt cx="3947321" cy="1347250"/>
          </a:xfrm>
        </p:grpSpPr>
        <p:grpSp>
          <p:nvGrpSpPr>
            <p:cNvPr id="344" name="Shape 344"/>
            <p:cNvGrpSpPr/>
            <p:nvPr/>
          </p:nvGrpSpPr>
          <p:grpSpPr>
            <a:xfrm>
              <a:off x="432808" y="4471928"/>
              <a:ext cx="3947321" cy="516880"/>
              <a:chOff x="4064700" y="5039975"/>
              <a:chExt cx="4417325" cy="630650"/>
            </a:xfrm>
          </p:grpSpPr>
          <p:cxnSp>
            <p:nvCxnSpPr>
              <p:cNvPr id="345" name="Shape 345"/>
              <p:cNvCxnSpPr>
                <a:endCxn id="346" idx="1"/>
              </p:cNvCxnSpPr>
              <p:nvPr/>
            </p:nvCxnSpPr>
            <p:spPr>
              <a:xfrm rot="10800000" flipH="1">
                <a:off x="4985575" y="5355124"/>
                <a:ext cx="676800" cy="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grpSp>
            <p:nvGrpSpPr>
              <p:cNvPr id="347" name="Shape 347"/>
              <p:cNvGrpSpPr/>
              <p:nvPr/>
            </p:nvGrpSpPr>
            <p:grpSpPr>
              <a:xfrm>
                <a:off x="4064700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348" name="Shape 348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grpSp>
            <p:nvGrpSpPr>
              <p:cNvPr id="350" name="Shape 350"/>
              <p:cNvGrpSpPr/>
              <p:nvPr/>
            </p:nvGrpSpPr>
            <p:grpSpPr>
              <a:xfrm>
                <a:off x="5662375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2</a:t>
                  </a: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grpSp>
            <p:nvGrpSpPr>
              <p:cNvPr id="352" name="Shape 352"/>
              <p:cNvGrpSpPr/>
              <p:nvPr/>
            </p:nvGrpSpPr>
            <p:grpSpPr>
              <a:xfrm>
                <a:off x="7262575" y="5039975"/>
                <a:ext cx="1219450" cy="630650"/>
                <a:chOff x="7262575" y="5039975"/>
                <a:chExt cx="1219450" cy="630650"/>
              </a:xfrm>
            </p:grpSpPr>
            <p:grpSp>
              <p:nvGrpSpPr>
                <p:cNvPr id="353" name="Shape 353"/>
                <p:cNvGrpSpPr/>
                <p:nvPr/>
              </p:nvGrpSpPr>
              <p:grpSpPr>
                <a:xfrm>
                  <a:off x="7262575" y="5039975"/>
                  <a:ext cx="1218300" cy="630299"/>
                  <a:chOff x="1749825" y="4184350"/>
                  <a:chExt cx="1218300" cy="630299"/>
                </a:xfrm>
              </p:grpSpPr>
              <p:sp>
                <p:nvSpPr>
                  <p:cNvPr id="354" name="Shape 354"/>
                  <p:cNvSpPr/>
                  <p:nvPr/>
                </p:nvSpPr>
                <p:spPr>
                  <a:xfrm>
                    <a:off x="1749825" y="4184350"/>
                    <a:ext cx="608700" cy="630299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" sz="1800"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</a:t>
                    </a:r>
                  </a:p>
                </p:txBody>
              </p:sp>
              <p:sp>
                <p:nvSpPr>
                  <p:cNvPr id="355" name="Shape 355"/>
                  <p:cNvSpPr/>
                  <p:nvPr/>
                </p:nvSpPr>
                <p:spPr>
                  <a:xfrm>
                    <a:off x="2359425" y="4184350"/>
                    <a:ext cx="608700" cy="630299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 algn="ctr" rtl="0">
                      <a:spcBef>
                        <a:spcPts val="0"/>
                      </a:spcBef>
                      <a:buNone/>
                    </a:pPr>
                    <a:endParaRPr sz="1800"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  <p:cxnSp>
              <p:nvCxnSpPr>
                <p:cNvPr id="356" name="Shape 356"/>
                <p:cNvCxnSpPr/>
                <p:nvPr/>
              </p:nvCxnSpPr>
              <p:spPr>
                <a:xfrm flipH="1">
                  <a:off x="7882324" y="5043925"/>
                  <a:ext cx="599700" cy="62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357" name="Shape 357"/>
              <p:cNvCxnSpPr/>
              <p:nvPr/>
            </p:nvCxnSpPr>
            <p:spPr>
              <a:xfrm rot="10800000" flipH="1">
                <a:off x="6586125" y="5355025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358" name="Shape 358"/>
            <p:cNvSpPr txBox="1"/>
            <p:nvPr/>
          </p:nvSpPr>
          <p:spPr>
            <a:xfrm>
              <a:off x="847750" y="4054050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2282625" y="4054050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3641425" y="4054050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1217475" y="5053600"/>
              <a:ext cx="2477999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lst, </a:t>
              </a:r>
              <a:r>
                <a:rPr lang="en" sz="1800">
                  <a:solidFill>
                    <a:srgbClr val="418B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5052862" y="5215375"/>
            <a:ext cx="3533367" cy="1352625"/>
            <a:chOff x="846762" y="5273250"/>
            <a:chExt cx="3533367" cy="1352625"/>
          </a:xfrm>
        </p:grpSpPr>
        <p:sp>
          <p:nvSpPr>
            <p:cNvPr id="363" name="Shape 363"/>
            <p:cNvSpPr txBox="1"/>
            <p:nvPr/>
          </p:nvSpPr>
          <p:spPr>
            <a:xfrm>
              <a:off x="2282625" y="5273250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3641425" y="5273250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846762" y="6278175"/>
              <a:ext cx="3119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418BE8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(lst), 2</a:t>
              </a:r>
              <a:r>
                <a:rPr lang="en" sz="1800">
                  <a:solidFill>
                    <a:srgbClr val="418BE8"/>
                  </a:solidFill>
                  <a:latin typeface="Consolas"/>
                  <a:ea typeface="Consolas"/>
                  <a:cs typeface="Consolas"/>
                  <a:sym typeface="Consolas"/>
                </a:rPr>
                <a:t> - 1</a:t>
              </a:r>
            </a:p>
          </p:txBody>
        </p:sp>
        <p:grpSp>
          <p:nvGrpSpPr>
            <p:cNvPr id="366" name="Shape 366"/>
            <p:cNvGrpSpPr/>
            <p:nvPr/>
          </p:nvGrpSpPr>
          <p:grpSpPr>
            <a:xfrm>
              <a:off x="1860490" y="5691128"/>
              <a:ext cx="1088672" cy="516593"/>
              <a:chOff x="1749825" y="4184350"/>
              <a:chExt cx="1218300" cy="630299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369" name="Shape 369"/>
            <p:cNvGrpSpPr/>
            <p:nvPr/>
          </p:nvGrpSpPr>
          <p:grpSpPr>
            <a:xfrm>
              <a:off x="3290429" y="5691128"/>
              <a:ext cx="1089700" cy="516880"/>
              <a:chOff x="7262575" y="5039975"/>
              <a:chExt cx="1219450" cy="630650"/>
            </a:xfrm>
          </p:grpSpPr>
          <p:grpSp>
            <p:nvGrpSpPr>
              <p:cNvPr id="370" name="Shape 370"/>
              <p:cNvGrpSpPr/>
              <p:nvPr/>
            </p:nvGrpSpPr>
            <p:grpSpPr>
              <a:xfrm>
                <a:off x="7262575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371" name="Shape 371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</a:t>
                  </a: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373" name="Shape 373"/>
              <p:cNvCxnSpPr/>
              <p:nvPr/>
            </p:nvCxnSpPr>
            <p:spPr>
              <a:xfrm flipH="1">
                <a:off x="7882324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374" name="Shape 374"/>
            <p:cNvCxnSpPr/>
            <p:nvPr/>
          </p:nvCxnSpPr>
          <p:spPr>
            <a:xfrm rot="10800000" flipH="1">
              <a:off x="2685953" y="5949289"/>
              <a:ext cx="604499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375" name="Shape 375"/>
          <p:cNvCxnSpPr/>
          <p:nvPr/>
        </p:nvCxnSpPr>
        <p:spPr>
          <a:xfrm rot="10800000" flipH="1">
            <a:off x="4630075" y="5085299"/>
            <a:ext cx="3793200" cy="12000"/>
          </a:xfrm>
          <a:prstGeom prst="straightConnector1">
            <a:avLst/>
          </a:prstGeom>
          <a:noFill/>
          <a:ln w="19050" cap="flat" cmpd="sng">
            <a:solidFill>
              <a:srgbClr val="2388DB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76" name="Shape 376"/>
          <p:cNvCxnSpPr/>
          <p:nvPr/>
        </p:nvCxnSpPr>
        <p:spPr>
          <a:xfrm>
            <a:off x="4497025" y="1151050"/>
            <a:ext cx="0" cy="5227799"/>
          </a:xfrm>
          <a:prstGeom prst="straightConnector1">
            <a:avLst/>
          </a:prstGeom>
          <a:noFill/>
          <a:ln w="19050" cap="flat" cmpd="sng">
            <a:solidFill>
              <a:srgbClr val="2388DB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77" name="Shape 377"/>
          <p:cNvCxnSpPr/>
          <p:nvPr/>
        </p:nvCxnSpPr>
        <p:spPr>
          <a:xfrm rot="10800000" flipH="1">
            <a:off x="4608350" y="3339975"/>
            <a:ext cx="3862800" cy="7499"/>
          </a:xfrm>
          <a:prstGeom prst="straightConnector1">
            <a:avLst/>
          </a:prstGeom>
          <a:noFill/>
          <a:ln w="19050" cap="flat" cmpd="sng">
            <a:solidFill>
              <a:srgbClr val="2388DB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Use recursive call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SzPct val="100000"/>
            </a:pPr>
            <a:r>
              <a:rPr lang="en"/>
              <a:t>What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self.rest</a:t>
            </a:r>
            <a:r>
              <a:rPr lang="en"/>
              <a:t> is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/>
              <a:t>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Should cause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/>
              <a:t> is </a:t>
            </a:r>
            <a:r>
              <a:rPr lang="en">
                <a:solidFill>
                  <a:srgbClr val="418BE8"/>
                </a:solidFill>
              </a:rPr>
              <a:t>empty tuple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Indexing empty tuple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causes IndexError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interface: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43655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__getitem__(self, index):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"*** YOUR CODE HERE 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</a:t>
            </a:r>
            <a:r>
              <a:rPr lang="en">
                <a:solidFill>
                  <a:srgbClr val="000000"/>
                </a:solidFill>
              </a:rPr>
              <a:t>index == 0: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return self.first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return self.</a:t>
            </a:r>
            <a:r>
              <a:rPr lang="en">
                <a:solidFill>
                  <a:srgbClr val="418BE8"/>
                </a:solidFill>
              </a:rPr>
              <a:t>rest</a:t>
            </a:r>
            <a:r>
              <a:rPr lang="en">
                <a:solidFill>
                  <a:srgbClr val="000000"/>
                </a:solidFill>
              </a:rPr>
              <a:t>[</a:t>
            </a:r>
            <a:r>
              <a:rPr lang="en">
                <a:solidFill>
                  <a:srgbClr val="418BE8"/>
                </a:solidFill>
              </a:rPr>
              <a:t>index-1</a:t>
            </a:r>
            <a:r>
              <a:rPr lang="en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385" name="Shape 385"/>
          <p:cNvSpPr/>
          <p:nvPr/>
        </p:nvSpPr>
        <p:spPr>
          <a:xfrm>
            <a:off x="6694975" y="3358350"/>
            <a:ext cx="2141099" cy="40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662575" y="4217450"/>
            <a:ext cx="4173599" cy="1499700"/>
          </a:xfrm>
          <a:prstGeom prst="wedgeRoundRectCallout">
            <a:avLst>
              <a:gd name="adj1" fmla="val 33541"/>
              <a:gd name="adj2" fmla="val -68117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If self.rest is Link.empty,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[...] = 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Link.empty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[...]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= 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[...]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= IndexError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lphaLcPeriod"/>
            </a:pPr>
            <a:r>
              <a:rPr lang="en">
                <a:solidFill>
                  <a:srgbClr val="418BE8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Polymorphism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749525" y="309940"/>
            <a:ext cx="3937199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 dirty="0"/>
              <a:t>: Computer-readable representation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self.__repr__()</a:t>
            </a:r>
            <a:r>
              <a:rPr lang="en" dirty="0"/>
              <a:t> is same as </a:t>
            </a: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(self)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String can be typed into Python to re-create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" dirty="0"/>
              <a:t>: Human-readable representation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self.__str__()</a:t>
            </a:r>
            <a:r>
              <a:rPr lang="en" dirty="0"/>
              <a:t> is same as </a:t>
            </a:r>
            <a:r>
              <a:rPr lang="en" dirty="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(self)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dirty="0"/>
              <a:t>String is convenient for humans to understand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61900" cy="2477400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Representation interface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__repr__(self)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"""Computer-readable string."""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__str__(self)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"""Human-readable string."""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2"/>
          </p:nvPr>
        </p:nvSpPr>
        <p:spPr>
          <a:xfrm>
            <a:off x="457200" y="3804875"/>
            <a:ext cx="4161900" cy="2812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repr</a:t>
            </a:r>
            <a:r>
              <a:rPr lang="en" sz="1600">
                <a:solidFill>
                  <a:srgbClr val="000000"/>
                </a:solidFill>
              </a:rPr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'Link(1, Link(2, Link(3)))'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    # prints </a:t>
            </a:r>
            <a:r>
              <a:rPr lang="en" sz="1600">
                <a:solidFill>
                  <a:srgbClr val="418BE8"/>
                </a:solidFill>
              </a:rPr>
              <a:t>repr</a:t>
            </a:r>
            <a:r>
              <a:rPr lang="en" sz="1600"/>
              <a:t>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str</a:t>
            </a:r>
            <a:r>
              <a:rPr lang="en" sz="1600"/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&lt;1 2 3&gt;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4075679"/>
            <a:ext cx="8099699" cy="25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/>
              <a:t>: return a string that can be typed into Python to re-create the </a:t>
            </a:r>
            <a:r>
              <a:rPr lang="en">
                <a:solidFill>
                  <a:srgbClr val="418BE8"/>
                </a:solidFill>
              </a:rPr>
              <a:t>Link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__repr__(self):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4572000" y="1011425"/>
            <a:ext cx="4161900" cy="2812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repr</a:t>
            </a:r>
            <a:r>
              <a:rPr lang="en" sz="1600">
                <a:solidFill>
                  <a:srgbClr val="000000"/>
                </a:solidFill>
              </a:rPr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'Link(1, Link(2, Link(3)))'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Definition:</a:t>
            </a:r>
            <a:r>
              <a:rPr lang="en">
                <a:solidFill>
                  <a:schemeClr val="dk1"/>
                </a:solidFill>
              </a:rPr>
              <a:t> What is an interface?</a:t>
            </a:r>
          </a:p>
        </p:txBody>
      </p:sp>
      <p:sp>
        <p:nvSpPr>
          <p:cNvPr id="61" name="Shape 61"/>
          <p:cNvSpPr/>
          <p:nvPr/>
        </p:nvSpPr>
        <p:spPr>
          <a:xfrm>
            <a:off x="1326750" y="1195525"/>
            <a:ext cx="6490500" cy="83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Abstraction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Hide unnecessary details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to </a:t>
            </a: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manage complexity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326750" y="2032525"/>
            <a:ext cx="6490500" cy="1347924"/>
            <a:chOff x="1326750" y="2032525"/>
            <a:chExt cx="6490500" cy="1347924"/>
          </a:xfrm>
        </p:grpSpPr>
        <p:sp>
          <p:nvSpPr>
            <p:cNvPr id="63" name="Shape 63"/>
            <p:cNvSpPr/>
            <p:nvPr/>
          </p:nvSpPr>
          <p:spPr>
            <a:xfrm>
              <a:off x="1326750" y="2543450"/>
              <a:ext cx="6490500" cy="837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Droid Sans"/>
                  <a:ea typeface="Droid Sans"/>
                  <a:cs typeface="Droid Sans"/>
                  <a:sym typeface="Droid Sans"/>
                </a:rPr>
                <a:t>Functional abstraction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Treat </a:t>
              </a: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complex procedures</a:t>
              </a: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 as simple units (</a:t>
              </a: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functions</a:t>
              </a: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)</a:t>
              </a:r>
            </a:p>
          </p:txBody>
        </p:sp>
        <p:cxnSp>
          <p:nvCxnSpPr>
            <p:cNvPr id="64" name="Shape 64"/>
            <p:cNvCxnSpPr>
              <a:stCxn id="61" idx="2"/>
              <a:endCxn id="63" idx="0"/>
            </p:cNvCxnSpPr>
            <p:nvPr/>
          </p:nvCxnSpPr>
          <p:spPr>
            <a:xfrm>
              <a:off x="4572000" y="2032525"/>
              <a:ext cx="0" cy="51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65" name="Shape 65"/>
          <p:cNvGrpSpPr/>
          <p:nvPr/>
        </p:nvGrpSpPr>
        <p:grpSpPr>
          <a:xfrm>
            <a:off x="1326750" y="3380450"/>
            <a:ext cx="6490500" cy="1347924"/>
            <a:chOff x="1326750" y="3380450"/>
            <a:chExt cx="6490500" cy="1347924"/>
          </a:xfrm>
        </p:grpSpPr>
        <p:sp>
          <p:nvSpPr>
            <p:cNvPr id="66" name="Shape 66"/>
            <p:cNvSpPr/>
            <p:nvPr/>
          </p:nvSpPr>
          <p:spPr>
            <a:xfrm>
              <a:off x="1326750" y="3891375"/>
              <a:ext cx="6490500" cy="837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Droid Sans"/>
                  <a:ea typeface="Droid Sans"/>
                  <a:cs typeface="Droid Sans"/>
                  <a:sym typeface="Droid Sans"/>
                </a:rPr>
                <a:t>Data abstraction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Hide implementation</a:t>
              </a: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 of data to define </a:t>
              </a: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abstract data types</a:t>
              </a:r>
            </a:p>
          </p:txBody>
        </p:sp>
        <p:cxnSp>
          <p:nvCxnSpPr>
            <p:cNvPr id="67" name="Shape 67"/>
            <p:cNvCxnSpPr>
              <a:stCxn id="63" idx="2"/>
              <a:endCxn id="66" idx="0"/>
            </p:cNvCxnSpPr>
            <p:nvPr/>
          </p:nvCxnSpPr>
          <p:spPr>
            <a:xfrm>
              <a:off x="4572000" y="3380450"/>
              <a:ext cx="0" cy="51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68" name="Shape 68"/>
          <p:cNvGrpSpPr/>
          <p:nvPr/>
        </p:nvGrpSpPr>
        <p:grpSpPr>
          <a:xfrm>
            <a:off x="1326750" y="4728375"/>
            <a:ext cx="6490500" cy="1347924"/>
            <a:chOff x="1326750" y="4728375"/>
            <a:chExt cx="6490500" cy="1347924"/>
          </a:xfrm>
        </p:grpSpPr>
        <p:sp>
          <p:nvSpPr>
            <p:cNvPr id="69" name="Shape 69"/>
            <p:cNvSpPr/>
            <p:nvPr/>
          </p:nvSpPr>
          <p:spPr>
            <a:xfrm>
              <a:off x="1326750" y="5239300"/>
              <a:ext cx="6490500" cy="837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Droid Sans"/>
                  <a:ea typeface="Droid Sans"/>
                  <a:cs typeface="Droid Sans"/>
                  <a:sym typeface="Droid Sans"/>
                </a:rPr>
                <a:t>Object-Oriented Programming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Syntactic way</a:t>
              </a: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 to organize code into</a:t>
              </a: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objects</a:t>
              </a: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 and data types</a:t>
              </a:r>
            </a:p>
          </p:txBody>
        </p:sp>
        <p:cxnSp>
          <p:nvCxnSpPr>
            <p:cNvPr id="70" name="Shape 70"/>
            <p:cNvCxnSpPr>
              <a:stCxn id="66" idx="2"/>
              <a:endCxn id="69" idx="0"/>
            </p:cNvCxnSpPr>
            <p:nvPr/>
          </p:nvCxnSpPr>
          <p:spPr>
            <a:xfrm>
              <a:off x="4572000" y="4728375"/>
              <a:ext cx="0" cy="51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82296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__repr__(self):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if </a:t>
            </a:r>
            <a:r>
              <a:rPr lang="en" sz="1600">
                <a:solidFill>
                  <a:srgbClr val="418BE8"/>
                </a:solidFill>
              </a:rPr>
              <a:t>self.rest is Link.empty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    return </a:t>
            </a:r>
            <a:r>
              <a:rPr lang="en" sz="1600">
                <a:solidFill>
                  <a:srgbClr val="418BE8"/>
                </a:solidFill>
              </a:rPr>
              <a:t>'Link('</a:t>
            </a:r>
            <a:r>
              <a:rPr lang="en" sz="1600">
                <a:solidFill>
                  <a:srgbClr val="000000"/>
                </a:solidFill>
              </a:rPr>
              <a:t> + </a:t>
            </a:r>
            <a:r>
              <a:rPr lang="en" sz="1600">
                <a:solidFill>
                  <a:srgbClr val="418BE8"/>
                </a:solidFill>
              </a:rPr>
              <a:t>repr(self.first)</a:t>
            </a:r>
            <a:r>
              <a:rPr lang="en" sz="1600"/>
              <a:t> + </a:t>
            </a:r>
            <a:r>
              <a:rPr lang="en" sz="1600">
                <a:solidFill>
                  <a:srgbClr val="418BE8"/>
                </a:solidFill>
              </a:rPr>
              <a:t>')'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57200" y="3531175"/>
            <a:ext cx="8099699" cy="267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1</a:t>
            </a:r>
            <a:r>
              <a:rPr lang="en">
                <a:solidFill>
                  <a:srgbClr val="000000"/>
                </a:solidFill>
              </a:rPr>
              <a:t>: Base case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Simplest type of list: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One-element list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Font typeface="Consolas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 is Link.empty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should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>
                <a:solidFill>
                  <a:srgbClr val="000000"/>
                </a:solidFill>
              </a:rPr>
              <a:t> return?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self.first</a:t>
            </a:r>
            <a:r>
              <a:rPr lang="en">
                <a:solidFill>
                  <a:srgbClr val="000000"/>
                </a:solidFill>
              </a:rPr>
              <a:t> is 3, want to return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'Link(3)'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</a:p>
        </p:txBody>
      </p:sp>
      <p:sp>
        <p:nvSpPr>
          <p:cNvPr id="416" name="Shape 416"/>
          <p:cNvSpPr/>
          <p:nvPr/>
        </p:nvSpPr>
        <p:spPr>
          <a:xfrm>
            <a:off x="1347700" y="2391050"/>
            <a:ext cx="4912500" cy="7919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82296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__repr__(self):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if </a:t>
            </a:r>
            <a:r>
              <a:rPr lang="en" sz="1600">
                <a:solidFill>
                  <a:srgbClr val="418BE8"/>
                </a:solidFill>
              </a:rPr>
              <a:t>self.rest is Link.empty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    return </a:t>
            </a:r>
            <a:r>
              <a:rPr lang="en" sz="1600">
                <a:solidFill>
                  <a:srgbClr val="418BE8"/>
                </a:solidFill>
              </a:rPr>
              <a:t>'Link('</a:t>
            </a:r>
            <a:r>
              <a:rPr lang="en" sz="1600">
                <a:solidFill>
                  <a:srgbClr val="000000"/>
                </a:solidFill>
              </a:rPr>
              <a:t> + </a:t>
            </a:r>
            <a:r>
              <a:rPr lang="en" sz="1600">
                <a:solidFill>
                  <a:srgbClr val="418BE8"/>
                </a:solidFill>
              </a:rPr>
              <a:t>repr(self.first)</a:t>
            </a:r>
            <a:r>
              <a:rPr lang="en" sz="1600"/>
              <a:t> + </a:t>
            </a:r>
            <a:r>
              <a:rPr lang="en" sz="1600">
                <a:solidFill>
                  <a:srgbClr val="418BE8"/>
                </a:solidFill>
              </a:rPr>
              <a:t>')'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3531175"/>
            <a:ext cx="8099699" cy="30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Step 2</a:t>
            </a:r>
            <a:r>
              <a:rPr lang="en">
                <a:solidFill>
                  <a:srgbClr val="000000"/>
                </a:solidFill>
              </a:rPr>
              <a:t>: Recursive call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</a:pPr>
            <a:r>
              <a:rPr lang="en">
                <a:solidFill>
                  <a:srgbClr val="000000"/>
                </a:solidFill>
              </a:rPr>
              <a:t>How to reduce input? Move to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self.rest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does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repr(self.rest)</a:t>
            </a:r>
            <a:r>
              <a:rPr lang="en">
                <a:solidFill>
                  <a:srgbClr val="000000"/>
                </a:solidFill>
              </a:rPr>
              <a:t> return?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Example: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Link(1, Link(2, Link(3)))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repr(self.rest)</a:t>
            </a:r>
            <a:r>
              <a:rPr lang="en">
                <a:solidFill>
                  <a:srgbClr val="000000"/>
                </a:solidFill>
              </a:rPr>
              <a:t> returns string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'Link(2, Link(3))'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does that help?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Concatenate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repr(self.first)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</a:p>
        </p:txBody>
      </p:sp>
      <p:sp>
        <p:nvSpPr>
          <p:cNvPr id="424" name="Shape 424"/>
          <p:cNvSpPr/>
          <p:nvPr/>
        </p:nvSpPr>
        <p:spPr>
          <a:xfrm>
            <a:off x="1347700" y="2391050"/>
            <a:ext cx="4912500" cy="7919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84549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def __repr__(self):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if self.rest is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    return 'Link(' + repr(self.first) + ')'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return 'Link(</a:t>
            </a:r>
            <a:r>
              <a:rPr lang="en" sz="1600">
                <a:solidFill>
                  <a:srgbClr val="418BE8"/>
                </a:solidFill>
              </a:rPr>
              <a:t>{0}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CC0000"/>
                </a:solidFill>
              </a:rPr>
              <a:t>{1}</a:t>
            </a:r>
            <a:r>
              <a:rPr lang="en" sz="1600">
                <a:solidFill>
                  <a:srgbClr val="000000"/>
                </a:solidFill>
              </a:rPr>
              <a:t>)'.format(</a:t>
            </a:r>
            <a:r>
              <a:rPr lang="en" sz="1600">
                <a:solidFill>
                  <a:srgbClr val="418BE8"/>
                </a:solidFill>
              </a:rPr>
              <a:t>repr(self.first)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CC0000"/>
                </a:solidFill>
              </a:rPr>
              <a:t>repr(self.rest)</a:t>
            </a:r>
            <a:r>
              <a:rPr lang="en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</a:p>
        </p:txBody>
      </p:sp>
      <p:sp>
        <p:nvSpPr>
          <p:cNvPr id="431" name="Shape 431"/>
          <p:cNvSpPr/>
          <p:nvPr/>
        </p:nvSpPr>
        <p:spPr>
          <a:xfrm>
            <a:off x="1358575" y="3033000"/>
            <a:ext cx="7390500" cy="42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2824575" y="4564500"/>
            <a:ext cx="3597300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'Link(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Link(2, Link(3))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)'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335650" y="3802375"/>
            <a:ext cx="1211400" cy="3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self =</a:t>
            </a:r>
          </a:p>
        </p:txBody>
      </p:sp>
      <p:grpSp>
        <p:nvGrpSpPr>
          <p:cNvPr id="434" name="Shape 434"/>
          <p:cNvGrpSpPr/>
          <p:nvPr/>
        </p:nvGrpSpPr>
        <p:grpSpPr>
          <a:xfrm>
            <a:off x="2836812" y="3768205"/>
            <a:ext cx="3572831" cy="484402"/>
            <a:chOff x="4040412" y="3750367"/>
            <a:chExt cx="3572831" cy="484402"/>
          </a:xfrm>
        </p:grpSpPr>
        <p:grpSp>
          <p:nvGrpSpPr>
            <p:cNvPr id="435" name="Shape 435"/>
            <p:cNvGrpSpPr/>
            <p:nvPr/>
          </p:nvGrpSpPr>
          <p:grpSpPr>
            <a:xfrm>
              <a:off x="4040412" y="3750367"/>
              <a:ext cx="984020" cy="484133"/>
              <a:chOff x="1749825" y="4184350"/>
              <a:chExt cx="1218300" cy="630299"/>
            </a:xfrm>
          </p:grpSpPr>
          <p:sp>
            <p:nvSpPr>
              <p:cNvPr id="436" name="Shape 436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438" name="Shape 438"/>
            <p:cNvGrpSpPr/>
            <p:nvPr/>
          </p:nvGrpSpPr>
          <p:grpSpPr>
            <a:xfrm>
              <a:off x="5332893" y="3750367"/>
              <a:ext cx="984020" cy="484133"/>
              <a:chOff x="1749825" y="4184350"/>
              <a:chExt cx="1218300" cy="630299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41" name="Shape 441"/>
            <p:cNvCxnSpPr/>
            <p:nvPr/>
          </p:nvCxnSpPr>
          <p:spPr>
            <a:xfrm rot="10800000" flipH="1">
              <a:off x="4786525" y="3992288"/>
              <a:ext cx="546299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442" name="Shape 442"/>
            <p:cNvGrpSpPr/>
            <p:nvPr/>
          </p:nvGrpSpPr>
          <p:grpSpPr>
            <a:xfrm>
              <a:off x="6628293" y="3750368"/>
              <a:ext cx="984949" cy="484402"/>
              <a:chOff x="7262575" y="5039975"/>
              <a:chExt cx="1219450" cy="630650"/>
            </a:xfrm>
          </p:grpSpPr>
          <p:grpSp>
            <p:nvGrpSpPr>
              <p:cNvPr id="443" name="Shape 443"/>
              <p:cNvGrpSpPr/>
              <p:nvPr/>
            </p:nvGrpSpPr>
            <p:grpSpPr>
              <a:xfrm>
                <a:off x="7262575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444" name="Shape 444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446" name="Shape 446"/>
              <p:cNvCxnSpPr/>
              <p:nvPr/>
            </p:nvCxnSpPr>
            <p:spPr>
              <a:xfrm flipH="1">
                <a:off x="7882324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47" name="Shape 447"/>
            <p:cNvCxnSpPr/>
            <p:nvPr/>
          </p:nvCxnSpPr>
          <p:spPr>
            <a:xfrm rot="10800000" flipH="1">
              <a:off x="6081925" y="3992288"/>
              <a:ext cx="546299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448" name="Shape 448"/>
          <p:cNvSpPr txBox="1"/>
          <p:nvPr/>
        </p:nvSpPr>
        <p:spPr>
          <a:xfrm>
            <a:off x="999900" y="4640575"/>
            <a:ext cx="1836899" cy="3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repr(self) = 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824575" y="5174125"/>
            <a:ext cx="51203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'Link(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)'.format(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1922500" y="5782825"/>
            <a:ext cx="433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repr(self.first)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repr(self.rest)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>
                <a:solidFill>
                  <a:srgbClr val="000000"/>
                </a:solidFill>
              </a:rPr>
              <a:t> behavior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3915599" cy="530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>
                <a:solidFill>
                  <a:srgbClr val="000000"/>
                </a:solidFill>
              </a:rPr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418BE8"/>
                </a:solidFill>
              </a:rPr>
              <a:t>repr(s)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'Link(1, Link(2, Link(3)))'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418BE8"/>
                </a:solidFill>
              </a:rPr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Link(1, Link(2, Link(3)))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372800" y="1011425"/>
            <a:ext cx="4313999" cy="51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Droid Sans"/>
            </a:pPr>
            <a:r>
              <a:rPr lang="en">
                <a:solidFill>
                  <a:srgbClr val="000000"/>
                </a:solidFill>
              </a:rPr>
              <a:t>Built-in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/>
              <a:t> function calls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/>
              <a:t> method of an object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__repr__</a:t>
            </a:r>
            <a:r>
              <a:rPr lang="en"/>
              <a:t> returns a string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In interactive prompt, simply typing the object will </a:t>
            </a:r>
            <a:r>
              <a:rPr lang="en">
                <a:solidFill>
                  <a:srgbClr val="418BE8"/>
                </a:solidFill>
              </a:rPr>
              <a:t>print</a:t>
            </a:r>
            <a:r>
              <a:rPr lang="en"/>
              <a:t>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/>
              <a:t> string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/>
              <a:t>Not surrounded by quotes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Human-readable representation is up to programmer to decide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Built-in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/>
              <a:t> function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"/>
              <a:t> method on an object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__str__ </a:t>
            </a:r>
            <a:r>
              <a:rPr lang="en"/>
              <a:t>returns a string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Calling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/>
              <a:t> on an object will print its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/>
              <a:t> string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8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def __str__(self):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"*** YOUR CODE HERE ***"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2"/>
          </p:nvPr>
        </p:nvSpPr>
        <p:spPr>
          <a:xfrm>
            <a:off x="4572000" y="3068825"/>
            <a:ext cx="4161900" cy="2812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>
                <a:solidFill>
                  <a:srgbClr val="418BE8"/>
                </a:solidFill>
              </a:rPr>
              <a:t>str</a:t>
            </a:r>
            <a:r>
              <a:rPr lang="en" sz="1600">
                <a:solidFill>
                  <a:srgbClr val="000000"/>
                </a:solidFill>
              </a:rPr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'</a:t>
            </a:r>
            <a:r>
              <a:rPr lang="en"/>
              <a:t>&lt;1 2 3&gt;</a:t>
            </a:r>
            <a:r>
              <a:rPr lang="en" sz="1600"/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lang="en">
                <a:solidFill>
                  <a:srgbClr val="418BE8"/>
                </a:solidFill>
              </a:rPr>
              <a:t>print</a:t>
            </a:r>
            <a:r>
              <a:rPr lang="en"/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&lt;1 2 3&gt;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2"/>
          </p:nvPr>
        </p:nvSpPr>
        <p:spPr>
          <a:xfrm>
            <a:off x="4572000" y="1011425"/>
            <a:ext cx="4161900" cy="2812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s = Link(1, Link(2, Link(3)))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str</a:t>
            </a:r>
            <a:r>
              <a:rPr lang="en" sz="1600">
                <a:solidFill>
                  <a:srgbClr val="000000"/>
                </a:solidFill>
              </a:rPr>
              <a:t>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'&lt;1 2 3&gt;'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418BE8"/>
                </a:solidFill>
              </a:rPr>
              <a:t>print</a:t>
            </a:r>
            <a:r>
              <a:rPr lang="en" sz="1600"/>
              <a:t>(s)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&lt;1 2 3&gt;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457200" y="4075679"/>
            <a:ext cx="8099699" cy="25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"/>
              <a:t>: return a string that is </a:t>
            </a:r>
            <a:r>
              <a:rPr lang="en">
                <a:solidFill>
                  <a:srgbClr val="2388DB"/>
                </a:solidFill>
              </a:rPr>
              <a:t>human-readable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248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__str__(self):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3531175"/>
            <a:ext cx="8099699" cy="6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</a:pPr>
            <a:r>
              <a:rPr lang="en">
                <a:solidFill>
                  <a:srgbClr val="000000"/>
                </a:solidFill>
              </a:rPr>
              <a:t>Iterating through a linked list used to look like: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8229600" cy="244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__str__(self):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while </a:t>
            </a:r>
            <a:r>
              <a:rPr lang="en" sz="1600">
                <a:solidFill>
                  <a:srgbClr val="2388DB"/>
                </a:solidFill>
              </a:rPr>
              <a:t>self is not Link.empty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    </a:t>
            </a:r>
            <a:r>
              <a:rPr lang="en" sz="1600">
                <a:solidFill>
                  <a:srgbClr val="2388DB"/>
                </a:solidFill>
              </a:rPr>
              <a:t>self = self.rest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</a:p>
        </p:txBody>
      </p:sp>
      <p:sp>
        <p:nvSpPr>
          <p:cNvPr id="481" name="Shape 481"/>
          <p:cNvSpPr/>
          <p:nvPr/>
        </p:nvSpPr>
        <p:spPr>
          <a:xfrm>
            <a:off x="1347700" y="2391050"/>
            <a:ext cx="3390900" cy="7919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1891125" y="4151875"/>
            <a:ext cx="3749699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lst is not Link.empty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lst = lst.rest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5302975"/>
            <a:ext cx="8099699" cy="118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</a:rPr>
              <a:t> is just a variable, like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reassign it (reassigning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</a:rPr>
              <a:t> doesn't mutate anything)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52922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def __str__(self):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"***YOUR CODE HERE***"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</a:t>
            </a:r>
            <a:r>
              <a:rPr lang="en" sz="1600">
                <a:solidFill>
                  <a:srgbClr val="2388DB"/>
                </a:solidFill>
              </a:rPr>
              <a:t>elements</a:t>
            </a:r>
            <a:r>
              <a:rPr lang="en" sz="1600"/>
              <a:t>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while self is not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    </a:t>
            </a:r>
            <a:r>
              <a:rPr lang="en" sz="1600">
                <a:solidFill>
                  <a:srgbClr val="2388DB"/>
                </a:solidFill>
              </a:rPr>
              <a:t>elements</a:t>
            </a:r>
            <a:r>
              <a:rPr lang="en" sz="1600"/>
              <a:t>.append(</a:t>
            </a:r>
            <a:r>
              <a:rPr lang="en" sz="1600">
                <a:solidFill>
                  <a:srgbClr val="2388DB"/>
                </a:solidFill>
              </a:rPr>
              <a:t>str</a:t>
            </a:r>
            <a:r>
              <a:rPr lang="en" sz="1600"/>
              <a:t>(self.first))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    self = self.rest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    return '&lt;' + </a:t>
            </a:r>
            <a:r>
              <a:rPr lang="en" sz="1600">
                <a:solidFill>
                  <a:srgbClr val="2388DB"/>
                </a:solidFill>
              </a:rPr>
              <a:t>' '.join(elements)</a:t>
            </a:r>
            <a:r>
              <a:rPr lang="en" sz="1600"/>
              <a:t> + '&gt;'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457200" y="4390475"/>
            <a:ext cx="8099699" cy="152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Idea: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add the element of each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>
                <a:solidFill>
                  <a:srgbClr val="000000"/>
                </a:solidFill>
              </a:rPr>
              <a:t> to a Python list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the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>
                <a:solidFill>
                  <a:srgbClr val="000000"/>
                </a:solidFill>
              </a:rPr>
              <a:t> class's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000000"/>
                </a:solidFill>
              </a:rPr>
              <a:t> method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 interface: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</a:p>
        </p:txBody>
      </p:sp>
      <p:sp>
        <p:nvSpPr>
          <p:cNvPr id="491" name="Shape 491"/>
          <p:cNvSpPr/>
          <p:nvPr/>
        </p:nvSpPr>
        <p:spPr>
          <a:xfrm>
            <a:off x="1347700" y="2418225"/>
            <a:ext cx="1652100" cy="3638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782700" y="3054250"/>
            <a:ext cx="3760199" cy="391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3" name="Shape 493"/>
          <p:cNvCxnSpPr/>
          <p:nvPr/>
        </p:nvCxnSpPr>
        <p:spPr>
          <a:xfrm>
            <a:off x="5781900" y="1173800"/>
            <a:ext cx="0" cy="29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>
            <a:spLocks noGrp="1"/>
          </p:cNvSpPr>
          <p:nvPr>
            <p:ph type="body" idx="2"/>
          </p:nvPr>
        </p:nvSpPr>
        <p:spPr>
          <a:xfrm>
            <a:off x="5843250" y="1605425"/>
            <a:ext cx="3072000" cy="215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lst = [</a:t>
            </a:r>
            <a:r>
              <a:rPr lang="en" sz="1600">
                <a:solidFill>
                  <a:srgbClr val="2388DB"/>
                </a:solidFill>
              </a:rPr>
              <a:t>1</a:t>
            </a:r>
            <a:r>
              <a:rPr lang="en" sz="1600"/>
              <a:t>, </a:t>
            </a:r>
            <a:r>
              <a:rPr lang="en" sz="1600">
                <a:solidFill>
                  <a:srgbClr val="2388DB"/>
                </a:solidFill>
              </a:rPr>
              <a:t>2</a:t>
            </a:r>
            <a:r>
              <a:rPr lang="en" sz="1600"/>
              <a:t>, </a:t>
            </a:r>
            <a:r>
              <a:rPr lang="en" sz="1600">
                <a:solidFill>
                  <a:srgbClr val="2388DB"/>
                </a:solidFill>
              </a:rPr>
              <a:t>3</a:t>
            </a:r>
            <a:r>
              <a:rPr lang="en" sz="1600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','.join(lst)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TypeError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lst = [</a:t>
            </a:r>
            <a:r>
              <a:rPr lang="en" sz="1600">
                <a:solidFill>
                  <a:srgbClr val="2388DB"/>
                </a:solidFill>
              </a:rPr>
              <a:t>'1'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2388DB"/>
                </a:solidFill>
              </a:rPr>
              <a:t>'2'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2388DB"/>
                </a:solidFill>
              </a:rPr>
              <a:t>'3'</a:t>
            </a:r>
            <a:r>
              <a:rPr lang="en" sz="1600">
                <a:solidFill>
                  <a:srgbClr val="000000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&gt;&gt;&gt;</a:t>
            </a:r>
            <a:r>
              <a:rPr lang="en" sz="1600"/>
              <a:t> ','.join(lst)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'1,2,3'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495" name="Shape 495"/>
          <p:cNvSpPr/>
          <p:nvPr/>
        </p:nvSpPr>
        <p:spPr>
          <a:xfrm>
            <a:off x="1325500" y="3691150"/>
            <a:ext cx="4347900" cy="3638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rabicPeriod"/>
            </a:pPr>
            <a:r>
              <a:rPr lang="en">
                <a:solidFill>
                  <a:srgbClr val="418BE8"/>
                </a:solidFill>
              </a:rPr>
              <a:t>Polymorphism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457200" y="973500"/>
            <a:ext cx="3835799" cy="559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Polymorphic function</a:t>
            </a:r>
            <a:r>
              <a:rPr lang="en"/>
              <a:t>: function that works for multiple (</a:t>
            </a:r>
            <a:r>
              <a:rPr lang="en">
                <a:solidFill>
                  <a:srgbClr val="418BE8"/>
                </a:solidFill>
              </a:rPr>
              <a:t>poly</a:t>
            </a:r>
            <a:r>
              <a:rPr lang="en"/>
              <a:t>) forms (</a:t>
            </a:r>
            <a:r>
              <a:rPr lang="en">
                <a:solidFill>
                  <a:srgbClr val="418BE8"/>
                </a:solidFill>
              </a:rPr>
              <a:t>morphic</a:t>
            </a:r>
            <a:r>
              <a:rPr lang="en"/>
              <a:t>) of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inputs implement a </a:t>
            </a:r>
            <a:r>
              <a:rPr lang="en">
                <a:solidFill>
                  <a:srgbClr val="418BE8"/>
                </a:solidFill>
              </a:rPr>
              <a:t>common interface</a:t>
            </a:r>
            <a:r>
              <a:rPr lang="en"/>
              <a:t>, polymorphic functions can use interface methods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Don't need to know </a:t>
            </a:r>
            <a:r>
              <a:rPr lang="en">
                <a:solidFill>
                  <a:srgbClr val="418BE8"/>
                </a:solidFill>
              </a:rPr>
              <a:t>input type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456075" y="973500"/>
            <a:ext cx="4230599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print(</a:t>
            </a:r>
            <a:r>
              <a:rPr lang="en">
                <a:solidFill>
                  <a:srgbClr val="418BE8"/>
                </a:solidFill>
              </a:rPr>
              <a:t>42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print(</a:t>
            </a:r>
            <a:r>
              <a:rPr lang="en">
                <a:solidFill>
                  <a:srgbClr val="418BE8"/>
                </a:solidFill>
              </a:rPr>
              <a:t>'hello world'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hello 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print(</a:t>
            </a:r>
            <a:r>
              <a:rPr lang="en">
                <a:solidFill>
                  <a:srgbClr val="418BE8"/>
                </a:solidFill>
              </a:rPr>
              <a:t>[1, 2, 3]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[1, 2, 3]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print(</a:t>
            </a:r>
            <a:r>
              <a:rPr lang="en">
                <a:solidFill>
                  <a:srgbClr val="418BE8"/>
                </a:solidFill>
              </a:rPr>
              <a:t>Link(1, Link(2, Link(3)))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&lt;1 2 3&gt;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Definition:</a:t>
            </a:r>
            <a:r>
              <a:rPr lang="en">
                <a:solidFill>
                  <a:schemeClr val="dk1"/>
                </a:solidFill>
              </a:rPr>
              <a:t> What is an interface?</a:t>
            </a:r>
          </a:p>
        </p:txBody>
      </p:sp>
      <p:sp>
        <p:nvSpPr>
          <p:cNvPr id="76" name="Shape 76"/>
          <p:cNvSpPr/>
          <p:nvPr/>
        </p:nvSpPr>
        <p:spPr>
          <a:xfrm>
            <a:off x="851313" y="3037662"/>
            <a:ext cx="3205800" cy="83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Object-Oriented Programming</a:t>
            </a:r>
          </a:p>
        </p:txBody>
      </p:sp>
      <p:sp>
        <p:nvSpPr>
          <p:cNvPr id="77" name="Shape 77"/>
          <p:cNvSpPr/>
          <p:nvPr/>
        </p:nvSpPr>
        <p:spPr>
          <a:xfrm>
            <a:off x="851313" y="1689737"/>
            <a:ext cx="3205800" cy="83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Data abstraction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39162" y="4385600"/>
            <a:ext cx="2630099" cy="9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Specifying behavior for a </a:t>
            </a: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single data type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4951587" y="2363700"/>
            <a:ext cx="3341100" cy="2934800"/>
            <a:chOff x="4951587" y="2363700"/>
            <a:chExt cx="3341100" cy="2934800"/>
          </a:xfrm>
        </p:grpSpPr>
        <p:sp>
          <p:nvSpPr>
            <p:cNvPr id="80" name="Shape 80"/>
            <p:cNvSpPr/>
            <p:nvPr/>
          </p:nvSpPr>
          <p:spPr>
            <a:xfrm>
              <a:off x="5340237" y="2363700"/>
              <a:ext cx="2563800" cy="837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Droid Sans"/>
                  <a:ea typeface="Droid Sans"/>
                  <a:cs typeface="Droid Sans"/>
                  <a:sym typeface="Droid Sans"/>
                </a:rPr>
                <a:t>Interfaces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4951587" y="4385600"/>
              <a:ext cx="33411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Specifying consistent behavior across </a:t>
              </a:r>
              <a:r>
                <a:rPr lang="en" sz="1800">
                  <a:solidFill>
                    <a:srgbClr val="2388DB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multiple data types</a:t>
              </a:r>
            </a:p>
          </p:txBody>
        </p:sp>
      </p:grpSp>
      <p:cxnSp>
        <p:nvCxnSpPr>
          <p:cNvPr id="82" name="Shape 82"/>
          <p:cNvCxnSpPr/>
          <p:nvPr/>
        </p:nvCxnSpPr>
        <p:spPr>
          <a:xfrm>
            <a:off x="4676387" y="1635700"/>
            <a:ext cx="1500" cy="348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Polymorphism:</a:t>
            </a:r>
            <a:r>
              <a:rPr lang="en">
                <a:solidFill>
                  <a:srgbClr val="000000"/>
                </a:solidFill>
              </a:rPr>
              <a:t> With and without interfaces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220400" cy="535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 average(seq):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total, count = 0,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if </a:t>
            </a:r>
            <a:r>
              <a:rPr lang="en">
                <a:solidFill>
                  <a:srgbClr val="418BE8"/>
                </a:solidFill>
              </a:rPr>
              <a:t>type(seq) == list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for i in range(len(seq)):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count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total += seq[i]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elif </a:t>
            </a:r>
            <a:r>
              <a:rPr lang="en">
                <a:solidFill>
                  <a:srgbClr val="418BE8"/>
                </a:solidFill>
              </a:rPr>
              <a:t>type(seq) == Link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while seq is not Link.empty: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count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total += seq.first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seq = seq.rest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total / 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4847400" y="3555050"/>
            <a:ext cx="3695699" cy="218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 average(seq):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total, count = 0,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i in range(</a:t>
            </a:r>
            <a:r>
              <a:rPr lang="en">
                <a:solidFill>
                  <a:srgbClr val="418BE8"/>
                </a:solidFill>
              </a:rPr>
              <a:t>len(seq)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count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total += </a:t>
            </a:r>
            <a:r>
              <a:rPr lang="en">
                <a:solidFill>
                  <a:srgbClr val="418BE8"/>
                </a:solidFill>
              </a:rPr>
              <a:t>seq[i]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total / 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4804050" y="957350"/>
            <a:ext cx="3782400" cy="2477400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Sequence interface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__len__(self)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the len function."""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def </a:t>
            </a:r>
            <a:r>
              <a:rPr lang="en" sz="1600">
                <a:solidFill>
                  <a:srgbClr val="1155CC"/>
                </a:solidFill>
              </a:rPr>
              <a:t>__getitem__(self, index)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CC4125"/>
                </a:solidFill>
              </a:rPr>
              <a:t>"""Use obj[index]."""</a:t>
            </a:r>
          </a:p>
        </p:txBody>
      </p:sp>
      <p:cxnSp>
        <p:nvCxnSpPr>
          <p:cNvPr id="517" name="Shape 517"/>
          <p:cNvCxnSpPr/>
          <p:nvPr/>
        </p:nvCxnSpPr>
        <p:spPr>
          <a:xfrm>
            <a:off x="4662800" y="957350"/>
            <a:ext cx="0" cy="46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/>
          <p:nvPr/>
        </p:nvSpPr>
        <p:spPr>
          <a:xfrm>
            <a:off x="4173500" y="5859050"/>
            <a:ext cx="2195400" cy="791999"/>
          </a:xfrm>
          <a:prstGeom prst="wedgeRoundRectCallout">
            <a:avLst>
              <a:gd name="adj1" fmla="val 34654"/>
              <a:gd name="adj2" fmla="val -66468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Concise and clean!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418BE8"/>
                </a:solidFill>
              </a:rPr>
              <a:t>Interface</a:t>
            </a:r>
            <a:r>
              <a:rPr lang="en"/>
              <a:t>: a set of rules for interacting with an object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 Python, interfaces are not an actual language feature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Instead, an interface is an agreed-upon combination of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set of </a:t>
            </a:r>
            <a:r>
              <a:rPr lang="en">
                <a:solidFill>
                  <a:srgbClr val="1155CC"/>
                </a:solidFill>
              </a:rPr>
              <a:t>function signatures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lang="en">
                <a:solidFill>
                  <a:srgbClr val="1155CC"/>
                </a:solidFill>
              </a:rPr>
              <a:t>variables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CC4125"/>
                </a:solidFill>
              </a:rPr>
              <a:t>descriptions</a:t>
            </a:r>
            <a:r>
              <a:rPr lang="en"/>
              <a:t> of function behavior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 not specify implementation!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Definition:</a:t>
            </a:r>
            <a:r>
              <a:rPr lang="en">
                <a:solidFill>
                  <a:srgbClr val="000000"/>
                </a:solidFill>
              </a:rPr>
              <a:t> What is an interface?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0" y="961900"/>
            <a:ext cx="4244699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seq)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seq(uence)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900900" cy="56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</a:pPr>
            <a:r>
              <a:rPr lang="en">
                <a:solidFill>
                  <a:srgbClr val="000000"/>
                </a:solidFill>
              </a:rPr>
              <a:t>With </a:t>
            </a:r>
            <a:r>
              <a:rPr lang="en">
                <a:solidFill>
                  <a:srgbClr val="418BE8"/>
                </a:solidFill>
              </a:rPr>
              <a:t>OOP</a:t>
            </a:r>
            <a:r>
              <a:rPr lang="en">
                <a:solidFill>
                  <a:srgbClr val="000000"/>
                </a:solidFill>
              </a:rPr>
              <a:t>, interfaces specify </a:t>
            </a:r>
            <a:r>
              <a:rPr lang="en">
                <a:solidFill>
                  <a:srgbClr val="418BE8"/>
                </a:solidFill>
              </a:rPr>
              <a:t>methods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418BE8"/>
                </a:solidFill>
              </a:rPr>
              <a:t>variables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Example: we can define an "</a:t>
            </a:r>
            <a:r>
              <a:rPr lang="en">
                <a:solidFill>
                  <a:srgbClr val="418BE8"/>
                </a:solidFill>
              </a:rPr>
              <a:t>insertion interface</a:t>
            </a:r>
            <a:r>
              <a:rPr lang="en">
                <a:solidFill>
                  <a:srgbClr val="000000"/>
                </a:solidFill>
              </a:rPr>
              <a:t>"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Objects that implement this interface can insert elements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418BE8"/>
                </a:solidFill>
              </a:rPr>
              <a:t>Link</a:t>
            </a:r>
            <a:r>
              <a:rPr lang="en">
                <a:solidFill>
                  <a:srgbClr val="000000"/>
                </a:solidFill>
              </a:rPr>
              <a:t> class can </a:t>
            </a:r>
            <a:r>
              <a:rPr lang="en">
                <a:solidFill>
                  <a:srgbClr val="418BE8"/>
                </a:solidFill>
              </a:rPr>
              <a:t>implement</a:t>
            </a:r>
            <a:r>
              <a:rPr lang="en">
                <a:solidFill>
                  <a:srgbClr val="000000"/>
                </a:solidFill>
              </a:rPr>
              <a:t> this interface to support element insertion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Definition:</a:t>
            </a:r>
            <a:r>
              <a:rPr lang="en">
                <a:solidFill>
                  <a:srgbClr val="000000"/>
                </a:solidFill>
              </a:rPr>
              <a:t> Interfaces with Object-Oriented Programming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0" y="961900"/>
            <a:ext cx="4244699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seq)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seq(uence)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Definition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418BE8"/>
              </a:buClr>
              <a:buAutoNum type="alphaLcPeriod"/>
            </a:pPr>
            <a:r>
              <a:rPr lang="en">
                <a:solidFill>
                  <a:srgbClr val="418BE8"/>
                </a:solidFill>
              </a:rPr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Python magic methods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Sequence interface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Representation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Polymorphism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APIs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Interfaces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576500" y="4533875"/>
            <a:ext cx="5292899" cy="5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s.extend(Link(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'them'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Link(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'all'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576500" y="4116575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s.append(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'to'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76500" y="3699275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 = Link('Got')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51237" y="5559975"/>
            <a:ext cx="3760187" cy="630650"/>
            <a:chOff x="4640724" y="3695275"/>
            <a:chExt cx="3760187" cy="630650"/>
          </a:xfrm>
        </p:grpSpPr>
        <p:cxnSp>
          <p:nvCxnSpPr>
            <p:cNvPr id="112" name="Shape 112"/>
            <p:cNvCxnSpPr>
              <a:endCxn id="113" idx="1"/>
            </p:cNvCxnSpPr>
            <p:nvPr/>
          </p:nvCxnSpPr>
          <p:spPr>
            <a:xfrm rot="10800000" flipH="1">
              <a:off x="4640724" y="4010424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14" name="Shape 114"/>
            <p:cNvGrpSpPr/>
            <p:nvPr/>
          </p:nvGrpSpPr>
          <p:grpSpPr>
            <a:xfrm>
              <a:off x="5317224" y="3695275"/>
              <a:ext cx="1482337" cy="630299"/>
              <a:chOff x="1485787" y="4184350"/>
              <a:chExt cx="1482337" cy="630299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1485787" y="4184350"/>
                <a:ext cx="872699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solidFill>
                      <a:srgbClr val="CC0000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'them'</a:t>
                </a: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>
              <a:off x="7181462" y="3695275"/>
              <a:ext cx="1219450" cy="630650"/>
              <a:chOff x="7262575" y="5039975"/>
              <a:chExt cx="1219450" cy="630650"/>
            </a:xfrm>
          </p:grpSpPr>
          <p:grpSp>
            <p:nvGrpSpPr>
              <p:cNvPr id="117" name="Shape 117"/>
              <p:cNvGrpSpPr/>
              <p:nvPr/>
            </p:nvGrpSpPr>
            <p:grpSpPr>
              <a:xfrm>
                <a:off x="7262575" y="50399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118" name="Shape 118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CC0000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'all'</a:t>
                  </a: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20" name="Shape 120"/>
              <p:cNvCxnSpPr/>
              <p:nvPr/>
            </p:nvCxnSpPr>
            <p:spPr>
              <a:xfrm flipH="1">
                <a:off x="7882324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121" name="Shape 121"/>
            <p:cNvCxnSpPr/>
            <p:nvPr/>
          </p:nvCxnSpPr>
          <p:spPr>
            <a:xfrm rot="10800000" flipH="1">
              <a:off x="6505012" y="4010325"/>
              <a:ext cx="676500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22" name="Shape 122"/>
          <p:cNvGrpSpPr/>
          <p:nvPr/>
        </p:nvGrpSpPr>
        <p:grpSpPr>
          <a:xfrm>
            <a:off x="421300" y="5564675"/>
            <a:ext cx="1286100" cy="630299"/>
            <a:chOff x="1682025" y="4184350"/>
            <a:chExt cx="1286100" cy="630299"/>
          </a:xfrm>
        </p:grpSpPr>
        <p:sp>
          <p:nvSpPr>
            <p:cNvPr id="123" name="Shape 123"/>
            <p:cNvSpPr/>
            <p:nvPr/>
          </p:nvSpPr>
          <p:spPr>
            <a:xfrm>
              <a:off x="1682025" y="4184350"/>
              <a:ext cx="676500" cy="6302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'Got'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59425" y="4184350"/>
              <a:ext cx="608700" cy="6302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1410275" y="5564675"/>
            <a:ext cx="1897325" cy="630299"/>
            <a:chOff x="1684300" y="5572900"/>
            <a:chExt cx="1897325" cy="630299"/>
          </a:xfrm>
        </p:grpSpPr>
        <p:grpSp>
          <p:nvGrpSpPr>
            <p:cNvPr id="126" name="Shape 126"/>
            <p:cNvGrpSpPr/>
            <p:nvPr/>
          </p:nvGrpSpPr>
          <p:grpSpPr>
            <a:xfrm>
              <a:off x="2363325" y="5572900"/>
              <a:ext cx="1218300" cy="630299"/>
              <a:chOff x="1749825" y="4184350"/>
              <a:chExt cx="1218300" cy="630299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17498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solidFill>
                      <a:srgbClr val="2388DB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'to'</a:t>
                </a: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129" name="Shape 129"/>
            <p:cNvCxnSpPr/>
            <p:nvPr/>
          </p:nvCxnSpPr>
          <p:spPr>
            <a:xfrm rot="10800000" flipH="1">
              <a:off x="1684300" y="5888050"/>
              <a:ext cx="676500" cy="299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30" name="Shape 130"/>
          <p:cNvCxnSpPr/>
          <p:nvPr/>
        </p:nvCxnSpPr>
        <p:spPr>
          <a:xfrm flipH="1">
            <a:off x="2714899" y="5589025"/>
            <a:ext cx="586800" cy="6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1" name="Shape 131"/>
          <p:cNvSpPr txBox="1"/>
          <p:nvPr/>
        </p:nvSpPr>
        <p:spPr>
          <a:xfrm>
            <a:off x="2576500" y="4935375"/>
            <a:ext cx="3963299" cy="4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s.insert(2, </a:t>
            </a: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'catch'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cxnSp>
        <p:nvCxnSpPr>
          <p:cNvPr id="132" name="Shape 132"/>
          <p:cNvCxnSpPr/>
          <p:nvPr/>
        </p:nvCxnSpPr>
        <p:spPr>
          <a:xfrm flipH="1">
            <a:off x="1120549" y="5570950"/>
            <a:ext cx="586800" cy="6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3" name="Shape 133"/>
          <p:cNvGrpSpPr/>
          <p:nvPr/>
        </p:nvGrpSpPr>
        <p:grpSpPr>
          <a:xfrm>
            <a:off x="3051225" y="5439275"/>
            <a:ext cx="5643775" cy="881100"/>
            <a:chOff x="3345312" y="3575725"/>
            <a:chExt cx="5643775" cy="881100"/>
          </a:xfrm>
        </p:grpSpPr>
        <p:sp>
          <p:nvSpPr>
            <p:cNvPr id="134" name="Shape 134"/>
            <p:cNvSpPr/>
            <p:nvPr/>
          </p:nvSpPr>
          <p:spPr>
            <a:xfrm>
              <a:off x="3651800" y="3575725"/>
              <a:ext cx="3619200" cy="88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3345312" y="3695275"/>
              <a:ext cx="5643775" cy="638049"/>
              <a:chOff x="3313787" y="4838275"/>
              <a:chExt cx="5643775" cy="638049"/>
            </a:xfrm>
          </p:grpSpPr>
          <p:grpSp>
            <p:nvGrpSpPr>
              <p:cNvPr id="136" name="Shape 136"/>
              <p:cNvGrpSpPr/>
              <p:nvPr/>
            </p:nvGrpSpPr>
            <p:grpSpPr>
              <a:xfrm>
                <a:off x="3990299" y="4846025"/>
                <a:ext cx="1482362" cy="630299"/>
                <a:chOff x="1485762" y="4184350"/>
                <a:chExt cx="1482362" cy="630299"/>
              </a:xfrm>
            </p:grpSpPr>
            <p:sp>
              <p:nvSpPr>
                <p:cNvPr id="137" name="Shape 137"/>
                <p:cNvSpPr/>
                <p:nvPr/>
              </p:nvSpPr>
              <p:spPr>
                <a:xfrm>
                  <a:off x="1485762" y="4184350"/>
                  <a:ext cx="872699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chemeClr val="accent4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'catch'</a:t>
                  </a: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39" name="Shape 139"/>
              <p:cNvCxnSpPr/>
              <p:nvPr/>
            </p:nvCxnSpPr>
            <p:spPr>
              <a:xfrm rot="10800000" flipH="1">
                <a:off x="3313787" y="5153275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40" name="Shape 140"/>
              <p:cNvCxnSpPr>
                <a:endCxn id="141" idx="1"/>
              </p:cNvCxnSpPr>
              <p:nvPr/>
            </p:nvCxnSpPr>
            <p:spPr>
              <a:xfrm rot="10800000" flipH="1">
                <a:off x="5197374" y="5153424"/>
                <a:ext cx="676500" cy="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grpSp>
            <p:nvGrpSpPr>
              <p:cNvPr id="142" name="Shape 142"/>
              <p:cNvGrpSpPr/>
              <p:nvPr/>
            </p:nvGrpSpPr>
            <p:grpSpPr>
              <a:xfrm>
                <a:off x="5873874" y="4838275"/>
                <a:ext cx="1482337" cy="630299"/>
                <a:chOff x="1485787" y="4184350"/>
                <a:chExt cx="1482337" cy="630299"/>
              </a:xfrm>
            </p:grpSpPr>
            <p:sp>
              <p:nvSpPr>
                <p:cNvPr id="141" name="Shape 141"/>
                <p:cNvSpPr/>
                <p:nvPr/>
              </p:nvSpPr>
              <p:spPr>
                <a:xfrm>
                  <a:off x="1485787" y="4184350"/>
                  <a:ext cx="872699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CC0000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'them'</a:t>
                  </a: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grpSp>
            <p:nvGrpSpPr>
              <p:cNvPr id="144" name="Shape 144"/>
              <p:cNvGrpSpPr/>
              <p:nvPr/>
            </p:nvGrpSpPr>
            <p:grpSpPr>
              <a:xfrm>
                <a:off x="7738112" y="48382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145" name="Shape 145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CC0000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'all'</a:t>
                  </a: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47" name="Shape 147"/>
              <p:cNvCxnSpPr/>
              <p:nvPr/>
            </p:nvCxnSpPr>
            <p:spPr>
              <a:xfrm flipH="1">
                <a:off x="8357862" y="48422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 rot="10800000" flipH="1">
                <a:off x="7061662" y="5153325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</p:grpSp>
      <p:sp>
        <p:nvSpPr>
          <p:cNvPr id="149" name="Shape 149"/>
          <p:cNvSpPr txBox="1"/>
          <p:nvPr/>
        </p:nvSpPr>
        <p:spPr>
          <a:xfrm>
            <a:off x="2576500" y="1820575"/>
            <a:ext cx="5292899" cy="5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lst.extend([</a:t>
            </a: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'them'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'all'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576500" y="1403275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lst.append(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'to'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576500" y="985975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lst = ['Got']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76500" y="2222075"/>
            <a:ext cx="3963299" cy="4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lst.insert(2, </a:t>
            </a: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'catch'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3" name="Shape 153"/>
          <p:cNvSpPr/>
          <p:nvPr/>
        </p:nvSpPr>
        <p:spPr>
          <a:xfrm>
            <a:off x="2647600" y="2795625"/>
            <a:ext cx="676500" cy="6302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'Got'</a:t>
            </a:r>
          </a:p>
        </p:txBody>
      </p:sp>
      <p:sp>
        <p:nvSpPr>
          <p:cNvPr id="154" name="Shape 154"/>
          <p:cNvSpPr/>
          <p:nvPr/>
        </p:nvSpPr>
        <p:spPr>
          <a:xfrm>
            <a:off x="3325000" y="2795625"/>
            <a:ext cx="676500" cy="6302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'to'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4010800" y="2795625"/>
            <a:ext cx="1639800" cy="630299"/>
            <a:chOff x="2708550" y="2835275"/>
            <a:chExt cx="1639800" cy="630299"/>
          </a:xfrm>
        </p:grpSpPr>
        <p:sp>
          <p:nvSpPr>
            <p:cNvPr id="156" name="Shape 156"/>
            <p:cNvSpPr/>
            <p:nvPr/>
          </p:nvSpPr>
          <p:spPr>
            <a:xfrm>
              <a:off x="2708550" y="2835275"/>
              <a:ext cx="953999" cy="6302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4125"/>
                  </a:solidFill>
                  <a:latin typeface="Droid Sans"/>
                  <a:ea typeface="Droid Sans"/>
                  <a:cs typeface="Droid Sans"/>
                  <a:sym typeface="Droid Sans"/>
                </a:rPr>
                <a:t>'them'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3671850" y="2835275"/>
              <a:ext cx="676500" cy="6302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4125"/>
                  </a:solidFill>
                  <a:latin typeface="Droid Sans"/>
                  <a:ea typeface="Droid Sans"/>
                  <a:cs typeface="Droid Sans"/>
                  <a:sym typeface="Droid Sans"/>
                </a:rPr>
                <a:t>'all'</a:t>
              </a: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4002400" y="2795625"/>
            <a:ext cx="2466300" cy="630299"/>
            <a:chOff x="4357650" y="2835275"/>
            <a:chExt cx="2466300" cy="630299"/>
          </a:xfrm>
        </p:grpSpPr>
        <p:sp>
          <p:nvSpPr>
            <p:cNvPr id="159" name="Shape 159"/>
            <p:cNvSpPr/>
            <p:nvPr/>
          </p:nvSpPr>
          <p:spPr>
            <a:xfrm>
              <a:off x="4357650" y="2835275"/>
              <a:ext cx="826499" cy="6302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4"/>
                  </a:solidFill>
                  <a:latin typeface="Droid Sans"/>
                  <a:ea typeface="Droid Sans"/>
                  <a:cs typeface="Droid Sans"/>
                  <a:sym typeface="Droid Sans"/>
                </a:rPr>
                <a:t>'catch'</a:t>
              </a:r>
            </a:p>
          </p:txBody>
        </p:sp>
        <p:grpSp>
          <p:nvGrpSpPr>
            <p:cNvPr id="160" name="Shape 160"/>
            <p:cNvGrpSpPr/>
            <p:nvPr/>
          </p:nvGrpSpPr>
          <p:grpSpPr>
            <a:xfrm>
              <a:off x="5184150" y="2835275"/>
              <a:ext cx="1639800" cy="630299"/>
              <a:chOff x="2708550" y="2835275"/>
              <a:chExt cx="1639800" cy="630299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2708550" y="2835275"/>
                <a:ext cx="953999" cy="630299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solidFill>
                      <a:srgbClr val="CC4125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'them'</a:t>
                </a: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671850" y="2835275"/>
                <a:ext cx="676500" cy="630299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solidFill>
                      <a:srgbClr val="CC4125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'all'</a:t>
                </a:r>
              </a:p>
            </p:txBody>
          </p:sp>
        </p:grpSp>
      </p:grpSp>
      <p:cxnSp>
        <p:nvCxnSpPr>
          <p:cNvPr id="163" name="Shape 163"/>
          <p:cNvCxnSpPr/>
          <p:nvPr/>
        </p:nvCxnSpPr>
        <p:spPr>
          <a:xfrm>
            <a:off x="508600" y="3634175"/>
            <a:ext cx="8099100" cy="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608625" y="3921250"/>
            <a:ext cx="4217099" cy="79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s.extend(Link(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'them'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Link(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'all'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8625" y="3503950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s.append(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'to'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08625" y="3086650"/>
            <a:ext cx="3963299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 = Link('Got')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900900" cy="18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Goal: implement the "insertion interface" for </a:t>
            </a:r>
            <a:r>
              <a:rPr lang="en">
                <a:solidFill>
                  <a:srgbClr val="418BE8"/>
                </a:solidFill>
              </a:rPr>
              <a:t>Link</a:t>
            </a:r>
            <a:r>
              <a:rPr lang="en">
                <a:solidFill>
                  <a:srgbClr val="000000"/>
                </a:solidFill>
              </a:rPr>
              <a:t> class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  <a:r>
              <a:rPr lang="en">
                <a:solidFill>
                  <a:srgbClr val="000000"/>
                </a:solidFill>
              </a:rPr>
              <a:t> Insertion interface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716925" y="961900"/>
            <a:ext cx="4099800" cy="4102799"/>
          </a:xfrm>
          <a:prstGeom prst="rect">
            <a:avLst/>
          </a:prstGeom>
          <a:solidFill>
            <a:srgbClr val="DCE9F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Insertion interface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insert(self, index,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"""Insert value at index."""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</a:t>
            </a:r>
            <a:r>
              <a:rPr lang="en">
                <a:solidFill>
                  <a:srgbClr val="1155CC"/>
                </a:solidFill>
              </a:rPr>
              <a:t>append(self, value)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CC4125"/>
                </a:solidFill>
              </a:rPr>
              <a:t>"""Add value at end."""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def </a:t>
            </a:r>
            <a:r>
              <a:rPr lang="en">
                <a:solidFill>
                  <a:srgbClr val="1155CC"/>
                </a:solidFill>
              </a:rPr>
              <a:t>extend(self, other)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"""Add elements in other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sequence at the 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    """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08625" y="4627550"/>
            <a:ext cx="3963299" cy="4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s.insert(2, </a:t>
            </a: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'catch'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435150" y="5698725"/>
            <a:ext cx="8273700" cy="638049"/>
            <a:chOff x="435150" y="5698725"/>
            <a:chExt cx="8273700" cy="638049"/>
          </a:xfrm>
        </p:grpSpPr>
        <p:grpSp>
          <p:nvGrpSpPr>
            <p:cNvPr id="176" name="Shape 176"/>
            <p:cNvGrpSpPr/>
            <p:nvPr/>
          </p:nvGrpSpPr>
          <p:grpSpPr>
            <a:xfrm>
              <a:off x="435150" y="5704575"/>
              <a:ext cx="1286100" cy="630299"/>
              <a:chOff x="1682025" y="4184350"/>
              <a:chExt cx="1286100" cy="630299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1682025" y="4184350"/>
                <a:ext cx="6765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'Got'</a:t>
                </a: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2359425" y="4184350"/>
                <a:ext cx="608700" cy="630299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79" name="Shape 179"/>
            <p:cNvGrpSpPr/>
            <p:nvPr/>
          </p:nvGrpSpPr>
          <p:grpSpPr>
            <a:xfrm>
              <a:off x="1424125" y="5704575"/>
              <a:ext cx="1897325" cy="630299"/>
              <a:chOff x="1684300" y="5572900"/>
              <a:chExt cx="1897325" cy="630299"/>
            </a:xfrm>
          </p:grpSpPr>
          <p:grpSp>
            <p:nvGrpSpPr>
              <p:cNvPr id="180" name="Shape 180"/>
              <p:cNvGrpSpPr/>
              <p:nvPr/>
            </p:nvGrpSpPr>
            <p:grpSpPr>
              <a:xfrm>
                <a:off x="2363325" y="5572900"/>
                <a:ext cx="1218300" cy="630299"/>
                <a:chOff x="1749825" y="4184350"/>
                <a:chExt cx="1218300" cy="630299"/>
              </a:xfrm>
            </p:grpSpPr>
            <p:sp>
              <p:nvSpPr>
                <p:cNvPr id="181" name="Shape 181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2388DB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'to'</a:t>
                  </a: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83" name="Shape 183"/>
              <p:cNvCxnSpPr/>
              <p:nvPr/>
            </p:nvCxnSpPr>
            <p:spPr>
              <a:xfrm rot="10800000" flipH="1">
                <a:off x="1684300" y="5888050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184" name="Shape 184"/>
            <p:cNvGrpSpPr/>
            <p:nvPr/>
          </p:nvGrpSpPr>
          <p:grpSpPr>
            <a:xfrm>
              <a:off x="3065075" y="5698725"/>
              <a:ext cx="5643775" cy="638049"/>
              <a:chOff x="3313787" y="4838275"/>
              <a:chExt cx="5643775" cy="638049"/>
            </a:xfrm>
          </p:grpSpPr>
          <p:grpSp>
            <p:nvGrpSpPr>
              <p:cNvPr id="185" name="Shape 185"/>
              <p:cNvGrpSpPr/>
              <p:nvPr/>
            </p:nvGrpSpPr>
            <p:grpSpPr>
              <a:xfrm>
                <a:off x="3990299" y="4846025"/>
                <a:ext cx="1482362" cy="630299"/>
                <a:chOff x="1485762" y="4184350"/>
                <a:chExt cx="1482362" cy="630299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x="1485762" y="4184350"/>
                  <a:ext cx="872699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chemeClr val="accent4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'catch'</a:t>
                  </a: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88" name="Shape 188"/>
              <p:cNvCxnSpPr/>
              <p:nvPr/>
            </p:nvCxnSpPr>
            <p:spPr>
              <a:xfrm rot="10800000" flipH="1">
                <a:off x="3313787" y="5153275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89" name="Shape 189"/>
              <p:cNvCxnSpPr>
                <a:endCxn id="190" idx="1"/>
              </p:cNvCxnSpPr>
              <p:nvPr/>
            </p:nvCxnSpPr>
            <p:spPr>
              <a:xfrm rot="10800000" flipH="1">
                <a:off x="5197374" y="5153424"/>
                <a:ext cx="676500" cy="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grpSp>
            <p:nvGrpSpPr>
              <p:cNvPr id="191" name="Shape 191"/>
              <p:cNvGrpSpPr/>
              <p:nvPr/>
            </p:nvGrpSpPr>
            <p:grpSpPr>
              <a:xfrm>
                <a:off x="5873874" y="4838275"/>
                <a:ext cx="1482337" cy="630299"/>
                <a:chOff x="1485787" y="4184350"/>
                <a:chExt cx="1482337" cy="630299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1485787" y="4184350"/>
                  <a:ext cx="872699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CC0000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'them'</a:t>
                  </a: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grpSp>
            <p:nvGrpSpPr>
              <p:cNvPr id="193" name="Shape 193"/>
              <p:cNvGrpSpPr/>
              <p:nvPr/>
            </p:nvGrpSpPr>
            <p:grpSpPr>
              <a:xfrm>
                <a:off x="7738112" y="4838275"/>
                <a:ext cx="1218300" cy="630299"/>
                <a:chOff x="1749825" y="4184350"/>
                <a:chExt cx="1218300" cy="630299"/>
              </a:xfrm>
            </p:grpSpPr>
            <p:sp>
              <p:nvSpPr>
                <p:cNvPr id="194" name="Shape 194"/>
                <p:cNvSpPr/>
                <p:nvPr/>
              </p:nvSpPr>
              <p:spPr>
                <a:xfrm>
                  <a:off x="17498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800">
                      <a:solidFill>
                        <a:srgbClr val="CC0000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'all'</a:t>
                  </a: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359425" y="4184350"/>
                  <a:ext cx="608700" cy="630299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96" name="Shape 196"/>
              <p:cNvCxnSpPr/>
              <p:nvPr/>
            </p:nvCxnSpPr>
            <p:spPr>
              <a:xfrm flipH="1">
                <a:off x="8357862" y="48422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7" name="Shape 197"/>
              <p:cNvCxnSpPr/>
              <p:nvPr/>
            </p:nvCxnSpPr>
            <p:spPr>
              <a:xfrm rot="10800000" flipH="1">
                <a:off x="7061662" y="5153325"/>
                <a:ext cx="676500" cy="2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2747</Words>
  <Application>Microsoft Macintosh PowerPoint</Application>
  <PresentationFormat>On-screen Show (4:3)</PresentationFormat>
  <Paragraphs>607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biz</vt:lpstr>
      <vt:lpstr>CS 2021 – Interfaces</vt:lpstr>
      <vt:lpstr>Interfaces</vt:lpstr>
      <vt:lpstr>Definition: What is an interface?</vt:lpstr>
      <vt:lpstr>Definition: What is an interface?</vt:lpstr>
      <vt:lpstr>Definition: What is an interface?</vt:lpstr>
      <vt:lpstr>Definition: Interfaces with Object-Oriented Programming</vt:lpstr>
      <vt:lpstr>Interfaces</vt:lpstr>
      <vt:lpstr>Example: Insertion interface</vt:lpstr>
      <vt:lpstr>Example: Insertion interface</vt:lpstr>
      <vt:lpstr>Example: Insertion interface</vt:lpstr>
      <vt:lpstr>Example: Insertion interface</vt:lpstr>
      <vt:lpstr>Example: Insertion interface</vt:lpstr>
      <vt:lpstr>Example: Insertion interface</vt:lpstr>
      <vt:lpstr>Example: Insertion interface</vt:lpstr>
      <vt:lpstr>Interfaces</vt:lpstr>
      <vt:lpstr>Python magic methods</vt:lpstr>
      <vt:lpstr>Interfaces</vt:lpstr>
      <vt:lpstr>Sequence interface</vt:lpstr>
      <vt:lpstr>Sequence interface: __len__</vt:lpstr>
      <vt:lpstr>Sequence interface: __len__</vt:lpstr>
      <vt:lpstr>Sequence interface: __len__</vt:lpstr>
      <vt:lpstr>Sequence interface: __len__</vt:lpstr>
      <vt:lpstr>Sequence interface: __getitem__</vt:lpstr>
      <vt:lpstr>Sequence interface: __getitem__</vt:lpstr>
      <vt:lpstr>Sequence interface: __getitem__</vt:lpstr>
      <vt:lpstr>Sequence interface: __getitem__</vt:lpstr>
      <vt:lpstr>Interfaces</vt:lpstr>
      <vt:lpstr>Representation interface</vt:lpstr>
      <vt:lpstr>Representation interface: __repr__</vt:lpstr>
      <vt:lpstr>Representation interface: __repr__</vt:lpstr>
      <vt:lpstr>Representation interface: __repr__</vt:lpstr>
      <vt:lpstr>Representation interface: __repr__</vt:lpstr>
      <vt:lpstr>Representation interface: __repr__ behavior</vt:lpstr>
      <vt:lpstr>Representation interface: __str__</vt:lpstr>
      <vt:lpstr>Representation interface: __str__</vt:lpstr>
      <vt:lpstr>Representation interface: __str__</vt:lpstr>
      <vt:lpstr>Representation interface: __str__</vt:lpstr>
      <vt:lpstr>Interfaces</vt:lpstr>
      <vt:lpstr>Polymorphism</vt:lpstr>
      <vt:lpstr>Polymorphism: With and without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2021 – Interfaces and Polymorphism</dc:title>
  <cp:lastModifiedBy>Fred Annexstein</cp:lastModifiedBy>
  <cp:revision>2</cp:revision>
  <dcterms:modified xsi:type="dcterms:W3CDTF">2016-11-11T15:00:26Z</dcterms:modified>
</cp:coreProperties>
</file>