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96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81674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956950"/>
            <a:ext cx="7772400" cy="94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418BE8"/>
              </a:buClr>
              <a:buSzPct val="100000"/>
              <a:buFont typeface="Droid Sans"/>
              <a:defRPr sz="45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SzPct val="100000"/>
              <a:defRPr sz="7200" b="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710400" y="3764800"/>
            <a:ext cx="7723199" cy="524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SzPct val="100000"/>
              <a:buFont typeface="Droid Sans"/>
              <a:buNone/>
              <a:defRPr sz="1800">
                <a:solidFill>
                  <a:srgbClr val="999999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None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None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None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None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None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None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 Lef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418BE8"/>
              </a:buClr>
              <a:buSzPct val="100000"/>
              <a:buFont typeface="Droid Sans"/>
              <a:defRPr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4114800" cy="56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572000" y="973500"/>
            <a:ext cx="3984899" cy="5359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buSzPct val="100000"/>
              <a:buFont typeface="Consolas"/>
              <a:defRPr sz="1600"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139299" cy="56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 Righ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418BE8"/>
              </a:buClr>
              <a:buSzPct val="100000"/>
              <a:buFont typeface="Droid Sans"/>
              <a:defRPr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442100" y="1011433"/>
            <a:ext cx="4114800" cy="560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8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57200" y="1011433"/>
            <a:ext cx="3984899" cy="5359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Consolas"/>
              <a:defRPr sz="1800"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buSzPct val="100000"/>
              <a:buFont typeface="Consolas"/>
              <a:defRPr sz="1800">
                <a:latin typeface="Consolas"/>
                <a:ea typeface="Consolas"/>
                <a:cs typeface="Consolas"/>
                <a:sym typeface="Consolas"/>
              </a:defRPr>
            </a:lvl2pPr>
            <a:lvl3pPr lvl="2" rtl="0">
              <a:spcBef>
                <a:spcPts val="0"/>
              </a:spcBef>
              <a:buSzPct val="100000"/>
              <a:buFont typeface="Consolas"/>
              <a:defRPr sz="1800">
                <a:latin typeface="Consolas"/>
                <a:ea typeface="Consolas"/>
                <a:cs typeface="Consolas"/>
                <a:sym typeface="Consolas"/>
              </a:defRPr>
            </a:lvl3pPr>
            <a:lvl4pPr lvl="3" rtl="0">
              <a:spcBef>
                <a:spcPts val="0"/>
              </a:spcBef>
              <a:buFont typeface="Consolas"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lvl="4" rtl="0">
              <a:spcBef>
                <a:spcPts val="0"/>
              </a:spcBef>
              <a:buFont typeface="Consolas"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lvl="5" rtl="0">
              <a:spcBef>
                <a:spcPts val="0"/>
              </a:spcBef>
              <a:buFont typeface="Consolas"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lvl="6" rtl="0">
              <a:spcBef>
                <a:spcPts val="0"/>
              </a:spcBef>
              <a:buFont typeface="Consolas"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lvl="7" rtl="0">
              <a:spcBef>
                <a:spcPts val="0"/>
              </a:spcBef>
              <a:buFont typeface="Consolas"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lvl="8" rtl="0">
              <a:spcBef>
                <a:spcPts val="0"/>
              </a:spcBef>
              <a:buFont typeface="Consolas"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418BE8"/>
              </a:buClr>
              <a:buSzPct val="100000"/>
              <a:buFont typeface="Droid Sans"/>
              <a:defRPr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D6EE8"/>
              </a:buClr>
              <a:buFont typeface="Calibri"/>
              <a:defRPr>
                <a:solidFill>
                  <a:srgbClr val="4D6E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418BE8"/>
              </a:buClr>
              <a:buSzPct val="100000"/>
              <a:buFont typeface="Droid Sans"/>
              <a:buNone/>
              <a:def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2319078"/>
            <a:ext cx="8229600" cy="69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418BE8"/>
              </a:buClr>
              <a:buSzPct val="100000"/>
              <a:buFont typeface="Droid Sans"/>
              <a:buNone/>
              <a:defRPr sz="180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5" name="Shape 35"/>
          <p:cNvSpPr txBox="1"/>
          <p:nvPr/>
        </p:nvSpPr>
        <p:spPr>
          <a:xfrm>
            <a:off x="3785400" y="3160400"/>
            <a:ext cx="1573199" cy="5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(demo)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  <a:endParaRPr lang="en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685800" y="2956950"/>
            <a:ext cx="7824299" cy="94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CS2021 </a:t>
            </a:r>
            <a:r>
              <a:rPr lang="mr-IN" dirty="0" smtClean="0"/>
              <a:t>–</a:t>
            </a:r>
            <a:r>
              <a:rPr lang="en-US" smtClean="0"/>
              <a:t> </a:t>
            </a:r>
            <a:r>
              <a:rPr lang="en-US" smtClean="0"/>
              <a:t>Python </a:t>
            </a:r>
            <a:r>
              <a:rPr lang="en-US" smtClean="0"/>
              <a:t>Generators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Interfaces review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Iterators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Range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Iterables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Letters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AutoNum type="alphaLcPeriod"/>
            </a:pPr>
            <a:r>
              <a:rPr lang="en">
                <a:solidFill>
                  <a:schemeClr val="dk2"/>
                </a:solidFill>
              </a:rPr>
              <a:t>zip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For statements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Generators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 idx="4294967295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Iterators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zip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114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Define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/>
              <a:t>, a function that takes in two iterables as arguments. It returns a new iterator of tuples, where the </a:t>
            </a:r>
            <a:r>
              <a:rPr lang="en" i="1"/>
              <a:t>i</a:t>
            </a:r>
            <a:r>
              <a:rPr lang="en"/>
              <a:t>th tuple contains the </a:t>
            </a:r>
            <a:r>
              <a:rPr lang="en" i="1"/>
              <a:t>i</a:t>
            </a:r>
            <a:r>
              <a:rPr lang="en"/>
              <a:t>th element from each argument sequence.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974100" y="5969750"/>
            <a:ext cx="11958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(Demo)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551775" y="2192525"/>
            <a:ext cx="3765300" cy="411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accent5"/>
                </a:solidFill>
              </a:rPr>
              <a:t>def</a:t>
            </a:r>
            <a:r>
              <a:rPr lang="en" sz="1700"/>
              <a:t> </a:t>
            </a:r>
            <a:r>
              <a:rPr lang="en" sz="1700">
                <a:solidFill>
                  <a:schemeClr val="dk2"/>
                </a:solidFill>
              </a:rPr>
              <a:t>zip</a:t>
            </a:r>
            <a:r>
              <a:rPr lang="en" sz="1700"/>
              <a:t>(iter1, iter2):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</a:t>
            </a:r>
            <a:r>
              <a:rPr lang="en" sz="1700">
                <a:solidFill>
                  <a:schemeClr val="accent1"/>
                </a:solidFill>
              </a:rPr>
              <a:t>"""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</a:t>
            </a:r>
            <a:r>
              <a:rPr lang="en" sz="1700">
                <a:solidFill>
                  <a:srgbClr val="666666"/>
                </a:solidFill>
              </a:rPr>
              <a:t>&gt;&gt;&gt;</a:t>
            </a:r>
            <a:r>
              <a:rPr lang="en" sz="1700"/>
              <a:t> lst1 = [</a:t>
            </a:r>
            <a:r>
              <a:rPr lang="en" sz="1700">
                <a:solidFill>
                  <a:schemeClr val="accent2"/>
                </a:solidFill>
              </a:rPr>
              <a:t>1</a:t>
            </a:r>
            <a:r>
              <a:rPr lang="en" sz="1700"/>
              <a:t>, </a:t>
            </a:r>
            <a:r>
              <a:rPr lang="en" sz="1700">
                <a:solidFill>
                  <a:schemeClr val="accent2"/>
                </a:solidFill>
              </a:rPr>
              <a:t>2</a:t>
            </a:r>
            <a:r>
              <a:rPr lang="en" sz="1700"/>
              <a:t>, </a:t>
            </a:r>
            <a:r>
              <a:rPr lang="en" sz="1700">
                <a:solidFill>
                  <a:schemeClr val="accent2"/>
                </a:solidFill>
              </a:rPr>
              <a:t>3</a:t>
            </a:r>
            <a:r>
              <a:rPr lang="en" sz="1700"/>
              <a:t>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</a:t>
            </a:r>
            <a:r>
              <a:rPr lang="en" sz="1700">
                <a:solidFill>
                  <a:srgbClr val="666666"/>
                </a:solidFill>
              </a:rPr>
              <a:t>&gt;&gt;&gt;</a:t>
            </a:r>
            <a:r>
              <a:rPr lang="en" sz="1700"/>
              <a:t> lst2 = [</a:t>
            </a:r>
            <a:r>
              <a:rPr lang="en" sz="1700">
                <a:solidFill>
                  <a:schemeClr val="accent1"/>
                </a:solidFill>
              </a:rPr>
              <a:t>'a'</a:t>
            </a:r>
            <a:r>
              <a:rPr lang="en" sz="1700"/>
              <a:t>, </a:t>
            </a:r>
            <a:r>
              <a:rPr lang="en" sz="1700">
                <a:solidFill>
                  <a:schemeClr val="accent1"/>
                </a:solidFill>
              </a:rPr>
              <a:t>'b'</a:t>
            </a:r>
            <a:r>
              <a:rPr lang="en" sz="1700"/>
              <a:t>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</a:t>
            </a:r>
            <a:r>
              <a:rPr lang="en" sz="1700">
                <a:solidFill>
                  <a:srgbClr val="666666"/>
                </a:solidFill>
              </a:rPr>
              <a:t>&gt;&gt;&gt;</a:t>
            </a:r>
            <a:r>
              <a:rPr lang="en" sz="1700"/>
              <a:t> </a:t>
            </a:r>
            <a:r>
              <a:rPr lang="en" sz="1700">
                <a:solidFill>
                  <a:schemeClr val="dk2"/>
                </a:solidFill>
              </a:rPr>
              <a:t>list</a:t>
            </a:r>
            <a:r>
              <a:rPr lang="en" sz="1700"/>
              <a:t>(</a:t>
            </a:r>
            <a:r>
              <a:rPr lang="en" sz="1700">
                <a:solidFill>
                  <a:schemeClr val="dk2"/>
                </a:solidFill>
              </a:rPr>
              <a:t>zip</a:t>
            </a:r>
            <a:r>
              <a:rPr lang="en" sz="1700"/>
              <a:t>(lst1, lst2))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</a:t>
            </a:r>
            <a:r>
              <a:rPr lang="en" sz="1700">
                <a:solidFill>
                  <a:schemeClr val="accent5"/>
                </a:solidFill>
              </a:rPr>
              <a:t>[(1, 'a'), (2, 'b')]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</a:t>
            </a:r>
            <a:r>
              <a:rPr lang="en" sz="1700">
                <a:solidFill>
                  <a:schemeClr val="accent1"/>
                </a:solidFill>
              </a:rPr>
              <a:t>"""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</a:t>
            </a:r>
            <a:r>
              <a:rPr lang="en" sz="1700">
                <a:solidFill>
                  <a:schemeClr val="accent5"/>
                </a:solidFill>
              </a:rPr>
              <a:t>return</a:t>
            </a:r>
            <a:r>
              <a:rPr lang="en" sz="1700"/>
              <a:t> ZipIter(iter1, iter2)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4317075" y="2192525"/>
            <a:ext cx="4369799" cy="411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accent5"/>
                </a:solidFill>
              </a:rPr>
              <a:t>class</a:t>
            </a:r>
            <a:r>
              <a:rPr lang="en" sz="1700"/>
              <a:t> </a:t>
            </a:r>
            <a:r>
              <a:rPr lang="en" sz="1700">
                <a:solidFill>
                  <a:schemeClr val="dk2"/>
                </a:solidFill>
              </a:rPr>
              <a:t>ZipIter</a:t>
            </a:r>
            <a:r>
              <a:rPr lang="en" sz="1700"/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</a:t>
            </a:r>
            <a:r>
              <a:rPr lang="en" sz="1700">
                <a:solidFill>
                  <a:schemeClr val="accent5"/>
                </a:solidFill>
              </a:rPr>
              <a:t>def</a:t>
            </a:r>
            <a:r>
              <a:rPr lang="en" sz="1700"/>
              <a:t> </a:t>
            </a:r>
            <a:r>
              <a:rPr lang="en" sz="1700">
                <a:solidFill>
                  <a:schemeClr val="dk2"/>
                </a:solidFill>
              </a:rPr>
              <a:t>__init__</a:t>
            </a:r>
            <a:r>
              <a:rPr lang="en" sz="1700"/>
              <a:t>(self, iter1, iter2):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  self.iter1 = </a:t>
            </a:r>
            <a:r>
              <a:rPr lang="en" sz="1700">
                <a:solidFill>
                  <a:schemeClr val="dk2"/>
                </a:solidFill>
              </a:rPr>
              <a:t>iter</a:t>
            </a:r>
            <a:r>
              <a:rPr lang="en" sz="1700"/>
              <a:t>(iter1)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  self.iter2 = </a:t>
            </a:r>
            <a:r>
              <a:rPr lang="en" sz="1700">
                <a:solidFill>
                  <a:schemeClr val="dk2"/>
                </a:solidFill>
              </a:rPr>
              <a:t>iter</a:t>
            </a:r>
            <a:r>
              <a:rPr lang="en" sz="1700"/>
              <a:t>(iter2)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endParaRPr sz="17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</a:t>
            </a:r>
            <a:r>
              <a:rPr lang="en" sz="1700">
                <a:solidFill>
                  <a:schemeClr val="accent5"/>
                </a:solidFill>
              </a:rPr>
              <a:t>def</a:t>
            </a:r>
            <a:r>
              <a:rPr lang="en" sz="1700"/>
              <a:t> </a:t>
            </a:r>
            <a:r>
              <a:rPr lang="en" sz="1700">
                <a:solidFill>
                  <a:schemeClr val="dk2"/>
                </a:solidFill>
              </a:rPr>
              <a:t>__next__</a:t>
            </a:r>
            <a:r>
              <a:rPr lang="en" sz="1700"/>
              <a:t>(self):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  </a:t>
            </a:r>
            <a:r>
              <a:rPr lang="en" sz="1700">
                <a:solidFill>
                  <a:schemeClr val="accent5"/>
                </a:solidFill>
              </a:rPr>
              <a:t>return</a:t>
            </a:r>
            <a:r>
              <a:rPr lang="en" sz="1700"/>
              <a:t> (</a:t>
            </a:r>
            <a:r>
              <a:rPr lang="en" sz="1700">
                <a:solidFill>
                  <a:schemeClr val="dk2"/>
                </a:solidFill>
              </a:rPr>
              <a:t>next</a:t>
            </a:r>
            <a:r>
              <a:rPr lang="en" sz="1700"/>
              <a:t>(self.iter1),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          </a:t>
            </a:r>
            <a:r>
              <a:rPr lang="en" sz="1700">
                <a:solidFill>
                  <a:schemeClr val="dk2"/>
                </a:solidFill>
              </a:rPr>
              <a:t>next</a:t>
            </a:r>
            <a:r>
              <a:rPr lang="en" sz="1700"/>
              <a:t>(self.iter2))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endParaRPr sz="17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</a:t>
            </a:r>
            <a:r>
              <a:rPr lang="en" sz="1700">
                <a:solidFill>
                  <a:schemeClr val="accent5"/>
                </a:solidFill>
              </a:rPr>
              <a:t>def</a:t>
            </a:r>
            <a:r>
              <a:rPr lang="en" sz="1700"/>
              <a:t> </a:t>
            </a:r>
            <a:r>
              <a:rPr lang="en" sz="1700">
                <a:solidFill>
                  <a:schemeClr val="dk2"/>
                </a:solidFill>
              </a:rPr>
              <a:t>__iter__</a:t>
            </a:r>
            <a:r>
              <a:rPr lang="en" sz="1700"/>
              <a:t>(self):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  </a:t>
            </a:r>
            <a:r>
              <a:rPr lang="en" sz="1700">
                <a:solidFill>
                  <a:schemeClr val="accent5"/>
                </a:solidFill>
              </a:rPr>
              <a:t>return</a:t>
            </a:r>
            <a:r>
              <a:rPr lang="en" sz="1700"/>
              <a:t> self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zip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114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Define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/>
              <a:t>, a function that takes in multiple iterables as arguments. It returns a new iterator of tuples, where the </a:t>
            </a:r>
            <a:r>
              <a:rPr lang="en" i="1"/>
              <a:t>i</a:t>
            </a:r>
            <a:r>
              <a:rPr lang="en"/>
              <a:t>th tuple contains the </a:t>
            </a:r>
            <a:r>
              <a:rPr lang="en" i="1"/>
              <a:t>i</a:t>
            </a:r>
            <a:r>
              <a:rPr lang="en"/>
              <a:t>th element from each argument sequence.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974100" y="5969750"/>
            <a:ext cx="11958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(Demo)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551775" y="2268725"/>
            <a:ext cx="3289500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zip</a:t>
            </a:r>
            <a:r>
              <a:rPr lang="en"/>
              <a:t>(*iters):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chemeClr val="accent1"/>
                </a:solidFill>
              </a:rPr>
              <a:t>"""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rgbClr val="666666"/>
                </a:solidFill>
              </a:rPr>
              <a:t>&gt;&gt;&gt;</a:t>
            </a:r>
            <a:r>
              <a:rPr lang="en"/>
              <a:t> lst1 = [</a:t>
            </a:r>
            <a:r>
              <a:rPr lang="en">
                <a:solidFill>
                  <a:schemeClr val="accent2"/>
                </a:solidFill>
              </a:rPr>
              <a:t>1</a:t>
            </a:r>
            <a:r>
              <a:rPr lang="en"/>
              <a:t>, </a:t>
            </a:r>
            <a:r>
              <a:rPr lang="en">
                <a:solidFill>
                  <a:schemeClr val="accent2"/>
                </a:solidFill>
              </a:rPr>
              <a:t>2</a:t>
            </a:r>
            <a:r>
              <a:rPr lang="en"/>
              <a:t>, </a:t>
            </a:r>
            <a:r>
              <a:rPr lang="en">
                <a:solidFill>
                  <a:schemeClr val="accent2"/>
                </a:solidFill>
              </a:rPr>
              <a:t>3</a:t>
            </a:r>
            <a:r>
              <a:rPr lang="en"/>
              <a:t>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rgbClr val="666666"/>
                </a:solidFill>
              </a:rPr>
              <a:t>&gt;&gt;&gt;</a:t>
            </a:r>
            <a:r>
              <a:rPr lang="en"/>
              <a:t> lst2 = [</a:t>
            </a:r>
            <a:r>
              <a:rPr lang="en">
                <a:solidFill>
                  <a:schemeClr val="accent1"/>
                </a:solidFill>
              </a:rPr>
              <a:t>'a'</a:t>
            </a:r>
            <a:r>
              <a:rPr lang="en"/>
              <a:t>, </a:t>
            </a:r>
            <a:r>
              <a:rPr lang="en">
                <a:solidFill>
                  <a:schemeClr val="accent1"/>
                </a:solidFill>
              </a:rPr>
              <a:t>'b'</a:t>
            </a:r>
            <a:r>
              <a:rPr lang="en"/>
              <a:t>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rgbClr val="666666"/>
                </a:solidFill>
              </a:rPr>
              <a:t>&gt;&gt;&gt;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list</a:t>
            </a:r>
            <a:r>
              <a:rPr lang="en"/>
              <a:t>(</a:t>
            </a:r>
            <a:r>
              <a:rPr lang="en">
                <a:solidFill>
                  <a:schemeClr val="dk2"/>
                </a:solidFill>
              </a:rPr>
              <a:t>zip</a:t>
            </a:r>
            <a:r>
              <a:rPr lang="en"/>
              <a:t>(lst1, lst2))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chemeClr val="accent5"/>
                </a:solidFill>
              </a:rPr>
              <a:t>[(1, 'a'), (2, 'b')]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chemeClr val="accent1"/>
                </a:solidFill>
              </a:rPr>
              <a:t>"""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chemeClr val="accent5"/>
                </a:solidFill>
              </a:rPr>
              <a:t>return</a:t>
            </a:r>
            <a:r>
              <a:rPr lang="en"/>
              <a:t> ZipIter(iters)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3739175" y="2268725"/>
            <a:ext cx="4947599" cy="346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class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ZipIter</a:t>
            </a:r>
            <a:r>
              <a:rPr lang="en"/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chemeClr val="accent5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__init__</a:t>
            </a:r>
            <a:r>
              <a:rPr lang="en"/>
              <a:t>(self, *iters):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  self.iters = [</a:t>
            </a:r>
            <a:r>
              <a:rPr lang="en">
                <a:solidFill>
                  <a:schemeClr val="dk2"/>
                </a:solidFill>
              </a:rPr>
              <a:t>iter</a:t>
            </a:r>
            <a:r>
              <a:rPr lang="en"/>
              <a:t>(iterable)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                </a:t>
            </a:r>
            <a:r>
              <a:rPr lang="en">
                <a:solidFill>
                  <a:schemeClr val="accent4"/>
                </a:solidFill>
              </a:rPr>
              <a:t>for</a:t>
            </a:r>
            <a:r>
              <a:rPr lang="en"/>
              <a:t> iterable </a:t>
            </a:r>
            <a:r>
              <a:rPr lang="en">
                <a:solidFill>
                  <a:schemeClr val="accent4"/>
                </a:solidFill>
              </a:rPr>
              <a:t>in</a:t>
            </a:r>
            <a:r>
              <a:rPr lang="en"/>
              <a:t> iters]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chemeClr val="accent5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__next__</a:t>
            </a:r>
            <a:r>
              <a:rPr lang="en"/>
              <a:t>(self):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chemeClr val="accent5"/>
                </a:solidFill>
              </a:rPr>
              <a:t>return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tuple</a:t>
            </a:r>
            <a:r>
              <a:rPr lang="en"/>
              <a:t>([</a:t>
            </a:r>
            <a:r>
              <a:rPr lang="en">
                <a:solidFill>
                  <a:schemeClr val="dk2"/>
                </a:solidFill>
              </a:rPr>
              <a:t>next</a:t>
            </a:r>
            <a:r>
              <a:rPr lang="en"/>
              <a:t>(iter)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                </a:t>
            </a:r>
            <a:r>
              <a:rPr lang="en">
                <a:solidFill>
                  <a:schemeClr val="accent4"/>
                </a:solidFill>
              </a:rPr>
              <a:t>for</a:t>
            </a:r>
            <a:r>
              <a:rPr lang="en"/>
              <a:t> iter </a:t>
            </a:r>
            <a:r>
              <a:rPr lang="en">
                <a:solidFill>
                  <a:schemeClr val="accent4"/>
                </a:solidFill>
              </a:rPr>
              <a:t>in</a:t>
            </a:r>
            <a:r>
              <a:rPr lang="en"/>
              <a:t> self.iters])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chemeClr val="accent5"/>
                </a:solidFill>
              </a:rPr>
              <a:t>def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__iter__</a:t>
            </a:r>
            <a:r>
              <a:rPr lang="en"/>
              <a:t>(self):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chemeClr val="accent5"/>
                </a:solidFill>
              </a:rPr>
              <a:t>return</a:t>
            </a:r>
            <a:r>
              <a:rPr lang="en"/>
              <a:t> self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Interfaces review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Iterators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Range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Iterables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Letters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zip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AutoNum type="alphaLcPeriod"/>
            </a:pPr>
            <a:r>
              <a:rPr lang="en">
                <a:solidFill>
                  <a:schemeClr val="dk2"/>
                </a:solidFill>
              </a:rPr>
              <a:t>For statements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Generators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title" idx="4294967295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Iterators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statement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601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The for statement iterates through an iterable object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2531550" y="1370200"/>
            <a:ext cx="4479599" cy="94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4"/>
                </a:solidFill>
              </a:rPr>
              <a:t>for</a:t>
            </a:r>
            <a:r>
              <a:rPr lang="en" sz="2200">
                <a:solidFill>
                  <a:schemeClr val="dk2"/>
                </a:solidFill>
              </a:rPr>
              <a:t> </a:t>
            </a:r>
            <a:r>
              <a:rPr lang="en" sz="2200"/>
              <a:t>&lt;name&gt;</a:t>
            </a:r>
            <a:r>
              <a:rPr lang="en" sz="2200">
                <a:solidFill>
                  <a:schemeClr val="dk2"/>
                </a:solidFill>
              </a:rPr>
              <a:t> </a:t>
            </a:r>
            <a:r>
              <a:rPr lang="en" sz="2200">
                <a:solidFill>
                  <a:schemeClr val="accent4"/>
                </a:solidFill>
              </a:rPr>
              <a:t>in</a:t>
            </a:r>
            <a:r>
              <a:rPr lang="en" sz="2200">
                <a:solidFill>
                  <a:schemeClr val="dk2"/>
                </a:solidFill>
              </a:rPr>
              <a:t> </a:t>
            </a:r>
            <a:r>
              <a:rPr lang="en" sz="2200"/>
              <a:t>&lt;expression&gt;: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    &lt;suite&gt;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2028700"/>
            <a:ext cx="8229600" cy="149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"/>
              <a:t>Evaluate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&lt;expression&gt;</a:t>
            </a:r>
            <a:r>
              <a:rPr lang="en"/>
              <a:t>, which must evaluate to an iterable object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AutoNum type="arabicPeriod"/>
            </a:pPr>
            <a:r>
              <a:rPr lang="en"/>
              <a:t>For each element in that sequence, in order: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AutoNum type="alphaLcPeriod"/>
            </a:pPr>
            <a:r>
              <a:rPr lang="en"/>
              <a:t>Bind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&lt;name&gt;</a:t>
            </a:r>
            <a:r>
              <a:rPr lang="en"/>
              <a:t> to that element in the local frame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AutoNum type="alphaLcPeriod"/>
            </a:pPr>
            <a:r>
              <a:rPr lang="en"/>
              <a:t>Execute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&lt;suite&gt;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3324100"/>
            <a:ext cx="8229600" cy="601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The for statement implicitly uses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__iter__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__next__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551775" y="3849700"/>
            <a:ext cx="4088099" cy="245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nums = [</a:t>
            </a:r>
            <a:r>
              <a:rPr lang="en" sz="1800">
                <a:solidFill>
                  <a:schemeClr val="accent2"/>
                </a:solidFill>
              </a:rPr>
              <a:t>1</a:t>
            </a:r>
            <a:r>
              <a:rPr lang="en" sz="1800"/>
              <a:t>, </a:t>
            </a:r>
            <a:r>
              <a:rPr lang="en" sz="1800">
                <a:solidFill>
                  <a:schemeClr val="accent2"/>
                </a:solidFill>
              </a:rPr>
              <a:t>2</a:t>
            </a:r>
            <a:r>
              <a:rPr lang="en" sz="1800"/>
              <a:t>, </a:t>
            </a:r>
            <a:r>
              <a:rPr lang="en" sz="1800">
                <a:solidFill>
                  <a:schemeClr val="accent2"/>
                </a:solidFill>
              </a:rPr>
              <a:t>3</a:t>
            </a:r>
            <a:r>
              <a:rPr lang="en" sz="1800"/>
              <a:t>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</a:t>
            </a:r>
            <a:r>
              <a:rPr lang="en" sz="1800">
                <a:solidFill>
                  <a:schemeClr val="accent4"/>
                </a:solidFill>
              </a:rPr>
              <a:t>for</a:t>
            </a:r>
            <a:r>
              <a:rPr lang="en" sz="1800"/>
              <a:t> i </a:t>
            </a:r>
            <a:r>
              <a:rPr lang="en" sz="1800">
                <a:solidFill>
                  <a:schemeClr val="accent4"/>
                </a:solidFill>
              </a:rPr>
              <a:t>in</a:t>
            </a:r>
            <a:r>
              <a:rPr lang="en" sz="1800"/>
              <a:t> nums: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...</a:t>
            </a:r>
            <a:r>
              <a:rPr lang="en" sz="1800"/>
              <a:t>     </a:t>
            </a:r>
            <a:r>
              <a:rPr lang="en" sz="1800">
                <a:solidFill>
                  <a:schemeClr val="dk2"/>
                </a:solidFill>
              </a:rPr>
              <a:t>print</a:t>
            </a:r>
            <a:r>
              <a:rPr lang="en" sz="1800"/>
              <a:t>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...</a:t>
            </a:r>
            <a:r>
              <a:rPr lang="en" sz="1800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598700" y="3849700"/>
            <a:ext cx="4088099" cy="269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nums = [</a:t>
            </a:r>
            <a:r>
              <a:rPr lang="en" sz="1800">
                <a:solidFill>
                  <a:schemeClr val="accent2"/>
                </a:solidFill>
              </a:rPr>
              <a:t>1</a:t>
            </a:r>
            <a:r>
              <a:rPr lang="en" sz="1800"/>
              <a:t>, </a:t>
            </a:r>
            <a:r>
              <a:rPr lang="en" sz="1800">
                <a:solidFill>
                  <a:schemeClr val="accent2"/>
                </a:solidFill>
              </a:rPr>
              <a:t>2</a:t>
            </a:r>
            <a:r>
              <a:rPr lang="en" sz="1800"/>
              <a:t>, </a:t>
            </a:r>
            <a:r>
              <a:rPr lang="en" sz="1800">
                <a:solidFill>
                  <a:schemeClr val="accent2"/>
                </a:solidFill>
              </a:rPr>
              <a:t>3</a:t>
            </a:r>
            <a:r>
              <a:rPr lang="en" sz="1800"/>
              <a:t>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iterator = nums.__iter__()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</a:t>
            </a:r>
            <a:r>
              <a:rPr lang="en" sz="1800">
                <a:solidFill>
                  <a:schemeClr val="accent5"/>
                </a:solidFill>
              </a:rPr>
              <a:t>try</a:t>
            </a:r>
            <a:r>
              <a:rPr lang="en" sz="1800"/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...</a:t>
            </a:r>
            <a:r>
              <a:rPr lang="en" sz="1800"/>
              <a:t>     </a:t>
            </a:r>
            <a:r>
              <a:rPr lang="en" sz="1800">
                <a:solidFill>
                  <a:schemeClr val="accent4"/>
                </a:solidFill>
              </a:rPr>
              <a:t>while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True</a:t>
            </a:r>
            <a:r>
              <a:rPr lang="en" sz="1800"/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...</a:t>
            </a:r>
            <a:r>
              <a:rPr lang="en" sz="1800"/>
              <a:t>     </a:t>
            </a:r>
            <a:r>
              <a:rPr lang="en" sz="1800">
                <a:solidFill>
                  <a:schemeClr val="dk2"/>
                </a:solidFill>
              </a:rPr>
              <a:t>    </a:t>
            </a:r>
            <a:r>
              <a:rPr lang="en" sz="1800"/>
              <a:t>i = </a:t>
            </a:r>
            <a:r>
              <a:rPr lang="en" sz="1800">
                <a:solidFill>
                  <a:schemeClr val="dk2"/>
                </a:solidFill>
              </a:rPr>
              <a:t>next</a:t>
            </a:r>
            <a:r>
              <a:rPr lang="en" sz="1800"/>
              <a:t>(iterator)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...</a:t>
            </a:r>
            <a:r>
              <a:rPr lang="en" sz="1800"/>
              <a:t>     </a:t>
            </a:r>
            <a:r>
              <a:rPr lang="en" sz="1800">
                <a:solidFill>
                  <a:schemeClr val="dk2"/>
                </a:solidFill>
              </a:rPr>
              <a:t>    print</a:t>
            </a:r>
            <a:r>
              <a:rPr lang="en" sz="1800"/>
              <a:t>(i)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...</a:t>
            </a:r>
            <a:r>
              <a:rPr lang="en" sz="1800"/>
              <a:t> </a:t>
            </a:r>
            <a:r>
              <a:rPr lang="en" sz="1800">
                <a:solidFill>
                  <a:schemeClr val="accent5"/>
                </a:solidFill>
              </a:rPr>
              <a:t>except</a:t>
            </a:r>
            <a:r>
              <a:rPr lang="en" sz="1800"/>
              <a:t> </a:t>
            </a:r>
            <a:r>
              <a:rPr lang="en" sz="1800">
                <a:solidFill>
                  <a:schemeClr val="accent6"/>
                </a:solidFill>
              </a:rPr>
              <a:t>StopIteration</a:t>
            </a:r>
            <a:r>
              <a:rPr lang="en" sz="1800"/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...</a:t>
            </a:r>
            <a:r>
              <a:rPr lang="en" sz="1800"/>
              <a:t>     </a:t>
            </a:r>
            <a:r>
              <a:rPr lang="en" sz="1800">
                <a:solidFill>
                  <a:schemeClr val="dk2"/>
                </a:solidFill>
              </a:rPr>
              <a:t> pass</a:t>
            </a:r>
            <a:r>
              <a:rPr lang="en" sz="1800"/>
              <a:t>  </a:t>
            </a:r>
            <a:r>
              <a:rPr lang="en" sz="1800">
                <a:solidFill>
                  <a:srgbClr val="666666"/>
                </a:solidFill>
              </a:rPr>
              <a:t># do nothing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Interfaces review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Iterators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Range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Iterables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Letters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zip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For statements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">
                <a:solidFill>
                  <a:schemeClr val="dk2"/>
                </a:solidFill>
              </a:rPr>
              <a:t>Generators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title" idx="4294967295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Iterators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Generators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191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</a:t>
            </a:r>
            <a:r>
              <a:rPr lang="en" b="1"/>
              <a:t>generator function</a:t>
            </a:r>
            <a:r>
              <a:rPr lang="en"/>
              <a:t> is a simple way to create a </a:t>
            </a:r>
            <a:r>
              <a:rPr lang="en" b="1"/>
              <a:t>generator object</a:t>
            </a:r>
            <a:r>
              <a:rPr lang="en"/>
              <a:t>, which is an iterator.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normal function can only return once. A generator function can yield multiple values.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When a generator function is called, it returns a generator object.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1852200" y="3008350"/>
            <a:ext cx="5439599" cy="294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</a:t>
            </a:r>
            <a:r>
              <a:rPr lang="en" sz="1800">
                <a:solidFill>
                  <a:schemeClr val="accent5"/>
                </a:solidFill>
              </a:rPr>
              <a:t>def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letter_generator</a:t>
            </a:r>
            <a:r>
              <a:rPr lang="en" sz="1800"/>
              <a:t>(letter, end):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...</a:t>
            </a:r>
            <a:r>
              <a:rPr lang="en" sz="1800"/>
              <a:t>     </a:t>
            </a:r>
            <a:r>
              <a:rPr lang="en" sz="1800">
                <a:solidFill>
                  <a:schemeClr val="accent4"/>
                </a:solidFill>
              </a:rPr>
              <a:t>while</a:t>
            </a:r>
            <a:r>
              <a:rPr lang="en" sz="1800"/>
              <a:t> letter &lt; end: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...</a:t>
            </a:r>
            <a:r>
              <a:rPr lang="en" sz="1800"/>
              <a:t>     </a:t>
            </a:r>
            <a:r>
              <a:rPr lang="en" sz="1800">
                <a:solidFill>
                  <a:schemeClr val="dk2"/>
                </a:solidFill>
              </a:rPr>
              <a:t>    </a:t>
            </a:r>
            <a:r>
              <a:rPr lang="en" sz="1800">
                <a:solidFill>
                  <a:schemeClr val="accent5"/>
                </a:solidFill>
              </a:rPr>
              <a:t>yield</a:t>
            </a:r>
            <a:r>
              <a:rPr lang="en" sz="1800"/>
              <a:t> letter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...</a:t>
            </a:r>
            <a:r>
              <a:rPr lang="en" sz="1800"/>
              <a:t>         letter = </a:t>
            </a:r>
            <a:r>
              <a:rPr lang="en" sz="1800">
                <a:solidFill>
                  <a:schemeClr val="dk2"/>
                </a:solidFill>
              </a:rPr>
              <a:t>chr</a:t>
            </a:r>
            <a:r>
              <a:rPr lang="en" sz="1800"/>
              <a:t>(</a:t>
            </a:r>
            <a:r>
              <a:rPr lang="en" sz="1800">
                <a:solidFill>
                  <a:schemeClr val="dk2"/>
                </a:solidFill>
              </a:rPr>
              <a:t>ord</a:t>
            </a:r>
            <a:r>
              <a:rPr lang="en" sz="1800"/>
              <a:t>(letter) + </a:t>
            </a:r>
            <a:r>
              <a:rPr lang="en" sz="1800">
                <a:solidFill>
                  <a:schemeClr val="accent2"/>
                </a:solidFill>
              </a:rPr>
              <a:t>1</a:t>
            </a:r>
            <a:r>
              <a:rPr lang="en" sz="1800"/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...</a:t>
            </a:r>
            <a:r>
              <a:rPr lang="en" sz="1800"/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letters = letter_generator(</a:t>
            </a:r>
            <a:r>
              <a:rPr lang="en" sz="1800">
                <a:solidFill>
                  <a:schemeClr val="accent1"/>
                </a:solidFill>
              </a:rPr>
              <a:t>'a'</a:t>
            </a:r>
            <a:r>
              <a:rPr lang="en" sz="1800"/>
              <a:t>, </a:t>
            </a:r>
            <a:r>
              <a:rPr lang="en" sz="1800">
                <a:solidFill>
                  <a:schemeClr val="accent1"/>
                </a:solidFill>
              </a:rPr>
              <a:t>'z'</a:t>
            </a:r>
            <a:r>
              <a:rPr lang="en" sz="1800"/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next</a:t>
            </a:r>
            <a:r>
              <a:rPr lang="en" sz="1800"/>
              <a:t>(letters)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'a'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next</a:t>
            </a:r>
            <a:r>
              <a:rPr lang="en" sz="1800"/>
              <a:t>(letters)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'b'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974100" y="5969750"/>
            <a:ext cx="11958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(Demo)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zip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601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Define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/>
              <a:t> using a generator function.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974100" y="5969750"/>
            <a:ext cx="11958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(Demo)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1408500" y="1563700"/>
            <a:ext cx="6326999" cy="411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def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zip</a:t>
            </a:r>
            <a:r>
              <a:rPr lang="en" sz="1800"/>
              <a:t>(iterable1, iterable2):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chemeClr val="accent1"/>
                </a:solidFill>
              </a:rPr>
              <a:t>"""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lst1 = [</a:t>
            </a:r>
            <a:r>
              <a:rPr lang="en" sz="1800">
                <a:solidFill>
                  <a:schemeClr val="accent2"/>
                </a:solidFill>
              </a:rPr>
              <a:t>1</a:t>
            </a:r>
            <a:r>
              <a:rPr lang="en" sz="1800"/>
              <a:t>, </a:t>
            </a:r>
            <a:r>
              <a:rPr lang="en" sz="1800">
                <a:solidFill>
                  <a:schemeClr val="accent2"/>
                </a:solidFill>
              </a:rPr>
              <a:t>2</a:t>
            </a:r>
            <a:r>
              <a:rPr lang="en" sz="1800"/>
              <a:t>, </a:t>
            </a:r>
            <a:r>
              <a:rPr lang="en" sz="1800">
                <a:solidFill>
                  <a:schemeClr val="accent2"/>
                </a:solidFill>
              </a:rPr>
              <a:t>3</a:t>
            </a:r>
            <a:r>
              <a:rPr lang="en" sz="1800"/>
              <a:t>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lst2 = [</a:t>
            </a:r>
            <a:r>
              <a:rPr lang="en" sz="1800">
                <a:solidFill>
                  <a:schemeClr val="accent1"/>
                </a:solidFill>
              </a:rPr>
              <a:t>'a'</a:t>
            </a:r>
            <a:r>
              <a:rPr lang="en" sz="1800"/>
              <a:t>, </a:t>
            </a:r>
            <a:r>
              <a:rPr lang="en" sz="1800">
                <a:solidFill>
                  <a:schemeClr val="accent1"/>
                </a:solidFill>
              </a:rPr>
              <a:t>'b'</a:t>
            </a:r>
            <a:r>
              <a:rPr lang="en" sz="1800"/>
              <a:t>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list</a:t>
            </a:r>
            <a:r>
              <a:rPr lang="en" sz="1800"/>
              <a:t>(</a:t>
            </a:r>
            <a:r>
              <a:rPr lang="en" sz="1800">
                <a:solidFill>
                  <a:schemeClr val="dk2"/>
                </a:solidFill>
              </a:rPr>
              <a:t>zip</a:t>
            </a:r>
            <a:r>
              <a:rPr lang="en" sz="1800"/>
              <a:t>(lst1, lst2))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chemeClr val="accent5"/>
                </a:solidFill>
              </a:rPr>
              <a:t>[(1, 'a'), (2, 'b')]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chemeClr val="accent1"/>
                </a:solidFill>
              </a:rPr>
              <a:t>"""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iterator1 = </a:t>
            </a:r>
            <a:r>
              <a:rPr lang="en" sz="1800">
                <a:solidFill>
                  <a:schemeClr val="dk2"/>
                </a:solidFill>
              </a:rPr>
              <a:t>iter</a:t>
            </a:r>
            <a:r>
              <a:rPr lang="en" sz="1800"/>
              <a:t>(iterable1)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iterator2 = </a:t>
            </a:r>
            <a:r>
              <a:rPr lang="en" sz="1800">
                <a:solidFill>
                  <a:schemeClr val="dk2"/>
                </a:solidFill>
              </a:rPr>
              <a:t>iter</a:t>
            </a:r>
            <a:r>
              <a:rPr lang="en" sz="1800"/>
              <a:t>(iterable2)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chemeClr val="accent4"/>
                </a:solidFill>
              </a:rPr>
              <a:t>while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True</a:t>
            </a:r>
            <a:r>
              <a:rPr lang="en" sz="1800"/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  <a:r>
              <a:rPr lang="en" sz="1800">
                <a:solidFill>
                  <a:schemeClr val="accent5"/>
                </a:solidFill>
              </a:rPr>
              <a:t>yield</a:t>
            </a:r>
            <a:r>
              <a:rPr lang="en" sz="1800"/>
              <a:t> (</a:t>
            </a:r>
            <a:r>
              <a:rPr lang="en" sz="1800">
                <a:solidFill>
                  <a:schemeClr val="dk2"/>
                </a:solidFill>
              </a:rPr>
              <a:t>next</a:t>
            </a:r>
            <a:r>
              <a:rPr lang="en" sz="1800"/>
              <a:t>(iterator1), </a:t>
            </a:r>
            <a:r>
              <a:rPr lang="en" sz="1800">
                <a:solidFill>
                  <a:schemeClr val="dk2"/>
                </a:solidFill>
              </a:rPr>
              <a:t>next</a:t>
            </a:r>
            <a:r>
              <a:rPr lang="en" sz="1800"/>
              <a:t>(iterator2))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zip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601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Define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/>
              <a:t> using a generator function.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974100" y="5969750"/>
            <a:ext cx="11958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(Demo)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1408500" y="1563700"/>
            <a:ext cx="6326999" cy="411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def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zip</a:t>
            </a:r>
            <a:r>
              <a:rPr lang="en" sz="1800"/>
              <a:t>(*iterables):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chemeClr val="accent1"/>
                </a:solidFill>
              </a:rPr>
              <a:t>"""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lst1 = [</a:t>
            </a:r>
            <a:r>
              <a:rPr lang="en" sz="1800">
                <a:solidFill>
                  <a:schemeClr val="accent2"/>
                </a:solidFill>
              </a:rPr>
              <a:t>1</a:t>
            </a:r>
            <a:r>
              <a:rPr lang="en" sz="1800"/>
              <a:t>, </a:t>
            </a:r>
            <a:r>
              <a:rPr lang="en" sz="1800">
                <a:solidFill>
                  <a:schemeClr val="accent2"/>
                </a:solidFill>
              </a:rPr>
              <a:t>2</a:t>
            </a:r>
            <a:r>
              <a:rPr lang="en" sz="1800"/>
              <a:t>, </a:t>
            </a:r>
            <a:r>
              <a:rPr lang="en" sz="1800">
                <a:solidFill>
                  <a:schemeClr val="accent2"/>
                </a:solidFill>
              </a:rPr>
              <a:t>3</a:t>
            </a:r>
            <a:r>
              <a:rPr lang="en" sz="1800"/>
              <a:t>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lst2 = [</a:t>
            </a:r>
            <a:r>
              <a:rPr lang="en" sz="1800">
                <a:solidFill>
                  <a:schemeClr val="accent1"/>
                </a:solidFill>
              </a:rPr>
              <a:t>'a'</a:t>
            </a:r>
            <a:r>
              <a:rPr lang="en" sz="1800"/>
              <a:t>, </a:t>
            </a:r>
            <a:r>
              <a:rPr lang="en" sz="1800">
                <a:solidFill>
                  <a:schemeClr val="accent1"/>
                </a:solidFill>
              </a:rPr>
              <a:t>'b'</a:t>
            </a:r>
            <a:r>
              <a:rPr lang="en" sz="1800"/>
              <a:t>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list</a:t>
            </a:r>
            <a:r>
              <a:rPr lang="en" sz="1800"/>
              <a:t>(</a:t>
            </a:r>
            <a:r>
              <a:rPr lang="en" sz="1800">
                <a:solidFill>
                  <a:schemeClr val="dk2"/>
                </a:solidFill>
              </a:rPr>
              <a:t>zip</a:t>
            </a:r>
            <a:r>
              <a:rPr lang="en" sz="1800"/>
              <a:t>(lst1, lst2))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chemeClr val="accent5"/>
                </a:solidFill>
              </a:rPr>
              <a:t>[(1, 'a'), (2, 'b')]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chemeClr val="accent1"/>
                </a:solidFill>
              </a:rPr>
              <a:t>"""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iterators = [</a:t>
            </a:r>
            <a:r>
              <a:rPr lang="en" sz="1800">
                <a:solidFill>
                  <a:schemeClr val="dk2"/>
                </a:solidFill>
              </a:rPr>
              <a:t>iter</a:t>
            </a:r>
            <a:r>
              <a:rPr lang="en" sz="1800"/>
              <a:t>(iterable)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            </a:t>
            </a:r>
            <a:r>
              <a:rPr lang="en" sz="1800">
                <a:solidFill>
                  <a:schemeClr val="accent4"/>
                </a:solidFill>
              </a:rPr>
              <a:t>for</a:t>
            </a:r>
            <a:r>
              <a:rPr lang="en" sz="1800"/>
              <a:t> iterable </a:t>
            </a:r>
            <a:r>
              <a:rPr lang="en" sz="1800">
                <a:solidFill>
                  <a:schemeClr val="accent4"/>
                </a:solidFill>
              </a:rPr>
              <a:t>in</a:t>
            </a:r>
            <a:r>
              <a:rPr lang="en" sz="1800"/>
              <a:t> iterables]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chemeClr val="accent4"/>
                </a:solidFill>
              </a:rPr>
              <a:t>while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True</a:t>
            </a:r>
            <a:r>
              <a:rPr lang="en" sz="1800"/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   </a:t>
            </a:r>
            <a:r>
              <a:rPr lang="en" sz="1800">
                <a:solidFill>
                  <a:schemeClr val="accent5"/>
                </a:solidFill>
              </a:rPr>
              <a:t>yield</a:t>
            </a:r>
            <a:r>
              <a:rPr lang="en" sz="1800"/>
              <a:t> tuple([</a:t>
            </a:r>
            <a:r>
              <a:rPr lang="en" sz="1800">
                <a:solidFill>
                  <a:schemeClr val="dk2"/>
                </a:solidFill>
              </a:rPr>
              <a:t>next</a:t>
            </a:r>
            <a:r>
              <a:rPr lang="en" sz="1800"/>
              <a:t>(iterator)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                </a:t>
            </a:r>
            <a:r>
              <a:rPr lang="en" sz="1800">
                <a:solidFill>
                  <a:schemeClr val="accent4"/>
                </a:solidFill>
              </a:rPr>
              <a:t>for</a:t>
            </a:r>
            <a:r>
              <a:rPr lang="en" sz="1800"/>
              <a:t> iterator </a:t>
            </a:r>
            <a:r>
              <a:rPr lang="en" sz="1800">
                <a:solidFill>
                  <a:schemeClr val="accent4"/>
                </a:solidFill>
              </a:rPr>
              <a:t>in</a:t>
            </a:r>
            <a:r>
              <a:rPr lang="en" sz="1800"/>
              <a:t> iterators])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" dirty="0">
                <a:solidFill>
                  <a:schemeClr val="dk2"/>
                </a:solidFill>
              </a:rPr>
              <a:t>Interfaces review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Iterators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Range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Iterables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Letters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zip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For statements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 dirty="0">
                <a:solidFill>
                  <a:srgbClr val="000000"/>
                </a:solidFill>
              </a:rPr>
              <a:t>Generators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 idx="4294967295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Iterators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Linked lists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68700" y="1761900"/>
            <a:ext cx="3501599" cy="4571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class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Link</a:t>
            </a:r>
            <a:r>
              <a:rPr lang="en" sz="18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...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</a:t>
            </a:r>
            <a:r>
              <a:rPr lang="en" sz="1800">
                <a:solidFill>
                  <a:schemeClr val="accent5"/>
                </a:solidFill>
              </a:rPr>
              <a:t>def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__len__</a:t>
            </a:r>
            <a:r>
              <a:rPr lang="en" sz="1800"/>
              <a:t>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</a:t>
            </a:r>
            <a:r>
              <a:rPr lang="en" sz="1800">
                <a:solidFill>
                  <a:schemeClr val="accent5"/>
                </a:solidFill>
              </a:rPr>
              <a:t>def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__getitem__</a:t>
            </a:r>
            <a:r>
              <a:rPr lang="en" sz="1800"/>
              <a:t>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</a:t>
            </a:r>
            <a:r>
              <a:rPr lang="en" sz="1800">
                <a:solidFill>
                  <a:schemeClr val="accent5"/>
                </a:solidFill>
              </a:rPr>
              <a:t>def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__repr__</a:t>
            </a:r>
            <a:r>
              <a:rPr lang="en" sz="1800"/>
              <a:t>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     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>
                <a:solidFill>
                  <a:schemeClr val="accent5"/>
                </a:solidFill>
              </a:rPr>
              <a:t>def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__str__</a:t>
            </a:r>
            <a:r>
              <a:rPr lang="en" sz="1800"/>
              <a:t>(self):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   ...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80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defines interfaces that allow users to create objects that utilize </a:t>
            </a:r>
            <a:r>
              <a:rPr lang="en" b="1"/>
              <a:t>syntactic sugar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248625" y="1761900"/>
            <a:ext cx="4438200" cy="4571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link = Link(</a:t>
            </a:r>
            <a:r>
              <a:rPr lang="en" sz="1800">
                <a:solidFill>
                  <a:schemeClr val="accent2"/>
                </a:solidFill>
              </a:rPr>
              <a:t>1</a:t>
            </a:r>
            <a:r>
              <a:rPr lang="en" sz="1800"/>
              <a:t>, Link(</a:t>
            </a:r>
            <a:r>
              <a:rPr lang="en" sz="1800">
                <a:solidFill>
                  <a:schemeClr val="accent2"/>
                </a:solidFill>
              </a:rPr>
              <a:t>2</a:t>
            </a:r>
            <a:r>
              <a:rPr lang="en" sz="1800"/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len(link)     </a:t>
            </a:r>
            <a:r>
              <a:rPr lang="en" sz="1800">
                <a:solidFill>
                  <a:srgbClr val="666666"/>
                </a:solidFill>
              </a:rPr>
              <a:t># uses len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link[</a:t>
            </a:r>
            <a:r>
              <a:rPr lang="en" sz="1800">
                <a:solidFill>
                  <a:schemeClr val="accent2"/>
                </a:solidFill>
              </a:rPr>
              <a:t>1</a:t>
            </a:r>
            <a:r>
              <a:rPr lang="en" sz="1800"/>
              <a:t>]       </a:t>
            </a:r>
            <a:r>
              <a:rPr lang="en" sz="1800">
                <a:solidFill>
                  <a:srgbClr val="666666"/>
                </a:solidFill>
              </a:rPr>
              <a:t># uses getitem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link          </a:t>
            </a:r>
            <a:r>
              <a:rPr lang="en" sz="1800">
                <a:solidFill>
                  <a:srgbClr val="666666"/>
                </a:solidFill>
              </a:rPr>
              <a:t># uses repr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Link(1, Link(2))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print(link)   </a:t>
            </a:r>
            <a:r>
              <a:rPr lang="en" sz="1800">
                <a:solidFill>
                  <a:srgbClr val="666666"/>
                </a:solidFill>
              </a:rPr>
              <a:t># uses str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5"/>
                </a:solidFill>
              </a:rPr>
              <a:t>&lt;1 2&gt;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Interfaces review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AutoNum type="arabicPeriod"/>
            </a:pPr>
            <a:r>
              <a:rPr lang="en">
                <a:solidFill>
                  <a:schemeClr val="dk2"/>
                </a:solidFill>
              </a:rPr>
              <a:t>Iterators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Range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Iterables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Letters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zip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For statements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Generators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title" idx="4294967295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Iterators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Iterator interface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513000" y="3023825"/>
            <a:ext cx="5138100" cy="342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66666"/>
                </a:solidFill>
              </a:rPr>
              <a:t>&gt;&gt;&gt;</a:t>
            </a:r>
            <a:r>
              <a:rPr lang="en" sz="2200"/>
              <a:t> range_iterator =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66666"/>
                </a:solidFill>
              </a:rPr>
              <a:t>&gt;&gt;&gt;</a:t>
            </a:r>
            <a:r>
              <a:rPr lang="en" sz="2200"/>
              <a:t> </a:t>
            </a:r>
            <a:r>
              <a:rPr lang="en" sz="2200">
                <a:solidFill>
                  <a:schemeClr val="dk2"/>
                </a:solidFill>
              </a:rPr>
              <a:t>next</a:t>
            </a:r>
            <a:r>
              <a:rPr lang="en" sz="2200"/>
              <a:t>(range_iterator)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5"/>
                </a:solidFill>
              </a:rPr>
              <a:t>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66666"/>
                </a:solidFill>
              </a:rPr>
              <a:t>&gt;&gt;&gt;</a:t>
            </a:r>
            <a:r>
              <a:rPr lang="en" sz="2200"/>
              <a:t> </a:t>
            </a:r>
            <a:r>
              <a:rPr lang="en" sz="2200">
                <a:solidFill>
                  <a:schemeClr val="dk2"/>
                </a:solidFill>
              </a:rPr>
              <a:t>next</a:t>
            </a:r>
            <a:r>
              <a:rPr lang="en" sz="2200"/>
              <a:t>(range_iterator)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5"/>
                </a:solidFill>
              </a:rPr>
              <a:t>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66666"/>
                </a:solidFill>
              </a:rPr>
              <a:t>&gt;&gt;&gt;</a:t>
            </a:r>
            <a:r>
              <a:rPr lang="en" sz="2200"/>
              <a:t> </a:t>
            </a:r>
            <a:r>
              <a:rPr lang="en" sz="2200">
                <a:solidFill>
                  <a:schemeClr val="dk2"/>
                </a:solidFill>
              </a:rPr>
              <a:t>next</a:t>
            </a:r>
            <a:r>
              <a:rPr lang="en" sz="2200"/>
              <a:t>(range_iterator)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5"/>
                </a:solidFill>
              </a:rPr>
              <a:t>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66666"/>
                </a:solidFill>
              </a:rPr>
              <a:t>&gt;&gt;&gt;</a:t>
            </a:r>
            <a:r>
              <a:rPr lang="en" sz="2200"/>
              <a:t> </a:t>
            </a:r>
            <a:r>
              <a:rPr lang="en" sz="2200">
                <a:solidFill>
                  <a:schemeClr val="dk2"/>
                </a:solidFill>
              </a:rPr>
              <a:t>next</a:t>
            </a:r>
            <a:r>
              <a:rPr lang="en" sz="2200"/>
              <a:t>(range_iterator)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6"/>
                </a:solidFill>
              </a:rPr>
              <a:t>StopIteration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206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</a:t>
            </a:r>
            <a:r>
              <a:rPr lang="en" b="1"/>
              <a:t>iterator</a:t>
            </a:r>
            <a:r>
              <a:rPr lang="en"/>
              <a:t> is an object that can provide the next element in a sequence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Its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__next__</a:t>
            </a:r>
            <a:r>
              <a:rPr lang="en"/>
              <a:t> method returns the next element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built-in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/>
              <a:t> function invokes the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__next__</a:t>
            </a:r>
            <a:r>
              <a:rPr lang="en"/>
              <a:t> method on its argument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there is no next element, the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__next__</a:t>
            </a:r>
            <a:r>
              <a:rPr lang="en"/>
              <a:t> method raises a 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StopIteration</a:t>
            </a:r>
            <a:r>
              <a:rPr lang="en"/>
              <a:t> exception</a:t>
            </a:r>
          </a:p>
        </p:txBody>
      </p:sp>
      <p:sp>
        <p:nvSpPr>
          <p:cNvPr id="77" name="Shape 77"/>
          <p:cNvSpPr/>
          <p:nvPr/>
        </p:nvSpPr>
        <p:spPr>
          <a:xfrm>
            <a:off x="4604325" y="3578825"/>
            <a:ext cx="3865499" cy="833999"/>
          </a:xfrm>
          <a:prstGeom prst="wedgeRoundRectCallout">
            <a:avLst>
              <a:gd name="adj1" fmla="val -55585"/>
              <a:gd name="adj2" fmla="val -54706"/>
              <a:gd name="adj3" fmla="val 0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Invokes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__iter__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on its argument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__iter__</a:t>
            </a: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 returns an iterator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7398375" y="6003725"/>
            <a:ext cx="11958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(Demo)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814275" y="3023825"/>
            <a:ext cx="3166800" cy="4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iter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 4))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Range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513000" y="3023825"/>
            <a:ext cx="4471199" cy="342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66666"/>
                </a:solidFill>
              </a:rPr>
              <a:t>&gt;&gt;&gt;</a:t>
            </a:r>
            <a:r>
              <a:rPr lang="en" sz="2200"/>
              <a:t> range(10 ** 7)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66666"/>
                </a:solidFill>
              </a:rPr>
              <a:t>&gt;&gt;&gt;</a:t>
            </a:r>
            <a:r>
              <a:rPr lang="en" sz="2200"/>
              <a:t> </a:t>
            </a:r>
            <a:r>
              <a:rPr lang="en" sz="2200">
                <a:solidFill>
                  <a:schemeClr val="dk2"/>
                </a:solidFill>
              </a:rPr>
              <a:t>next</a:t>
            </a:r>
            <a:r>
              <a:rPr lang="en" sz="2200"/>
              <a:t>(range_iterator)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5"/>
                </a:solidFill>
              </a:rPr>
              <a:t>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66666"/>
                </a:solidFill>
              </a:rPr>
              <a:t>&gt;&gt;&gt;</a:t>
            </a:r>
            <a:r>
              <a:rPr lang="en" sz="2200"/>
              <a:t> </a:t>
            </a:r>
            <a:r>
              <a:rPr lang="en" sz="2200">
                <a:solidFill>
                  <a:schemeClr val="dk2"/>
                </a:solidFill>
              </a:rPr>
              <a:t>next</a:t>
            </a:r>
            <a:r>
              <a:rPr lang="en" sz="2200"/>
              <a:t>(range_iterator)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5"/>
                </a:solidFill>
              </a:rPr>
              <a:t>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66666"/>
                </a:solidFill>
              </a:rPr>
              <a:t>&gt;&gt;&gt;</a:t>
            </a:r>
            <a:r>
              <a:rPr lang="en" sz="2200"/>
              <a:t> </a:t>
            </a:r>
            <a:r>
              <a:rPr lang="en" sz="2200">
                <a:solidFill>
                  <a:schemeClr val="dk2"/>
                </a:solidFill>
              </a:rPr>
              <a:t>next</a:t>
            </a:r>
            <a:r>
              <a:rPr lang="en" sz="2200"/>
              <a:t>(range_iterator)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5"/>
                </a:solidFill>
              </a:rPr>
              <a:t>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666666"/>
                </a:solidFill>
              </a:rPr>
              <a:t>&gt;&gt;&gt;</a:t>
            </a:r>
            <a:r>
              <a:rPr lang="en" sz="2200"/>
              <a:t> </a:t>
            </a:r>
            <a:r>
              <a:rPr lang="en" sz="2200">
                <a:solidFill>
                  <a:schemeClr val="dk2"/>
                </a:solidFill>
              </a:rPr>
              <a:t>next</a:t>
            </a:r>
            <a:r>
              <a:rPr lang="en" sz="2200"/>
              <a:t>(range_iterator)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accent6"/>
                </a:solidFill>
              </a:rPr>
              <a:t>StopIteration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206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/>
              <a:t> function creates an implicit sequence of numbers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When a range is created, Python does not calculate the entire sequence immediately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Each element is calculated </a:t>
            </a:r>
            <a:r>
              <a:rPr lang="en" i="1"/>
              <a:t>lazily</a:t>
            </a:r>
            <a:r>
              <a:rPr lang="en"/>
              <a:t>, on demand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Lazily evaluation allows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/>
              <a:t> to use O(1) space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7398375" y="6003725"/>
            <a:ext cx="11958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(Demo)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461950"/>
            <a:ext cx="3985200" cy="48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Interfaces review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Iterators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Range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Iterables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AutoNum type="alphaLcPeriod"/>
            </a:pPr>
            <a:r>
              <a:rPr lang="en">
                <a:solidFill>
                  <a:schemeClr val="dk2"/>
                </a:solidFill>
              </a:rPr>
              <a:t>Letters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zip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lphaLcPeriod"/>
            </a:pPr>
            <a:r>
              <a:rPr lang="en">
                <a:solidFill>
                  <a:srgbClr val="000000"/>
                </a:solidFill>
              </a:rPr>
              <a:t>For statements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Generators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title" idx="4294967295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0">
                <a:solidFill>
                  <a:srgbClr val="418BE8"/>
                </a:solidFill>
                <a:latin typeface="Droid Sans"/>
                <a:ea typeface="Droid Sans"/>
                <a:cs typeface="Droid Sans"/>
                <a:sym typeface="Droid Sans"/>
              </a:rPr>
              <a:t>Iterators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Iterables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3533600" y="3088900"/>
            <a:ext cx="3345000" cy="112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accent4"/>
                </a:solidFill>
              </a:rPr>
              <a:t>LetterIter</a:t>
            </a:r>
            <a:r>
              <a:rPr lang="en" sz="2000">
                <a:solidFill>
                  <a:srgbClr val="000000"/>
                </a:solidFill>
              </a:rPr>
              <a:t>(</a:t>
            </a:r>
            <a:r>
              <a:rPr lang="en" sz="2000">
                <a:solidFill>
                  <a:schemeClr val="accent1"/>
                </a:solidFill>
              </a:rPr>
              <a:t>'a'</a:t>
            </a:r>
            <a:r>
              <a:rPr lang="en" sz="2000">
                <a:solidFill>
                  <a:srgbClr val="000000"/>
                </a:solidFill>
              </a:rPr>
              <a:t>, </a:t>
            </a:r>
            <a:r>
              <a:rPr lang="en" sz="2000">
                <a:solidFill>
                  <a:schemeClr val="accent1"/>
                </a:solidFill>
              </a:rPr>
              <a:t>'d'</a:t>
            </a:r>
            <a:r>
              <a:rPr lang="en" sz="2000">
                <a:solidFill>
                  <a:srgbClr val="000000"/>
                </a:solidFill>
              </a:rPr>
              <a:t>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accent3"/>
                </a:solidFill>
              </a:rPr>
              <a:t>LetterIter</a:t>
            </a:r>
            <a:r>
              <a:rPr lang="en" sz="2000"/>
              <a:t>(</a:t>
            </a:r>
            <a:r>
              <a:rPr lang="en" sz="2000">
                <a:solidFill>
                  <a:schemeClr val="accent1"/>
                </a:solidFill>
              </a:rPr>
              <a:t>'a'</a:t>
            </a:r>
            <a:r>
              <a:rPr lang="en" sz="2000"/>
              <a:t>, </a:t>
            </a:r>
            <a:r>
              <a:rPr lang="en" sz="2000">
                <a:solidFill>
                  <a:schemeClr val="accent1"/>
                </a:solidFill>
              </a:rPr>
              <a:t>'d'</a:t>
            </a:r>
            <a:r>
              <a:rPr lang="en" sz="2000"/>
              <a:t>)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2126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Iterator: object that tracks its current position in a sequence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__next__ method advances position, returns next element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__iter__ method returns self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Cannot be reset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Iterable: object that represents a sequence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__iter__ method returns a new iterator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974100" y="5969750"/>
            <a:ext cx="11958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(Demo)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60400" y="3088900"/>
            <a:ext cx="3249299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LetterIter</a:t>
            </a:r>
            <a:r>
              <a:rPr lang="en" sz="2000"/>
              <a:t> is an iterator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3533600" y="4079500"/>
            <a:ext cx="3345000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Letters(</a:t>
            </a:r>
            <a:r>
              <a:rPr lang="en" sz="2000">
                <a:solidFill>
                  <a:schemeClr val="accent1"/>
                </a:solidFill>
              </a:rPr>
              <a:t>'a'</a:t>
            </a:r>
            <a:r>
              <a:rPr lang="en" sz="2000">
                <a:solidFill>
                  <a:srgbClr val="000000"/>
                </a:solidFill>
              </a:rPr>
              <a:t>, </a:t>
            </a:r>
            <a:r>
              <a:rPr lang="en" sz="2000">
                <a:solidFill>
                  <a:schemeClr val="accent1"/>
                </a:solidFill>
              </a:rPr>
              <a:t>'d'</a:t>
            </a:r>
            <a:r>
              <a:rPr lang="en" sz="20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60400" y="4079500"/>
            <a:ext cx="3249299" cy="44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Letters</a:t>
            </a:r>
            <a:r>
              <a:rPr lang="en" sz="2000"/>
              <a:t> is iterable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711350" y="4079500"/>
            <a:ext cx="2143800" cy="59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accent1"/>
                </a:solidFill>
              </a:rPr>
              <a:t>'a'</a:t>
            </a:r>
            <a:r>
              <a:rPr lang="en" sz="2000">
                <a:solidFill>
                  <a:srgbClr val="000000"/>
                </a:solidFill>
              </a:rPr>
              <a:t>  </a:t>
            </a:r>
            <a:r>
              <a:rPr lang="en" sz="2000">
                <a:solidFill>
                  <a:schemeClr val="accent1"/>
                </a:solidFill>
              </a:rPr>
              <a:t>'b'</a:t>
            </a:r>
            <a:r>
              <a:rPr lang="en" sz="2000">
                <a:solidFill>
                  <a:srgbClr val="000000"/>
                </a:solidFill>
              </a:rPr>
              <a:t>  </a:t>
            </a:r>
            <a:r>
              <a:rPr lang="en" sz="2000">
                <a:solidFill>
                  <a:schemeClr val="accent1"/>
                </a:solidFill>
              </a:rPr>
              <a:t>'c'</a:t>
            </a:r>
          </a:p>
        </p:txBody>
      </p:sp>
      <p:sp>
        <p:nvSpPr>
          <p:cNvPr id="106" name="Shape 106"/>
          <p:cNvSpPr/>
          <p:nvPr/>
        </p:nvSpPr>
        <p:spPr>
          <a:xfrm rot="10800000">
            <a:off x="6815499" y="3212300"/>
            <a:ext cx="373800" cy="27179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 rot="10800000">
            <a:off x="6815499" y="3669500"/>
            <a:ext cx="373800" cy="271799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930300" y="4926825"/>
            <a:ext cx="18087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ord</a:t>
            </a:r>
            <a:r>
              <a:rPr lang="en" sz="1800"/>
              <a:t>(</a:t>
            </a:r>
            <a:r>
              <a:rPr lang="en" sz="1800">
                <a:solidFill>
                  <a:schemeClr val="accent1"/>
                </a:solidFill>
              </a:rPr>
              <a:t>'a'</a:t>
            </a:r>
            <a:r>
              <a:rPr lang="en" sz="1800"/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97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3216300" y="4926825"/>
            <a:ext cx="1808700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chr</a:t>
            </a:r>
            <a:r>
              <a:rPr lang="en" sz="1800"/>
              <a:t>(</a:t>
            </a:r>
            <a:r>
              <a:rPr lang="en" sz="1800">
                <a:solidFill>
                  <a:schemeClr val="accent2"/>
                </a:solidFill>
              </a:rPr>
              <a:t>98</a:t>
            </a:r>
            <a:r>
              <a:rPr lang="en" sz="1800"/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'b'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5349900" y="4926825"/>
            <a:ext cx="2863799" cy="79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&gt;&gt;&gt;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chr</a:t>
            </a:r>
            <a:r>
              <a:rPr lang="en" sz="1800"/>
              <a:t>(</a:t>
            </a:r>
            <a:r>
              <a:rPr lang="en" sz="1800">
                <a:solidFill>
                  <a:schemeClr val="dk2"/>
                </a:solidFill>
              </a:rPr>
              <a:t>ord</a:t>
            </a:r>
            <a:r>
              <a:rPr lang="en" sz="1800"/>
              <a:t>(</a:t>
            </a:r>
            <a:r>
              <a:rPr lang="en" sz="1800">
                <a:solidFill>
                  <a:schemeClr val="accent1"/>
                </a:solidFill>
              </a:rPr>
              <a:t>'a'</a:t>
            </a:r>
            <a:r>
              <a:rPr lang="en" sz="1800"/>
              <a:t>) + 1)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'b'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6815500" y="3127400"/>
            <a:ext cx="1444799" cy="441600"/>
            <a:chOff x="6456425" y="-1207225"/>
            <a:chExt cx="1444799" cy="441600"/>
          </a:xfrm>
        </p:grpSpPr>
        <p:sp>
          <p:nvSpPr>
            <p:cNvPr id="112" name="Shape 112"/>
            <p:cNvSpPr/>
            <p:nvPr/>
          </p:nvSpPr>
          <p:spPr>
            <a:xfrm>
              <a:off x="6456425" y="-1207225"/>
              <a:ext cx="1444799" cy="44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10800000">
              <a:off x="7110874" y="-1122324"/>
              <a:ext cx="373800" cy="271799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19434"/>
            <a:ext cx="8229600" cy="79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Built-in iterables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961900"/>
            <a:ext cx="8229600" cy="94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Many built-in Python sequence operations return iterators that compute the results lazily, i.e. the sequence is calculated on demand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974100" y="5969750"/>
            <a:ext cx="1195800" cy="4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(Demo)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2531550" y="1675000"/>
            <a:ext cx="4080899" cy="20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map</a:t>
            </a:r>
            <a:r>
              <a:rPr lang="en" sz="2200">
                <a:solidFill>
                  <a:srgbClr val="000000"/>
                </a:solidFill>
              </a:rPr>
              <a:t>(func, iterable)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filter</a:t>
            </a:r>
            <a:r>
              <a:rPr lang="en" sz="2200">
                <a:solidFill>
                  <a:srgbClr val="000000"/>
                </a:solidFill>
              </a:rPr>
              <a:t>(func, iterable)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zip</a:t>
            </a:r>
            <a:r>
              <a:rPr lang="en" sz="2200">
                <a:solidFill>
                  <a:srgbClr val="000000"/>
                </a:solidFill>
              </a:rPr>
              <a:t>(iter1, iter2)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reversed</a:t>
            </a:r>
            <a:r>
              <a:rPr lang="en" sz="2200">
                <a:solidFill>
                  <a:srgbClr val="000000"/>
                </a:solidFill>
              </a:rPr>
              <a:t>(sequence)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rgbClr val="000000"/>
                </a:solidFill>
              </a:rPr>
              <a:t>(char </a:t>
            </a:r>
            <a:r>
              <a:rPr lang="en" sz="2200">
                <a:solidFill>
                  <a:schemeClr val="accent4"/>
                </a:solidFill>
              </a:rPr>
              <a:t>for</a:t>
            </a:r>
            <a:r>
              <a:rPr lang="en" sz="2200">
                <a:solidFill>
                  <a:srgbClr val="000000"/>
                </a:solidFill>
              </a:rPr>
              <a:t> char </a:t>
            </a:r>
            <a:r>
              <a:rPr lang="en" sz="2200">
                <a:solidFill>
                  <a:schemeClr val="accent4"/>
                </a:solidFill>
              </a:rPr>
              <a:t>in</a:t>
            </a:r>
            <a:r>
              <a:rPr lang="en" sz="2200">
                <a:solidFill>
                  <a:srgbClr val="000000"/>
                </a:solidFill>
              </a:rPr>
              <a:t> 'abcd')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3857500"/>
            <a:ext cx="8229600" cy="56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To see all of the results, you can put the elements in a list or a tuple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3160800" y="4412175"/>
            <a:ext cx="2822400" cy="125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list</a:t>
            </a:r>
            <a:r>
              <a:rPr lang="en" sz="2200">
                <a:solidFill>
                  <a:srgbClr val="000000"/>
                </a:solidFill>
              </a:rPr>
              <a:t>(iterable)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tuple</a:t>
            </a:r>
            <a:r>
              <a:rPr lang="en" sz="2200">
                <a:solidFill>
                  <a:srgbClr val="000000"/>
                </a:solidFill>
              </a:rPr>
              <a:t>(iterable)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sorted</a:t>
            </a:r>
            <a:r>
              <a:rPr lang="en" sz="2200">
                <a:solidFill>
                  <a:srgbClr val="000000"/>
                </a:solidFill>
              </a:rPr>
              <a:t>(iterable)</a:t>
            </a:r>
          </a:p>
        </p:txBody>
      </p:sp>
      <p:sp>
        <p:nvSpPr>
          <p:cNvPr id="124" name="Shape 124"/>
          <p:cNvSpPr/>
          <p:nvPr/>
        </p:nvSpPr>
        <p:spPr>
          <a:xfrm>
            <a:off x="6172125" y="2152026"/>
            <a:ext cx="2461500" cy="941699"/>
          </a:xfrm>
          <a:prstGeom prst="wedgeRoundRectCallout">
            <a:avLst>
              <a:gd name="adj1" fmla="val -38530"/>
              <a:gd name="adj2" fmla="val 73189"/>
              <a:gd name="adj3" fmla="val 0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A lazily computed sequence, similar to a list comprehension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5983200" y="4723000"/>
            <a:ext cx="2281500" cy="941699"/>
          </a:xfrm>
          <a:prstGeom prst="wedgeRoundRectCallout">
            <a:avLst>
              <a:gd name="adj1" fmla="val -56529"/>
              <a:gd name="adj2" fmla="val 27456"/>
              <a:gd name="adj3" fmla="val 0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Droid Sans"/>
                <a:ea typeface="Droid Sans"/>
                <a:cs typeface="Droid Sans"/>
                <a:sym typeface="Droid Sans"/>
              </a:rPr>
              <a:t>Create a sorted list with the elements in the iterable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1191</Words>
  <Application>Microsoft Macintosh PowerPoint</Application>
  <PresentationFormat>On-screen Show (4:3)</PresentationFormat>
  <Paragraphs>256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biz</vt:lpstr>
      <vt:lpstr>CS2021 – Python Generators</vt:lpstr>
      <vt:lpstr>Iterators</vt:lpstr>
      <vt:lpstr>Linked lists</vt:lpstr>
      <vt:lpstr>Iterators</vt:lpstr>
      <vt:lpstr>Iterator interface</vt:lpstr>
      <vt:lpstr>Range</vt:lpstr>
      <vt:lpstr>Iterators</vt:lpstr>
      <vt:lpstr>Iterables</vt:lpstr>
      <vt:lpstr>Built-in iterables</vt:lpstr>
      <vt:lpstr>Iterators</vt:lpstr>
      <vt:lpstr>zip</vt:lpstr>
      <vt:lpstr>zip</vt:lpstr>
      <vt:lpstr>Iterators</vt:lpstr>
      <vt:lpstr>For statement</vt:lpstr>
      <vt:lpstr>Iterators</vt:lpstr>
      <vt:lpstr>Generators</vt:lpstr>
      <vt:lpstr>zip</vt:lpstr>
      <vt:lpstr>zip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CS2021 – Iterators and Generators</dc:title>
  <cp:lastModifiedBy>Fred Annexstein</cp:lastModifiedBy>
  <cp:revision>2</cp:revision>
  <dcterms:modified xsi:type="dcterms:W3CDTF">2016-11-11T14:53:29Z</dcterms:modified>
</cp:coreProperties>
</file>