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147481232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8D8D5-E15F-CB4F-9206-B385DCB3A6C3}" type="datetimeFigureOut">
              <a:rPr lang="en-DE" smtClean="0"/>
              <a:t>06.12.23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1A43-63C6-8948-B896-5756E23592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9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138869-81D3-9B48-92ED-88CA51BB47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8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4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3703320"/>
            <a:ext cx="11375136" cy="338328"/>
          </a:xfrm>
        </p:spPr>
        <p:txBody>
          <a:bodyPr anchor="b" anchorCtr="0"/>
          <a:lstStyle>
            <a:lvl1pPr marL="0" indent="0">
              <a:spcBef>
                <a:spcPts val="1760"/>
              </a:spcBef>
              <a:buNone/>
              <a:defRPr sz="2933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5120640"/>
            <a:ext cx="11375136" cy="4876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1104" y="2779173"/>
            <a:ext cx="11411712" cy="902811"/>
          </a:xfrm>
        </p:spPr>
        <p:txBody>
          <a:bodyPr anchor="b" anchorCtr="0"/>
          <a:lstStyle>
            <a:lvl1pPr>
              <a:defRPr sz="6400" b="0" i="0">
                <a:solidFill>
                  <a:srgbClr val="00B0D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IBM Presentation Title</a:t>
            </a:r>
          </a:p>
        </p:txBody>
      </p:sp>
      <p:pic>
        <p:nvPicPr>
          <p:cNvPr id="15" name="Picture 44" descr="cover-wallerpaper">
            <a:extLst>
              <a:ext uri="{FF2B5EF4-FFF2-40B4-BE49-F238E27FC236}">
                <a16:creationId xmlns:a16="http://schemas.microsoft.com/office/drawing/2014/main" id="{642A63E9-076B-E147-AABA-C007001527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57151"/>
            <a:ext cx="12192000" cy="566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6" descr="blue-tri-color-logo">
            <a:extLst>
              <a:ext uri="{FF2B5EF4-FFF2-40B4-BE49-F238E27FC236}">
                <a16:creationId xmlns:a16="http://schemas.microsoft.com/office/drawing/2014/main" id="{F9681DA4-B1B4-3245-8AE4-64613819E8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16220" y="6354233"/>
            <a:ext cx="6265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52">
            <a:extLst>
              <a:ext uri="{FF2B5EF4-FFF2-40B4-BE49-F238E27FC236}">
                <a16:creationId xmlns:a16="http://schemas.microsoft.com/office/drawing/2014/main" id="{56334053-1999-BB4D-A1E9-8B1160236C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53519" y="6491817"/>
            <a:ext cx="2832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dirty="0">
                <a:solidFill>
                  <a:srgbClr val="7F7F7F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041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10" y="1358153"/>
            <a:ext cx="11592977" cy="4985771"/>
          </a:xfrm>
        </p:spPr>
        <p:txBody>
          <a:bodyPr/>
          <a:lstStyle>
            <a:lvl1pPr marL="0" indent="0">
              <a:buNone/>
              <a:defRPr b="1"/>
            </a:lvl1pPr>
            <a:lvl2pPr marL="226868" indent="-226868">
              <a:buFont typeface="Wingdings" panose="05000000000000000000" pitchFamily="2" charset="2"/>
              <a:buChar char="§"/>
              <a:defRPr/>
            </a:lvl2pPr>
            <a:lvl3pPr marL="629835" indent="-171341">
              <a:buFont typeface="Arial" panose="020B0604020202020204" pitchFamily="34" charset="0"/>
              <a:buChar char="-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747051" y="5635257"/>
            <a:ext cx="1219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395" tIns="45697" rIns="91395" bIns="45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381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19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405FA7E-4C5C-467B-B8D7-D50AC8BF4B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111" y="6464807"/>
            <a:ext cx="11491575" cy="379412"/>
          </a:xfrm>
        </p:spPr>
        <p:txBody>
          <a:bodyPr anchor="b"/>
          <a:lstStyle>
            <a:lvl1pPr>
              <a:defRPr sz="799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280280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9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9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9B94-3241-B54A-9156-FF1E6A9D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0307632-0148-4993-B652-6EC00C3BA4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087114513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0307632-0148-4993-B652-6EC00C3BA4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IBM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1ABC03B-2230-0B77-FA1E-56E2036CDAC3}"/>
              </a:ext>
            </a:extLst>
          </p:cNvPr>
          <p:cNvSpPr/>
          <p:nvPr/>
        </p:nvSpPr>
        <p:spPr>
          <a:xfrm>
            <a:off x="4547269" y="3307197"/>
            <a:ext cx="4332025" cy="995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 anchorCtr="0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Python Runtime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E7A1279-FB5B-B65C-6EED-872FED679AFB}"/>
              </a:ext>
            </a:extLst>
          </p:cNvPr>
          <p:cNvSpPr txBox="1">
            <a:spLocks/>
          </p:cNvSpPr>
          <p:nvPr/>
        </p:nvSpPr>
        <p:spPr>
          <a:xfrm>
            <a:off x="438153" y="6488136"/>
            <a:ext cx="2832100" cy="22860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16D05-032E-F04E-ADB5-23F5D359AA05}" type="slidenum"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DF296-6577-5EA6-932B-38D196F1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81" y="210114"/>
            <a:ext cx="11617474" cy="9159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IBM Plex Sans Light" panose="020B0403050203000203" pitchFamily="34" charset="0"/>
              </a:rPr>
              <a:t>leanvector</a:t>
            </a:r>
            <a:endParaRPr lang="en-US" sz="3600" b="1" dirty="0">
              <a:solidFill>
                <a:schemeClr val="accent1"/>
              </a:solidFill>
              <a:latin typeface="IBM Plex Sans Light" panose="020B0403050203000203" pitchFamily="34" charset="0"/>
            </a:endParaRP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4BD2F1B2-4E3D-A96B-02ED-C59A03905EF2}"/>
              </a:ext>
            </a:extLst>
          </p:cNvPr>
          <p:cNvSpPr/>
          <p:nvPr/>
        </p:nvSpPr>
        <p:spPr>
          <a:xfrm>
            <a:off x="5331820" y="4957767"/>
            <a:ext cx="2832100" cy="163380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7753A6-9A0C-F212-E86F-0FACC44CE846}"/>
              </a:ext>
            </a:extLst>
          </p:cNvPr>
          <p:cNvSpPr/>
          <p:nvPr/>
        </p:nvSpPr>
        <p:spPr>
          <a:xfrm flipH="1">
            <a:off x="4280117" y="1781175"/>
            <a:ext cx="1462259" cy="31331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Numpy Arrays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CF339-A335-920A-AD78-0E514AF4C2F1}"/>
              </a:ext>
            </a:extLst>
          </p:cNvPr>
          <p:cNvSpPr/>
          <p:nvPr/>
        </p:nvSpPr>
        <p:spPr>
          <a:xfrm>
            <a:off x="5443832" y="5281602"/>
            <a:ext cx="958490" cy="54356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Vector Array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099" name="Up-down Arrow 4098">
            <a:extLst>
              <a:ext uri="{FF2B5EF4-FFF2-40B4-BE49-F238E27FC236}">
                <a16:creationId xmlns:a16="http://schemas.microsoft.com/office/drawing/2014/main" id="{5F359F4E-A9E8-FEA5-862B-D0B999103D4A}"/>
              </a:ext>
            </a:extLst>
          </p:cNvPr>
          <p:cNvSpPr/>
          <p:nvPr/>
        </p:nvSpPr>
        <p:spPr>
          <a:xfrm>
            <a:off x="6621566" y="4344907"/>
            <a:ext cx="254924" cy="540379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B727A-4126-2912-7C34-F9B835FEC663}"/>
              </a:ext>
            </a:extLst>
          </p:cNvPr>
          <p:cNvSpPr txBox="1"/>
          <p:nvPr/>
        </p:nvSpPr>
        <p:spPr>
          <a:xfrm>
            <a:off x="5685902" y="4433704"/>
            <a:ext cx="10573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All Persistent State</a:t>
            </a:r>
            <a:endParaRPr kumimoji="0" lang="en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113" name="TextBox 4112">
            <a:extLst>
              <a:ext uri="{FF2B5EF4-FFF2-40B4-BE49-F238E27FC236}">
                <a16:creationId xmlns:a16="http://schemas.microsoft.com/office/drawing/2014/main" id="{62144B5C-2A57-5A33-1121-F2B59358DF42}"/>
              </a:ext>
            </a:extLst>
          </p:cNvPr>
          <p:cNvSpPr txBox="1"/>
          <p:nvPr/>
        </p:nvSpPr>
        <p:spPr>
          <a:xfrm>
            <a:off x="4038663" y="2600982"/>
            <a:ext cx="97258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Ingest Vector Embeddings</a:t>
            </a:r>
            <a:endParaRPr kumimoji="0" lang="en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114" name="Right Arrow 60">
            <a:extLst>
              <a:ext uri="{FF2B5EF4-FFF2-40B4-BE49-F238E27FC236}">
                <a16:creationId xmlns:a16="http://schemas.microsoft.com/office/drawing/2014/main" id="{FF3613B5-3F6E-4FD9-6315-35D80C32A684}"/>
              </a:ext>
            </a:extLst>
          </p:cNvPr>
          <p:cNvSpPr/>
          <p:nvPr/>
        </p:nvSpPr>
        <p:spPr>
          <a:xfrm rot="5400000">
            <a:off x="4699800" y="2833997"/>
            <a:ext cx="630362" cy="25492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06567" tIns="53284" rIns="106567" bIns="53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65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  <p:pic>
        <p:nvPicPr>
          <p:cNvPr id="1028" name="Picture 4" descr="user Vector Icons free download in SVG, PNG Format">
            <a:extLst>
              <a:ext uri="{FF2B5EF4-FFF2-40B4-BE49-F238E27FC236}">
                <a16:creationId xmlns:a16="http://schemas.microsoft.com/office/drawing/2014/main" id="{50CD679F-691C-7932-4CB2-D440A152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94" y="257642"/>
            <a:ext cx="532437" cy="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1" name="TextBox 4120">
            <a:extLst>
              <a:ext uri="{FF2B5EF4-FFF2-40B4-BE49-F238E27FC236}">
                <a16:creationId xmlns:a16="http://schemas.microsoft.com/office/drawing/2014/main" id="{FB606E09-E973-1BCA-B4E6-07AEA14483B1}"/>
              </a:ext>
            </a:extLst>
          </p:cNvPr>
          <p:cNvSpPr txBox="1"/>
          <p:nvPr/>
        </p:nvSpPr>
        <p:spPr>
          <a:xfrm>
            <a:off x="4758997" y="2054582"/>
            <a:ext cx="5044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or</a:t>
            </a:r>
            <a:endParaRPr kumimoji="0" lang="en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19F683F6-594A-A4DE-637B-0F4CC12A9718}"/>
              </a:ext>
            </a:extLst>
          </p:cNvPr>
          <p:cNvCxnSpPr>
            <a:cxnSpLocks/>
          </p:cNvCxnSpPr>
          <p:nvPr/>
        </p:nvCxnSpPr>
        <p:spPr>
          <a:xfrm flipH="1">
            <a:off x="5011244" y="747416"/>
            <a:ext cx="1391078" cy="832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7213830-A819-E39E-A3D4-8477313E834B}"/>
              </a:ext>
            </a:extLst>
          </p:cNvPr>
          <p:cNvSpPr/>
          <p:nvPr/>
        </p:nvSpPr>
        <p:spPr>
          <a:xfrm>
            <a:off x="6621567" y="5165349"/>
            <a:ext cx="653981" cy="23250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Flat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931AAA-458B-ADA9-08A7-8895D1C42BF8}"/>
              </a:ext>
            </a:extLst>
          </p:cNvPr>
          <p:cNvSpPr/>
          <p:nvPr/>
        </p:nvSpPr>
        <p:spPr>
          <a:xfrm>
            <a:off x="6623165" y="5474474"/>
            <a:ext cx="653981" cy="23250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IVF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B7338D-6765-4C18-5B6D-7BF74D352529}"/>
              </a:ext>
            </a:extLst>
          </p:cNvPr>
          <p:cNvSpPr/>
          <p:nvPr/>
        </p:nvSpPr>
        <p:spPr>
          <a:xfrm>
            <a:off x="6621566" y="5760809"/>
            <a:ext cx="653981" cy="23250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HMSW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A17917-D6B6-5816-C15C-F08D323C834B}"/>
              </a:ext>
            </a:extLst>
          </p:cNvPr>
          <p:cNvSpPr/>
          <p:nvPr/>
        </p:nvSpPr>
        <p:spPr>
          <a:xfrm>
            <a:off x="7344401" y="5168488"/>
            <a:ext cx="653981" cy="23250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PQ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047CC7-027B-D1CA-3258-7DCDBC47E8D3}"/>
              </a:ext>
            </a:extLst>
          </p:cNvPr>
          <p:cNvSpPr/>
          <p:nvPr/>
        </p:nvSpPr>
        <p:spPr>
          <a:xfrm>
            <a:off x="7344401" y="5469036"/>
            <a:ext cx="653981" cy="23250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LSH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17ABAC-1FB8-2FB7-4249-3D13B464F9E8}"/>
              </a:ext>
            </a:extLst>
          </p:cNvPr>
          <p:cNvSpPr/>
          <p:nvPr/>
        </p:nvSpPr>
        <p:spPr>
          <a:xfrm>
            <a:off x="7350817" y="5755371"/>
            <a:ext cx="653981" cy="23250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IVFPQ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A68461-CD04-4517-8838-9472275F9EEE}"/>
              </a:ext>
            </a:extLst>
          </p:cNvPr>
          <p:cNvSpPr txBox="1"/>
          <p:nvPr/>
        </p:nvSpPr>
        <p:spPr>
          <a:xfrm>
            <a:off x="6633985" y="6013063"/>
            <a:ext cx="1408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Vector Indexes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38FC2C4-0141-F56A-6797-E31DB59B614E}"/>
              </a:ext>
            </a:extLst>
          </p:cNvPr>
          <p:cNvSpPr/>
          <p:nvPr/>
        </p:nvSpPr>
        <p:spPr>
          <a:xfrm>
            <a:off x="6561943" y="5106981"/>
            <a:ext cx="1518125" cy="943129"/>
          </a:xfrm>
          <a:prstGeom prst="roundRect">
            <a:avLst>
              <a:gd name="adj" fmla="val 814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C85E9-6D34-2292-2955-5D268ED5589C}"/>
              </a:ext>
            </a:extLst>
          </p:cNvPr>
          <p:cNvSpPr txBox="1"/>
          <p:nvPr/>
        </p:nvSpPr>
        <p:spPr>
          <a:xfrm>
            <a:off x="5278602" y="6086491"/>
            <a:ext cx="1408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S3 Bucket</a:t>
            </a:r>
            <a:endParaRPr kumimoji="0" lang="en-D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4C0CAA-15C1-280D-A8DC-D24600382A4E}"/>
              </a:ext>
            </a:extLst>
          </p:cNvPr>
          <p:cNvSpPr/>
          <p:nvPr/>
        </p:nvSpPr>
        <p:spPr>
          <a:xfrm>
            <a:off x="4623017" y="3381192"/>
            <a:ext cx="4148593" cy="4804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leanvector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33D6F0-F635-2363-A745-C15096793D1A}"/>
              </a:ext>
            </a:extLst>
          </p:cNvPr>
          <p:cNvSpPr/>
          <p:nvPr/>
        </p:nvSpPr>
        <p:spPr>
          <a:xfrm flipH="1">
            <a:off x="4280116" y="2261584"/>
            <a:ext cx="1462259" cy="31331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.vecs Files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48A4BB-1EF1-58A9-9A46-1FE14CF211CF}"/>
              </a:ext>
            </a:extLst>
          </p:cNvPr>
          <p:cNvSpPr/>
          <p:nvPr/>
        </p:nvSpPr>
        <p:spPr>
          <a:xfrm>
            <a:off x="4970605" y="3715890"/>
            <a:ext cx="3545382" cy="308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FAISS library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112" name="Right Arrow 60">
            <a:extLst>
              <a:ext uri="{FF2B5EF4-FFF2-40B4-BE49-F238E27FC236}">
                <a16:creationId xmlns:a16="http://schemas.microsoft.com/office/drawing/2014/main" id="{A8DC5F74-609A-F0D8-A0DC-5BAB1903A032}"/>
              </a:ext>
            </a:extLst>
          </p:cNvPr>
          <p:cNvSpPr/>
          <p:nvPr/>
        </p:nvSpPr>
        <p:spPr>
          <a:xfrm rot="5400000">
            <a:off x="5971977" y="2407430"/>
            <a:ext cx="1483499" cy="25492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06567" tIns="53284" rIns="106567" bIns="53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65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>
              <a:ln>
                <a:noFill/>
              </a:ln>
              <a:solidFill>
                <a:srgbClr val="000E5E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  <p:sp>
        <p:nvSpPr>
          <p:cNvPr id="4122" name="TextBox 4121">
            <a:extLst>
              <a:ext uri="{FF2B5EF4-FFF2-40B4-BE49-F238E27FC236}">
                <a16:creationId xmlns:a16="http://schemas.microsoft.com/office/drawing/2014/main" id="{32CA2E33-7D13-4C1F-7B0F-4896958A4848}"/>
              </a:ext>
            </a:extLst>
          </p:cNvPr>
          <p:cNvSpPr txBox="1"/>
          <p:nvPr/>
        </p:nvSpPr>
        <p:spPr>
          <a:xfrm>
            <a:off x="5638655" y="2440545"/>
            <a:ext cx="10654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Create &amp; Manage Vector Indexes</a:t>
            </a:r>
            <a:endParaRPr kumimoji="0" lang="en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123" name="Up-down Arrow 4122">
            <a:extLst>
              <a:ext uri="{FF2B5EF4-FFF2-40B4-BE49-F238E27FC236}">
                <a16:creationId xmlns:a16="http://schemas.microsoft.com/office/drawing/2014/main" id="{720F5197-77FD-A310-236D-F3C38A03F9F2}"/>
              </a:ext>
            </a:extLst>
          </p:cNvPr>
          <p:cNvSpPr/>
          <p:nvPr/>
        </p:nvSpPr>
        <p:spPr>
          <a:xfrm>
            <a:off x="8163920" y="1798393"/>
            <a:ext cx="254924" cy="1478247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6" name="TextBox 4125">
            <a:extLst>
              <a:ext uri="{FF2B5EF4-FFF2-40B4-BE49-F238E27FC236}">
                <a16:creationId xmlns:a16="http://schemas.microsoft.com/office/drawing/2014/main" id="{234A2786-89D8-1F8B-C0AF-B2FA64C90628}"/>
              </a:ext>
            </a:extLst>
          </p:cNvPr>
          <p:cNvSpPr txBox="1"/>
          <p:nvPr/>
        </p:nvSpPr>
        <p:spPr>
          <a:xfrm>
            <a:off x="7209087" y="2548764"/>
            <a:ext cx="106548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Similarity Search</a:t>
            </a:r>
            <a:endParaRPr kumimoji="0" lang="en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D8A758D7-BCF7-8046-6D38-40A9EA9371EF}"/>
              </a:ext>
            </a:extLst>
          </p:cNvPr>
          <p:cNvCxnSpPr>
            <a:cxnSpLocks/>
            <a:stCxn id="1028" idx="2"/>
          </p:cNvCxnSpPr>
          <p:nvPr/>
        </p:nvCxnSpPr>
        <p:spPr>
          <a:xfrm flipH="1">
            <a:off x="6697312" y="790079"/>
            <a:ext cx="1" cy="808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6193F880-E44E-2201-957A-045DCE709E92}"/>
              </a:ext>
            </a:extLst>
          </p:cNvPr>
          <p:cNvCxnSpPr>
            <a:cxnSpLocks/>
          </p:cNvCxnSpPr>
          <p:nvPr/>
        </p:nvCxnSpPr>
        <p:spPr>
          <a:xfrm>
            <a:off x="6963531" y="737130"/>
            <a:ext cx="1311038" cy="89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5" name="TextBox 4134">
            <a:extLst>
              <a:ext uri="{FF2B5EF4-FFF2-40B4-BE49-F238E27FC236}">
                <a16:creationId xmlns:a16="http://schemas.microsoft.com/office/drawing/2014/main" id="{152004E6-49D3-0677-6ADA-3AC6434E0319}"/>
              </a:ext>
            </a:extLst>
          </p:cNvPr>
          <p:cNvSpPr txBox="1"/>
          <p:nvPr/>
        </p:nvSpPr>
        <p:spPr>
          <a:xfrm>
            <a:off x="4266338" y="1251598"/>
            <a:ext cx="10654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1. Ingest</a:t>
            </a:r>
            <a:endParaRPr kumimoji="0" lang="en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136" name="TextBox 4135">
            <a:extLst>
              <a:ext uri="{FF2B5EF4-FFF2-40B4-BE49-F238E27FC236}">
                <a16:creationId xmlns:a16="http://schemas.microsoft.com/office/drawing/2014/main" id="{58F1EAE4-AFCD-59A4-4E68-70CDC4886CF4}"/>
              </a:ext>
            </a:extLst>
          </p:cNvPr>
          <p:cNvSpPr txBox="1"/>
          <p:nvPr/>
        </p:nvSpPr>
        <p:spPr>
          <a:xfrm>
            <a:off x="7993924" y="1251598"/>
            <a:ext cx="10654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3. Search</a:t>
            </a:r>
            <a:endParaRPr kumimoji="0" lang="en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137" name="TextBox 4136">
            <a:extLst>
              <a:ext uri="{FF2B5EF4-FFF2-40B4-BE49-F238E27FC236}">
                <a16:creationId xmlns:a16="http://schemas.microsoft.com/office/drawing/2014/main" id="{D7250018-EAEC-F2F2-FA40-8C490DA4666A}"/>
              </a:ext>
            </a:extLst>
          </p:cNvPr>
          <p:cNvSpPr txBox="1"/>
          <p:nvPr/>
        </p:nvSpPr>
        <p:spPr>
          <a:xfrm>
            <a:off x="6456495" y="1251598"/>
            <a:ext cx="10654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  <a:sym typeface="IBM Plex Sans Light"/>
              </a:rPr>
              <a:t>2. Index</a:t>
            </a:r>
            <a:endParaRPr kumimoji="0" lang="en-DE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55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1" grpId="0" animBg="1"/>
      <p:bldP spid="9" grpId="0" animBg="1"/>
      <p:bldP spid="31" grpId="0" animBg="1"/>
      <p:bldP spid="35" grpId="0" animBg="1"/>
      <p:bldP spid="37" grpId="0" animBg="1"/>
      <p:bldP spid="38" grpId="0" animBg="1"/>
      <p:bldP spid="39" grpId="0" animBg="1"/>
      <p:bldP spid="41" grpId="0" animBg="1"/>
      <p:bldP spid="53" grpId="0" animBg="1"/>
      <p:bldP spid="54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IBM Plex Sans</vt:lpstr>
      <vt:lpstr>IBM Plex Sans Light</vt:lpstr>
      <vt:lpstr>Wingdings</vt:lpstr>
      <vt:lpstr>5_Office Theme</vt:lpstr>
      <vt:lpstr>think-cell Slide</vt:lpstr>
      <vt:lpstr>leanvector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leanvector</dc:title>
  <dc:creator>Torsten Steinbach</dc:creator>
  <cp:lastModifiedBy>Torsten Steinbach</cp:lastModifiedBy>
  <cp:revision>1</cp:revision>
  <dcterms:created xsi:type="dcterms:W3CDTF">2023-12-06T14:13:49Z</dcterms:created>
  <dcterms:modified xsi:type="dcterms:W3CDTF">2023-12-06T14:14:21Z</dcterms:modified>
</cp:coreProperties>
</file>