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65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442926" y="-148526"/>
            <a:ext cx="13077867" cy="7155052"/>
            <a:chOff x="-273769" y="-144754"/>
            <a:chExt cx="13077867" cy="7155052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1558759" y="-144754"/>
              <a:ext cx="9081150" cy="7155052"/>
              <a:chOff x="-6707" y="-13889"/>
              <a:chExt cx="9081150" cy="7155052"/>
            </a:xfrm>
            <a:solidFill>
              <a:schemeClr val="tx1">
                <a:alpha val="3000"/>
              </a:schemeClr>
            </a:solidFill>
          </p:grpSpPr>
          <p:sp>
            <p:nvSpPr>
              <p:cNvPr id="68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8"/>
              <p:cNvSpPr/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3"/>
              <p:cNvSpPr/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4"/>
              <p:cNvSpPr/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5"/>
              <p:cNvSpPr/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6"/>
              <p:cNvSpPr/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7"/>
              <p:cNvSpPr/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85"/>
              <p:cNvSpPr/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2"/>
              <p:cNvSpPr/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/>
              <p:cNvSpPr/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1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0" y="2023323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2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2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1" y="4031030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0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1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3" name="组合 132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17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4" name="组合 133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174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任意多边形 175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5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6" y="4100910"/>
                <a:ext cx="1185863" cy="1506539"/>
                <a:chOff x="2503" y="1682"/>
                <a:chExt cx="747" cy="949"/>
              </a:xfrm>
              <a:grpFill/>
            </p:grpSpPr>
            <p:sp>
              <p:nvSpPr>
                <p:cNvPr id="171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Freeform 37"/>
                <p:cNvSpPr/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6" name="组合 135"/>
              <p:cNvGrpSpPr/>
              <p:nvPr userDrawn="1"/>
            </p:nvGrpSpPr>
            <p:grpSpPr>
              <a:xfrm rot="670385">
                <a:off x="8002878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168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任意多边形 16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7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7" y="17217"/>
                <a:ext cx="352658" cy="659317"/>
                <a:chOff x="2490" y="1429"/>
                <a:chExt cx="782" cy="1462"/>
              </a:xfrm>
              <a:grpFill/>
            </p:grpSpPr>
            <p:sp>
              <p:nvSpPr>
                <p:cNvPr id="166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8" name="组合 137"/>
              <p:cNvGrpSpPr/>
              <p:nvPr userDrawn="1"/>
            </p:nvGrpSpPr>
            <p:grpSpPr>
              <a:xfrm rot="1588421">
                <a:off x="924635" y="2211773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64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9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159" name="Freeform 58"/>
                <p:cNvSpPr/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59"/>
                <p:cNvSpPr/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61"/>
                <p:cNvSpPr/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4" y="4091834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57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11" y="5404343"/>
                <a:ext cx="1426491" cy="1396255"/>
                <a:chOff x="2208" y="1508"/>
                <a:chExt cx="1321" cy="1293"/>
              </a:xfrm>
              <a:grpFill/>
            </p:grpSpPr>
            <p:sp>
              <p:nvSpPr>
                <p:cNvPr id="155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20" y="1299392"/>
                <a:ext cx="696913" cy="867932"/>
                <a:chOff x="2343" y="1490"/>
                <a:chExt cx="1076" cy="1340"/>
              </a:xfrm>
              <a:grpFill/>
            </p:grpSpPr>
            <p:sp>
              <p:nvSpPr>
                <p:cNvPr id="150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1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74"/>
                <p:cNvSpPr/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75"/>
                <p:cNvSpPr/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组合 142"/>
              <p:cNvGrpSpPr/>
              <p:nvPr userDrawn="1"/>
            </p:nvGrpSpPr>
            <p:grpSpPr>
              <a:xfrm rot="19675956">
                <a:off x="4464847" y="1095686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14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任意多边形 14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44" name="组合 143"/>
              <p:cNvGrpSpPr/>
              <p:nvPr userDrawn="1"/>
            </p:nvGrpSpPr>
            <p:grpSpPr>
              <a:xfrm rot="17736438">
                <a:off x="4320555" y="4039726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45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6" y="3958370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6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solidFill>
              <a:schemeClr val="tx1">
                <a:alpha val="3000"/>
              </a:schemeClr>
            </a:solidFill>
          </p:grpSpPr>
          <p:sp>
            <p:nvSpPr>
              <p:cNvPr id="63" name="Freeform 11"/>
              <p:cNvSpPr/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4"/>
              <p:cNvSpPr/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任意多边形 64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2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5" y="6319875"/>
              <a:ext cx="352658" cy="659317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1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11" y="1889859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9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4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117" y="4829085"/>
              <a:ext cx="696913" cy="867932"/>
              <a:chOff x="2343" y="1490"/>
              <a:chExt cx="1076" cy="1340"/>
            </a:xfrm>
            <a:solidFill>
              <a:schemeClr val="tx1">
                <a:alpha val="3000"/>
              </a:schemeClr>
            </a:solidFill>
          </p:grpSpPr>
          <p:sp>
            <p:nvSpPr>
              <p:cNvPr id="54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74"/>
              <p:cNvSpPr/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75"/>
              <p:cNvSpPr/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5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9" y="1950662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2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 userDrawn="1"/>
          </p:nvGrpSpPr>
          <p:grpSpPr>
            <a:xfrm rot="1588421" flipH="1" flipV="1">
              <a:off x="-273769" y="4150303"/>
              <a:ext cx="1240331" cy="634329"/>
              <a:chOff x="10078077" y="1730681"/>
              <a:chExt cx="695322" cy="355600"/>
            </a:xfrm>
            <a:solidFill>
              <a:schemeClr val="tx1">
                <a:alpha val="3000"/>
              </a:schemeClr>
            </a:solidFill>
          </p:grpSpPr>
          <p:sp>
            <p:nvSpPr>
              <p:cNvPr id="50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4"/>
              <p:cNvSpPr/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5" y="195811"/>
              <a:ext cx="1426491" cy="1396255"/>
              <a:chOff x="2208" y="1508"/>
              <a:chExt cx="1321" cy="1293"/>
            </a:xfrm>
            <a:solidFill>
              <a:schemeClr val="tx1">
                <a:alpha val="3000"/>
              </a:schemeClr>
            </a:solidFill>
          </p:grpSpPr>
          <p:sp>
            <p:nvSpPr>
              <p:cNvPr id="48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85" name="图片 184"/>
          <p:cNvPicPr>
            <a:picLocks noChangeAspect="1"/>
          </p:cNvPicPr>
          <p:nvPr/>
        </p:nvPicPr>
        <p:blipFill rotWithShape="1">
          <a:blip r:embed="rId2"/>
          <a:srcRect l="17067" t="8883" r="17198" b="15209"/>
          <a:stretch/>
        </p:blipFill>
        <p:spPr>
          <a:xfrm>
            <a:off x="1407682" y="377500"/>
            <a:ext cx="9830501" cy="3916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/>
          <a:srcRect l="14562" t="10840" r="11642" b="9406"/>
          <a:stretch>
            <a:fillRect/>
          </a:stretch>
        </p:blipFill>
        <p:spPr>
          <a:xfrm>
            <a:off x="3185929" y="2941148"/>
            <a:ext cx="5842000" cy="3946048"/>
          </a:xfrm>
          <a:prstGeom prst="rect">
            <a:avLst/>
          </a:prstGeom>
          <a:effectLst/>
        </p:spPr>
      </p:pic>
      <p:sp>
        <p:nvSpPr>
          <p:cNvPr id="15" name="任意多边形 14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11852" y="2754021"/>
            <a:ext cx="9301470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11852" y="1300089"/>
            <a:ext cx="9301470" cy="1334925"/>
          </a:xfrm>
          <a:solidFill>
            <a:srgbClr val="FFFFFF">
              <a:alpha val="50196"/>
            </a:srgbClr>
          </a:solidFill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ln>
                  <a:solidFill>
                    <a:schemeClr val="bg1"/>
                  </a:solidFill>
                </a:ln>
                <a:solidFill>
                  <a:srgbClr val="EFB944"/>
                </a:solidFill>
                <a:effectLst>
                  <a:outerShdw dist="508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1960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5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443354"/>
            <a:ext cx="10878259" cy="79601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FB94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5000" y="1274010"/>
            <a:ext cx="10852859" cy="50665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FB944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8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847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0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8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2"/>
          <a:srcRect l="5953" t="1368" r="3724" b="6870"/>
          <a:stretch/>
        </p:blipFill>
        <p:spPr>
          <a:xfrm>
            <a:off x="-12700" y="-25401"/>
            <a:ext cx="12217401" cy="6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7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/>
          <a:srcRect l="1916" r="3724" b="6870"/>
          <a:stretch/>
        </p:blipFill>
        <p:spPr>
          <a:xfrm>
            <a:off x="-25399" y="164009"/>
            <a:ext cx="12230100" cy="6693992"/>
          </a:xfrm>
          <a:prstGeom prst="rect">
            <a:avLst/>
          </a:prstGeom>
        </p:spPr>
      </p:pic>
      <p:sp>
        <p:nvSpPr>
          <p:cNvPr id="179" name="任意多边形 178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F3A2-5977-4C58-B6E6-3A97E38EEED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39CB-51D3-4FCC-84CD-996291FB36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11969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3917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ln>
            <a:solidFill>
              <a:schemeClr val="bg1"/>
            </a:solidFill>
          </a:ln>
          <a:solidFill>
            <a:srgbClr val="EFB944"/>
          </a:solidFill>
          <a:effectLst>
            <a:outerShdw blurRad="50800" dist="50800" dir="2700000" algn="tl" rotWithShape="0">
              <a:prstClr val="black">
                <a:alpha val="14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lang="zh-CN" altLang="en-US" sz="2800" kern="1200" baseline="0" dirty="0" smtClean="0">
          <a:solidFill>
            <a:srgbClr val="EFB944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76500"/>
              </p:ext>
            </p:extLst>
          </p:nvPr>
        </p:nvGraphicFramePr>
        <p:xfrm>
          <a:off x="635000" y="1274763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2881745" y="1681001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908" y="3306619"/>
            <a:ext cx="454323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将输入集合分为两部分，已排序集合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，待排序集合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8908" y="3811526"/>
            <a:ext cx="484940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初始情况下，可以认为集合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中仅有一个元素，即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array[0]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8908" y="4267200"/>
            <a:ext cx="7707559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从未排序集合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中选择一个元素，在已排序集合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中寻找一个位置插入，使得集合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依然有序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908" y="4787419"/>
            <a:ext cx="3246402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直到集合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为空，否则持续执行步骤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5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0388" y="1386840"/>
            <a:ext cx="7707559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从未排序集合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中选择一个元素，在已排序集合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中寻找一个位置插入，使得集合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依然有序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328160" y="1759250"/>
            <a:ext cx="274320" cy="4810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81391" y="2274925"/>
            <a:ext cx="449353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细化寻找位置的过程，从前向后扫描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？从后往前扫描？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9240" y="2897990"/>
            <a:ext cx="141096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从前往后扫描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48729" y="2897990"/>
            <a:ext cx="1410964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从后往前扫描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2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90760"/>
              </p:ext>
            </p:extLst>
          </p:nvPr>
        </p:nvGraphicFramePr>
        <p:xfrm>
          <a:off x="2039389" y="1817380"/>
          <a:ext cx="7751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6" name="上箭头 5"/>
          <p:cNvSpPr/>
          <p:nvPr/>
        </p:nvSpPr>
        <p:spPr>
          <a:xfrm>
            <a:off x="4286133" y="2231874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3014" y="2693336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8&gt;2?</a:t>
            </a:r>
            <a:endParaRPr lang="zh-CN" altLang="en-US" dirty="0"/>
          </a:p>
        </p:txBody>
      </p:sp>
      <p:sp>
        <p:nvSpPr>
          <p:cNvPr id="12" name="上箭头 11"/>
          <p:cNvSpPr/>
          <p:nvPr/>
        </p:nvSpPr>
        <p:spPr>
          <a:xfrm>
            <a:off x="2744871" y="2225189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8943" y="2690654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5&gt;2?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78942" y="3220250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5&gt;8?</a:t>
            </a:r>
            <a:endParaRPr lang="zh-CN" altLang="en-US" dirty="0"/>
          </a:p>
        </p:txBody>
      </p:sp>
      <p:graphicFrame>
        <p:nvGraphicFramePr>
          <p:cNvPr id="1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003449"/>
              </p:ext>
            </p:extLst>
          </p:nvPr>
        </p:nvGraphicFramePr>
        <p:xfrm>
          <a:off x="2039389" y="1829180"/>
          <a:ext cx="7751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18" name="上箭头 17"/>
          <p:cNvSpPr/>
          <p:nvPr/>
        </p:nvSpPr>
        <p:spPr>
          <a:xfrm>
            <a:off x="5882868" y="2223010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7370095" y="2247831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74872" y="2713450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3&gt;2?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74871" y="3243046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3&gt;5?</a:t>
            </a:r>
            <a:endParaRPr lang="zh-CN" altLang="en-US" dirty="0"/>
          </a:p>
        </p:txBody>
      </p:sp>
      <p:sp>
        <p:nvSpPr>
          <p:cNvPr id="22" name="上箭头 21"/>
          <p:cNvSpPr/>
          <p:nvPr/>
        </p:nvSpPr>
        <p:spPr>
          <a:xfrm>
            <a:off x="4286133" y="2225189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5882868" y="2210278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927265"/>
              </p:ext>
            </p:extLst>
          </p:nvPr>
        </p:nvGraphicFramePr>
        <p:xfrm>
          <a:off x="2039389" y="1820062"/>
          <a:ext cx="77515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6" name="上箭头 25"/>
          <p:cNvSpPr/>
          <p:nvPr/>
        </p:nvSpPr>
        <p:spPr>
          <a:xfrm>
            <a:off x="9007814" y="2188220"/>
            <a:ext cx="150786" cy="41780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7388221" y="2274889"/>
            <a:ext cx="150786" cy="41780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08093" y="2690653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9&gt;2?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408093" y="3220250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9&gt;3?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415796" y="3713132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9&gt;5?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424339" y="4213298"/>
            <a:ext cx="1558637" cy="392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9&gt;8?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00" y="102463"/>
            <a:ext cx="10878259" cy="796011"/>
          </a:xfrm>
        </p:spPr>
        <p:txBody>
          <a:bodyPr/>
          <a:lstStyle/>
          <a:p>
            <a:r>
              <a:rPr lang="zh-CN" altLang="en-US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选择排序</a:t>
            </a:r>
            <a:endParaRPr lang="zh-CN" altLang="en-US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48180"/>
              </p:ext>
            </p:extLst>
          </p:nvPr>
        </p:nvGraphicFramePr>
        <p:xfrm>
          <a:off x="975432" y="3122001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781469" y="3514366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11907244" y="3542200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40117"/>
              </p:ext>
            </p:extLst>
          </p:nvPr>
        </p:nvGraphicFramePr>
        <p:xfrm>
          <a:off x="992750" y="3085971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8" name="上箭头 7"/>
          <p:cNvSpPr/>
          <p:nvPr/>
        </p:nvSpPr>
        <p:spPr>
          <a:xfrm>
            <a:off x="11070776" y="3558140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2450942" y="3575808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11933221" y="3524190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1088094" y="3529279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287801"/>
              </p:ext>
            </p:extLst>
          </p:nvPr>
        </p:nvGraphicFramePr>
        <p:xfrm>
          <a:off x="958703" y="3089307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13" name="上箭头 12"/>
          <p:cNvSpPr/>
          <p:nvPr/>
        </p:nvSpPr>
        <p:spPr>
          <a:xfrm>
            <a:off x="3975531" y="3510097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11852122" y="3510097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6329068" y="3510097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436367"/>
              </p:ext>
            </p:extLst>
          </p:nvPr>
        </p:nvGraphicFramePr>
        <p:xfrm>
          <a:off x="977167" y="3088803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17" name="上箭头 16"/>
          <p:cNvSpPr/>
          <p:nvPr/>
        </p:nvSpPr>
        <p:spPr>
          <a:xfrm>
            <a:off x="5573414" y="3509593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11889633" y="3500073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9489341" y="3509593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793696"/>
              </p:ext>
            </p:extLst>
          </p:nvPr>
        </p:nvGraphicFramePr>
        <p:xfrm>
          <a:off x="975432" y="3065176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1" name="上箭头 20"/>
          <p:cNvSpPr/>
          <p:nvPr/>
        </p:nvSpPr>
        <p:spPr>
          <a:xfrm>
            <a:off x="7123391" y="3485966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11889633" y="3475753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9487606" y="3485966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683529"/>
              </p:ext>
            </p:extLst>
          </p:nvPr>
        </p:nvGraphicFramePr>
        <p:xfrm>
          <a:off x="992247" y="3082264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5" name="上箭头 24"/>
          <p:cNvSpPr/>
          <p:nvPr/>
        </p:nvSpPr>
        <p:spPr>
          <a:xfrm>
            <a:off x="8688451" y="3453104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上箭头 25"/>
          <p:cNvSpPr/>
          <p:nvPr/>
        </p:nvSpPr>
        <p:spPr>
          <a:xfrm>
            <a:off x="11906448" y="3492841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>
            <a:off x="10994076" y="3453104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737388"/>
              </p:ext>
            </p:extLst>
          </p:nvPr>
        </p:nvGraphicFramePr>
        <p:xfrm>
          <a:off x="1008129" y="3091766"/>
          <a:ext cx="10852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7">
                  <a:extLst>
                    <a:ext uri="{9D8B030D-6E8A-4147-A177-3AD203B41FA5}">
                      <a16:colId xmlns:a16="http://schemas.microsoft.com/office/drawing/2014/main" val="2613712795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38599096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43597743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377735628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2552166133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1844261017"/>
                    </a:ext>
                  </a:extLst>
                </a:gridCol>
                <a:gridCol w="1550307">
                  <a:extLst>
                    <a:ext uri="{9D8B030D-6E8A-4147-A177-3AD203B41FA5}">
                      <a16:colId xmlns:a16="http://schemas.microsoft.com/office/drawing/2014/main" val="3113415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50074"/>
                  </a:ext>
                </a:extLst>
              </a:tr>
            </a:tbl>
          </a:graphicData>
        </a:graphic>
      </p:graphicFrame>
      <p:sp>
        <p:nvSpPr>
          <p:cNvPr id="29" name="上箭头 28"/>
          <p:cNvSpPr/>
          <p:nvPr/>
        </p:nvSpPr>
        <p:spPr>
          <a:xfrm>
            <a:off x="10194567" y="3462262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>
            <a:off x="11825349" y="3550235"/>
            <a:ext cx="193963" cy="489528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11009958" y="3462606"/>
            <a:ext cx="193963" cy="48952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0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A000120140530A99PPBG">
  <a:themeElements>
    <a:clrScheme name="自定义 77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61F26"/>
      </a:accent1>
      <a:accent2>
        <a:srgbClr val="EA9B26"/>
      </a:accent2>
      <a:accent3>
        <a:srgbClr val="D36D8D"/>
      </a:accent3>
      <a:accent4>
        <a:srgbClr val="D46E5A"/>
      </a:accent4>
      <a:accent5>
        <a:srgbClr val="AA5ED4"/>
      </a:accent5>
      <a:accent6>
        <a:srgbClr val="5D824A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A000120151104A10KPBG</Template>
  <TotalTime>55</TotalTime>
  <Words>230</Words>
  <Application>Microsoft Office PowerPoint</Application>
  <PresentationFormat>宽屏</PresentationFormat>
  <Paragraphs>92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幼圆</vt:lpstr>
      <vt:lpstr>Arial</vt:lpstr>
      <vt:lpstr>Calibri</vt:lpstr>
      <vt:lpstr>Wingdings</vt:lpstr>
      <vt:lpstr>A000120140530A99PPBG</vt:lpstr>
      <vt:lpstr>排序算法</vt:lpstr>
      <vt:lpstr>插入排序</vt:lpstr>
      <vt:lpstr>插入排序</vt:lpstr>
      <vt:lpstr>PowerPoint 演示文稿</vt:lpstr>
      <vt:lpstr>选择排序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dc:creator>Tortoise -</dc:creator>
  <cp:lastModifiedBy>Tortoise -</cp:lastModifiedBy>
  <cp:revision>10</cp:revision>
  <dcterms:created xsi:type="dcterms:W3CDTF">2018-11-22T14:05:59Z</dcterms:created>
  <dcterms:modified xsi:type="dcterms:W3CDTF">2018-11-22T15:01:55Z</dcterms:modified>
</cp:coreProperties>
</file>