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Documents and Settings\Administrator\桌面\126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30" r="707" b="49190"/>
          <a:stretch/>
        </p:blipFill>
        <p:spPr bwMode="auto">
          <a:xfrm>
            <a:off x="0" y="1"/>
            <a:ext cx="12192000" cy="687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6ED71-CA17-482E-910B-969DCF5711A0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3D30B-3469-4C2B-948A-FC589BFC02D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332697" y="5330939"/>
            <a:ext cx="9089143" cy="467211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332697" y="4271087"/>
            <a:ext cx="9089143" cy="1032292"/>
          </a:xfrm>
        </p:spPr>
        <p:txBody>
          <a:bodyPr>
            <a:noAutofit/>
          </a:bodyPr>
          <a:lstStyle>
            <a:lvl1pPr algn="ctr">
              <a:defRPr sz="420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32000" endPos="47000" dist="60007" dir="5400000" sy="-100000" algn="bl" rotWithShape="0"/>
                </a:effectLst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71137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0" orient="horz" pos="1620">
          <p15:clr>
            <a:srgbClr val="FBAE40"/>
          </p15:clr>
        </p15:guide>
        <p15:guide id="2" pos="496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6ED71-CA17-482E-910B-969DCF5711A0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3D30B-3469-4C2B-948A-FC589BFC02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795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6ED71-CA17-482E-910B-969DCF5711A0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3D30B-3469-4C2B-948A-FC589BFC02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070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6ED71-CA17-482E-910B-969DCF5711A0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3D30B-3469-4C2B-948A-FC589BFC02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95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098675" y="2195289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40000"/>
                    <a:lumOff val="60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2098677" y="3487515"/>
            <a:ext cx="7994649" cy="501015"/>
          </a:xfrm>
          <a:prstGeom prst="rect">
            <a:avLst/>
          </a:prstGeom>
          <a:blipFill dpi="0" rotWithShape="1">
            <a:blip r:embed="rId2"/>
            <a:srcRect/>
            <a:stretch>
              <a:fillRect t="-2000"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6ED71-CA17-482E-910B-969DCF5711A0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3D30B-3469-4C2B-948A-FC589BFC02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07037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6ED71-CA17-482E-910B-969DCF5711A0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3D30B-3469-4C2B-948A-FC589BFC02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44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6ED71-CA17-482E-910B-969DCF5711A0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3D30B-3469-4C2B-948A-FC589BFC02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311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6ED71-CA17-482E-910B-969DCF5711A0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3D30B-3469-4C2B-948A-FC589BFC02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522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6ED71-CA17-482E-910B-969DCF5711A0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3D30B-3469-4C2B-948A-FC589BFC02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555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6ED71-CA17-482E-910B-969DCF5711A0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3D30B-3469-4C2B-948A-FC589BFC02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726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6ED71-CA17-482E-910B-969DCF5711A0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3D30B-3469-4C2B-948A-FC589BFC02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903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Documents and Settings\Administrator\桌面\1265.jpg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10" b="25012"/>
          <a:stretch/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58799" y="249647"/>
            <a:ext cx="11056060" cy="6995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6ED71-CA17-482E-910B-969DCF5711A0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3D30B-3469-4C2B-948A-FC589BFC02D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58801" y="1209501"/>
            <a:ext cx="11056060" cy="5278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1157318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>
              <a:lumMod val="40000"/>
              <a:lumOff val="60000"/>
            </a:schemeClr>
          </a:solidFill>
          <a:effectLst>
            <a:reflection blurRad="6350" stA="30000" endPos="50000" dist="60007" dir="5400000" sy="-100000" algn="bl" rotWithShape="0"/>
          </a:effectLst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357179" indent="-357179" algn="just" defTabSz="914377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>
          <a:schemeClr val="accent1"/>
        </a:buClr>
        <a:buSzPct val="70000"/>
        <a:buFont typeface="Wingdings 2" panose="05020102010507070707" pitchFamily="18" charset="2"/>
        <a:buChar char=""/>
        <a:defRPr sz="2000" kern="1200" baseline="0">
          <a:solidFill>
            <a:schemeClr val="accent2">
              <a:lumMod val="60000"/>
              <a:lumOff val="40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7179" indent="-357179" algn="just" defTabSz="914377" rtl="0" eaLnBrk="1" latinLnBrk="0" hangingPunct="1">
        <a:lnSpc>
          <a:spcPct val="13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chemeClr val="bg1">
              <a:lumMod val="95000"/>
            </a:schemeClr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wiki/%E9%80%B2%E4%BD%8D%E5%88%B6" TargetMode="External"/><Relationship Id="rId3" Type="http://schemas.openxmlformats.org/officeDocument/2006/relationships/hyperlink" Target="https://zh.wikipedia.org/wiki/%E7%AE%97%E6%B3%95" TargetMode="External"/><Relationship Id="rId7" Type="http://schemas.openxmlformats.org/officeDocument/2006/relationships/hyperlink" Target="https://zh.wikipedia.org/w/index.php?title=%E7%AB%96%E5%BC%8F&amp;action=edit&amp;redlink=1" TargetMode="External"/><Relationship Id="rId2" Type="http://schemas.openxmlformats.org/officeDocument/2006/relationships/hyperlink" Target="https://zh.wikipedia.org/wiki/%E7%A8%8B%E5%BA%8F%E8%AE%BE%E8%AE%A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.wikipedia.org/wiki/%E6%95%B0%E7%BB%84" TargetMode="External"/><Relationship Id="rId5" Type="http://schemas.openxmlformats.org/officeDocument/2006/relationships/hyperlink" Target="https://zh.wikipedia.org/wiki/%E5%AD%97_(%E8%AE%A1%E7%AE%97%E6%9C%BA)" TargetMode="External"/><Relationship Id="rId4" Type="http://schemas.openxmlformats.org/officeDocument/2006/relationships/hyperlink" Target="https://zh.wikipedia.org/wiki/%E4%B8%AD%E5%A4%AE%E8%99%95%E7%90%86%E5%99%A8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高精度计算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693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高精度加法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540469" y="2078749"/>
            <a:ext cx="10384574" cy="3453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高精度计算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是一种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  <a:hlinkClick r:id="rId2"/>
              </a:rPr>
              <a:t>程序设计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的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  <a:hlinkClick r:id="rId3"/>
              </a:rPr>
              <a:t>算法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。由于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  <a:hlinkClick r:id="rId4"/>
              </a:rPr>
              <a:t>中央处理器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的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  <a:hlinkClick r:id="rId5"/>
              </a:rPr>
              <a:t>字长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限制，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lvl="0">
              <a:lnSpc>
                <a:spcPct val="130000"/>
              </a:lnSpc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如32位CPU中一个整数最大只能取值4,294,967,295 ​ 。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lvl="0">
              <a:lnSpc>
                <a:spcPct val="130000"/>
              </a:lnSpc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因此在进行更大范围的数值计算中，往往要采取模拟手段。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lvl="0">
              <a:lnSpc>
                <a:spcPct val="130000"/>
              </a:lnSpc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通常通过分离字符的方法通过数字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  <a:hlinkClick r:id="rId6"/>
              </a:rPr>
              <a:t>数组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进行输入。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lvl="0">
              <a:lnSpc>
                <a:spcPct val="130000"/>
              </a:lnSpc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通过数组倒序输出。通过模拟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  <a:hlinkClick r:id="rId7"/>
              </a:rPr>
              <a:t>竖式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计算进行计算。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lvl="0">
              <a:lnSpc>
                <a:spcPct val="130000"/>
              </a:lnSpc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一般而言，主要模拟的是按位运算，可以用不同的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  <a:hlinkClick r:id="rId8"/>
              </a:rPr>
              <a:t>进位制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达成不同的目的。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effectLst/>
              </a:rPr>
              <a:t> </a:t>
            </a:r>
            <a:endParaRPr kumimoji="0" lang="zh-CN" altLang="zh-CN" sz="36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endParaRPr lang="zh-CN" altLang="en-US" sz="2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939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分类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401128" y="374854"/>
            <a:ext cx="5611090" cy="6227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高精度加法</a:t>
            </a:r>
            <a:endParaRPr kumimoji="0" lang="en-US" altLang="zh-CN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高精度减法</a:t>
            </a:r>
            <a:endParaRPr kumimoji="0" lang="en-US" altLang="zh-CN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高精度乘法</a:t>
            </a:r>
            <a:endParaRPr kumimoji="0" lang="en-US" altLang="zh-CN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高精度除法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75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高精度加法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58801" y="1209502"/>
                <a:ext cx="11056060" cy="2882208"/>
              </a:xfrm>
            </p:spPr>
            <p:txBody>
              <a:bodyPr/>
              <a:lstStyle/>
              <a:p>
                <a:r>
                  <a:rPr lang="zh-CN" altLang="en-US" dirty="0" smtClean="0"/>
                  <a:t>一个普通的竖式加法</a:t>
                </a:r>
                <a:endParaRPr lang="en-US" altLang="zh-CN" dirty="0" smtClean="0"/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5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5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/>
                            <m:e>
                              <m:r>
                                <a:rPr lang="en-US" altLang="zh-CN" sz="5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5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5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  <m:e>
                              <m:r>
                                <a:rPr lang="en-US" altLang="zh-CN" sz="5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sz="5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num>
                      <m:den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5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/>
                            <m:e>
                              <m:r>
                                <a:rPr lang="en-US" altLang="zh-CN" sz="5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sz="5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8801" y="1209502"/>
                <a:ext cx="11056060" cy="2882208"/>
              </a:xfrm>
              <a:blipFill>
                <a:blip r:embed="rId2"/>
                <a:stretch>
                  <a:fillRect l="-55" t="-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-979055" y="1597891"/>
            <a:ext cx="184731" cy="372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1345" y="4351970"/>
            <a:ext cx="10286790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对于该竖式，我们可以很容易模拟处手工计算方法，产生一位和与进位，从而得到结果</a:t>
            </a:r>
            <a:endParaRPr lang="en-US" altLang="zh-CN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在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这里，我们不加证明的给出：若加数与被加数的位数分别为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m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与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n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位，则和的位数最多位</a:t>
            </a:r>
            <a:endParaRPr lang="en-US" altLang="zh-CN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</a:rPr>
              <a:t>	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max(m, n)+1   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位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472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2"/>
              <p:cNvSpPr txBox="1">
                <a:spLocks/>
              </p:cNvSpPr>
              <p:nvPr/>
            </p:nvSpPr>
            <p:spPr>
              <a:xfrm>
                <a:off x="484910" y="489065"/>
                <a:ext cx="11056060" cy="50619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57179" indent="-357179" algn="just" defTabSz="914377" rtl="0" eaLnBrk="1" latinLnBrk="0" hangingPunct="1">
                  <a:lnSpc>
                    <a:spcPct val="110000"/>
                  </a:lnSpc>
                  <a:spcBef>
                    <a:spcPts val="1800"/>
                  </a:spcBef>
                  <a:spcAft>
                    <a:spcPts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"/>
                  <a:defRPr sz="2000" kern="1200" baseline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</a:defRPr>
                </a:lvl1pPr>
                <a:lvl2pPr marL="357179" indent="-357179" algn="just" defTabSz="914377" rtl="0" eaLnBrk="1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幼圆" panose="02010509060101010101" pitchFamily="49" charset="-122"/>
                  <a:buChar char=" "/>
                  <a:defRPr sz="1600" kern="1200" baseline="0">
                    <a:solidFill>
                      <a:schemeClr val="bg1">
                        <a:lumMod val="9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+mn-cs"/>
                  </a:defRPr>
                </a:lvl2pPr>
                <a:lvl3pPr marL="1142971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/>
                  <a:t>一</a:t>
                </a:r>
                <a:r>
                  <a:rPr lang="zh-CN" altLang="en-US" dirty="0" smtClean="0"/>
                  <a:t>个佐证上述结论的例子</a:t>
                </a:r>
                <a:endParaRPr lang="en-US" altLang="zh-CN" dirty="0" smtClean="0"/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5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5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/>
                            <m:e>
                              <m:r>
                                <a:rPr lang="en-US" altLang="zh-CN" sz="5400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altLang="zh-CN" sz="54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540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  <m:e>
                              <m:r>
                                <a:rPr lang="en-US" altLang="zh-CN" sz="5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sz="540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num>
                      <m:den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5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5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5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540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10" y="489065"/>
                <a:ext cx="11056060" cy="5061990"/>
              </a:xfrm>
              <a:prstGeom prst="rect">
                <a:avLst/>
              </a:prstGeom>
              <a:blipFill>
                <a:blip r:embed="rId2"/>
                <a:stretch>
                  <a:fillRect l="-55" t="-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35529" y="2798156"/>
                <a:ext cx="11056060" cy="288220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5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5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a:rPr lang="en-US" altLang="zh-CN" sz="5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5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5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e>
                              <m:e/>
                              <m:e>
                                <m:r>
                                  <a:rPr lang="en-US" altLang="zh-CN" sz="5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num>
                        <m:den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5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a:rPr lang="en-US" altLang="zh-CN" sz="5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5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den>
                      </m:f>
                      <m:r>
                        <a:rPr lang="en-US" altLang="zh-CN" sz="5400" b="0" i="0" smtClean="0">
                          <a:latin typeface="Cambria Math" panose="02040503050406030204" pitchFamily="18" charset="0"/>
                        </a:rPr>
                        <m:t>          </m:t>
                      </m:r>
                      <m:f>
                        <m:fPr>
                          <m:ctrlPr>
                            <a:rPr lang="en-US" altLang="zh-CN" sz="5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5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a:rPr lang="en-US" altLang="zh-CN" sz="5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5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5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e>
                              <m:e>
                                <m:r>
                                  <a:rPr lang="en-US" altLang="zh-CN" sz="5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5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num>
                        <m:den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5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a:rPr lang="en-US" altLang="zh-CN" sz="5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54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den>
                      </m:f>
                      <m:r>
                        <a:rPr lang="en-US" altLang="zh-CN" sz="54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f>
                        <m:fPr>
                          <m:ctrlPr>
                            <a:rPr lang="en-US" altLang="zh-CN" sz="5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5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a:rPr lang="en-US" altLang="zh-CN" sz="5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5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5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e>
                              <m:e>
                                <m:r>
                                  <a:rPr lang="en-US" altLang="zh-CN" sz="5400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altLang="zh-CN" sz="5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num>
                        <m:den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5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5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5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54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den>
                      </m:f>
                    </m:oMath>
                  </m:oMathPara>
                </a14:m>
                <a:endParaRPr lang="zh-CN" altLang="en-US" sz="5400" dirty="0"/>
              </a:p>
              <a:p>
                <a:pPr algn="l"/>
                <a:endParaRPr lang="zh-CN" altLang="en-US" dirty="0"/>
              </a:p>
            </p:txBody>
          </p:sp>
        </mc:Choice>
        <mc:Fallback>
          <p:sp>
            <p:nvSpPr>
              <p:cNvPr id="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5529" y="2798156"/>
                <a:ext cx="11056060" cy="288220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662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需要特殊处理的一个表达式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/>
                            <m:e>
                              <m: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  <m:e>
                              <m:r>
                                <a:rPr lang="en-US" altLang="zh-CN" sz="40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num>
                      <m:den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40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den>
                    </m:f>
                    <m:r>
                      <a:rPr lang="en-US" altLang="zh-CN" sz="4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205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需要考虑的问题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58801" y="1812285"/>
            <a:ext cx="10547759" cy="407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对齐问题：如何保证短数据对齐，提示：翻转加数与被加数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进位问题：最后一位有进位怎么办，提示：记得检查最后一个进位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符号问题：可能大数加法，输入的是负数如何处理？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1700170" lvl="4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提示：首先检查符号（归类到输入合法性检查中）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进制问题：可能需要实现任意进制的加法运算。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输出格式问题</a:t>
            </a:r>
            <a:r>
              <a:rPr lang="zh-CN" altLang="en-US" sz="2800" dirty="0" smtClean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：前导零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031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</a:t>
            </a:r>
            <a:r>
              <a:rPr lang="zh-CN" altLang="en-US" dirty="0" smtClean="0"/>
              <a:t>精度乘法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按位相乘，部分积保存一位，继续计算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739967"/>
      </p:ext>
    </p:extLst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1">
      <a:dk1>
        <a:srgbClr val="FFFFFF"/>
      </a:dk1>
      <a:lt1>
        <a:srgbClr val="4D4F51"/>
      </a:lt1>
      <a:dk2>
        <a:srgbClr val="FFFFFF"/>
      </a:dk2>
      <a:lt2>
        <a:srgbClr val="4D4F51"/>
      </a:lt2>
      <a:accent1>
        <a:srgbClr val="628709"/>
      </a:accent1>
      <a:accent2>
        <a:srgbClr val="949D22"/>
      </a:accent2>
      <a:accent3>
        <a:srgbClr val="56B4B6"/>
      </a:accent3>
      <a:accent4>
        <a:srgbClr val="6B8A4B"/>
      </a:accent4>
      <a:accent5>
        <a:srgbClr val="DCAB48"/>
      </a:accent5>
      <a:accent6>
        <a:srgbClr val="B84D30"/>
      </a:accent6>
      <a:hlink>
        <a:srgbClr val="00B0F0"/>
      </a:hlink>
      <a:folHlink>
        <a:srgbClr val="AFB2B4"/>
      </a:folHlink>
    </a:clrScheme>
    <a:fontScheme name="自定义 15">
      <a:majorFont>
        <a:latin typeface="Arial Black"/>
        <a:ea typeface="微软雅黑"/>
        <a:cs typeface=""/>
      </a:majorFont>
      <a:minorFont>
        <a:latin typeface="Arial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A000120140929A11KPBG</Template>
  <TotalTime>25</TotalTime>
  <Words>291</Words>
  <Application>Microsoft Office PowerPoint</Application>
  <PresentationFormat>宽屏</PresentationFormat>
  <Paragraphs>39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微软雅黑</vt:lpstr>
      <vt:lpstr>幼圆</vt:lpstr>
      <vt:lpstr>Arial</vt:lpstr>
      <vt:lpstr>Arial Black</vt:lpstr>
      <vt:lpstr>Cambria Math</vt:lpstr>
      <vt:lpstr>Open Sans</vt:lpstr>
      <vt:lpstr>Wingdings 2</vt:lpstr>
      <vt:lpstr>A000120140530A99PPBG</vt:lpstr>
      <vt:lpstr>高精度计算</vt:lpstr>
      <vt:lpstr>高精度加法</vt:lpstr>
      <vt:lpstr>分类</vt:lpstr>
      <vt:lpstr>高精度加法</vt:lpstr>
      <vt:lpstr>PowerPoint 演示文稿</vt:lpstr>
      <vt:lpstr>需要特殊处理的一个表达式</vt:lpstr>
      <vt:lpstr> 需要考虑的问题</vt:lpstr>
      <vt:lpstr>高精度乘法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高精度计算</dc:title>
  <dc:creator>Tortoise -</dc:creator>
  <cp:lastModifiedBy>Tortoise -</cp:lastModifiedBy>
  <cp:revision>8</cp:revision>
  <dcterms:created xsi:type="dcterms:W3CDTF">2018-11-20T15:01:55Z</dcterms:created>
  <dcterms:modified xsi:type="dcterms:W3CDTF">2018-11-20T15:27:21Z</dcterms:modified>
</cp:coreProperties>
</file>