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07BBB-91FD-4777-9CE4-3D1B12C6496D}" type="datetimeFigureOut">
              <a:rPr lang="es-VE" smtClean="0"/>
              <a:pPr/>
              <a:t>29/10/2020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9B999-C042-4B75-8FE6-6DE051BFFF32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67916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CD2E-B717-4009-8524-9E83D5B2E040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791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6D4A-77F5-4CB8-AE4A-D83E1AE1A8EC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86202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685-B636-4067-A40D-BF37D7EEBC56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94988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DF5-8042-4667-89B9-5DB290EC4440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0279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7D-A1EA-4A48-B8F2-B82EE9A92569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0865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6AAE-D64F-437C-B617-4577612AC89D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86242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0309-2760-4BB5-A698-D7C14BC88354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66734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653-F32E-4FD0-9A36-D077FA12B117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54094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902-6017-4333-9195-E51063347C2D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4015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1F9-DE2F-468D-A24C-776C60FB2BA9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41229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E2FE-C4F9-4017-91E8-200E6604F0CC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74931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9077-2ADE-4E2B-963F-4BA6262D5F49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6FFC-8B65-4D23-8364-155104DF265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3223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TEORÍA DE CONJUNTOS NUMÉRICOS</a:t>
            </a:r>
            <a:endParaRPr lang="es-V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smtClean="0"/>
              <a:t>Área de matemáticas</a:t>
            </a:r>
          </a:p>
          <a:p>
            <a:r>
              <a:rPr lang="es-VE" dirty="0" smtClean="0"/>
              <a:t>Profesor: Gabriel Yépez</a:t>
            </a:r>
          </a:p>
          <a:p>
            <a:r>
              <a:rPr lang="es-VE" dirty="0" smtClean="0"/>
              <a:t>Año escolar 2020-2021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7468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/>
              <a:t>Conjunto de números Reales</a:t>
            </a:r>
            <a:endParaRPr lang="es-VE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VE" dirty="0" smtClean="0"/>
                  <a:t>El conjunto de </a:t>
                </a:r>
                <a:r>
                  <a:rPr lang="es-VE" b="1" dirty="0" smtClean="0"/>
                  <a:t>números Reales </a:t>
                </a:r>
                <a:r>
                  <a:rPr lang="es-VE" dirty="0" smtClean="0"/>
                  <a:t>se representa con la letra «</a:t>
                </a:r>
                <a:r>
                  <a:rPr lang="es-VE" b="1" dirty="0" smtClean="0"/>
                  <a:t>R</a:t>
                </a:r>
                <a:r>
                  <a:rPr lang="es-VE" dirty="0" smtClean="0"/>
                  <a:t>» y sus elementos son todos y cada uno de los elementos del conjunto de números Naturales, Enteros, Racionales e Irracionales; por tanto, es un conjunto mayor pues contiene a todos los conjuntos numéricos anteriores.</a:t>
                </a:r>
              </a:p>
              <a:p>
                <a:pPr marL="0" indent="0">
                  <a:buNone/>
                </a:pPr>
                <a:r>
                  <a:rPr lang="es-VE" dirty="0" smtClean="0"/>
                  <a:t/>
                </a:r>
                <a:r>
                  <a:rPr lang="es-VE" sz="3900" b="1" dirty="0" smtClean="0"/>
                  <a:t>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VE" sz="39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VE" sz="3900" b="1" i="1" smtClean="0">
                            <a:latin typeface="Cambria Math"/>
                          </a:rPr>
                          <m:t> </m:t>
                        </m:r>
                        <m:r>
                          <a:rPr lang="es-VE" sz="39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𝑵</m:t>
                        </m:r>
                        <m:r>
                          <a:rPr lang="es-VE" sz="3900" b="1" i="1" smtClean="0">
                            <a:latin typeface="Cambria Math"/>
                          </a:rPr>
                          <m:t>,  </m:t>
                        </m:r>
                        <m:r>
                          <a:rPr lang="es-VE" sz="39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𝒁</m:t>
                        </m:r>
                        <m:r>
                          <a:rPr lang="es-VE" sz="3900" b="1" i="1" smtClean="0">
                            <a:latin typeface="Cambria Math"/>
                          </a:rPr>
                          <m:t>,  </m:t>
                        </m:r>
                        <m:r>
                          <a:rPr lang="es-VE" sz="39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𝑸</m:t>
                        </m:r>
                        <m:r>
                          <a:rPr lang="es-VE" sz="3900" b="1" i="1" smtClean="0">
                            <a:latin typeface="Cambria Math"/>
                          </a:rPr>
                          <m:t>,  </m:t>
                        </m:r>
                        <m:r>
                          <a:rPr lang="es-VE" sz="3900" b="1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𝑰</m:t>
                        </m:r>
                        <m:r>
                          <a:rPr lang="es-VE" sz="3900" b="1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s-VE" sz="3900" b="1" dirty="0" smtClean="0"/>
              </a:p>
              <a:p>
                <a:pPr marL="0" indent="0">
                  <a:buNone/>
                </a:pPr>
                <a:endParaRPr lang="es-VE" dirty="0" smtClean="0"/>
              </a:p>
              <a:p>
                <a:r>
                  <a:rPr lang="es-VE" dirty="0" smtClean="0"/>
                  <a:t>En este caso, cada uno de los conjuntos numéricos </a:t>
                </a:r>
                <a:r>
                  <a:rPr lang="es-VE" b="1" dirty="0" smtClean="0">
                    <a:solidFill>
                      <a:srgbClr val="7030A0"/>
                    </a:solidFill>
                  </a:rPr>
                  <a:t>N</a:t>
                </a:r>
                <a:r>
                  <a:rPr lang="es-VE" dirty="0" smtClean="0"/>
                  <a:t>, </a:t>
                </a:r>
                <a:r>
                  <a:rPr lang="es-VE" b="1" dirty="0" smtClean="0">
                    <a:solidFill>
                      <a:srgbClr val="00B050"/>
                    </a:solidFill>
                  </a:rPr>
                  <a:t>Z</a:t>
                </a:r>
                <a:r>
                  <a:rPr lang="es-VE" dirty="0" smtClean="0"/>
                  <a:t>, </a:t>
                </a:r>
                <a:r>
                  <a:rPr lang="es-VE" b="1" dirty="0" smtClean="0">
                    <a:solidFill>
                      <a:srgbClr val="FF0000"/>
                    </a:solidFill>
                  </a:rPr>
                  <a:t>Q</a:t>
                </a:r>
                <a:r>
                  <a:rPr lang="es-VE" dirty="0" smtClean="0"/>
                  <a:t>, </a:t>
                </a:r>
                <a:r>
                  <a:rPr lang="es-VE" b="1" dirty="0" smtClean="0">
                    <a:solidFill>
                      <a:srgbClr val="FFC000"/>
                    </a:solidFill>
                  </a:rPr>
                  <a:t>I</a:t>
                </a:r>
                <a:r>
                  <a:rPr lang="es-VE" dirty="0" smtClean="0"/>
                  <a:t>, pasa a ser un Subconjunto (parte de los elementos) de un conjunto mayor que son los números </a:t>
                </a:r>
                <a:r>
                  <a:rPr lang="es-VE" b="1" dirty="0" smtClean="0"/>
                  <a:t>R.</a:t>
                </a:r>
              </a:p>
              <a:p>
                <a:r>
                  <a:rPr lang="es-VE" dirty="0" smtClean="0"/>
                  <a:t>Cualquier expresión numérica sea en valor entero, fracción, raíz, o expresión decimal (finita, infinita o periódica) es un número real. </a:t>
                </a:r>
                <a:endParaRPr lang="es-VE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 r="-1852" b="-134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55A-7D7C-495C-8900-21C4E920E7D0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754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Conjunto de números Complejos o imaginarios</a:t>
            </a:r>
            <a:endParaRPr lang="es-VE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VE" dirty="0" smtClean="0"/>
                  <a:t>El conjunto de </a:t>
                </a:r>
                <a:r>
                  <a:rPr lang="es-VE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números Complejos o </a:t>
                </a:r>
                <a:r>
                  <a:rPr lang="es-VE" dirty="0" smtClean="0"/>
                  <a:t>llamados también i</a:t>
                </a:r>
                <a:r>
                  <a:rPr lang="es-VE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maginarios</a:t>
                </a:r>
                <a:r>
                  <a:rPr lang="es-VE" dirty="0" smtClean="0"/>
                  <a:t> se representa con la letra «</a:t>
                </a:r>
                <a:r>
                  <a:rPr lang="es-VE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j</a:t>
                </a:r>
                <a:r>
                  <a:rPr lang="es-VE" dirty="0" smtClean="0"/>
                  <a:t>» o con la letra «</a:t>
                </a:r>
                <a14:m>
                  <m:oMath xmlns:m="http://schemas.openxmlformats.org/officeDocument/2006/math">
                    <m:r>
                      <a:rPr lang="es-VE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s-VE" dirty="0" smtClean="0"/>
                  <a:t>» y sus elementos son todas y cada una de las raíces cuadradas cuya cantidad </a:t>
                </a:r>
                <a:r>
                  <a:rPr lang="es-VE" dirty="0" err="1" smtClean="0"/>
                  <a:t>subradical</a:t>
                </a:r>
                <a:r>
                  <a:rPr lang="es-VE" dirty="0" smtClean="0"/>
                  <a:t> es negativa.</a:t>
                </a:r>
              </a:p>
              <a:p>
                <a:pPr marL="0" indent="0">
                  <a:buNone/>
                </a:pPr>
                <a:r>
                  <a:rPr lang="es-VE" sz="2600" b="1" dirty="0" smtClean="0"/>
                  <a:t/>
                </a:r>
                <a14:m>
                  <m:oMath xmlns:m="http://schemas.openxmlformats.org/officeDocument/2006/math">
                    <m:r>
                      <a:rPr lang="es-VE" sz="2800" b="1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𝒊</m:t>
                    </m:r>
                    <m:r>
                      <a:rPr lang="es-VE" sz="2800" b="1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VE" sz="2600" b="1" dirty="0" smtClean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VE" sz="2600" b="1" i="1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s-VE" sz="2600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s-VE" sz="26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s-VE" sz="2600" b="1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e>
                        </m:rad>
                        <m:r>
                          <a:rPr lang="es-VE" sz="2600" b="1" i="1" smtClean="0">
                            <a:latin typeface="Cambria Math"/>
                          </a:rPr>
                          <m:t> ;…; </m:t>
                        </m:r>
                        <m:rad>
                          <m:radPr>
                            <m:degHide m:val="on"/>
                            <m:ctrlPr>
                              <a:rPr lang="es-VE" sz="2600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s-VE" sz="26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s-VE" sz="2600" b="1" i="1" smtClean="0">
                                <a:latin typeface="Cambria Math"/>
                              </a:rPr>
                              <m:t>𝟏𝟒𝟒</m:t>
                            </m:r>
                          </m:e>
                        </m:rad>
                        <m:r>
                          <a:rPr lang="es-VE" sz="2600" b="1" i="1" smtClean="0">
                            <a:latin typeface="Cambria Math"/>
                          </a:rPr>
                          <m:t>;…; </m:t>
                        </m:r>
                        <m:rad>
                          <m:radPr>
                            <m:degHide m:val="on"/>
                            <m:ctrlPr>
                              <a:rPr lang="es-VE" sz="2600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s-VE" sz="26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s-VE" sz="2600" b="1" i="1" smtClean="0">
                                <a:latin typeface="Cambria Math"/>
                              </a:rPr>
                              <m:t>𝟗𝟎</m:t>
                            </m:r>
                          </m:e>
                        </m:rad>
                        <m:r>
                          <a:rPr lang="es-VE" sz="2600" b="1" i="1" smtClean="0">
                            <a:latin typeface="Cambria Math"/>
                          </a:rPr>
                          <m:t>;…; </m:t>
                        </m:r>
                        <m:rad>
                          <m:radPr>
                            <m:degHide m:val="on"/>
                            <m:ctrlPr>
                              <a:rPr lang="es-VE" sz="2600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s-VE" sz="26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s-VE" sz="2600" b="1" i="1" smtClean="0">
                                <a:latin typeface="Cambria Math"/>
                              </a:rPr>
                              <m:t>𝟒𝟗</m:t>
                            </m:r>
                          </m:e>
                        </m:rad>
                        <m:r>
                          <a:rPr lang="es-VE" sz="2600" b="1" i="1" smtClean="0">
                            <a:latin typeface="Cambria Math"/>
                          </a:rPr>
                          <m:t>;…; </m:t>
                        </m:r>
                        <m:rad>
                          <m:radPr>
                            <m:degHide m:val="on"/>
                            <m:ctrlPr>
                              <a:rPr lang="es-VE" sz="2600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s-VE" sz="26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s-VE" sz="2600" b="1" i="1" smtClean="0">
                                <a:latin typeface="Cambria Math"/>
                              </a:rPr>
                              <m:t>𝟐</m:t>
                            </m:r>
                          </m:e>
                        </m:rad>
                        <m:r>
                          <a:rPr lang="es-VE" sz="2600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s-VE" sz="2600" b="1" dirty="0" smtClean="0"/>
              </a:p>
              <a:p>
                <a:r>
                  <a:rPr lang="es-VE" sz="2600" b="1" dirty="0" smtClean="0"/>
                  <a:t>Observemos que: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</a:rPr>
                          <m:t>−</m:t>
                        </m:r>
                        <m:r>
                          <a:rPr lang="es-VE" sz="2600" b="1" i="1" smtClean="0">
                            <a:latin typeface="Cambria Math"/>
                          </a:rPr>
                          <m:t>𝟏𝟒𝟒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𝟏𝟒𝟒</m:t>
                        </m:r>
                      </m:e>
                    </m:rad>
                  </m:oMath>
                </a14:m>
                <a:r>
                  <a:rPr lang="es-VE" sz="2600" b="1" dirty="0" smtClean="0"/>
                  <a:t> 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</a:rPr>
                          <m:t>−</m:t>
                        </m:r>
                        <m:r>
                          <a:rPr lang="es-VE" sz="2600" b="1" i="1" smtClean="0">
                            <a:latin typeface="Cambria Math"/>
                          </a:rPr>
                          <m:t>𝟏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𝟏𝟐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𝒊</m:t>
                    </m:r>
                  </m:oMath>
                </a14:m>
                <a:endParaRPr lang="es-VE" sz="2600" b="1" i="1" dirty="0" smtClean="0"/>
              </a:p>
              <a:p>
                <a:pPr marL="0" indent="0">
                  <a:buNone/>
                </a:pPr>
                <a:r>
                  <a:rPr lang="es-VE" sz="2600" b="1" dirty="0" smtClean="0"/>
                  <a:t/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</a:rPr>
                          <m:t>−</m:t>
                        </m:r>
                        <m:r>
                          <a:rPr lang="es-VE" sz="2600" b="1" i="1" smtClean="0">
                            <a:latin typeface="Cambria Math"/>
                          </a:rPr>
                          <m:t>𝟗𝟎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𝟗𝟎</m:t>
                        </m:r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 .  </m:t>
                    </m:r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 =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𝟗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𝟒𝟖𝟔𝟖𝟑𝟐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𝒊</m:t>
                    </m:r>
                  </m:oMath>
                </a14:m>
                <a:r>
                  <a:rPr lang="es-VE" sz="2600" b="1" i="1" dirty="0" smtClean="0"/>
                  <a:t/>
                </a:r>
              </a:p>
              <a:p>
                <a:pPr marL="0" indent="0">
                  <a:buNone/>
                </a:pPr>
                <a:r>
                  <a:rPr lang="es-VE" sz="2600" b="1" dirty="0" smtClean="0"/>
                  <a:t/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</a:rPr>
                          <m:t>−</m:t>
                        </m:r>
                        <m:r>
                          <a:rPr lang="es-VE" sz="2600" b="1" i="1" smtClean="0">
                            <a:latin typeface="Cambria Math"/>
                          </a:rPr>
                          <m:t>𝟒𝟗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𝟒𝟗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  .  </m:t>
                    </m:r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 =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𝟕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𝒊</m:t>
                    </m:r>
                  </m:oMath>
                </a14:m>
                <a:endParaRPr lang="es-VE" sz="26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VE" sz="2600" b="1" dirty="0" smtClean="0">
                    <a:ea typeface="Cambria Math"/>
                  </a:rPr>
                  <a:t/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 =  </m:t>
                    </m:r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   .   </m:t>
                    </m:r>
                    <m:rad>
                      <m:radPr>
                        <m:degHide m:val="on"/>
                        <m:ctrlPr>
                          <a:rPr lang="es-VE" sz="26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V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rad>
                    <m:r>
                      <a:rPr lang="es-VE" sz="2600" b="1" i="1" smtClean="0">
                        <a:latin typeface="Cambria Math"/>
                        <a:ea typeface="Cambria Math"/>
                      </a:rPr>
                      <m:t>  =  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𝟒𝟏𝟒𝟐𝟏𝟑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𝒊</m:t>
                    </m:r>
                    <m:r>
                      <a:rPr lang="es-VE" sz="26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s-VE" sz="2600" b="1" i="1" dirty="0" smtClean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25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B11-D2A5-4DDD-B164-2AE030545CEE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11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5437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Conjunto de números Complejos o imaginarios</a:t>
            </a:r>
            <a:endParaRPr lang="es-VE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VE" b="1" dirty="0" smtClean="0"/>
                  <a:t>Es decir, que la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VE" b="1" i="1" smtClean="0">
                            <a:latin typeface="Cambria Math"/>
                          </a:rPr>
                          <m:t>−</m:t>
                        </m:r>
                        <m:r>
                          <a:rPr lang="es-VE" b="1" i="1" smtClean="0">
                            <a:latin typeface="Cambria Math"/>
                          </a:rPr>
                          <m:t>𝟏𝟒𝟒</m:t>
                        </m:r>
                      </m:e>
                    </m:rad>
                    <m:r>
                      <a:rPr lang="es-VE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VE" b="1" i="1" smtClean="0">
                        <a:latin typeface="Cambria Math"/>
                        <a:ea typeface="Cambria Math"/>
                      </a:rPr>
                      <m:t>𝟏𝟐</m:t>
                    </m:r>
                    <m:r>
                      <a:rPr lang="es-VE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s-VE" b="1" i="1" smtClean="0">
                        <a:latin typeface="Cambria Math"/>
                        <a:ea typeface="Cambria Math"/>
                      </a:rPr>
                      <m:t>𝒊</m:t>
                    </m:r>
                  </m:oMath>
                </a14:m>
                <a:r>
                  <a:rPr lang="es-VE" b="1" dirty="0" smtClean="0">
                    <a:ea typeface="Cambria Math"/>
                  </a:rPr>
                  <a:t>   (Doce imaginario)</a:t>
                </a:r>
              </a:p>
              <a:p>
                <a:r>
                  <a:rPr lang="es-VE" b="1" dirty="0" smtClean="0">
                    <a:ea typeface="Cambria Math"/>
                  </a:rPr>
                  <a:t>puedo convertir la cantidad </a:t>
                </a:r>
                <a:r>
                  <a:rPr lang="es-VE" b="1" dirty="0" err="1" smtClean="0">
                    <a:ea typeface="Cambria Math"/>
                  </a:rPr>
                  <a:t>subradical</a:t>
                </a:r>
                <a:r>
                  <a:rPr lang="es-VE" b="1" dirty="0" smtClean="0">
                    <a:ea typeface="Cambria Math"/>
                  </a:rPr>
                  <a:t> negativa en positiva para poder obtener su raíz, pero no puedo olvidar el signo negativo que está dentro de la raíz; por tanto, esa raíz cuadrada positiva la multiplico por la raíz cuadrada de -1, y de esta manera la descompongo sin alterar lo inicial.  </a:t>
                </a:r>
              </a:p>
              <a:p>
                <a:r>
                  <a:rPr lang="es-VE" b="1" dirty="0" smtClean="0">
                    <a:ea typeface="Cambria Math"/>
                  </a:rPr>
                  <a:t>porque la raíz cuadrada de toda cantidad </a:t>
                </a:r>
                <a:r>
                  <a:rPr lang="es-VE" b="1" dirty="0" err="1" smtClean="0">
                    <a:ea typeface="Cambria Math"/>
                  </a:rPr>
                  <a:t>subradical</a:t>
                </a:r>
                <a:r>
                  <a:rPr lang="es-VE" b="1" dirty="0" smtClean="0">
                    <a:ea typeface="Cambria Math"/>
                  </a:rPr>
                  <a:t> es igual a una cantidad que multiplicada por sí misma sea igual a la cantidad </a:t>
                </a:r>
                <a:r>
                  <a:rPr lang="es-VE" b="1" dirty="0" err="1" smtClean="0">
                    <a:ea typeface="Cambria Math"/>
                  </a:rPr>
                  <a:t>subradical</a:t>
                </a:r>
                <a:r>
                  <a:rPr lang="es-VE" b="1" dirty="0" smtClean="0">
                    <a:ea typeface="Cambria Math"/>
                  </a:rPr>
                  <a:t> y la raíz cuadrada de -1 siempre será igual a una «i» de imaginario.</a:t>
                </a:r>
              </a:p>
              <a:p>
                <a:endParaRPr lang="es-VE" b="1" dirty="0" smtClean="0">
                  <a:ea typeface="Cambria Math"/>
                </a:endParaRPr>
              </a:p>
              <a:p>
                <a:endParaRPr lang="es-VE" b="1" dirty="0" smtClean="0">
                  <a:ea typeface="Cambria Math"/>
                </a:endParaRPr>
              </a:p>
              <a:p>
                <a:endParaRPr lang="es-VE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213" r="-1630" b="-2991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8F11-5EC9-4934-BA50-ECD296794BB4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12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941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Diagrama de teoría de conjuntos numéricos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VE" dirty="0" smtClean="0">
                <a:solidFill>
                  <a:srgbClr val="00B050"/>
                </a:solidFill>
              </a:rPr>
              <a:t>.</a:t>
            </a:r>
            <a:endParaRPr lang="es-VE" dirty="0">
              <a:solidFill>
                <a:srgbClr val="00B050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DF5-8042-4667-89B9-5DB290EC4440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13</a:t>
            </a:fld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1619672" y="1844824"/>
            <a:ext cx="5760640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Elipse"/>
          <p:cNvSpPr/>
          <p:nvPr/>
        </p:nvSpPr>
        <p:spPr>
          <a:xfrm>
            <a:off x="1979712" y="1988840"/>
            <a:ext cx="4032448" cy="38164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" name="8 Elipse"/>
          <p:cNvSpPr/>
          <p:nvPr/>
        </p:nvSpPr>
        <p:spPr>
          <a:xfrm>
            <a:off x="2699792" y="2636912"/>
            <a:ext cx="2592288" cy="252028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Q</a:t>
            </a:r>
            <a:endParaRPr lang="es-VE" dirty="0"/>
          </a:p>
        </p:txBody>
      </p:sp>
      <p:sp>
        <p:nvSpPr>
          <p:cNvPr id="10" name="9 Elipse"/>
          <p:cNvSpPr/>
          <p:nvPr/>
        </p:nvSpPr>
        <p:spPr>
          <a:xfrm>
            <a:off x="3275856" y="3212976"/>
            <a:ext cx="1512168" cy="144016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4000" dirty="0" smtClean="0">
                <a:solidFill>
                  <a:srgbClr val="7030A0"/>
                </a:solidFill>
              </a:rPr>
              <a:t>  </a:t>
            </a:r>
            <a:endParaRPr lang="es-VE" sz="4000" dirty="0">
              <a:solidFill>
                <a:srgbClr val="7030A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707411" y="199174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b="1" dirty="0" smtClean="0">
                <a:solidFill>
                  <a:srgbClr val="FF0000"/>
                </a:solidFill>
              </a:rPr>
              <a:t>Q</a:t>
            </a:r>
            <a:endParaRPr lang="es-VE" sz="4000" b="1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816977" y="2636912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000" b="1" dirty="0" smtClean="0">
                <a:solidFill>
                  <a:srgbClr val="00B050"/>
                </a:solidFill>
              </a:rPr>
              <a:t>Z</a:t>
            </a:r>
            <a:endParaRPr lang="es-VE" sz="4000" b="1" dirty="0">
              <a:solidFill>
                <a:srgbClr val="00B05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34486" y="3579113"/>
            <a:ext cx="522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000" b="1" dirty="0" smtClean="0">
                <a:solidFill>
                  <a:srgbClr val="7030A0"/>
                </a:solidFill>
              </a:rPr>
              <a:t>N</a:t>
            </a:r>
            <a:endParaRPr lang="es-VE" sz="4000" b="1" dirty="0">
              <a:solidFill>
                <a:srgbClr val="7030A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719865" y="1930186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dirty="0" smtClean="0"/>
              <a:t>R</a:t>
            </a:r>
            <a:endParaRPr lang="es-VE" sz="4800" dirty="0"/>
          </a:p>
        </p:txBody>
      </p:sp>
      <p:sp>
        <p:nvSpPr>
          <p:cNvPr id="15" name="14 Elipse"/>
          <p:cNvSpPr/>
          <p:nvPr/>
        </p:nvSpPr>
        <p:spPr>
          <a:xfrm>
            <a:off x="6059016" y="2076454"/>
            <a:ext cx="1177280" cy="113652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III</a:t>
            </a:r>
            <a:endParaRPr lang="es-V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487195" y="229077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000" b="1" dirty="0" smtClean="0">
                <a:solidFill>
                  <a:srgbClr val="FFC000"/>
                </a:solidFill>
              </a:rPr>
              <a:t>I</a:t>
            </a:r>
            <a:endParaRPr lang="es-VE" sz="4000" b="1" dirty="0">
              <a:solidFill>
                <a:srgbClr val="FFC000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7524328" y="4653136"/>
            <a:ext cx="1056173" cy="1177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17 CuadroTexto"/>
              <p:cNvSpPr txBox="1"/>
              <p:nvPr/>
            </p:nvSpPr>
            <p:spPr>
              <a:xfrm>
                <a:off x="7806994" y="4887833"/>
                <a:ext cx="490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s-VE" sz="4000" b="1" dirty="0"/>
              </a:p>
            </p:txBody>
          </p:sp>
        </mc:Choice>
        <mc:Fallback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994" y="4887833"/>
                <a:ext cx="490839" cy="707886"/>
              </a:xfrm>
              <a:prstGeom prst="rect">
                <a:avLst/>
              </a:prstGeom>
              <a:blipFill rotWithShape="1">
                <a:blip r:embed="rId2"/>
                <a:stretch>
                  <a:fillRect t="-15517" r="-56250" b="-3620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902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Lectura del diagrama de teoría de conjuntos numéricos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r>
              <a:rPr lang="es-VE" dirty="0" smtClean="0"/>
              <a:t>De acuerdo al anterior diagrama y a las definiciones de teoría de conjuntos numéricos podemos entonces decir que:</a:t>
            </a:r>
          </a:p>
          <a:p>
            <a:endParaRPr lang="es-VE" dirty="0" smtClean="0"/>
          </a:p>
          <a:p>
            <a:pPr marL="514350" indent="-514350">
              <a:buFont typeface="+mj-lt"/>
              <a:buAutoNum type="alphaLcParenR"/>
            </a:pPr>
            <a:r>
              <a:rPr lang="es-VE" dirty="0" smtClean="0"/>
              <a:t>Todo número natural es también un número entero, un número racional, y por tanto un número real; pero no es un número irracional.</a:t>
            </a:r>
          </a:p>
          <a:p>
            <a:pPr marL="514350" indent="-514350">
              <a:buFont typeface="+mj-lt"/>
              <a:buAutoNum type="alphaLcParenR"/>
            </a:pPr>
            <a:r>
              <a:rPr lang="es-VE" dirty="0" smtClean="0"/>
              <a:t>Todo número entero es también un número racional, y por tanto, un número real; pero no todos (solo algunos) son números naturales; y ninguno de ellos es un número irracional.</a:t>
            </a:r>
          </a:p>
          <a:p>
            <a:pPr marL="514350" indent="-514350">
              <a:buFont typeface="+mj-lt"/>
              <a:buAutoNum type="alphaLcParenR"/>
            </a:pPr>
            <a:r>
              <a:rPr lang="es-VE" dirty="0" smtClean="0"/>
              <a:t>Todo número racional es un número real, </a:t>
            </a:r>
            <a:r>
              <a:rPr lang="es-VE" dirty="0"/>
              <a:t>pero no todos (solo algunos) son números </a:t>
            </a:r>
            <a:r>
              <a:rPr lang="es-VE" dirty="0" smtClean="0"/>
              <a:t>naturales y son números enteros; </a:t>
            </a:r>
            <a:r>
              <a:rPr lang="es-VE" dirty="0"/>
              <a:t>y ninguno de ellos es </a:t>
            </a:r>
            <a:r>
              <a:rPr lang="es-VE" dirty="0" smtClean="0"/>
              <a:t>un número irracional.</a:t>
            </a:r>
          </a:p>
          <a:p>
            <a:pPr marL="514350" indent="-514350">
              <a:buFont typeface="+mj-lt"/>
              <a:buAutoNum type="alphaLcParenR"/>
            </a:pPr>
            <a:r>
              <a:rPr lang="es-VE" dirty="0" smtClean="0"/>
              <a:t>Todo número irracional es un </a:t>
            </a:r>
            <a:r>
              <a:rPr lang="es-VE" dirty="0"/>
              <a:t>número </a:t>
            </a:r>
            <a:r>
              <a:rPr lang="es-VE" dirty="0" smtClean="0"/>
              <a:t>real, </a:t>
            </a:r>
            <a:r>
              <a:rPr lang="es-VE" dirty="0"/>
              <a:t>pero </a:t>
            </a:r>
            <a:r>
              <a:rPr lang="es-VE" dirty="0" smtClean="0"/>
              <a:t>ninguno de ellos es un número natural, ni número entero; ni racional.</a:t>
            </a:r>
            <a:endParaRPr lang="es-VE" dirty="0"/>
          </a:p>
          <a:p>
            <a:endParaRPr lang="es-VE" dirty="0" smtClean="0"/>
          </a:p>
          <a:p>
            <a:r>
              <a:rPr lang="es-VE" dirty="0" smtClean="0"/>
              <a:t>Nota 1: por </a:t>
            </a:r>
            <a:r>
              <a:rPr lang="es-VE" dirty="0"/>
              <a:t>lógica, si un número es racional no puede ser </a:t>
            </a:r>
            <a:r>
              <a:rPr lang="es-VE" dirty="0" smtClean="0"/>
              <a:t>irracional.</a:t>
            </a:r>
          </a:p>
          <a:p>
            <a:r>
              <a:rPr lang="es-VE" dirty="0"/>
              <a:t>Nota </a:t>
            </a:r>
            <a:r>
              <a:rPr lang="es-VE" dirty="0" smtClean="0"/>
              <a:t>2: </a:t>
            </a:r>
            <a:r>
              <a:rPr lang="es-VE" dirty="0"/>
              <a:t>por lógica, si un número es </a:t>
            </a:r>
            <a:r>
              <a:rPr lang="es-VE" dirty="0" smtClean="0"/>
              <a:t>real </a:t>
            </a:r>
            <a:r>
              <a:rPr lang="es-VE" dirty="0"/>
              <a:t>no puede ser </a:t>
            </a:r>
            <a:r>
              <a:rPr lang="es-VE" dirty="0" smtClean="0"/>
              <a:t>complejo o imaginario.</a:t>
            </a:r>
            <a:endParaRPr lang="es-VE" dirty="0"/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DF5-8042-4667-89B9-5DB290EC4440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14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5157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Cuantificadores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VE" dirty="0" smtClean="0"/>
              <a:t>En el lenguaje matemático existen dos tipos de cuantificadores: </a:t>
            </a:r>
            <a:r>
              <a:rPr lang="es-VE" b="1" dirty="0" smtClean="0">
                <a:solidFill>
                  <a:srgbClr val="FF0000"/>
                </a:solidFill>
              </a:rPr>
              <a:t>UNIVERSAL</a:t>
            </a:r>
            <a:r>
              <a:rPr lang="es-VE" dirty="0" smtClean="0"/>
              <a:t>  y </a:t>
            </a:r>
            <a:r>
              <a:rPr lang="es-VE" b="1" dirty="0" smtClean="0">
                <a:solidFill>
                  <a:srgbClr val="FF0000"/>
                </a:solidFill>
              </a:rPr>
              <a:t>EXISTENCIAL.</a:t>
            </a:r>
          </a:p>
          <a:p>
            <a:pPr marL="0" indent="0">
              <a:buNone/>
            </a:pPr>
            <a:endParaRPr lang="es-VE" dirty="0" smtClean="0"/>
          </a:p>
          <a:p>
            <a:r>
              <a:rPr lang="es-VE" b="1" dirty="0" smtClean="0">
                <a:solidFill>
                  <a:srgbClr val="FF0000"/>
                </a:solidFill>
              </a:rPr>
              <a:t>EL CUANTIFICADOR UNIVERSAL</a:t>
            </a:r>
            <a:r>
              <a:rPr lang="es-VE" dirty="0" smtClean="0"/>
              <a:t> se refiere a todo un universo sin que falte algo de ese universo (todo es todo). No puedo referirme a la mayoría, o a casi todos, o a todos menos uno, SON TODOS.</a:t>
            </a:r>
          </a:p>
          <a:p>
            <a:pPr marL="0" indent="0">
              <a:buNone/>
            </a:pPr>
            <a:r>
              <a:rPr lang="es-VE" dirty="0" smtClean="0"/>
              <a:t>	Por ejemplo: todos los números naturales son a su vez 	números enteros.</a:t>
            </a:r>
          </a:p>
          <a:p>
            <a:pPr marL="0" indent="0">
              <a:buNone/>
            </a:pPr>
            <a:endParaRPr lang="es-VE" dirty="0" smtClean="0"/>
          </a:p>
          <a:p>
            <a:r>
              <a:rPr lang="es-VE" b="1" dirty="0" smtClean="0">
                <a:solidFill>
                  <a:srgbClr val="FF0000"/>
                </a:solidFill>
              </a:rPr>
              <a:t>EL CUANTIFICADOR EXISTENCIAL</a:t>
            </a:r>
            <a:r>
              <a:rPr lang="es-VE" dirty="0" smtClean="0"/>
              <a:t> se refiere a casi todos (pero no todos), a la mayoría, a algunos, o al menos a uno.</a:t>
            </a:r>
          </a:p>
          <a:p>
            <a:pPr marL="0" indent="0">
              <a:buNone/>
            </a:pPr>
            <a:r>
              <a:rPr lang="es-VE" dirty="0" smtClean="0"/>
              <a:t>	Por ejemplo: existen algunos números enteros que son 	números naturales.</a:t>
            </a:r>
            <a:endParaRPr lang="es-V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DF5-8042-4667-89B9-5DB290EC4440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15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932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Cuantificadores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/>
          <a:lstStyle/>
          <a:p>
            <a:r>
              <a:rPr lang="es-VE" sz="2400" dirty="0" smtClean="0"/>
              <a:t>La simbolización y lectura de los cuantificadores se muestra en la siguiente tabla: </a:t>
            </a:r>
          </a:p>
          <a:p>
            <a:endParaRPr lang="es-VE" sz="2400" dirty="0" smtClean="0"/>
          </a:p>
          <a:p>
            <a:endParaRPr lang="es-VE" sz="2400" dirty="0"/>
          </a:p>
          <a:p>
            <a:endParaRPr lang="es-VE" sz="2400" dirty="0" smtClean="0"/>
          </a:p>
          <a:p>
            <a:pPr marL="0" indent="0">
              <a:buNone/>
            </a:pPr>
            <a:endParaRPr lang="es-VE" sz="2400" dirty="0" smtClean="0"/>
          </a:p>
          <a:p>
            <a:r>
              <a:rPr lang="es-VE" sz="2400" dirty="0" smtClean="0"/>
              <a:t>Por ejemplo: </a:t>
            </a:r>
          </a:p>
          <a:p>
            <a:pPr marL="0" indent="0">
              <a:buNone/>
            </a:pPr>
            <a:endParaRPr lang="es-VE" sz="2400" dirty="0" smtClean="0"/>
          </a:p>
          <a:p>
            <a:pPr marL="0" indent="0">
              <a:buNone/>
            </a:pPr>
            <a:endParaRPr lang="es-VE" sz="2400" dirty="0"/>
          </a:p>
          <a:p>
            <a:endParaRPr lang="es-V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DF5-8042-4667-89B9-5DB290EC4440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16</a:t>
            </a:fld>
            <a:endParaRPr lang="es-V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961" y="2492896"/>
            <a:ext cx="77120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961" y="4673749"/>
            <a:ext cx="7712075" cy="185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288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Valores de verdad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VE" sz="2400" dirty="0" smtClean="0"/>
              <a:t>En cuanto a proposiciones se refiere, existen solo dos valores de verdad: </a:t>
            </a:r>
            <a:r>
              <a:rPr lang="es-VE" sz="2400" b="1" dirty="0" smtClean="0">
                <a:solidFill>
                  <a:srgbClr val="FF0000"/>
                </a:solidFill>
              </a:rPr>
              <a:t>VERDADERO</a:t>
            </a:r>
            <a:r>
              <a:rPr lang="es-VE" sz="2400" dirty="0" smtClean="0"/>
              <a:t>  o  </a:t>
            </a:r>
            <a:r>
              <a:rPr lang="es-VE" sz="2400" b="1" dirty="0" smtClean="0">
                <a:solidFill>
                  <a:srgbClr val="FF0000"/>
                </a:solidFill>
              </a:rPr>
              <a:t>FALSO</a:t>
            </a:r>
            <a:r>
              <a:rPr lang="es-VE" sz="2400" dirty="0" smtClean="0"/>
              <a:t> (</a:t>
            </a:r>
            <a:r>
              <a:rPr lang="es-VE" sz="2400" b="1" dirty="0" smtClean="0">
                <a:solidFill>
                  <a:srgbClr val="FF0000"/>
                </a:solidFill>
              </a:rPr>
              <a:t>V</a:t>
            </a:r>
            <a:r>
              <a:rPr lang="es-VE" sz="2400" dirty="0" smtClean="0"/>
              <a:t> o </a:t>
            </a:r>
            <a:r>
              <a:rPr lang="es-VE" sz="2400" b="1" dirty="0" smtClean="0">
                <a:solidFill>
                  <a:srgbClr val="FF0000"/>
                </a:solidFill>
              </a:rPr>
              <a:t>F</a:t>
            </a:r>
            <a:r>
              <a:rPr lang="es-VE" sz="2400" dirty="0" smtClean="0"/>
              <a:t>).</a:t>
            </a:r>
          </a:p>
          <a:p>
            <a:pPr marL="0" indent="0">
              <a:buNone/>
            </a:pPr>
            <a:endParaRPr lang="es-VE" sz="2400" dirty="0" smtClean="0"/>
          </a:p>
          <a:p>
            <a:r>
              <a:rPr lang="es-VE" sz="2400" dirty="0" smtClean="0"/>
              <a:t>Una </a:t>
            </a:r>
            <a:r>
              <a:rPr lang="es-VE" sz="2400" b="1" dirty="0" smtClean="0">
                <a:solidFill>
                  <a:srgbClr val="FF0000"/>
                </a:solidFill>
              </a:rPr>
              <a:t>PROPOSICIÓN</a:t>
            </a:r>
            <a:r>
              <a:rPr lang="es-VE" sz="2400" dirty="0" smtClean="0"/>
              <a:t> es </a:t>
            </a:r>
            <a:r>
              <a:rPr lang="es-VE" sz="2400" b="1" dirty="0" smtClean="0">
                <a:solidFill>
                  <a:srgbClr val="FF0000"/>
                </a:solidFill>
              </a:rPr>
              <a:t>VERDADERA</a:t>
            </a:r>
            <a:r>
              <a:rPr lang="es-VE" sz="2400" dirty="0" smtClean="0"/>
              <a:t> cuando todo lo dicho en el enunciado es verdadero y no cabe duda razonable alguna.</a:t>
            </a:r>
          </a:p>
          <a:p>
            <a:pPr marL="0" indent="0">
              <a:buNone/>
            </a:pPr>
            <a:endParaRPr lang="es-VE" sz="2400" dirty="0" smtClean="0"/>
          </a:p>
          <a:p>
            <a:r>
              <a:rPr lang="es-VE" sz="2400" dirty="0" smtClean="0"/>
              <a:t>Una </a:t>
            </a:r>
            <a:r>
              <a:rPr lang="es-VE" sz="2400" b="1" dirty="0" smtClean="0">
                <a:solidFill>
                  <a:srgbClr val="FF0000"/>
                </a:solidFill>
              </a:rPr>
              <a:t>PROPOSICIÓN</a:t>
            </a:r>
            <a:r>
              <a:rPr lang="es-VE" sz="2400" dirty="0" smtClean="0"/>
              <a:t> es </a:t>
            </a:r>
            <a:r>
              <a:rPr lang="es-VE" sz="2400" b="1" dirty="0" smtClean="0">
                <a:solidFill>
                  <a:srgbClr val="FF0000"/>
                </a:solidFill>
              </a:rPr>
              <a:t>FALSA</a:t>
            </a:r>
            <a:r>
              <a:rPr lang="es-VE" sz="2400" dirty="0" smtClean="0"/>
              <a:t> cuando todo o algo de lo dicho en el enunciado es falso y no cabe duda razonable alguna.</a:t>
            </a:r>
          </a:p>
          <a:p>
            <a:pPr marL="0" indent="0">
              <a:buNone/>
            </a:pPr>
            <a:endParaRPr lang="es-VE" sz="2400" dirty="0" smtClean="0"/>
          </a:p>
          <a:p>
            <a:pPr marL="0" indent="0">
              <a:buNone/>
            </a:pPr>
            <a:r>
              <a:rPr lang="es-VE" sz="2400" dirty="0" smtClean="0"/>
              <a:t>Nota: En valores de verdad hay un principio que siempre debemos tener en cuenta y es el </a:t>
            </a:r>
            <a:r>
              <a:rPr lang="es-VE" sz="2400" b="1" i="1" dirty="0" smtClean="0">
                <a:solidFill>
                  <a:srgbClr val="FF0000"/>
                </a:solidFill>
              </a:rPr>
              <a:t>PRINCIPIO DEL TERCERO EXCLUIDO</a:t>
            </a:r>
            <a:r>
              <a:rPr lang="es-VE" sz="2400" dirty="0" smtClean="0"/>
              <a:t>; este principio dice que una proposición no puede ser verdadera y falsa al mismo tiempo.</a:t>
            </a:r>
          </a:p>
          <a:p>
            <a:endParaRPr lang="es-V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DF5-8042-4667-89B9-5DB290EC4440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17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9996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Valores de verdad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s-VE" sz="2200" dirty="0"/>
              <a:t>Por ejemplo</a:t>
            </a:r>
            <a:r>
              <a:rPr lang="es-VE" sz="2200" dirty="0" smtClean="0"/>
              <a:t>: Determinemos </a:t>
            </a:r>
            <a:r>
              <a:rPr lang="es-VE" sz="2200" dirty="0"/>
              <a:t>el valor de verdad de las </a:t>
            </a:r>
            <a:r>
              <a:rPr lang="es-VE" sz="2200" dirty="0" smtClean="0"/>
              <a:t>siguientes 		 proposiciones </a:t>
            </a:r>
            <a:r>
              <a:rPr lang="es-VE" sz="2200" dirty="0"/>
              <a:t>y justifiquemos  </a:t>
            </a:r>
            <a:r>
              <a:rPr lang="es-VE" sz="2200" dirty="0" smtClean="0"/>
              <a:t>	su </a:t>
            </a:r>
            <a:r>
              <a:rPr lang="es-VE" sz="2200" dirty="0"/>
              <a:t>respuesta.</a:t>
            </a:r>
          </a:p>
          <a:p>
            <a:pPr marL="0" indent="0">
              <a:buNone/>
            </a:pPr>
            <a:endParaRPr lang="es-V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DF5-8042-4667-89B9-5DB290EC4440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18</a:t>
            </a:fld>
            <a:endParaRPr lang="es-V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182" y="2132857"/>
            <a:ext cx="8572375" cy="4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41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Fin de la clase de teoría de conjuntos numéricos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s-VE" dirty="0" smtClean="0"/>
              <a:t>Apreciados estudiantes, hemos hecho un repaso inicial con la teoría de conjuntos numéricos desde primer grado hasta cuarto año; y además de esto, hemos incorporado al aprendizaje un poco de lógica proposicional (cuantificadores, lenguaje matemático y valor de verdad).</a:t>
            </a:r>
          </a:p>
          <a:p>
            <a:r>
              <a:rPr lang="es-VE" dirty="0" smtClean="0"/>
              <a:t>Espero haya sido lo suficientemente claro en cuanto a la redacción y los ejemplos, y usted haya refrescado conocimientos y/o aprendido.</a:t>
            </a:r>
          </a:p>
          <a:p>
            <a:r>
              <a:rPr lang="es-VE" dirty="0" smtClean="0"/>
              <a:t>Las prácticas evaluativas y los parámetros de la evaluación, las tendrán en otro archivo diseñado en </a:t>
            </a:r>
            <a:r>
              <a:rPr lang="es-VE" dirty="0" err="1" smtClean="0"/>
              <a:t>word</a:t>
            </a:r>
            <a:r>
              <a:rPr lang="es-VE" dirty="0" smtClean="0"/>
              <a:t>.</a:t>
            </a:r>
          </a:p>
          <a:p>
            <a:r>
              <a:rPr lang="es-VE" dirty="0" smtClean="0"/>
              <a:t>Mi intención en este año escolar es desarrollar y/o potenciar su desarrollo lógico matemático.</a:t>
            </a:r>
          </a:p>
          <a:p>
            <a:r>
              <a:rPr lang="es-VE" dirty="0" smtClean="0"/>
              <a:t>Y recuerde que el aprendizaje depende del interés que usted le ponga.</a:t>
            </a:r>
          </a:p>
          <a:p>
            <a:pPr marL="0" indent="0">
              <a:buNone/>
            </a:pPr>
            <a:r>
              <a:rPr lang="es-VE" dirty="0" smtClean="0"/>
              <a:t>					¡</a:t>
            </a:r>
            <a:r>
              <a:rPr lang="es-VE" dirty="0" err="1" smtClean="0"/>
              <a:t>Exitos</a:t>
            </a:r>
            <a:r>
              <a:rPr lang="es-VE" dirty="0" smtClean="0"/>
              <a:t>!</a:t>
            </a:r>
          </a:p>
          <a:p>
            <a:pPr marL="0" indent="0" algn="r">
              <a:buNone/>
            </a:pPr>
            <a:r>
              <a:rPr lang="es-VE" dirty="0" smtClean="0"/>
              <a:t>Prof. Gabriel Yépez.</a:t>
            </a:r>
            <a:endParaRPr lang="es-V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4DF5-8042-4667-89B9-5DB290EC4440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19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2299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/>
              <a:t>Generalidades de conjuntos numéricos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VE" dirty="0" smtClean="0"/>
              <a:t>Un conjunto es una agrupación de elementos que tienen al menos una característica en común. </a:t>
            </a:r>
          </a:p>
          <a:p>
            <a:r>
              <a:rPr lang="es-VE" dirty="0" smtClean="0"/>
              <a:t>En el caso de conjunto numérico, los elementos que conforman un conjunto numérico determinado son números que tienen al menos una característica en común.</a:t>
            </a:r>
          </a:p>
          <a:p>
            <a:r>
              <a:rPr lang="es-VE" dirty="0" smtClean="0"/>
              <a:t>Por ejemplo, en nuestro sistema numérico tenemos:</a:t>
            </a:r>
            <a:endParaRPr lang="es-V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3748-11F8-4CAC-B3AC-D1625D314DFC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1117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>
                <a:solidFill>
                  <a:srgbClr val="7030A0"/>
                </a:solidFill>
              </a:rPr>
              <a:t>Conjunto de números Naturales</a:t>
            </a:r>
            <a:r>
              <a:rPr lang="es-VE" dirty="0" smtClean="0"/>
              <a:t> y </a:t>
            </a:r>
            <a:r>
              <a:rPr lang="es-VE" b="1" dirty="0" smtClean="0">
                <a:solidFill>
                  <a:srgbClr val="00B050"/>
                </a:solidFill>
              </a:rPr>
              <a:t>Conjunto de números Enteros</a:t>
            </a:r>
            <a:endParaRPr lang="es-VE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VE" dirty="0" smtClean="0"/>
                  <a:t>Conjunto de </a:t>
                </a:r>
                <a:r>
                  <a:rPr lang="es-VE" b="1" dirty="0" smtClean="0">
                    <a:solidFill>
                      <a:srgbClr val="7030A0"/>
                    </a:solidFill>
                  </a:rPr>
                  <a:t>números naturales</a:t>
                </a:r>
                <a:r>
                  <a:rPr lang="es-VE" dirty="0" smtClean="0"/>
                  <a:t>: se representa con la letra «</a:t>
                </a:r>
                <a:r>
                  <a:rPr lang="es-VE" b="1" dirty="0" smtClean="0">
                    <a:solidFill>
                      <a:srgbClr val="7030A0"/>
                    </a:solidFill>
                  </a:rPr>
                  <a:t>N</a:t>
                </a:r>
                <a:r>
                  <a:rPr lang="es-VE" dirty="0" smtClean="0"/>
                  <a:t>» y sus elementos son todos y cada uno de los números que me sirven para contar. </a:t>
                </a:r>
              </a:p>
              <a:p>
                <a:r>
                  <a:rPr lang="es-VE" b="1" dirty="0" smtClean="0">
                    <a:solidFill>
                      <a:srgbClr val="7030A0"/>
                    </a:solidFill>
                  </a:rPr>
                  <a:t>N</a:t>
                </a:r>
                <a:r>
                  <a:rPr lang="es-VE" b="1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VE" sz="2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VE" sz="2200" b="1" i="0" smtClean="0">
                            <a:latin typeface="Cambria Math"/>
                          </a:rPr>
                          <m:t>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𝟏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𝟐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𝟑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𝟒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𝟓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𝟔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𝟕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𝟖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𝟗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𝟏𝟎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𝟏𝟏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𝟏𝟐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𝟏𝟑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𝟏𝟒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𝟏𝟓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</m:t>
                        </m:r>
                        <m:r>
                          <a:rPr lang="es-VE" sz="2200" b="1" i="0" smtClean="0">
                            <a:latin typeface="Cambria Math"/>
                          </a:rPr>
                          <m:t>𝟏𝟔</m:t>
                        </m:r>
                        <m:r>
                          <a:rPr lang="es-VE" sz="2200" b="1" i="0" smtClean="0">
                            <a:latin typeface="Cambria Math"/>
                          </a:rPr>
                          <m:t>,  +∞</m:t>
                        </m:r>
                      </m:e>
                    </m:d>
                  </m:oMath>
                </a14:m>
                <a:endParaRPr lang="es-VE" sz="2200" b="1" dirty="0" smtClean="0"/>
              </a:p>
              <a:p>
                <a:pPr marL="0" indent="0">
                  <a:buNone/>
                </a:pPr>
                <a:endParaRPr lang="es-VE" sz="2200" b="1" dirty="0" smtClean="0"/>
              </a:p>
              <a:p>
                <a:r>
                  <a:rPr lang="es-VE" dirty="0" smtClean="0"/>
                  <a:t>Conjunto de </a:t>
                </a:r>
                <a:r>
                  <a:rPr lang="es-VE" b="1" dirty="0" smtClean="0">
                    <a:solidFill>
                      <a:srgbClr val="00B050"/>
                    </a:solidFill>
                  </a:rPr>
                  <a:t>números enteros</a:t>
                </a:r>
                <a:r>
                  <a:rPr lang="es-VE" dirty="0" smtClean="0"/>
                  <a:t>: se representa con la letra «</a:t>
                </a:r>
                <a:r>
                  <a:rPr lang="es-VE" b="1" dirty="0" smtClean="0">
                    <a:solidFill>
                      <a:srgbClr val="00B050"/>
                    </a:solidFill>
                  </a:rPr>
                  <a:t>Z</a:t>
                </a:r>
                <a:r>
                  <a:rPr lang="es-VE" dirty="0" smtClean="0"/>
                  <a:t>» y sus elementos son todos y cada uno de los números positivos y negativos, incluyendo el cero. </a:t>
                </a:r>
              </a:p>
              <a:p>
                <a:r>
                  <a:rPr lang="es-VE" b="1" dirty="0" smtClean="0">
                    <a:solidFill>
                      <a:srgbClr val="00B050"/>
                    </a:solidFill>
                  </a:rPr>
                  <a:t>Z</a:t>
                </a:r>
                <a:r>
                  <a:rPr lang="es-VE" b="1" dirty="0" smtClean="0">
                    <a:solidFill>
                      <a:schemeClr val="tx1"/>
                    </a:solidFill>
                  </a:rPr>
                  <a:t>:</a:t>
                </a:r>
                <a:r>
                  <a:rPr lang="es-VE" sz="2400" b="1" dirty="0" smtClean="0">
                    <a:solidFill>
                      <a:schemeClr val="tx1"/>
                    </a:solidFill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∞, …, −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−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−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−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,−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𝟒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𝟓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𝟔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𝟕</m:t>
                        </m:r>
                        <m:r>
                          <a:rPr lang="es-VE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,…+∞</m:t>
                        </m:r>
                      </m:e>
                    </m:d>
                  </m:oMath>
                </a14:m>
                <a:endParaRPr lang="es-VE" sz="2200" b="1" dirty="0" smtClean="0">
                  <a:solidFill>
                    <a:schemeClr val="tx1"/>
                  </a:solidFill>
                </a:endParaRPr>
              </a:p>
              <a:p>
                <a:endParaRPr lang="es-VE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222" b="-1266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A27E-916F-4013-B152-75D23A0F8205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1258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F0000"/>
                </a:solidFill>
              </a:rPr>
              <a:t>Conjunto de números Racionales</a:t>
            </a:r>
            <a:endParaRPr lang="es-V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00200"/>
                <a:ext cx="8856984" cy="452596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s-VE" sz="7500" dirty="0" smtClean="0"/>
                  <a:t>Conjunto de </a:t>
                </a:r>
                <a:r>
                  <a:rPr lang="es-VE" sz="7500" b="1" dirty="0" smtClean="0">
                    <a:solidFill>
                      <a:srgbClr val="FF0000"/>
                    </a:solidFill>
                  </a:rPr>
                  <a:t>números Racionales</a:t>
                </a:r>
                <a:r>
                  <a:rPr lang="es-VE" sz="7500" dirty="0" smtClean="0"/>
                  <a:t>: se representa con la letra «</a:t>
                </a:r>
                <a:r>
                  <a:rPr lang="es-VE" sz="7500" b="1" dirty="0" smtClean="0">
                    <a:solidFill>
                      <a:srgbClr val="FF0000"/>
                    </a:solidFill>
                  </a:rPr>
                  <a:t>Q</a:t>
                </a:r>
                <a:r>
                  <a:rPr lang="es-VE" sz="7500" dirty="0" smtClean="0"/>
                  <a:t>» y sus elementos son todas y cada una de las expresiones numéricas decimales o en forma de fracción que sean finitas (que tengan fin) o periódicas (que su misma expresión numérica decimal se repita infinitamente). Estas pueden ser negativas o positivas. </a:t>
                </a:r>
              </a:p>
              <a:p>
                <a:pPr marL="0" indent="0">
                  <a:buNone/>
                </a:pPr>
                <a:endParaRPr lang="es-VE" sz="6300" dirty="0" smtClean="0"/>
              </a:p>
              <a:p>
                <a:pPr marL="0" indent="0">
                  <a:buNone/>
                </a:pPr>
                <a:endParaRPr lang="es-VE" dirty="0" smtClean="0"/>
              </a:p>
              <a:p>
                <a:pPr marL="0" indent="0">
                  <a:buNone/>
                </a:pPr>
                <a:r>
                  <a:rPr lang="es-VE" sz="6300" b="1" dirty="0" smtClean="0">
                    <a:solidFill>
                      <a:srgbClr val="FF0000"/>
                    </a:solidFill>
                  </a:rPr>
                  <a:t>Q</a:t>
                </a:r>
                <a:r>
                  <a:rPr lang="es-VE" sz="6200" dirty="0" smtClean="0">
                    <a:latin typeface="Cambria Math" pitchFamily="18" charset="0"/>
                    <a:ea typeface="Cambria Math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VE" sz="620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VE" sz="62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eqArrPr>
                          <m:e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−∞;</m:t>
                            </m:r>
                            <m:r>
                              <a:rPr lang="es-VE" sz="6200" b="0" i="1" smtClean="0">
                                <a:latin typeface="Cambria Math"/>
                                <a:ea typeface="Cambria Math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s-VE" sz="62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−8</m:t>
                                </m:r>
                              </m:num>
                              <m:den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…,</m:t>
                            </m:r>
                            <m:r>
                              <a:rPr lang="es-VE" sz="6200" b="0" i="1" smtClean="0">
                                <a:latin typeface="Cambria Math"/>
                                <a:ea typeface="Cambria Math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s-VE" sz="62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−10</m:t>
                                </m:r>
                              </m:num>
                              <m:den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;…;−1, 9;…;</m:t>
                            </m:r>
                            <m:r>
                              <a:rPr lang="es-VE" sz="6200" b="0" i="1" smtClean="0">
                                <a:latin typeface="Cambria Math"/>
                                <a:ea typeface="Cambria Math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s-VE" sz="62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;…;−0,25;…</m:t>
                            </m:r>
                            <m:r>
                              <a:rPr lang="es-VE" sz="6200" b="0" i="1" smtClean="0">
                                <a:latin typeface="Cambria Math"/>
                                <a:ea typeface="Cambria Math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s-VE" sz="62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…;</m:t>
                            </m:r>
                          </m:e>
                          <m:e>
                            <m:f>
                              <m:fPr>
                                <m:ctrlPr>
                                  <a:rPr lang="es-VE" sz="62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;</m:t>
                            </m:r>
                            <m:r>
                              <a:rPr lang="es-VE" sz="6200" b="0" i="1" smtClean="0">
                                <a:latin typeface="Cambria Math"/>
                                <a:ea typeface="Cambria Math" pitchFamily="18" charset="0"/>
                              </a:rPr>
                              <m:t> </m:t>
                            </m:r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s-VE" sz="62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 ;…;</m:t>
                            </m:r>
                            <m:r>
                              <a:rPr lang="es-VE" sz="6200" b="0" i="1" smtClean="0">
                                <a:latin typeface="Cambria Math"/>
                                <a:ea typeface="Cambria Math" pitchFamily="18" charset="0"/>
                              </a:rPr>
                              <m:t> </m:t>
                            </m:r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0,725;…;</m:t>
                            </m:r>
                            <m:r>
                              <a:rPr lang="es-VE" sz="6200" b="0" i="1" smtClean="0">
                                <a:latin typeface="Cambria Math"/>
                                <a:ea typeface="Cambria Math" pitchFamily="18" charset="0"/>
                              </a:rPr>
                              <m:t> </m:t>
                            </m:r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5,345;…; </m:t>
                            </m:r>
                            <m:f>
                              <m:fPr>
                                <m:ctrlPr>
                                  <a:rPr lang="es-VE" sz="62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62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 </m:t>
                                </m:r>
                                <m:r>
                                  <a:rPr lang="es-VE" sz="62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s-VE" sz="62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s-VE" sz="62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;…; +∞</m:t>
                            </m:r>
                          </m:e>
                        </m:eqArr>
                      </m:e>
                    </m:d>
                  </m:oMath>
                </a14:m>
                <a:endParaRPr lang="es-VE" sz="62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s-VE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00200"/>
                <a:ext cx="8856984" cy="4525963"/>
              </a:xfrm>
              <a:blipFill rotWithShape="1">
                <a:blip r:embed="rId2"/>
                <a:stretch>
                  <a:fillRect l="-1652" t="-350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8A15-7FED-4C55-8F2F-A5D1C8F3B6DA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9068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F0000"/>
                </a:solidFill>
              </a:rPr>
              <a:t>Conjunto de números Racionales</a:t>
            </a:r>
            <a:endParaRPr lang="es-V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s-VE" sz="4300" dirty="0" smtClean="0">
                    <a:latin typeface="+mj-lt"/>
                  </a:rPr>
                  <a:t>Obsérvese que cuando usted divide: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VE" sz="43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VE" sz="4300" b="0" i="1" smtClean="0">
                            <a:latin typeface="Cambria Math"/>
                          </a:rPr>
                          <m:t>−8</m:t>
                        </m:r>
                      </m:num>
                      <m:den>
                        <m:r>
                          <a:rPr lang="es-VE" sz="43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s-VE" sz="43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VE" sz="4300" b="0" i="1" smtClean="0">
                        <a:latin typeface="Cambria Math"/>
                        <a:ea typeface="Cambria Math"/>
                      </a:rPr>
                      <m:t>−2,666666…</m:t>
                    </m:r>
                    <m:r>
                      <a:rPr lang="es-VE" sz="43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s-VE" sz="4300" b="0" dirty="0" smtClean="0">
                  <a:latin typeface="+mj-lt"/>
                  <a:ea typeface="Cambria Math"/>
                </a:endParaRPr>
              </a:p>
              <a:p>
                <a:endParaRPr lang="es-VE" sz="4300" dirty="0">
                  <a:latin typeface="+mj-lt"/>
                  <a:ea typeface="Cambria Math"/>
                </a:endParaRPr>
              </a:p>
              <a:p>
                <a:r>
                  <a:rPr lang="es-VE" sz="4300" b="0" dirty="0" smtClean="0">
                    <a:ea typeface="Cambria Math"/>
                  </a:rPr>
                  <a:t>Se repite infinitamente la misma expresión decimal (6); por tanto, es una expresión decimal periódica pura, y es pura porque inmediatamente después de la coma se repite la misma expresión decimal (6).</a:t>
                </a:r>
              </a:p>
              <a:p>
                <a:r>
                  <a:rPr lang="es-VE" sz="4300" dirty="0" smtClean="0">
                    <a:ea typeface="Cambria Math"/>
                  </a:rPr>
                  <a:t>Pasa lo mismo con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43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VE" sz="43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num>
                      <m:den>
                        <m:r>
                          <a:rPr lang="es-VE" sz="43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s-VE" sz="43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VE" sz="4300" b="0" i="1" smtClean="0">
                        <a:latin typeface="Cambria Math"/>
                        <a:ea typeface="Cambria Math"/>
                      </a:rPr>
                      <m:t>0,33333…</m:t>
                    </m:r>
                  </m:oMath>
                </a14:m>
                <a:r>
                  <a:rPr lang="es-VE" sz="4300" b="0" dirty="0" smtClean="0">
                    <a:ea typeface="Cambria Math"/>
                  </a:rPr>
                  <a:t> Es una expresión decimal infinita pero es periódica pura.</a:t>
                </a: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 rotWithShape="1">
                <a:blip r:embed="rId2"/>
                <a:stretch>
                  <a:fillRect l="-1166" t="-2695" r="-109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EF53-A56F-4AEC-B4F3-D0120A1F4AE9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5669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F0000"/>
                </a:solidFill>
              </a:rPr>
              <a:t>Conjunto de números Racionales</a:t>
            </a:r>
            <a:endParaRPr lang="es-V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VE" dirty="0" smtClean="0"/>
                  <a:t>En el caso de: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s-VE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s-VE" dirty="0" smtClean="0"/>
                  <a:t> 0,166666… Se observa que es una expresión decimal infinita pero periódica mixta, porque entre la coma y la expresión decimal que se repite (6), hay un (1); y por tanto, ese (1) se llama ante-periodo.</a:t>
                </a:r>
              </a:p>
              <a:p>
                <a:endParaRPr lang="es-VE" dirty="0" smtClean="0"/>
              </a:p>
              <a:p>
                <a:r>
                  <a:rPr lang="es-VE" dirty="0" smtClean="0"/>
                  <a:t>Aprendamos entonces que: Si una expresión decimal periódica tiene ante-periodo es una expresión decimal periódica mixta, si por lo contrario no tiene ante-periodo y solo se repite la misma expresión decimal, entonces es una expresión decimal periódica pura.</a:t>
                </a:r>
                <a:endParaRPr lang="es-VE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/>
                <a:stretch>
                  <a:fillRect l="-1481" t="-1508" r="-2074" b="-326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74D5-740E-4351-8F1D-27DA1E996C4E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6625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F0000"/>
                </a:solidFill>
              </a:rPr>
              <a:t>Conjunto de números Racionales</a:t>
            </a:r>
            <a:endParaRPr lang="es-V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568952" cy="4525963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s-VE" sz="12000" dirty="0" smtClean="0">
                    <a:latin typeface="+mj-lt"/>
                  </a:rPr>
                  <a:t>Ahora bien, en el caso de: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1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VE" sz="12000" b="0" i="1" smtClean="0">
                            <a:latin typeface="Cambria Math"/>
                          </a:rPr>
                          <m:t>−10</m:t>
                        </m:r>
                      </m:num>
                      <m:den>
                        <m:r>
                          <a:rPr lang="es-VE" sz="120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s-VE" sz="120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−2, 5 </m:t>
                    </m:r>
                  </m:oMath>
                </a14:m>
                <a:endParaRPr lang="es-VE" sz="12000" b="0" i="0" dirty="0" smtClean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:endParaRPr lang="es-VE" sz="9200" b="0" i="0" dirty="0" smtClean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VE" sz="12000" b="0" i="0" smtClean="0">
                          <a:latin typeface="Cambria Math"/>
                          <a:ea typeface="Cambria Math"/>
                        </a:rPr>
                        <m:t>Es</m:t>
                      </m:r>
                      <m:r>
                        <a:rPr lang="es-VE" sz="1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VE" sz="12000" b="0" i="0" smtClean="0">
                          <a:latin typeface="Cambria Math"/>
                          <a:ea typeface="Cambria Math"/>
                        </a:rPr>
                        <m:t>una</m:t>
                      </m:r>
                      <m:r>
                        <a:rPr lang="es-VE" sz="1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VE" sz="12000" b="0" i="0" smtClean="0">
                          <a:latin typeface="Cambria Math"/>
                          <a:ea typeface="Cambria Math"/>
                        </a:rPr>
                        <m:t>fracci</m:t>
                      </m:r>
                      <m:r>
                        <a:rPr lang="es-VE" sz="12000" b="0" i="0" smtClean="0">
                          <a:latin typeface="Cambria Math"/>
                          <a:ea typeface="Cambria Math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VE" sz="12000" b="0" i="0" smtClean="0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s-VE" sz="1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VE" sz="12000" b="0" i="0" smtClean="0">
                          <a:latin typeface="Cambria Math"/>
                          <a:ea typeface="Cambria Math"/>
                        </a:rPr>
                        <m:t>cuya</m:t>
                      </m:r>
                      <m:r>
                        <a:rPr lang="es-VE" sz="1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VE" sz="12000" b="0" i="0" smtClean="0">
                          <a:latin typeface="Cambria Math"/>
                          <a:ea typeface="Cambria Math"/>
                        </a:rPr>
                        <m:t>expresi</m:t>
                      </m:r>
                      <m:r>
                        <a:rPr lang="es-VE" sz="12000" b="0" i="0" smtClean="0">
                          <a:latin typeface="Cambria Math"/>
                          <a:ea typeface="Cambria Math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VE" sz="12000" b="0" i="0" smtClean="0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s-VE" sz="1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VE" sz="12000" b="0" i="0" smtClean="0">
                          <a:latin typeface="Cambria Math"/>
                          <a:ea typeface="Cambria Math"/>
                        </a:rPr>
                        <m:t>expresi</m:t>
                      </m:r>
                      <m:r>
                        <a:rPr lang="es-VE" sz="12000" b="0" i="0" smtClean="0">
                          <a:latin typeface="Cambria Math"/>
                          <a:ea typeface="Cambria Math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VE" sz="12000" b="0" i="0" smtClean="0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s-VE" sz="1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VE" sz="12000" b="0" i="0" smtClean="0">
                          <a:latin typeface="Cambria Math"/>
                          <a:ea typeface="Cambria Math"/>
                        </a:rPr>
                        <m:t>decimal</m:t>
                      </m:r>
                      <m:r>
                        <a:rPr lang="es-VE" sz="12000" b="0" i="0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s-VE" sz="12000" b="0" i="0" dirty="0" smtClean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VE" sz="12000" dirty="0">
                    <a:ea typeface="Cambria Math"/>
                  </a:rPr>
                  <a:t>e</a:t>
                </a:r>
                <a:r>
                  <a:rPr lang="es-VE" sz="12000" dirty="0" smtClean="0">
                    <a:ea typeface="Cambria Math"/>
                  </a:rPr>
                  <a:t>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finita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porque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termina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en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el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 5 </m:t>
                    </m:r>
                  </m:oMath>
                </a14:m>
                <a:r>
                  <a:rPr lang="es-VE" sz="12000" b="0" i="0" dirty="0" smtClean="0">
                    <a:latin typeface="+mj-lt"/>
                    <a:ea typeface="Cambria Math"/>
                  </a:rPr>
                  <a:t>y de all</a:t>
                </a:r>
                <a:r>
                  <a:rPr lang="es-VE" sz="12000" dirty="0" smtClean="0">
                    <a:latin typeface="+mj-lt"/>
                    <a:ea typeface="Cambria Math"/>
                  </a:rPr>
                  <a:t>í 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s-VE" sz="12000" b="0" i="0" dirty="0" smtClean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VE" sz="12000" b="0" dirty="0" smtClean="0">
                    <a:ea typeface="Cambria Math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delante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no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hay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á</m:t>
                    </m:r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s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expresiones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VE" sz="12000" b="0" i="0" smtClean="0">
                        <a:latin typeface="Cambria Math"/>
                        <a:ea typeface="Cambria Math"/>
                      </a:rPr>
                      <m:t>decimales</m:t>
                    </m:r>
                    <m:r>
                      <a:rPr lang="es-VE" sz="12000" b="0" i="0" smtClean="0">
                        <a:latin typeface="Cambria Math"/>
                        <a:ea typeface="Cambria Math"/>
                      </a:rPr>
                      <m:t>. </m:t>
                    </m:r>
                    <m:r>
                      <a:rPr lang="es-VE" sz="1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s-VE" sz="120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s-VE" sz="750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VE" sz="12000" dirty="0" smtClean="0">
                    <a:latin typeface="Cambria Math"/>
                    <a:ea typeface="Cambria Math"/>
                  </a:rPr>
                  <a:t>De igual manera que: 	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120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VE" sz="1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num>
                      <m:den>
                        <m:r>
                          <a:rPr lang="es-VE" sz="12000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r>
                      <a:rPr lang="es-VE" sz="1200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s-VE" sz="12000" b="0" dirty="0" smtClean="0">
                    <a:latin typeface="Cambria Math"/>
                    <a:ea typeface="Cambria Math"/>
                  </a:rPr>
                  <a:t> -0,2	</a:t>
                </a:r>
              </a:p>
              <a:p>
                <a:pPr marL="0" indent="0">
                  <a:buNone/>
                </a:pPr>
                <a:r>
                  <a:rPr lang="es-VE" sz="12000" b="0" dirty="0" smtClean="0">
                    <a:latin typeface="Cambria Math"/>
                    <a:ea typeface="Cambria Math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1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VE" sz="1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s-VE" sz="1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s-VE" sz="120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s-VE" sz="12000" b="0" dirty="0" smtClean="0">
                    <a:latin typeface="Cambria Math"/>
                    <a:ea typeface="Cambria Math"/>
                  </a:rPr>
                  <a:t> 0,5   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1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VE" sz="12000" b="0" i="1" smtClean="0">
                            <a:latin typeface="Cambria Math"/>
                            <a:ea typeface="Cambria Math"/>
                          </a:rPr>
                          <m:t>50</m:t>
                        </m:r>
                      </m:num>
                      <m:den>
                        <m:r>
                          <a:rPr lang="es-VE" sz="12000" b="0" i="1" smtClean="0">
                            <a:latin typeface="Cambria Math"/>
                            <a:ea typeface="Cambria Math"/>
                          </a:rPr>
                          <m:t>16</m:t>
                        </m:r>
                      </m:den>
                    </m:f>
                    <m:r>
                      <a:rPr lang="es-VE" sz="12000" b="0" i="1" smtClean="0">
                        <a:latin typeface="Cambria Math"/>
                        <a:ea typeface="Cambria Math"/>
                      </a:rPr>
                      <m:t>=3,125</m:t>
                    </m:r>
                  </m:oMath>
                </a14:m>
                <a:endParaRPr lang="es-VE" sz="12000" b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s-VE" sz="75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s-VE" sz="7500" dirty="0">
                  <a:latin typeface="+mj-lt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568952" cy="4525963"/>
              </a:xfrm>
              <a:blipFill rotWithShape="1">
                <a:blip r:embed="rId2"/>
                <a:stretch>
                  <a:fillRect l="-1636" t="-1482" b="-215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6538-C10B-4D0D-9A1A-F15046BB910C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6160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FC000"/>
                </a:solidFill>
              </a:rPr>
              <a:t>Conjunto de números Irracionales</a:t>
            </a:r>
            <a:endParaRPr lang="es-VE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VE" dirty="0" smtClean="0"/>
                  <a:t>El Conjunto de </a:t>
                </a:r>
                <a:r>
                  <a:rPr lang="es-VE" b="1" dirty="0" smtClean="0">
                    <a:solidFill>
                      <a:srgbClr val="FFC000"/>
                    </a:solidFill>
                  </a:rPr>
                  <a:t>números Irracionales </a:t>
                </a:r>
                <a:r>
                  <a:rPr lang="es-VE" dirty="0" smtClean="0"/>
                  <a:t>se representa con la letra «</a:t>
                </a:r>
                <a:r>
                  <a:rPr lang="es-VE" b="1" dirty="0" smtClean="0">
                    <a:solidFill>
                      <a:srgbClr val="FFC000"/>
                    </a:solidFill>
                  </a:rPr>
                  <a:t>I</a:t>
                </a:r>
                <a:r>
                  <a:rPr lang="es-VE" dirty="0" smtClean="0"/>
                  <a:t>» y sus elementos son todas y cada una de las expresiones numéricas decimales, o en forma de fracción, o en forma de raíces  que sean infinitas (que NO tengan fin) y que sean NO periódicas (que su misma expresión numérica decimal se repita infinitamente). Estas pueden ser negativas o positivas. </a:t>
                </a:r>
              </a:p>
              <a:p>
                <a:pPr marL="0" indent="0">
                  <a:buNone/>
                </a:pPr>
                <a:r>
                  <a:rPr lang="es-VE" dirty="0"/>
                  <a:t/>
                </a:r>
                <a:r>
                  <a:rPr lang="es-VE" b="1" dirty="0" smtClean="0">
                    <a:solidFill>
                      <a:srgbClr val="FFC000"/>
                    </a:solidFill>
                  </a:rPr>
                  <a:t>I </a:t>
                </a:r>
                <a:r>
                  <a:rPr lang="es-VE" sz="2400" dirty="0" smtClean="0">
                    <a:latin typeface="Cambria Math" pitchFamily="18" charset="0"/>
                    <a:ea typeface="Cambria Math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VE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eqArrPr>
                          <m:e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−∞;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…; −</m:t>
                            </m:r>
                            <m:rad>
                              <m:radPr>
                                <m:degHide m:val="on"/>
                                <m:ctrlP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  ;…; </m:t>
                            </m:r>
                            <m:f>
                              <m:fPr>
                                <m:ctrlP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4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−8</m:t>
                                </m:r>
                              </m:num>
                              <m:den>
                                <m: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…;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…;−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0</m:t>
                            </m:r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, 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347612</m:t>
                            </m:r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;…;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4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1</m:t>
                                </m:r>
                                <m: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17</m:t>
                                </m:r>
                              </m:den>
                            </m:f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;…; </m:t>
                            </m:r>
                          </m:e>
                          <m:e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0,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9748265</m:t>
                            </m:r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;…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;</m:t>
                            </m:r>
                            <m:rad>
                              <m:radPr>
                                <m:degHide m:val="on"/>
                                <m:ctrlP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;</m:t>
                            </m:r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…;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  2,258364;…; </m:t>
                            </m:r>
                            <m:f>
                              <m:fPr>
                                <m:ctrlP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22</m:t>
                                </m:r>
                              </m:num>
                              <m:den>
                                <m: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;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 </m:t>
                            </m:r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…;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sz="24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17</m:t>
                                </m:r>
                              </m:e>
                            </m:rad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;</m:t>
                            </m:r>
                            <m:r>
                              <a:rPr lang="es-VE" sz="2400" b="0" i="1" smtClean="0">
                                <a:latin typeface="Cambria Math"/>
                                <a:ea typeface="Cambria Math" pitchFamily="18" charset="0"/>
                              </a:rPr>
                              <m:t>…</m:t>
                            </m:r>
                            <m:r>
                              <a:rPr lang="es-VE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; +∞</m:t>
                            </m:r>
                          </m:e>
                        </m:eqArr>
                      </m:e>
                    </m:d>
                  </m:oMath>
                </a14:m>
                <a:endParaRPr lang="es-VE" sz="2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s-VE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8229600" cy="4525963"/>
              </a:xfrm>
              <a:blipFill rotWithShape="1">
                <a:blip r:embed="rId2"/>
                <a:stretch>
                  <a:fillRect l="-1778" t="-3499" r="-1259" b="-484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C9A3-9305-4FCB-813A-F32018419B69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9290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FC000"/>
                </a:solidFill>
              </a:rPr>
              <a:t>Conjunto de números Irracionales</a:t>
            </a:r>
            <a:endParaRPr lang="es-VE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</p:spPr>
            <p:txBody>
              <a:bodyPr>
                <a:normAutofit/>
              </a:bodyPr>
              <a:lstStyle/>
              <a:p>
                <a:r>
                  <a:rPr lang="es-VE" dirty="0" smtClean="0"/>
                  <a:t>Observen ustedes por ejemplo que:   </a:t>
                </a:r>
              </a:p>
              <a:p>
                <a:pPr marL="0" indent="0">
                  <a:buNone/>
                </a:pPr>
                <a:r>
                  <a:rPr lang="es-VE" dirty="0"/>
                  <a:t/>
                </a:r>
                <a:r>
                  <a:rPr lang="es-VE" dirty="0" smtClean="0"/>
                  <a:t/>
                </a:r>
                <a14:m>
                  <m:oMath xmlns:m="http://schemas.openxmlformats.org/officeDocument/2006/math">
                    <m:r>
                      <a:rPr lang="es-VE" b="0" i="0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s-VE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VE" b="0" i="1" smtClean="0">
                            <a:latin typeface="Cambria Math"/>
                          </a:rPr>
                          <m:t>5 </m:t>
                        </m:r>
                      </m:e>
                    </m:rad>
                  </m:oMath>
                </a14:m>
                <a:r>
                  <a:rPr lang="es-VE" dirty="0" smtClean="0"/>
                  <a:t> = - 2,2360679… </a:t>
                </a:r>
              </a:p>
              <a:p>
                <a:pPr marL="0" indent="0">
                  <a:buNone/>
                </a:pPr>
                <a:r>
                  <a:rPr lang="es-VE" b="0" dirty="0">
                    <a:ea typeface="Cambria Math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itchFamily="18" charset="0"/>
                            <a:ea typeface="Cambria Math" pitchFamily="18" charset="0"/>
                          </a:rPr>
                          <m:t>−8</m:t>
                        </m:r>
                      </m:num>
                      <m:den>
                        <m:r>
                          <a:rPr lang="es-VE" b="0" i="1" smtClean="0">
                            <a:latin typeface="Cambria Math"/>
                            <a:ea typeface="Cambria Math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s-VE" dirty="0" smtClean="0"/>
                  <a:t> = - 1,142857….</a:t>
                </a:r>
                <a:r>
                  <a:rPr lang="es-VE" dirty="0"/>
                  <a:t/>
                </a:r>
                <a:r>
                  <a:rPr lang="es-VE" dirty="0" smtClean="0"/>
                  <a:t>-0,3476612…</a:t>
                </a:r>
              </a:p>
              <a:p>
                <a:pPr marL="0" indent="0">
                  <a:buNone/>
                </a:pPr>
                <a:r>
                  <a:rPr lang="es-VE" dirty="0" smtClean="0"/>
                  <a:t>Son raíces, o fracciones, o expresiones decimales infinitas No periódicas; por tanto pertenecen al conjunto de números Irracionales.</a:t>
                </a:r>
                <a:endParaRPr lang="es-VE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  <a:blipFill rotWithShape="1">
                <a:blip r:embed="rId2"/>
                <a:stretch>
                  <a:fillRect l="-1791" t="-175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9D34-BA05-4F56-B099-BEFBBE563CEF}" type="datetime1">
              <a:rPr lang="es-VE" smtClean="0"/>
              <a:pPr/>
              <a:t>29/10/2020</a:t>
            </a:fld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FFC-8B65-4D23-8364-155104DF265F}" type="slidenum">
              <a:rPr lang="es-VE" smtClean="0"/>
              <a:pPr/>
              <a:t>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241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670</Words>
  <Application>Microsoft Office PowerPoint</Application>
  <PresentationFormat>Presentación en pantalla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TEORÍA DE CONJUNTOS NUMÉRICOS</vt:lpstr>
      <vt:lpstr>Generalidades de conjuntos numéricos</vt:lpstr>
      <vt:lpstr>Conjunto de números Naturales y Conjunto de números Enteros</vt:lpstr>
      <vt:lpstr>Conjunto de números Racionales</vt:lpstr>
      <vt:lpstr>Conjunto de números Racionales</vt:lpstr>
      <vt:lpstr>Conjunto de números Racionales</vt:lpstr>
      <vt:lpstr>Conjunto de números Racionales</vt:lpstr>
      <vt:lpstr>Conjunto de números Irracionales</vt:lpstr>
      <vt:lpstr>Conjunto de números Irracionales</vt:lpstr>
      <vt:lpstr>Conjunto de números Reales</vt:lpstr>
      <vt:lpstr>Conjunto de números Complejos o imaginarios</vt:lpstr>
      <vt:lpstr>Conjunto de números Complejos o imaginarios</vt:lpstr>
      <vt:lpstr>Diagrama de teoría de conjuntos numéricos</vt:lpstr>
      <vt:lpstr>Lectura del diagrama de teoría de conjuntos numéricos</vt:lpstr>
      <vt:lpstr>Cuantificadores</vt:lpstr>
      <vt:lpstr>Cuantificadores</vt:lpstr>
      <vt:lpstr>Valores de verdad</vt:lpstr>
      <vt:lpstr>Valores de verdad</vt:lpstr>
      <vt:lpstr>Fin de la clase de teoría de conjuntos numéricos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POLINOMIOS</dc:title>
  <dc:creator>gabriel</dc:creator>
  <cp:lastModifiedBy>user</cp:lastModifiedBy>
  <cp:revision>56</cp:revision>
  <dcterms:created xsi:type="dcterms:W3CDTF">2020-10-20T15:41:38Z</dcterms:created>
  <dcterms:modified xsi:type="dcterms:W3CDTF">2020-10-29T17:15:30Z</dcterms:modified>
</cp:coreProperties>
</file>