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CB78ED4-AFE2-4129-9268-8FF2BB5F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1" b="96495" l="864" r="96544">
                        <a14:foregroundMark x1="7775" y1="44948" x2="7775" y2="44948"/>
                        <a14:foregroundMark x1="91793" y1="44330" x2="91793" y2="44330"/>
                        <a14:foregroundMark x1="82937" y1="14021" x2="82937" y2="14021"/>
                        <a14:foregroundMark x1="77106" y1="10722" x2="77106" y2="10722"/>
                        <a14:foregroundMark x1="75594" y1="5979" x2="75594" y2="5979"/>
                        <a14:foregroundMark x1="68251" y1="7423" x2="68251" y2="7423"/>
                        <a14:foregroundMark x1="74082" y1="1443" x2="74082" y2="1443"/>
                        <a14:foregroundMark x1="57235" y1="9691" x2="57235" y2="9691"/>
                        <a14:foregroundMark x1="49676" y1="7423" x2="49676" y2="7423"/>
                        <a14:foregroundMark x1="41685" y1="8247" x2="41685" y2="8247"/>
                        <a14:foregroundMark x1="31317" y1="4536" x2="31317" y2="4536"/>
                        <a14:foregroundMark x1="23974" y1="8660" x2="23974" y2="8660"/>
                        <a14:foregroundMark x1="12959" y1="64330" x2="12959" y2="64330"/>
                        <a14:foregroundMark x1="42765" y1="77113" x2="42765" y2="77113"/>
                        <a14:foregroundMark x1="83369" y1="77938" x2="83369" y2="77938"/>
                        <a14:foregroundMark x1="67171" y1="93196" x2="67171" y2="93196"/>
                        <a14:foregroundMark x1="68251" y1="97113" x2="68251" y2="97113"/>
                        <a14:foregroundMark x1="87473" y1="66804" x2="87473" y2="66804"/>
                        <a14:foregroundMark x1="90281" y1="73814" x2="90281" y2="73814"/>
                        <a14:foregroundMark x1="78186" y1="84948" x2="78186" y2="84948"/>
                        <a14:foregroundMark x1="31533" y1="75052" x2="31533" y2="75052"/>
                        <a14:foregroundMark x1="33909" y1="82474" x2="33909" y2="82474"/>
                        <a14:foregroundMark x1="9071" y1="65773" x2="9071" y2="65773"/>
                        <a14:foregroundMark x1="17063" y1="70722" x2="17063" y2="70722"/>
                        <a14:foregroundMark x1="4320" y1="64948" x2="4320" y2="64948"/>
                        <a14:foregroundMark x1="3888" y1="56082" x2="3888" y2="56082"/>
                        <a14:foregroundMark x1="2808" y1="50515" x2="2808" y2="50515"/>
                        <a14:foregroundMark x1="864" y1="43711" x2="864" y2="43711"/>
                        <a14:foregroundMark x1="4536" y1="32165" x2="4536" y2="32165"/>
                        <a14:foregroundMark x1="8639" y1="23299" x2="8639" y2="23299"/>
                        <a14:foregroundMark x1="8855" y1="22680" x2="8855" y2="22680"/>
                        <a14:foregroundMark x1="9071" y1="23093" x2="9071" y2="23093"/>
                        <a14:foregroundMark x1="15983" y1="21031" x2="15983" y2="21031"/>
                        <a14:foregroundMark x1="20950" y1="15258" x2="20950" y2="15258"/>
                        <a14:foregroundMark x1="31965" y1="4536" x2="31965" y2="4536"/>
                        <a14:foregroundMark x1="49676" y1="7629" x2="49676" y2="7629"/>
                        <a14:foregroundMark x1="57667" y1="9485" x2="57667" y2="9485"/>
                        <a14:foregroundMark x1="67603" y1="7629" x2="67603" y2="7629"/>
                        <a14:foregroundMark x1="93305" y1="32990" x2="93305" y2="32990"/>
                        <a14:foregroundMark x1="93737" y1="51753" x2="93737" y2="51753"/>
                        <a14:foregroundMark x1="96544" y1="53814" x2="96544" y2="53814"/>
                        <a14:foregroundMark x1="72570" y1="89278" x2="72570" y2="89278"/>
                        <a14:foregroundMark x1="47516" y1="79175" x2="47516" y2="79175"/>
                        <a14:foregroundMark x1="47732" y1="78351" x2="47732" y2="78351"/>
                        <a14:foregroundMark x1="54860" y1="81031" x2="54860" y2="81031"/>
                        <a14:foregroundMark x1="59179" y1="89072" x2="59179" y2="89072"/>
                        <a14:foregroundMark x1="17279" y1="70722" x2="17279" y2="70722"/>
                        <a14:foregroundMark x1="9503" y1="59175" x2="9503" y2="59175"/>
                        <a14:foregroundMark x1="3888" y1="57113" x2="3888" y2="57113"/>
                        <a14:foregroundMark x1="2808" y1="50722" x2="2808" y2="50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026" y="2762250"/>
            <a:ext cx="4275100" cy="398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8"/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9" name="テキスト プレースホルダ 48">
            <a:extLst>
              <a:ext uri="{FF2B5EF4-FFF2-40B4-BE49-F238E27FC236}">
                <a16:creationId xmlns:a16="http://schemas.microsoft.com/office/drawing/2014/main" id="{E70799A0-F987-4C2B-838C-78D9263370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506009" y="2762250"/>
            <a:ext cx="243482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dirty="0"/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0474F181-1541-464A-AA24-BEC6E8A67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45978" y="1688795"/>
            <a:ext cx="7100047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3A8B861-D294-467C-90EC-4628E0165F7D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34E6C8C-7E3F-2741-86F2-D8CBBEA3EA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9C69F1D-0D98-F14A-BE9F-A93622BE4F5A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0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Li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EF8CE9C2-A8BE-4D24-A11E-8612CDC92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2043" y="94080"/>
            <a:ext cx="917032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References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2043" y="723402"/>
            <a:ext cx="11904032" cy="5767407"/>
          </a:xfrm>
          <a:prstGeom prst="rect">
            <a:avLst/>
          </a:prstGeom>
        </p:spPr>
        <p:txBody>
          <a:bodyPr lIns="68580" tIns="34290" rIns="68580" bIns="34290"/>
          <a:lstStyle>
            <a:lvl1pPr marL="479988" marR="0" indent="-609585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33" i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 dirty="0" err="1"/>
              <a:t>xxxx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yy</a:t>
            </a:r>
            <a:r>
              <a:rPr kumimoji="1" lang="en-US" altLang="ja-JP" dirty="0"/>
              <a:t>. (2020). </a:t>
            </a:r>
            <a:r>
              <a:rPr kumimoji="1" lang="en-US" altLang="ja-JP" dirty="0" err="1"/>
              <a:t>Agapoigwnaegpeoagi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sgdsgagasg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sdgasdg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asdgsadg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asdgasd</a:t>
            </a:r>
            <a:r>
              <a:rPr kumimoji="1" lang="en-US" altLang="ja-JP" dirty="0"/>
              <a:t>. </a:t>
            </a:r>
            <a:r>
              <a:rPr kumimoji="1" lang="en-US" altLang="ja-JP" i="1" dirty="0"/>
              <a:t>Journal of </a:t>
            </a:r>
            <a:r>
              <a:rPr kumimoji="1" lang="en-US" altLang="ja-JP" i="1" dirty="0" err="1"/>
              <a:t>dagdasigpdsoagsdga</a:t>
            </a:r>
            <a:r>
              <a:rPr kumimoji="1" lang="en-US" altLang="ja-JP" i="1" dirty="0"/>
              <a:t>, 15</a:t>
            </a:r>
            <a:r>
              <a:rPr kumimoji="1" lang="en-US" altLang="ja-JP" i="0" dirty="0"/>
              <a:t> (4), 1234-1256. doi:1010.xxx.xxxus.w/</a:t>
            </a:r>
            <a:r>
              <a:rPr kumimoji="1" lang="en-US" altLang="ja-JP" i="0" dirty="0" err="1"/>
              <a:t>sslsgs</a:t>
            </a:r>
            <a:r>
              <a:rPr kumimoji="1" lang="en-US" altLang="ja-JP" i="0" dirty="0"/>
              <a:t>.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2" name="Text Box 13">
            <a:extLst>
              <a:ext uri="{FF2B5EF4-FFF2-40B4-BE49-F238E27FC236}">
                <a16:creationId xmlns:a16="http://schemas.microsoft.com/office/drawing/2014/main" id="{1BA58BC5-9979-8D40-B1B1-471DC9419A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10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>
            <a:extLst>
              <a:ext uri="{FF2B5EF4-FFF2-40B4-BE49-F238E27FC236}">
                <a16:creationId xmlns:a16="http://schemas.microsoft.com/office/drawing/2014/main" id="{8A79CC38-7369-4CE0-B7EF-C9E3F61A062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2814613"/>
            <a:ext cx="917032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FAE183-E67F-4960-87CE-255122EB65F0}"/>
              </a:ext>
            </a:extLst>
          </p:cNvPr>
          <p:cNvSpPr/>
          <p:nvPr/>
        </p:nvSpPr>
        <p:spPr bwMode="auto">
          <a:xfrm>
            <a:off x="10009" y="3320969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EB95C3AF-6212-D641-B178-D7046A9913C1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A09C954-98DB-B649-8F78-A3B91CF8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EA52032-5295-EF46-8D77-5F72B10C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8AF028D-0CB2-AA49-B034-83CD1BDD3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7" name="正方形/長方形 1">
            <a:extLst>
              <a:ext uri="{FF2B5EF4-FFF2-40B4-BE49-F238E27FC236}">
                <a16:creationId xmlns:a16="http://schemas.microsoft.com/office/drawing/2014/main" id="{C8684644-0FBA-144E-BE20-2169A421CA2F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6D75FBBE-4B35-B549-A6A8-404B02AEE0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712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 bwMode="gray">
          <a:xfrm>
            <a:off x="4268254" y="2957758"/>
            <a:ext cx="3655489" cy="35657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lvl1pPr algn="ctr">
              <a:buNone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E6A308C-0BD8-4473-8F13-16EF331602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10835" y="2416033"/>
            <a:ext cx="917032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algn="ctr"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92EEA7-87E2-4AA2-9355-CBA60791CE51}"/>
              </a:ext>
            </a:extLst>
          </p:cNvPr>
          <p:cNvSpPr/>
          <p:nvPr/>
        </p:nvSpPr>
        <p:spPr bwMode="auto">
          <a:xfrm>
            <a:off x="10009" y="3320969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grpSp>
        <p:nvGrpSpPr>
          <p:cNvPr id="21" name="グループ化 8">
            <a:extLst>
              <a:ext uri="{FF2B5EF4-FFF2-40B4-BE49-F238E27FC236}">
                <a16:creationId xmlns:a16="http://schemas.microsoft.com/office/drawing/2014/main" id="{B1B1C297-8318-8849-A2D7-67FA7AD20B2F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7C3810-6E6C-7345-B858-B2A71C58D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68AFE05-1EFC-BA41-8DEC-3731E38A9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4E9CBA7-5A6F-2F43-B2F2-7ADBAD63F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8" name="正方形/長方形 1">
            <a:extLst>
              <a:ext uri="{FF2B5EF4-FFF2-40B4-BE49-F238E27FC236}">
                <a16:creationId xmlns:a16="http://schemas.microsoft.com/office/drawing/2014/main" id="{E765BED9-0E67-F643-9B3E-D4BA32865AF9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D10B706-B649-4541-B919-4635A395E8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673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0" y="1655186"/>
            <a:ext cx="12181991" cy="4503229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7183D196-CA8F-4CAE-8881-262F6C83C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8496" y="710707"/>
            <a:ext cx="11826240" cy="86793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algn="ctr">
              <a:defRPr sz="28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</a:t>
            </a:r>
            <a:br>
              <a:rPr lang="en-US" altLang="ja-JP" dirty="0"/>
            </a:br>
            <a:r>
              <a:rPr lang="ja-JP" altLang="en-US" dirty="0"/>
              <a:t>書式設定</a:t>
            </a:r>
          </a:p>
        </p:txBody>
      </p:sp>
      <p:grpSp>
        <p:nvGrpSpPr>
          <p:cNvPr id="17" name="グループ化 8">
            <a:extLst>
              <a:ext uri="{FF2B5EF4-FFF2-40B4-BE49-F238E27FC236}">
                <a16:creationId xmlns:a16="http://schemas.microsoft.com/office/drawing/2014/main" id="{796CC047-1035-3643-A4D5-B7E812510928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17C3864-185A-F746-B276-EF214267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051846C-3450-6D48-8E93-2F0F83D4B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128ACE-B011-4141-A29A-A6C509899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6" name="正方形/長方形 1">
            <a:extLst>
              <a:ext uri="{FF2B5EF4-FFF2-40B4-BE49-F238E27FC236}">
                <a16:creationId xmlns:a16="http://schemas.microsoft.com/office/drawing/2014/main" id="{BECC5B40-60B1-284F-8D6F-26AF5C7C10D0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C5527FA2-A560-7E47-845F-2494E84406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58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 P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9"/>
          <p:cNvGrpSpPr/>
          <p:nvPr/>
        </p:nvGrpSpPr>
        <p:grpSpPr>
          <a:xfrm>
            <a:off x="4926000" y="3040710"/>
            <a:ext cx="2340000" cy="776583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5" name="正方形/長方形 1">
            <a:extLst>
              <a:ext uri="{FF2B5EF4-FFF2-40B4-BE49-F238E27FC236}">
                <a16:creationId xmlns:a16="http://schemas.microsoft.com/office/drawing/2014/main" id="{C3B33418-18E0-AA44-B5C9-42F021CBCED3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AD2448CC-C467-3D46-8425-8B6FFA3BCE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448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C78B-313E-AB95-A057-4A92AA31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EF42-602F-15C2-1261-E9EEA8F5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0B74-B83D-4AB1-A8AC-16D94389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497-5EDD-5E43-BEF6-2D0F38BDDE80}" type="datetimeFigureOut">
              <a:rPr lang="en-JP" smtClean="0"/>
              <a:t>2023/01/16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BF7D-DEAC-0896-078E-128E36E1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2871-31AC-362A-8212-84D607DB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3DE0-F628-4A4F-BAB9-3BD781472B4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610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46AFE35D-9AE8-4E0E-B014-C75C19BFF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57450" y="1386285"/>
            <a:ext cx="9170324" cy="4386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667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9" name="テキスト プレースホルダ 48">
            <a:extLst>
              <a:ext uri="{FF2B5EF4-FFF2-40B4-BE49-F238E27FC236}">
                <a16:creationId xmlns:a16="http://schemas.microsoft.com/office/drawing/2014/main" id="{D5C72840-BC22-4B90-907C-CD9491E8BD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44785" y="2100425"/>
            <a:ext cx="2578270" cy="294228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lvl1pPr marL="342891" indent="-342891">
              <a:buFont typeface="+mj-lt"/>
              <a:buAutoNum type="arabicPeriod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lvl="0"/>
            <a:r>
              <a:rPr kumimoji="1" lang="ja-JP" altLang="en-US"/>
              <a:t>実験概要</a:t>
            </a:r>
            <a:endParaRPr kumimoji="1" lang="en-US" altLang="ja-JP" dirty="0"/>
          </a:p>
          <a:p>
            <a:pPr lvl="1"/>
            <a:r>
              <a:rPr kumimoji="1" lang="ja-JP" altLang="en-US"/>
              <a:t>レベル２</a:t>
            </a:r>
            <a:endParaRPr kumimoji="1" lang="en-US" altLang="ja-JP" dirty="0"/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レベル３</a:t>
            </a:r>
            <a:endParaRPr kumimoji="1" lang="en-US" altLang="ja-JP" dirty="0"/>
          </a:p>
          <a:p>
            <a:pPr lvl="0"/>
            <a:r>
              <a:rPr kumimoji="1" lang="ja-JP" altLang="en-US"/>
              <a:t>実験環境</a:t>
            </a:r>
            <a:endParaRPr kumimoji="1" lang="en-US" altLang="ja-JP" dirty="0"/>
          </a:p>
          <a:p>
            <a:pPr lvl="0"/>
            <a:r>
              <a:rPr kumimoji="1" lang="ja-JP" altLang="en-US"/>
              <a:t>実験</a:t>
            </a:r>
            <a:r>
              <a:rPr kumimoji="1" lang="ja-JP" altLang="en-US" dirty="0"/>
              <a:t>デザイン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全体傾向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解析結果</a:t>
            </a:r>
            <a:endParaRPr kumimoji="1" lang="en-US" altLang="ja-JP" dirty="0"/>
          </a:p>
          <a:p>
            <a:pPr lvl="0"/>
            <a:r>
              <a:rPr kumimoji="1" lang="ja-JP" altLang="en-US"/>
              <a:t>まとめ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今後についてのご提案</a:t>
            </a:r>
            <a:endParaRPr kumimoji="1"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F4E5B23-1B7C-47FE-B5C2-596A6DDB1BEC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grpSp>
        <p:nvGrpSpPr>
          <p:cNvPr id="17" name="グループ化 8">
            <a:extLst>
              <a:ext uri="{FF2B5EF4-FFF2-40B4-BE49-F238E27FC236}">
                <a16:creationId xmlns:a16="http://schemas.microsoft.com/office/drawing/2014/main" id="{B823A80C-B258-3342-8B5E-AF3D2659F33F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62AD83B-F113-0C48-970F-101FCDC59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0EBDE56-D3B7-BC4D-B3CC-90CFAD389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98116F8-2EA9-324C-94FE-E20DC088D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4" name="Text Box 13">
            <a:extLst>
              <a:ext uri="{FF2B5EF4-FFF2-40B4-BE49-F238E27FC236}">
                <a16:creationId xmlns:a16="http://schemas.microsoft.com/office/drawing/2014/main" id="{D80DBB63-E491-284B-9545-62E8ED1F6B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25" name="正方形/長方形 1">
            <a:extLst>
              <a:ext uri="{FF2B5EF4-FFF2-40B4-BE49-F238E27FC236}">
                <a16:creationId xmlns:a16="http://schemas.microsoft.com/office/drawing/2014/main" id="{37781A5C-A2A1-C841-961F-865AB054A87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1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B0C90A2-D297-B442-9D36-BF6E38DE2FA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043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4" y="723402"/>
            <a:ext cx="7436849" cy="148857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02ACEC8F-09C9-524A-A77A-71E49CBCCCD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9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4" y="723402"/>
            <a:ext cx="7436849" cy="586356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93489DA-B7EA-B249-A619-A18FEFB7C21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9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2"/>
            <a:ext cx="11904032" cy="582756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4147370-7130-0D47-B18E-6A8DAE0D914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829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Page 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2"/>
            <a:ext cx="5763905" cy="582756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4147370-7130-0D47-B18E-6A8DAE0D914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1EA268-6EB4-D54F-9D09-A677B7C55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054" y="723402"/>
            <a:ext cx="5763905" cy="582756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84439DD-7B00-EF4F-BA7E-74EDA1D4B6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05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 with Picture 2-colum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2"/>
            <a:ext cx="5850607" cy="5767407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3885" y="723900"/>
            <a:ext cx="5930900" cy="576791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4D852BB9-02D2-3B49-97B9-7B52755274B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91EBED57-54FB-0646-8A6E-8E9CC6BB2E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47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 with Picture 2-row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3"/>
            <a:ext cx="11882742" cy="27055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2043" y="3562588"/>
            <a:ext cx="11882742" cy="292923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8F728156-0D85-A947-BB26-9D36B63567B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F511A716-0456-A74E-ADF0-9B458C441A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44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3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3200" baseline="0">
          <a:solidFill>
            <a:schemeClr val="tx1"/>
          </a:solidFill>
          <a:latin typeface="Verdana" panose="020B0604030504040204" pitchFamily="34" charset="0"/>
          <a:ea typeface="Meiryo UI" panose="020B0604030504040204" pitchFamily="50" charset="-128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28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2pPr>
      <a:lvl3pPr marL="1142971" marR="0" indent="-22859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24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3pPr>
      <a:lvl4pPr marL="1600160" marR="0" indent="-22859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20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4pPr>
      <a:lvl5pPr marL="2057349" marR="0" indent="-22859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1" sz="20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E3EC8-92B3-82F1-56DB-59CE060BE4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06009" y="2762250"/>
            <a:ext cx="2434820" cy="2223686"/>
          </a:xfrm>
        </p:spPr>
        <p:txBody>
          <a:bodyPr/>
          <a:lstStyle/>
          <a:p>
            <a:r>
              <a:rPr lang="en-JP" dirty="0"/>
              <a:t>2023.01.19</a:t>
            </a:r>
          </a:p>
          <a:p>
            <a:r>
              <a:rPr lang="en-JP" dirty="0"/>
              <a:t>人見 徹</a:t>
            </a:r>
          </a:p>
          <a:p>
            <a:endParaRPr lang="en-JP" dirty="0"/>
          </a:p>
          <a:p>
            <a:r>
              <a:rPr lang="en-JP" dirty="0"/>
              <a:t>株式会社NeU	</a:t>
            </a:r>
          </a:p>
          <a:p>
            <a:r>
              <a:rPr lang="en-JP" dirty="0"/>
              <a:t>ニューロマーケティング</a:t>
            </a:r>
          </a:p>
          <a:p>
            <a:r>
              <a:rPr lang="en-JP" dirty="0"/>
              <a:t>ビジネスユニット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9950D9-E728-8094-5B36-979EC3F7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78" y="1688795"/>
            <a:ext cx="7100047" cy="931024"/>
          </a:xfrm>
        </p:spPr>
        <p:txBody>
          <a:bodyPr/>
          <a:lstStyle/>
          <a:p>
            <a:r>
              <a:rPr lang="en-JP" dirty="0"/>
              <a:t>東京都市大 「ビジネスデータ解析」</a:t>
            </a:r>
            <a:br>
              <a:rPr lang="en-JP" dirty="0"/>
            </a:br>
            <a:r>
              <a:rPr lang="en-JP" dirty="0"/>
              <a:t>- データ解析の実践 -</a:t>
            </a:r>
          </a:p>
        </p:txBody>
      </p:sp>
    </p:spTree>
    <p:extLst>
      <p:ext uri="{BB962C8B-B14F-4D97-AF65-F5344CB8AC3E}">
        <p14:creationId xmlns:p14="http://schemas.microsoft.com/office/powerpoint/2010/main" val="26318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2B451-C97F-D61B-0D96-90D9CA1B7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4" y="723402"/>
            <a:ext cx="5662856" cy="5827562"/>
          </a:xfrm>
        </p:spPr>
        <p:txBody>
          <a:bodyPr/>
          <a:lstStyle/>
          <a:p>
            <a:endParaRPr lang="en-JP" dirty="0"/>
          </a:p>
          <a:p>
            <a:pPr marL="0" indent="0">
              <a:buNone/>
            </a:pPr>
            <a:r>
              <a:rPr lang="en-JP" dirty="0"/>
              <a:t>名前：</a:t>
            </a:r>
            <a:r>
              <a:rPr lang="en-JP" sz="2800" dirty="0"/>
              <a:t>人見 徹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sz="2000" dirty="0"/>
              <a:t>【経歴】</a:t>
            </a:r>
          </a:p>
          <a:p>
            <a:pPr marL="0" indent="0">
              <a:buNone/>
            </a:pPr>
            <a:r>
              <a:rPr lang="en-JP" dirty="0"/>
              <a:t>現職：データサイエンティスト兼マネージャー @ 株式会社NeU</a:t>
            </a:r>
          </a:p>
          <a:p>
            <a:pPr marL="0" indent="0">
              <a:buNone/>
            </a:pPr>
            <a:endParaRPr lang="en-JP" sz="1100" dirty="0"/>
          </a:p>
          <a:p>
            <a:pPr marL="184150" lvl="1" indent="0">
              <a:buNone/>
            </a:pPr>
            <a:r>
              <a:rPr lang="en-JP" dirty="0"/>
              <a:t>千葉県出身</a:t>
            </a:r>
          </a:p>
          <a:p>
            <a:pPr marL="184150" lvl="1" indent="0">
              <a:buNone/>
            </a:pPr>
            <a:r>
              <a:rPr lang="en-JP" dirty="0"/>
              <a:t>東京外国語大学 英語専攻 </a:t>
            </a:r>
            <a:r>
              <a:rPr lang="en-JP" dirty="0">
                <a:sym typeface="Wingdings" pitchFamily="2" charset="2"/>
              </a:rPr>
              <a:t> 英語教育学（MA）</a:t>
            </a:r>
          </a:p>
          <a:p>
            <a:pPr marL="184150" lvl="1" indent="0">
              <a:buNone/>
            </a:pPr>
            <a:r>
              <a:rPr lang="en-JP" dirty="0"/>
              <a:t>Donders Institute for Brain, Cognition</a:t>
            </a:r>
            <a:r>
              <a:rPr lang="en-US" dirty="0"/>
              <a:t> and </a:t>
            </a:r>
            <a:r>
              <a:rPr lang="en-US" dirty="0" err="1"/>
              <a:t>Behaviour（オランダ</a:t>
            </a:r>
            <a:r>
              <a:rPr lang="en-US" dirty="0"/>
              <a:t>） </a:t>
            </a:r>
            <a:r>
              <a:rPr lang="en-US" dirty="0" err="1"/>
              <a:t>認知神経科学（MSc</a:t>
            </a:r>
            <a:r>
              <a:rPr lang="en-US" dirty="0"/>
              <a:t>）</a:t>
            </a:r>
          </a:p>
          <a:p>
            <a:pPr marL="184150" lvl="1" indent="0">
              <a:buNone/>
            </a:pPr>
            <a:r>
              <a:rPr lang="ja-JP" altLang="en-US"/>
              <a:t>専門：第二言語習得理論、バイリンガリズム、認知神経科学</a:t>
            </a:r>
            <a:endParaRPr lang="en-JP" dirty="0"/>
          </a:p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indent="0">
              <a:buNone/>
            </a:pPr>
            <a:r>
              <a:rPr lang="en-JP" sz="2000" dirty="0"/>
              <a:t>【Extra】</a:t>
            </a:r>
          </a:p>
          <a:p>
            <a:pPr marL="0" indent="0">
              <a:buNone/>
            </a:pPr>
            <a:r>
              <a:rPr lang="en-JP" sz="1600" dirty="0"/>
              <a:t>こんなこともやってました：英語教員@埼玉県の高校（1年）</a:t>
            </a:r>
          </a:p>
          <a:p>
            <a:pPr marL="0" indent="0">
              <a:buNone/>
            </a:pPr>
            <a:r>
              <a:rPr lang="en-JP" sz="1600" dirty="0"/>
              <a:t>ドラム（大学で軽音サークル、オランダでもバンド組んでました）</a:t>
            </a:r>
          </a:p>
          <a:p>
            <a:pPr marL="0" indent="0">
              <a:buNone/>
            </a:pPr>
            <a:r>
              <a:rPr lang="en-JP" sz="1600" dirty="0"/>
              <a:t>奥さんがインドネシア人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CDBD6-943E-578A-5B6D-6A119FEF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自己紹介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237A9F-9E17-7E37-B65D-15DB21529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【データサイエンティスト】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学部時代</a:t>
            </a:r>
          </a:p>
          <a:p>
            <a:pPr marL="0" indent="0">
              <a:buNone/>
            </a:pPr>
            <a:r>
              <a:rPr lang="en-JP" dirty="0"/>
              <a:t>データサイエンス？は？</a:t>
            </a:r>
          </a:p>
          <a:p>
            <a:pPr marL="0" indent="0">
              <a:buNone/>
            </a:pPr>
            <a:r>
              <a:rPr lang="en-JP" dirty="0"/>
              <a:t>21歳（学部3年</a:t>
            </a:r>
            <a:r>
              <a:rPr lang="en-JP"/>
              <a:t>） 統計分析</a:t>
            </a:r>
            <a:r>
              <a:rPr lang="ja-JP" altLang="en-US"/>
              <a:t>との出会い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1592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FD71-AB35-F2CA-4BB0-689C358F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3F7F-884B-0FAA-C5D7-C8E2E66F1F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4785" y="2100425"/>
            <a:ext cx="2379498" cy="1046120"/>
          </a:xfrm>
        </p:spPr>
        <p:txBody>
          <a:bodyPr/>
          <a:lstStyle/>
          <a:p>
            <a:r>
              <a:rPr lang="en-JP" dirty="0"/>
              <a:t>解析の話の前に・・・</a:t>
            </a:r>
          </a:p>
          <a:p>
            <a:r>
              <a:rPr lang="en-JP" dirty="0"/>
              <a:t>解析の話</a:t>
            </a:r>
          </a:p>
          <a:p>
            <a:r>
              <a:rPr lang="en-JP" dirty="0"/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292594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AD8969-F7D0-439E-A7BF-71B1D7326D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JP" dirty="0"/>
              <a:t>統計解析プログラム</a:t>
            </a:r>
          </a:p>
          <a:p>
            <a:pPr lvl="1"/>
            <a:r>
              <a:rPr lang="en-JP" dirty="0"/>
              <a:t>統計モデリング・可視化に強み</a:t>
            </a:r>
          </a:p>
          <a:p>
            <a:pPr lvl="1"/>
            <a:r>
              <a:rPr lang="en-JP" dirty="0"/>
              <a:t>Pythonに並んでデータサイエンス（特に学術・研究分野）でよく使用される言語</a:t>
            </a:r>
          </a:p>
          <a:p>
            <a:pPr lvl="1"/>
            <a:endParaRPr lang="en-JP" dirty="0"/>
          </a:p>
          <a:p>
            <a:pPr lvl="1"/>
            <a:endParaRPr lang="en-JP" dirty="0"/>
          </a:p>
          <a:p>
            <a:pPr lvl="1"/>
            <a:endParaRPr lang="en-JP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6E584-85F9-ECA6-E009-BF87BB66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Rについて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DFBF-F9F8-60F5-D501-3A1D115ED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5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8FF375-621F-99E8-A014-48F4D40DF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JP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JP" b="1" dirty="0">
                <a:solidFill>
                  <a:srgbClr val="0070C0"/>
                </a:solidFill>
              </a:rPr>
              <a:t>データ解析＝1つのツールに過ぎない</a:t>
            </a:r>
          </a:p>
          <a:p>
            <a:endParaRPr lang="en-JP" dirty="0"/>
          </a:p>
          <a:p>
            <a:r>
              <a:rPr lang="en-JP" dirty="0"/>
              <a:t>ビジネスの理解</a:t>
            </a:r>
          </a:p>
          <a:p>
            <a:pPr lvl="1"/>
            <a:r>
              <a:rPr lang="en-JP" dirty="0"/>
              <a:t>データ解析の目的・目標を設定</a:t>
            </a:r>
          </a:p>
          <a:p>
            <a:pPr lvl="1"/>
            <a:r>
              <a:rPr lang="en-JP" dirty="0"/>
              <a:t>解くべき問題設定が正しくできているか？</a:t>
            </a:r>
          </a:p>
          <a:p>
            <a:endParaRPr lang="en-JP" dirty="0"/>
          </a:p>
          <a:p>
            <a:r>
              <a:rPr lang="en-JP" dirty="0"/>
              <a:t>データの理解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36D2B1-80FE-F717-D01C-5FB9A905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ビジネスデータ解析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E04A9-BD90-B620-ABC8-AAE42F986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B08B8-4DE9-FD8D-C64A-CDEE4393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996" y="723402"/>
            <a:ext cx="4260019" cy="4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492740"/>
      </p:ext>
    </p:extLst>
  </p:cSld>
  <p:clrMapOvr>
    <a:masterClrMapping/>
  </p:clrMapOvr>
</p:sld>
</file>

<file path=ppt/theme/theme1.xml><?xml version="1.0" encoding="utf-8"?>
<a:theme xmlns:a="http://schemas.openxmlformats.org/drawingml/2006/main" name="NeU_theme_mac_Hitomi_v2023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itomi_NeU">
      <a:majorFont>
        <a:latin typeface="Verdana"/>
        <a:ea typeface="Meiryo UI"/>
        <a:cs typeface=""/>
      </a:majorFont>
      <a:minorFont>
        <a:latin typeface="Verdana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dirty="0"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U_theme_mac_Hitomi_v2023.1" id="{53B04160-01BF-C945-9993-F909729C50BB}" vid="{CAA5EDA0-8836-7942-89D8-B5965300EE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NeU_theme_mac_Hitomi_v2023.1</Template>
  <TotalTime>271</TotalTime>
  <Words>165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 UI</vt:lpstr>
      <vt:lpstr>Arial</vt:lpstr>
      <vt:lpstr>Impact</vt:lpstr>
      <vt:lpstr>Verdana</vt:lpstr>
      <vt:lpstr>NeU_theme_mac_Hitomi_v2023.1</vt:lpstr>
      <vt:lpstr>東京都市大 「ビジネスデータ解析」 - データ解析の実践 -</vt:lpstr>
      <vt:lpstr>自己紹介</vt:lpstr>
      <vt:lpstr>Contents</vt:lpstr>
      <vt:lpstr>Rについて</vt:lpstr>
      <vt:lpstr>ビジネスデータ解析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東京都市大 「ビジネスデータ解析」 - データ解析の実践 -</dc:title>
  <dc:creator>人見　徹</dc:creator>
  <cp:lastModifiedBy>人見　徹</cp:lastModifiedBy>
  <cp:revision>18</cp:revision>
  <dcterms:created xsi:type="dcterms:W3CDTF">2023-01-13T05:34:26Z</dcterms:created>
  <dcterms:modified xsi:type="dcterms:W3CDTF">2023-01-16T14:34:09Z</dcterms:modified>
</cp:coreProperties>
</file>