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6.jpeg" ContentType="image/jpeg"/>
  <Override PartName="/ppt/media/image4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pt-BR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título mestre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5A41845C-E440-491C-A098-25583E9A2406}" type="datetime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18/05/18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C54843-221C-49DB-8867-030F26DE8BC3}" type="slidenum">
              <a:rPr b="0" lang="pt-B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da estrutura de tópicos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2.º nível da estrutura de tópicos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3.º nível da estrutura de tópicos</a:t>
            </a:r>
            <a:endParaRPr b="0" lang="pt-B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texto mestre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pt-BR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Segundo nível</a:t>
            </a:r>
            <a:endParaRPr b="0" lang="pt-BR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Terceiro nível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Quarto nível</a:t>
            </a:r>
            <a:endParaRPr b="0" lang="pt-B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0E336B96-B152-4AFB-9649-8F79DB2FE4F2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18/05/18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472E03-1709-4902-81F1-AC696DBADEB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título mestre</a:t>
            </a:r>
            <a:endParaRPr b="0" lang="pt-BR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título mestre</a:t>
            </a:r>
            <a:endParaRPr b="0" lang="pt-BR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lIns="18288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 type="body"/>
          </p:nvPr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lIns="182880" rIns="90000" tIns="45000" bIns="45000" anchor="ctr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body"/>
          </p:nvPr>
        </p:nvSpPr>
        <p:spPr>
          <a:xfrm>
            <a:off x="457200" y="1444320"/>
            <a:ext cx="4039920" cy="39412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Quarto nível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Quinto nível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body"/>
          </p:nvPr>
        </p:nvSpPr>
        <p:spPr>
          <a:xfrm>
            <a:off x="4645080" y="1444320"/>
            <a:ext cx="4041360" cy="39412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Segundo nível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Terceiro nível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Quarto nível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pt-B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Quinto nível</a:t>
            </a:r>
            <a:endParaRPr b="0" lang="pt-BR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4" name="PlaceHolder 10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3E501D4A-29A2-40A9-88AE-773A76156099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18/05/18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11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12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7D545A-E1AC-42C0-98AB-2016703D21BE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D06EDD6A-6C18-4B61-A26F-B659F90D2A8B}" type="datetime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18/05/18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920B76F-DF2A-46E9-84CC-3269FBF5477D}" type="slidenum">
              <a:rPr b="0" lang="pt-BR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Clique para editar o formato do texto da estrutura de tópicos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2.º nível da estrutura de tópicos</a:t>
            </a:r>
            <a:endParaRPr b="0" lang="pt-BR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3.º nível da estrutura de tópicos</a:t>
            </a:r>
            <a:endParaRPr b="0" lang="pt-BR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2988000" y="2349000"/>
            <a:ext cx="5507640" cy="179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DE ATENÇÃO ÀS CONDIÇÕES CRÔNICAS (MACC – HIPERTENSÃO E DIABETES)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0" y="5877360"/>
            <a:ext cx="8964000" cy="86364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>
            <a:norm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Enfª Francielle Renata Danielli Martins Marques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294480" y="332640"/>
            <a:ext cx="2692800" cy="2369160"/>
          </a:xfrm>
          <a:prstGeom prst="rect">
            <a:avLst/>
          </a:prstGeom>
          <a:ln>
            <a:noFill/>
          </a:ln>
        </p:spPr>
      </p:pic>
      <p:pic>
        <p:nvPicPr>
          <p:cNvPr id="191" name="Imagem 4" descr=""/>
          <p:cNvPicPr/>
          <p:nvPr/>
        </p:nvPicPr>
        <p:blipFill>
          <a:blip r:embed="rId2"/>
          <a:stretch/>
        </p:blipFill>
        <p:spPr>
          <a:xfrm>
            <a:off x="4068000" y="764640"/>
            <a:ext cx="3744000" cy="75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PERIODICIDADE DE ACOMPANHAMENTO NA APS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39640" y="191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BAIXO (HAS): 1 consulta médica anual; 1 consulta de enfermagem anual;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MÉDIO (HAS): 1 consulta médica semestral; 1 consulta de enfermagem semestral;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ALTO (HAS): 1 consulta médica quadrimestral; 1 consulta de enfermagem quadrimestral.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r>
              <a:rPr b="1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*Atendimentos intercalados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827640" y="404640"/>
            <a:ext cx="7272360" cy="5965920"/>
          </a:xfrm>
          <a:prstGeom prst="rect">
            <a:avLst/>
          </a:prstGeom>
          <a:ln>
            <a:noFill/>
          </a:ln>
        </p:spPr>
      </p:pic>
      <p:sp>
        <p:nvSpPr>
          <p:cNvPr id="215" name="TextShape 1"/>
          <p:cNvSpPr txBox="1"/>
          <p:nvPr/>
        </p:nvSpPr>
        <p:spPr>
          <a:xfrm>
            <a:off x="457200" y="0"/>
            <a:ext cx="757080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LINHA GUIA 2018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187640" y="1124640"/>
            <a:ext cx="1151640" cy="287640"/>
          </a:xfrm>
          <a:prstGeom prst="ellipse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1212840" y="3141000"/>
            <a:ext cx="1126440" cy="143640"/>
          </a:xfrm>
          <a:prstGeom prst="ellipse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1161720" y="2580120"/>
            <a:ext cx="1872000" cy="179640"/>
          </a:xfrm>
          <a:prstGeom prst="ellipse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951840" y="5877360"/>
            <a:ext cx="1891440" cy="503640"/>
          </a:xfrm>
          <a:prstGeom prst="ellipse">
            <a:avLst/>
          </a:prstGeom>
          <a:noFill/>
          <a:ln w="414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NOVO MODELO PARA ESTRATIFICAÇÃO DE RISCOS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0" y="836640"/>
            <a:ext cx="8964000" cy="602100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0" y="116640"/>
            <a:ext cx="89640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DE ATENÇÃO ÀS CONDIÇÕES CRÔNICAS (MACC)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FICHA PARA ENCAMINHAMENTO DE PACIENTES HIPERTENSOS DE ALTO RISCO E/OU DIABETES MELLITUS COM CONTROLE METABÓLICO RUIM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395640" y="343080"/>
            <a:ext cx="8424720" cy="61819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7360" y="461160"/>
            <a:ext cx="1738080" cy="786240"/>
          </a:xfrm>
          <a:custGeom>
            <a:avLst/>
            <a:gdLst/>
            <a:ahLst/>
            <a:rect l="l" t="t" r="r" b="b"/>
            <a:pathLst>
              <a:path w="1524297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1427504" y="0"/>
                </a:lnTo>
                <a:cubicBezTo>
                  <a:pt x="1480961" y="0"/>
                  <a:pt x="1524297" y="43336"/>
                  <a:pt x="1524297" y="96793"/>
                </a:cubicBezTo>
                <a:lnTo>
                  <a:pt x="1524297" y="871136"/>
                </a:lnTo>
                <a:cubicBezTo>
                  <a:pt x="1524297" y="924593"/>
                  <a:pt x="1480961" y="967929"/>
                  <a:pt x="1427504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Idade ≥ 60 anos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91200" y="1518120"/>
            <a:ext cx="1738080" cy="786240"/>
          </a:xfrm>
          <a:custGeom>
            <a:avLst/>
            <a:gdLst/>
            <a:ahLst/>
            <a:rect l="l" t="t" r="r" b="b"/>
            <a:pathLst>
              <a:path w="1524297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1427504" y="0"/>
                </a:lnTo>
                <a:cubicBezTo>
                  <a:pt x="1480961" y="0"/>
                  <a:pt x="1524297" y="43336"/>
                  <a:pt x="1524297" y="96793"/>
                </a:cubicBezTo>
                <a:lnTo>
                  <a:pt x="1524297" y="871136"/>
                </a:lnTo>
                <a:cubicBezTo>
                  <a:pt x="1524297" y="924593"/>
                  <a:pt x="1480961" y="967929"/>
                  <a:pt x="1427504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IVCF-20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5172480" y="2738160"/>
            <a:ext cx="1738080" cy="786240"/>
          </a:xfrm>
          <a:custGeom>
            <a:avLst/>
            <a:gdLst/>
            <a:ahLst/>
            <a:rect l="l" t="t" r="r" b="b"/>
            <a:pathLst>
              <a:path w="1524297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1427504" y="0"/>
                </a:lnTo>
                <a:cubicBezTo>
                  <a:pt x="1480961" y="0"/>
                  <a:pt x="1524297" y="43336"/>
                  <a:pt x="1524297" y="96793"/>
                </a:cubicBezTo>
                <a:lnTo>
                  <a:pt x="1524297" y="871136"/>
                </a:lnTo>
                <a:cubicBezTo>
                  <a:pt x="1524297" y="924593"/>
                  <a:pt x="1480961" y="967929"/>
                  <a:pt x="1427504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Frágil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7308360" y="1628640"/>
            <a:ext cx="1728000" cy="2016000"/>
          </a:xfrm>
          <a:custGeom>
            <a:avLst/>
            <a:gdLst/>
            <a:ahLst/>
            <a:rect l="l" t="t" r="r" b="b"/>
            <a:pathLst>
              <a:path w="2199805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2103012" y="0"/>
                </a:lnTo>
                <a:cubicBezTo>
                  <a:pt x="2156469" y="0"/>
                  <a:pt x="2199805" y="43336"/>
                  <a:pt x="2199805" y="96793"/>
                </a:cubicBezTo>
                <a:lnTo>
                  <a:pt x="2199805" y="871136"/>
                </a:lnTo>
                <a:cubicBezTo>
                  <a:pt x="2199805" y="924593"/>
                  <a:pt x="2156469" y="967929"/>
                  <a:pt x="2103012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solidFill>
              <a:srgbClr val="ff0000"/>
            </a:solidFill>
            <a:rou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700"/>
              </a:spcAft>
            </a:pPr>
            <a:r>
              <a:rPr b="0" lang="pt-BR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Enc. para RAISI no CISAMUSEP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586800" y="2738160"/>
            <a:ext cx="1738080" cy="786240"/>
          </a:xfrm>
          <a:custGeom>
            <a:avLst/>
            <a:gdLst/>
            <a:ahLst/>
            <a:rect l="l" t="t" r="r" b="b"/>
            <a:pathLst>
              <a:path w="1524297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1427504" y="0"/>
                </a:lnTo>
                <a:cubicBezTo>
                  <a:pt x="1480961" y="0"/>
                  <a:pt x="1524297" y="43336"/>
                  <a:pt x="1524297" y="96793"/>
                </a:cubicBezTo>
                <a:lnTo>
                  <a:pt x="1524297" y="871136"/>
                </a:lnTo>
                <a:cubicBezTo>
                  <a:pt x="1524297" y="924593"/>
                  <a:pt x="1480961" y="967929"/>
                  <a:pt x="1427504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Robusto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2557800" y="2739240"/>
            <a:ext cx="1738080" cy="786240"/>
          </a:xfrm>
          <a:custGeom>
            <a:avLst/>
            <a:gdLst/>
            <a:ahLst/>
            <a:rect l="l" t="t" r="r" b="b"/>
            <a:pathLst>
              <a:path w="1524297" h="967929">
                <a:moveTo>
                  <a:pt x="0" y="96793"/>
                </a:moveTo>
                <a:cubicBezTo>
                  <a:pt x="0" y="43336"/>
                  <a:pt x="43336" y="0"/>
                  <a:pt x="96793" y="0"/>
                </a:cubicBezTo>
                <a:lnTo>
                  <a:pt x="1427504" y="0"/>
                </a:lnTo>
                <a:cubicBezTo>
                  <a:pt x="1480961" y="0"/>
                  <a:pt x="1524297" y="43336"/>
                  <a:pt x="1524297" y="96793"/>
                </a:cubicBezTo>
                <a:lnTo>
                  <a:pt x="1524297" y="871136"/>
                </a:lnTo>
                <a:cubicBezTo>
                  <a:pt x="1524297" y="924593"/>
                  <a:pt x="1480961" y="967929"/>
                  <a:pt x="1427504" y="967929"/>
                </a:cubicBezTo>
                <a:lnTo>
                  <a:pt x="96793" y="967929"/>
                </a:lnTo>
                <a:cubicBezTo>
                  <a:pt x="43336" y="967929"/>
                  <a:pt x="0" y="924593"/>
                  <a:pt x="0" y="871136"/>
                </a:cubicBezTo>
                <a:lnTo>
                  <a:pt x="0" y="96793"/>
                </a:lnTo>
                <a:close/>
              </a:path>
            </a:pathLst>
          </a:custGeom>
          <a:ln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123480" rIns="123480" tIns="123480" bIns="12348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Pré-frágil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Line 7"/>
          <p:cNvSpPr/>
          <p:nvPr/>
        </p:nvSpPr>
        <p:spPr>
          <a:xfrm>
            <a:off x="4255560" y="1243800"/>
            <a:ext cx="360" cy="208800"/>
          </a:xfrm>
          <a:prstGeom prst="line">
            <a:avLst/>
          </a:prstGeom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8"/>
          <p:cNvSpPr/>
          <p:nvPr/>
        </p:nvSpPr>
        <p:spPr>
          <a:xfrm flipH="1">
            <a:off x="6910920" y="3031560"/>
            <a:ext cx="397080" cy="360"/>
          </a:xfrm>
          <a:prstGeom prst="line">
            <a:avLst/>
          </a:prstGeom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9"/>
          <p:cNvSpPr/>
          <p:nvPr/>
        </p:nvSpPr>
        <p:spPr>
          <a:xfrm>
            <a:off x="2101680" y="4283280"/>
            <a:ext cx="0" cy="256320"/>
          </a:xfrm>
          <a:prstGeom prst="line">
            <a:avLst/>
          </a:prstGeom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 rot="16200000">
            <a:off x="4545000" y="2505600"/>
            <a:ext cx="827640" cy="425880"/>
          </a:xfrm>
          <a:prstGeom prst="bentConnector3">
            <a:avLst>
              <a:gd name="adj1" fmla="val 101878"/>
            </a:avLst>
          </a:prstGeom>
          <a:noFill/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 flipV="1" rot="10800000">
            <a:off x="4296240" y="2738160"/>
            <a:ext cx="565560" cy="433440"/>
          </a:xfrm>
          <a:prstGeom prst="bentConnector3">
            <a:avLst>
              <a:gd name="adj1" fmla="val 50000"/>
            </a:avLst>
          </a:prstGeom>
          <a:noFill/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 rot="19641000">
            <a:off x="2109600" y="4823640"/>
            <a:ext cx="1587960" cy="30600"/>
          </a:xfrm>
          <a:custGeom>
            <a:avLst/>
            <a:gdLst/>
            <a:ahLst/>
            <a:rect l="l" t="t" r="r" b="b"/>
            <a:pathLst>
              <a:path w="1588220" h="0">
                <a:moveTo>
                  <a:pt x="0" y="15512"/>
                </a:moveTo>
                <a:lnTo>
                  <a:pt x="1588220" y="1551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38" name="CustomShape 13"/>
          <p:cNvSpPr/>
          <p:nvPr/>
        </p:nvSpPr>
        <p:spPr>
          <a:xfrm rot="1242600">
            <a:off x="3042360" y="5591160"/>
            <a:ext cx="2582280" cy="30600"/>
          </a:xfrm>
          <a:custGeom>
            <a:avLst/>
            <a:gdLst/>
            <a:ahLst/>
            <a:rect l="l" t="t" r="r" b="b"/>
            <a:pathLst>
              <a:path w="2582811" h="0">
                <a:moveTo>
                  <a:pt x="0" y="15512"/>
                </a:moveTo>
                <a:lnTo>
                  <a:pt x="2582811" y="1551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39" name="CustomShape 14"/>
          <p:cNvSpPr/>
          <p:nvPr/>
        </p:nvSpPr>
        <p:spPr>
          <a:xfrm rot="334200">
            <a:off x="3120840" y="5102640"/>
            <a:ext cx="1911240" cy="30600"/>
          </a:xfrm>
          <a:custGeom>
            <a:avLst/>
            <a:gdLst/>
            <a:ahLst/>
            <a:rect l="l" t="t" r="r" b="b"/>
            <a:pathLst>
              <a:path w="1911461" h="0">
                <a:moveTo>
                  <a:pt x="0" y="15512"/>
                </a:moveTo>
                <a:lnTo>
                  <a:pt x="1911461" y="1551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40" name="CustomShape 15"/>
          <p:cNvSpPr/>
          <p:nvPr/>
        </p:nvSpPr>
        <p:spPr>
          <a:xfrm rot="20953800">
            <a:off x="3106800" y="4685400"/>
            <a:ext cx="2100240" cy="30600"/>
          </a:xfrm>
          <a:custGeom>
            <a:avLst/>
            <a:gdLst/>
            <a:ahLst/>
            <a:rect l="l" t="t" r="r" b="b"/>
            <a:pathLst>
              <a:path w="2100569" h="0">
                <a:moveTo>
                  <a:pt x="0" y="15512"/>
                </a:moveTo>
                <a:lnTo>
                  <a:pt x="2100569" y="15512"/>
                </a:lnTo>
              </a:path>
            </a:pathLst>
          </a:custGeom>
          <a:noFill/>
          <a:ln>
            <a:solidFill>
              <a:schemeClr val="accent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41" name="CustomShape 16"/>
          <p:cNvSpPr/>
          <p:nvPr/>
        </p:nvSpPr>
        <p:spPr>
          <a:xfrm>
            <a:off x="2044440" y="4345920"/>
            <a:ext cx="1271520" cy="127152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42" name="CustomShape 17"/>
          <p:cNvSpPr/>
          <p:nvPr/>
        </p:nvSpPr>
        <p:spPr>
          <a:xfrm>
            <a:off x="4931280" y="3897360"/>
            <a:ext cx="2844360" cy="7711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/>
          <a:fillRef idx="0"/>
          <a:effectRef idx="0"/>
          <a:fontRef idx="minor"/>
        </p:style>
        <p:txBody>
          <a:bodyPr lIns="15120" rIns="15120" tIns="15120" bIns="15120" anchor="ctr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Baixo Risco: UBS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4972320" y="4869000"/>
            <a:ext cx="2814840" cy="94716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/>
          <a:fillRef idx="0"/>
          <a:effectRef idx="0"/>
          <a:fontRef idx="minor"/>
        </p:style>
        <p:txBody>
          <a:bodyPr lIns="15120" rIns="15120" tIns="15120" bIns="15120" anchor="ctr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Moderado: UBS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5078160" y="5959080"/>
            <a:ext cx="2662200" cy="8654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rou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/>
          <a:fillRef idx="0"/>
          <a:effectRef idx="0"/>
          <a:fontRef idx="minor"/>
        </p:style>
        <p:txBody>
          <a:bodyPr lIns="15120" rIns="15120" tIns="15120" bIns="15120" anchor="ctr"/>
          <a:p>
            <a:pPr algn="ctr">
              <a:lnSpc>
                <a:spcPct val="90000"/>
              </a:lnSpc>
              <a:spcAft>
                <a:spcPts val="839"/>
              </a:spcAft>
            </a:pPr>
            <a:r>
              <a:rPr b="0" lang="pt-BR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Alto  Risco: CISAMUSEP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653760" y="3933720"/>
            <a:ext cx="3287520" cy="258732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  <a:rou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/>
          <a:fillRef idx="0"/>
          <a:effectRef idx="0"/>
          <a:fontRef idx="minor"/>
        </p:style>
        <p:txBody>
          <a:bodyPr lIns="15840" rIns="15840" tIns="15840" bIns="15840" anchor="ctr"/>
          <a:p>
            <a:pPr algn="ctr">
              <a:lnSpc>
                <a:spcPct val="90000"/>
              </a:lnSpc>
              <a:spcAft>
                <a:spcPts val="876"/>
              </a:spcAft>
            </a:pPr>
            <a:r>
              <a:rPr b="0" lang="pt-BR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 HAS ou DM: aplicar estratificação para o MACC</a:t>
            </a:r>
            <a:endParaRPr b="0" lang="pt-BR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 flipV="1" rot="10800000">
            <a:off x="3288240" y="3968640"/>
            <a:ext cx="587880" cy="443520"/>
          </a:xfrm>
          <a:prstGeom prst="bentConnector3">
            <a:avLst>
              <a:gd name="adj1" fmla="val -4163"/>
            </a:avLst>
          </a:prstGeom>
          <a:noFill/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2"/>
          <p:cNvSpPr/>
          <p:nvPr/>
        </p:nvSpPr>
        <p:spPr>
          <a:xfrm flipH="1" rot="16200000">
            <a:off x="1255680" y="3533040"/>
            <a:ext cx="442800" cy="428400"/>
          </a:xfrm>
          <a:prstGeom prst="bentConnector3">
            <a:avLst>
              <a:gd name="adj1" fmla="val 106290"/>
            </a:avLst>
          </a:prstGeom>
          <a:noFill/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3"/>
          <p:cNvSpPr/>
          <p:nvPr/>
        </p:nvSpPr>
        <p:spPr>
          <a:xfrm flipV="1" rot="10800000">
            <a:off x="3634560" y="2737440"/>
            <a:ext cx="2371320" cy="443160"/>
          </a:xfrm>
          <a:prstGeom prst="bentConnector3">
            <a:avLst>
              <a:gd name="adj1" fmla="val 98486"/>
            </a:avLst>
          </a:prstGeom>
          <a:noFill/>
          <a:ln w="2556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548640"/>
            <a:ext cx="8229240" cy="54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CONTATOS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page: </a:t>
            </a:r>
            <a:r>
              <a:rPr b="0" lang="pt-BR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www.cisamusep.org.br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Enf.ª Francielle: 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b="0" lang="pt-BR" sz="3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enfermagemassistencial@cisamusep.org.br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Telefone: (44) 3123-8300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-102960" y="-6120"/>
            <a:ext cx="9246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67640" y="26064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QUE É O MACC?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23640" y="1556640"/>
            <a:ext cx="8568720" cy="482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just">
              <a:lnSpc>
                <a:spcPct val="150000"/>
              </a:lnSpc>
              <a:spcBef>
                <a:spcPts val="400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de Atenção às Condições Crônicas – Diabetes </a:t>
            </a:r>
            <a:r>
              <a:rPr b="0" i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Mellitus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 Hipertensão Arterial;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50000"/>
              </a:lnSpc>
              <a:spcBef>
                <a:spcPts val="400"/>
              </a:spcBef>
              <a:spcAft>
                <a:spcPts val="1199"/>
              </a:spcAft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50000"/>
              </a:lnSpc>
              <a:spcBef>
                <a:spcPts val="400"/>
              </a:spcBef>
              <a:spcAft>
                <a:spcPts val="1199"/>
              </a:spcAft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Preconiza o atendimento de acordo com a </a:t>
            </a:r>
            <a:r>
              <a:rPr b="0" lang="pt-BR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Estratificação de Risco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paciente realizada na Atenção Primária de Saúde – UBS;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spcAft>
                <a:spcPts val="1199"/>
              </a:spcAft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45400" y="1481040"/>
            <a:ext cx="7241040" cy="4525560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accent1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2634840" y="3947760"/>
            <a:ext cx="253080" cy="25308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98" name="CustomShape 3"/>
          <p:cNvSpPr/>
          <p:nvPr/>
        </p:nvSpPr>
        <p:spPr>
          <a:xfrm>
            <a:off x="2761560" y="4074480"/>
            <a:ext cx="2353320" cy="19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0" tIns="0" bIns="0"/>
          <a:p>
            <a:pPr algn="ctr">
              <a:lnSpc>
                <a:spcPct val="90000"/>
              </a:lnSpc>
              <a:spcAft>
                <a:spcPts val="771"/>
              </a:spcAft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01/10/2014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771"/>
              </a:spcAft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 Unidades Básicas de Saúde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020360" y="1845000"/>
            <a:ext cx="434160" cy="43416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6333120" y="4062960"/>
            <a:ext cx="235332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30400" rIns="0" tIns="0" bIns="0"/>
          <a:p>
            <a:pPr algn="ctr">
              <a:lnSpc>
                <a:spcPct val="90000"/>
              </a:lnSpc>
              <a:spcAft>
                <a:spcPts val="771"/>
              </a:spcAft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12/03/2018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771"/>
              </a:spcAft>
            </a:pPr>
            <a:r>
              <a:rPr b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41 Unidades Básicas de Saúde</a:t>
            </a:r>
            <a:endParaRPr b="0" lang="pt-B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LINHA DO TEMPO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124640"/>
            <a:ext cx="8229240" cy="540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Glicose;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ácido úrico;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creatinina;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colesterol total;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HDL- Colesterol;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triglicerídeos;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potássio;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Análise de caracteres físicos, elementos e sedimento da urina;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7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Eletrocardiograma.</a:t>
            </a:r>
            <a:br/>
            <a:br/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EXAMES PARA ESTRATIFICAÇÃO DO USUÁRIO HIPERTENSO</a:t>
            </a:r>
            <a:br/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1481400"/>
            <a:ext cx="8434800" cy="518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Glicose;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hemoglobina glicada;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creatinina;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colesterol total;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HDL- Colesterol;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triglicerídeos;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Dosagem de potássio;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Análise de caracteres físicos, elementos e sedimento da urina;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6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Eletrocardiograma.</a:t>
            </a:r>
            <a:br/>
            <a:br/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EXAMES PARA ESTRATIFICAÇÃO DO USUÁRIO DIABÉTICO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23640" y="2853000"/>
            <a:ext cx="82292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Linhas guias de Diabetes e Hipertensão</a:t>
            </a:r>
            <a:br/>
            <a:r>
              <a:rPr b="1" lang="pt-BR" sz="44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2018</a:t>
            </a:r>
            <a:br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http://www.saude.pr.gov.br</a:t>
            </a:r>
            <a:endParaRPr b="0" lang="pt-BR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755640" y="1412640"/>
            <a:ext cx="3646800" cy="4648320"/>
          </a:xfrm>
          <a:prstGeom prst="rect">
            <a:avLst/>
          </a:prstGeom>
          <a:ln>
            <a:noFill/>
          </a:ln>
        </p:spPr>
      </p:pic>
      <p:pic>
        <p:nvPicPr>
          <p:cNvPr id="209" name="Picture 4" descr=""/>
          <p:cNvPicPr/>
          <p:nvPr/>
        </p:nvPicPr>
        <p:blipFill>
          <a:blip r:embed="rId2"/>
          <a:stretch/>
        </p:blipFill>
        <p:spPr>
          <a:xfrm>
            <a:off x="5103720" y="1444680"/>
            <a:ext cx="3644640" cy="47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PERIODICIDADE DE ACOMPANHAMENTO NA APS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95640" y="1845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BAIXO (DM): 1 consulta médica anual; 2 consultas de enfermagem anual;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MÉDIO (DM): 1 consulta médica semestral; 1 consulta de enfermagem quadrimestral;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 algn="just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RISCO ALTO (DM): 1 consulta médica quadrimestral; 1 consulta de enfermagem trimestral.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 algn="just">
              <a:lnSpc>
                <a:spcPct val="100000"/>
              </a:lnSpc>
              <a:spcBef>
                <a:spcPts val="400"/>
              </a:spcBef>
            </a:pPr>
            <a:r>
              <a:rPr b="1" lang="pt-BR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*Atendimentos intercalados</a:t>
            </a:r>
            <a:endParaRPr b="0" lang="pt-BR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6321</TotalTime>
  <Application>LibreOffice/5.3.4.2$Windows_X86_64 LibreOffice_project/f82d347ccc0be322489bf7da61d7e4ad13fe2ff3</Application>
  <Words>381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2014-09-15T18:26:37Z</dcterms:created>
  <dc:creator>Enfermagem4</dc:creator>
  <dc:description/>
  <dc:language>pt-BR</dc:language>
  <cp:lastModifiedBy>Enfermagem4</cp:lastModifiedBy>
  <dcterms:modified xsi:type="dcterms:W3CDTF">2018-03-12T15:16:23Z</dcterms:modified>
  <cp:revision>507</cp:revision>
  <dc:subject/>
  <dc:title>ORIENTAÇÕES SOBRE O ATENDIMENTO NO CISAMUSEP - MODELO DE ATENÇÃO ÀS CONDIÇÕES CRÔNICAS (MACC)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