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eg" ContentType="image/jpeg"/>
  <Override PartName="/ppt/media/image1.jpeg" ContentType="image/jpeg"/>
  <Override PartName="/ppt/media/image7.wmf" ContentType="image/x-wmf"/>
  <Override PartName="/ppt/media/image2.jpeg" ContentType="image/jpeg"/>
  <Override PartName="/ppt/media/image5.png" ContentType="image/png"/>
  <Override PartName="/ppt/media/image3.jpeg" ContentType="image/jpeg"/>
  <Override PartName="/ppt/media/image4.wmf" ContentType="image/x-wmf"/>
  <Override PartName="/ppt/media/image8.jpeg" ContentType="image/jpeg"/>
  <Override PartName="/ppt/media/image6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966ABE-AFDF-4038-AB40-45ED6EDB1503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prevenção primaria deve acontecer no atendimento primário – montando grupos de atendimento interdisciplinares com enfermagem, nutrição, fisioterapia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65DECE-1905-41E2-ABE1-9F6EA6E5E40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Nestes casos, a orientação é dieta e atividade fisica / É claro que se for uma pessoa com condições relacionadas a resistencia insulinica, como SOP ou hx DMG merece um tto com MTF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2B412E-A85C-420E-802F-EB1387EDC38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3C4BC2-C043-4904-B899-361C5BA4EC81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ultimo censo apresentado na diretriz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E772D0-2CB5-4E27-9225-037E1B99919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0CAB2B-0BDF-47CF-83DC-743183B54631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5BBB0E-7452-4BBC-842C-4892E5355F7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E710F9-8B03-42E4-AAFA-1D30B79932E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8828E4-0E25-456E-BEC4-0E6E7D8168F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C2CE02-ECA4-4CFF-9D32-6E2482B40B8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284BE1-648C-438B-B6BD-FB4958D76CC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2C82AB-755D-4F60-85BD-4FA1E674A8D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Aqui nos misturamos as duas insulinas, não é o ideal / existem insulinas com ação dupla, chamadas Mix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B26254-A8CA-4E1D-B718-DB405226D41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A9F8F8-01A2-46C3-95E8-73C2550A951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ultimo censo apresentado na diretriz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768C70-1BA6-40F6-ABB6-E2202FE7625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são DM 2 / E o que mais preocupa é que muito mais da metade dos pacientes diagnosticados não estao com a doença controlada, o que eleva muito o risco de complicações e os gastos do SUS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A64E8A-6EBA-4D46-B4B6-A71B7A75810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 nós sabemos que a doença muitas vezes é silenciosa, mas as complicações são muito serias. Elevam muito os custos do tratamento e retiram pacientes em idade produtiva do trabalho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Risco de desenvolver seja maior / mais precoce / extensao do acometimento maior, dependendo do tratamento que estiver sendo realizado / por isso vamos falar mais pra frente nas meta de tratamento individualizadas pelos condições do pcte e nos tipos de medicamentos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tudo isso, é mais util investirmos na prevenção do DM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BF67DB-F16D-4218-A44B-98E8126AFA4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2208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5720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2208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5720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6200">
            <a:off x="-18720" y="203040"/>
            <a:ext cx="9162720" cy="64728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6200">
            <a:off x="-14040" y="276480"/>
            <a:ext cx="9175320" cy="52884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pt-BR" sz="5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5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7001F027-45E6-4C40-939C-8A65CEAF4A7D}" type="datetime">
              <a:rPr b="0" lang="pt-BR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CE33EB-3264-40F5-8968-A5F64ACA3688}" type="slidenum">
              <a:rPr b="0" lang="pt-BR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Clique para editar o formato do texto da estrutura de tópicos</a:t>
            </a:r>
            <a:endParaRPr b="0" lang="pt-BR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2.º nível da estrutura de tópicos</a:t>
            </a:r>
            <a:endParaRPr b="0" lang="pt-BR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3.º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21436200">
            <a:off x="-18720" y="203040"/>
            <a:ext cx="9162720" cy="64728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 rot="21436200">
            <a:off x="-14040" y="276480"/>
            <a:ext cx="9175320" cy="52884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/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Clique para editar os estilos do texto mestre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58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Terceiro nível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7280" indent="-2091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461960" indent="-20916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DA6914A-D097-49CB-A975-102FE2D86B9F}" type="datetime">
              <a:rPr b="0" lang="pt-BR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CEEA0F3-1CC9-4BB9-AC3B-CBD760925541}" type="slidenum">
              <a:rPr b="0" lang="pt-BR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 rot="21436200">
            <a:off x="-18720" y="203040"/>
            <a:ext cx="9162720" cy="64728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 rot="21436200">
            <a:off x="-14040" y="276480"/>
            <a:ext cx="9175320" cy="52884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016404A-938E-4873-9F9E-F397FB292164}" type="datetime">
              <a:rPr b="0" lang="pt-BR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512B3F6-A99A-498D-8B0B-7C0DCE1FEBFD}" type="slidenum">
              <a:rPr b="0" lang="pt-BR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Clique para editar o formato do texto da estrutura de tópicos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2.º nível da estrutura de tópicos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33520" y="1371600"/>
            <a:ext cx="7851240" cy="1625040"/>
          </a:xfrm>
          <a:prstGeom prst="rect">
            <a:avLst/>
          </a:prstGeom>
          <a:noFill/>
          <a:ln w="9360">
            <a:noFill/>
          </a:ln>
        </p:spPr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Diabetes Mellitus</a:t>
            </a:r>
            <a:endParaRPr b="0" lang="pt-BR" sz="6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95280" y="3200400"/>
            <a:ext cx="8569080" cy="3252600"/>
          </a:xfrm>
          <a:prstGeom prst="rect">
            <a:avLst/>
          </a:prstGeom>
          <a:noFill/>
          <a:ln w="9360">
            <a:noFill/>
          </a:ln>
        </p:spPr>
        <p:txBody>
          <a:bodyPr lIns="0" rIns="18360">
            <a:normAutofit/>
          </a:bodyPr>
          <a:p>
            <a:pPr>
              <a:lnSpc>
                <a:spcPct val="90000"/>
              </a:lnSpc>
              <a:spcBef>
                <a:spcPts val="660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Dra. Juliana R. Pazello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Médica Endocrinologista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jrpazello@yahoo.com.br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80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80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57200" y="696240"/>
            <a:ext cx="8257320" cy="5698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Prevenção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79280" y="1935000"/>
            <a:ext cx="8784720" cy="4733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Primária = evitar que a doença inicie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Mudança dos hábitos de vida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58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Obesidade – evitar consumo de bebidas açucaradas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58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Sedentarismo – incentivar prática de 150 min caminhada por semana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Secundária = evitar as complicações micro e macrovasculares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DCCT (DM 1)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UKPDS (DM 2) – </a:t>
            </a: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hipoglicemia e grande variabilidade glicêmica são mais prejudiciais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Identificar e diagnosticar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Quem merece uma investigação?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Acima 45 anos / se normal, repetido a cada 3 anos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Abaixo de 45 anos com IMC &gt; 25kg/m2: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sedentarismo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mulheres com história de DMG ou RN acima de 4kg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e/ou DLP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Historia familiar de DM 2 (1° ou 2° grau)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Sintomas de hiperglicemia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5908680" y="4292640"/>
            <a:ext cx="3234960" cy="2565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935000"/>
            <a:ext cx="8434800" cy="4662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Glicose jejum = normal até 99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TOTG 75g = se glicemia entre 100 e 125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HbA1c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Lipidograma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Creatinina – cálculo de TFG (CKD-EPI)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TGP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suspeita de DM 1 = dx antes dos 40 anos / sempre magro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Peptideo C e anti GAD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Diagnóstico - Laboratorial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900000" y="1916280"/>
            <a:ext cx="7703640" cy="4392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Diagnóstico - Laboratorial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981000" y="2068560"/>
            <a:ext cx="7181640" cy="4123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Metas de tratamento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611280" y="2133720"/>
            <a:ext cx="7953120" cy="4365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1042920" y="189000"/>
            <a:ext cx="7306920" cy="6514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DM 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250280" y="1847880"/>
            <a:ext cx="6643440" cy="4790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395640" y="114480"/>
            <a:ext cx="8424720" cy="6685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UBS de Maringá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452160" y="1989000"/>
          <a:ext cx="8229240" cy="4536000"/>
        </p:xfrm>
        <a:graphic>
          <a:graphicData uri="http://schemas.openxmlformats.org/drawingml/2006/table">
            <a:tbl>
              <a:tblPr/>
              <a:tblGrid>
                <a:gridCol w="4042440"/>
                <a:gridCol w="4186800"/>
              </a:tblGrid>
              <a:tr h="72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MACC</a:t>
                      </a:r>
                      <a:endParaRPr b="0" lang="pt-BR" sz="3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UBS - Endocrinologista</a:t>
                      </a:r>
                      <a:endParaRPr b="0" lang="pt-BR" sz="3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3816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Apenas DM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HbA1c &gt; 9% ou 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HbA1c &lt; 9% 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complicações crônicas DM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Internação pelo DM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Obrigatório exames que comprovem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DM / Tireoide / Adrenal / Hipófise / Obesidade</a:t>
                      </a:r>
                      <a:endParaRPr b="0" lang="pt-BR" sz="3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395640" y="114480"/>
            <a:ext cx="8424720" cy="6685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6660360" y="1052640"/>
            <a:ext cx="2160000" cy="503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3922560" y="468000"/>
            <a:ext cx="4897800" cy="577800"/>
          </a:xfrm>
          <a:prstGeom prst="rect">
            <a:avLst/>
          </a:prstGeom>
          <a:ln w="57240"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Parar com AÇÚCAR e DOCE!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68360" y="90792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Mudança de hábitos de vida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68360" y="2133720"/>
            <a:ext cx="8229240" cy="43873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Combater 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TABAGISMO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usar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AÇUCAR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3657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Adoçante: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400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Sucralose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400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Stevia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400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Evitar Aspartame e Ciclamato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Doce diet não esta liberado porque tem muita gordura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atividade física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caminhada 30 min 2-3x por semana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395640" y="114480"/>
            <a:ext cx="8424720" cy="66859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395640" y="114480"/>
            <a:ext cx="8424720" cy="668592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1254240" y="1484640"/>
            <a:ext cx="7565760" cy="516960"/>
          </a:xfrm>
          <a:prstGeom prst="rect">
            <a:avLst/>
          </a:prstGeom>
          <a:ln w="57240"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Glifage XR 500mg (Farmácia Popular) – 2 a 4 cp/d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395640" y="156960"/>
            <a:ext cx="8424720" cy="66859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3132000" y="3357000"/>
            <a:ext cx="5400360" cy="516960"/>
          </a:xfrm>
          <a:prstGeom prst="rect">
            <a:avLst/>
          </a:prstGeom>
          <a:solidFill>
            <a:srgbClr val="ffffff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Gliclazida 30mg – 2 a 4 cp ao dia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051640" y="2925000"/>
            <a:ext cx="1079640" cy="95508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18960" y="764640"/>
            <a:ext cx="8505360" cy="5794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medicamentoso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4480" y="1989000"/>
            <a:ext cx="9119160" cy="4582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Metformina (Biguanidas)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gliconeogênese e aumento da sensibilidade a insulina =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reduz 1,5 a 2,0% HbA1c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Importante ação na modulação da disfunção endotelial (ativação AMP quinase)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UKPDS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↓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32% do risco qualquer complicação relacionada ao DM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↓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39% do risco IAM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Metanálise: 40 estudos comparando MTF x ADO/placebo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↓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26% no risco relativo da mortalidade CV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79280" y="1935000"/>
            <a:ext cx="878472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Metformina (Biguanidas)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Dose: 1g a 2,55g ao dia (1-3x ao dia)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Ajuste de dose: insuficiência renal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 Creat 45-60ml/min: 1g – 1,5g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 Creat 30-45ml/min: 500mg-1,0g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 Creat &lt; 30ml/min: suspender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CI: IRC / falência hepática / ICC grave / fase aguda IAM → Ac. Lática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Suspender 3 dias antes de exames com contraste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Efeitos colaterais: sintomas GI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Glifage XR 500mg (gratuito na Farmácia Popular)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68360" y="1935000"/>
            <a:ext cx="8280000" cy="4733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Sulfanilureias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Aumentam a secreção de insulina basal e estimulada (ligação ao canal de K⁺ATP-dependente no pâncreas)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1,5-2,0% HbA1c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Antigas =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Clorpropramida (Diabinese) e Glibenclamida (Daonil)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ligam aos canais miocárdicos e bloqueia mecanismos de pré-condicionamento cardíaco, causando arritmia e IAM mais extensos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Ganho de peso e hipoglicemia  / ação deletéria células beta (?)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Metanálise 21 estudos avaliou hipoglicemia Glibenclamida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 53% maior em relação a outros secretagogos de insulina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↑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83% do risco em relação a outras sulfanilureias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Epidemiologia do DM 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935000"/>
            <a:ext cx="8229240" cy="4517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Diretriz SBD 2015 = 415 milhões DM no mundo (8,8% mundial)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Estimativa para 2040 = 642 milhões de diabéticos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BR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1980 = 7,6% adultos DM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= 15% adultos DM (12 milhões entre 20-79 anos)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Causas de morte por doença crônica não transmissível: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1° doença cardiovascular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2° câncer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3° doença respiratória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4° diabetes mellitus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68360" y="1935000"/>
            <a:ext cx="828000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Sulfanilureias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Nova geração =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Glimepirida (Amaryl) e Gliclazida (Azukon ou Diamicron)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Seletivos / especificidade aos canais pancreáticos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Menos hipoglicemias e menor ganho de peso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Estudo = efeitos CV no tratamento intensivo DM com ADO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ADVANCE = comprovou segurança da Gliclazida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68360" y="1935000"/>
            <a:ext cx="828000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Sulfanilureias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Nova geração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Gliclazida MR: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dose 30-120mg ao dia (1-2x ao dia)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Azukon MR 30mg = R$ 14,00 (30cp)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Diamicron MR 30 = R$ 23,00 (30cp)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Glimepirina: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dose 1-8mg ao dia (1-2x ao dia)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Amaryl 2mg = R$ 30,00 (30cp)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Amaryl 4mg = R$ 60,00 (30cp)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Efeitos colaterais: ganho de peso / hipoglicemia /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CI: insuf. Renal ou hepática graves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68360" y="1935000"/>
            <a:ext cx="8280000" cy="4662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Pioglitazona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Aumento sensibilidade a insulina no músculo, fígado e gordura = ↓ resistência insulínica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HbA1c 0,5-1,4%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Benefícios adicionais: ↓ esteatose hepática, melhora perfil lipídico, ↓ espessamento médio intimal carotídeo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Ef. colaterais: edema, ganho de peso, ICC, fratura de antebraço (mulheres menopausadas)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CI: ICC classe III e IV / Insuf. hepática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Dose 15 a 45mg ao dia (1x ao dia)</a:t>
            </a:r>
            <a:r>
              <a:rPr b="1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R$50 / 70 / 120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Actos / Piotaz / Piogit / Stanglit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68360" y="1935000"/>
            <a:ext cx="8280000" cy="4734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 DPP4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 de maneira dependente de glicemia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Estimula célula beta = ↑ produção de insulina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Reduz ação célula alfa = ↓ produção de glucagon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Reduz HbA1c 0,5-0,8%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 neutro no peso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Ajuste de dose na IR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Vildagliptina (Galvus 50mg 2x)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R$ 155,00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Saxagliptina (Onglyza 5mg)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R$ 190,00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Linagliptina (Trayenta 5mg)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sem ajuste de dose na IR / R$150,00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Sitagliptina (Januvia 100mg)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R$ 170,00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Alogliptina (Nesina 25mg) – R$ 64,00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68360" y="1935000"/>
            <a:ext cx="856800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pt-BR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 SGLT-2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(proteína túbulo proximal renal)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↓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reabsorção de glicose renal = ↑ excreção de glicose urinária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da HbA1c 0,8-1,4%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Perda de peso (2-3kg) e redução PAS (4-6mmHg)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Reduz mortalidade CV e reduz microalbuminuria (EMPA-REG)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Ef. Colaterias: ITU ou genital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Dapagliflozina (Forxiga 10mg)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R$ 130,00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Empagliflozina (Jardiance 10 e 25mg)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R$ 140,00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Canagliflozina (Invokana 300mg)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R$ 230,00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Antidiabéticos Orais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68360" y="1935000"/>
            <a:ext cx="828000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Metformina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Insulina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Sulfanilureia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Glitazona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Glinida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Acarbose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Inibidores DPP4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Agonista GLP-1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 SGLT-2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060000" y="2421000"/>
            <a:ext cx="3672000" cy="647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3636000" y="3573000"/>
            <a:ext cx="3024000" cy="2808000"/>
          </a:xfrm>
          <a:prstGeom prst="mathMultiply">
            <a:avLst>
              <a:gd name="adj1" fmla="val 23520"/>
            </a:avLst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704160"/>
            <a:ext cx="830556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1332000" y="1989000"/>
            <a:ext cx="6852960" cy="4512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1187280" y="2060640"/>
            <a:ext cx="6819480" cy="4454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684360" y="2133720"/>
            <a:ext cx="8005320" cy="3958920"/>
          </a:xfrm>
          <a:prstGeom prst="rect">
            <a:avLst/>
          </a:prstGeom>
          <a:ln w="9360"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55640" y="4149720"/>
            <a:ext cx="7776720" cy="863280"/>
          </a:xfrm>
          <a:prstGeom prst="roundRect">
            <a:avLst>
              <a:gd name="adj" fmla="val 16667"/>
            </a:avLst>
          </a:prstGeom>
          <a:noFill/>
          <a:ln w="316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68360" y="1935000"/>
            <a:ext cx="8280000" cy="4733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lvl="1"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Terapia inicial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5486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Poliúria/polidípsia/emagrecimento + HbA1c &gt; 10%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Após falha em atingir a meta com 2-3 ADO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Objetivo: redução glicotoxicidade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5486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↓ </a:t>
            </a: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produção hepática de glicose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5486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Insulina ao deitar = melhora GJ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Esquema: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5486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doses de ADO + NPH 22h (0,2 ou 0,3U/kg/dia ou 10U)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54864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capilar: jejum / pré almoço / pré jantar / ao deitar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Epidemiologia do DM 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935000"/>
            <a:ext cx="8229240" cy="4517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Diretriz SBD 2015 = 415 milhões DM no mundo (8,8% mundial)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Estimativa para 2040 = 642 milhões de diabéticos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BR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1980 = 7,6% adultos DM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= 15% adultos DM (12 milhões entre 20-79 anos)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Causas de morte por doença crônica não transmissível: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1° doença cardiovascular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2° câncer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3° doença respiratória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116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4° diabetes mellitus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48" name="CustomShape 3"/>
          <p:cNvSpPr/>
          <p:nvPr/>
        </p:nvSpPr>
        <p:spPr>
          <a:xfrm rot="20253000">
            <a:off x="1344240" y="3266640"/>
            <a:ext cx="6192360" cy="12956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chemeClr val="accent1"/>
            </a:solidFill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EPIDEMIA</a:t>
            </a:r>
            <a:endParaRPr b="0" lang="pt-BR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935000"/>
            <a:ext cx="850716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Insulinização Plena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Iniciar qdo a meta não for atingida com ADO + NPH ao deitar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glicêmico: jejum e pré prandial &gt; 140-160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Suspender secretagogos de insulina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Dose: 0,4-0,6U/kg/dia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50% basal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NPH = 2 ou 3 aplicações ao dia = 8h / 12h / 22h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50% prandial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= 2 ou 3 aplicações ao dia = 8h / 12h / 19h (refeições)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Tratamento – Insulina no DM2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935000"/>
            <a:ext cx="850716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Insulinização Plena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Glicosímetro e fitas reagentes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Seringa de insulina BD Ultra-fine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Agulhada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6mm / 8mm / 12mm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 de aplicação / Rodízio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Orientar a mistura das insulinas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Armazenamento e transporte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6873840" y="4162320"/>
            <a:ext cx="2269800" cy="2695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Exames - Acompanhamento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57200" y="1935000"/>
            <a:ext cx="8507160" cy="4733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Paciente em uso de insulina: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Ajuste de dose = retorno em 1 mês com controle glicêmico capilar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Só NPH: GJ e pré prandial em dias alternados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NPH + Regular: pré e pós prandial combinados em horários alternados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Exames - Acompanhamento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2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Paciente em uso de ADO: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da doença = 3 meses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Glicose jejum e pós prandial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HbA1c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função renal = 6 meses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Creatinina   → cálculo do clearance pela fórmula CKD-EPI 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de complicações = anual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Microalbuminuria amostra isolada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Mapeamento de retina - Oftalmologista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 dos pés - Enfermagem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Alta do MACC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 algn="ctr">
              <a:lnSpc>
                <a:spcPct val="100000"/>
              </a:lnSpc>
              <a:spcBef>
                <a:spcPts val="641"/>
              </a:spcBef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HbA1c dentro da meta por mais de 6 meses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 algn="ctr"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641"/>
              </a:spcBef>
              <a:buClr>
                <a:srgbClr val="0bd0d9"/>
              </a:buClr>
              <a:buSzPct val="95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Fundo de olho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641"/>
              </a:spcBef>
              <a:buClr>
                <a:srgbClr val="0bd0d9"/>
              </a:buClr>
              <a:buSzPct val="95000"/>
              <a:buFont typeface="Wingdings" charset="2"/>
              <a:buChar char="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Microalbuminúria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683640" y="2781000"/>
            <a:ext cx="7704360" cy="935640"/>
          </a:xfrm>
          <a:prstGeom prst="roundRect">
            <a:avLst>
              <a:gd name="adj" fmla="val 16667"/>
            </a:avLst>
          </a:prstGeom>
          <a:noFill/>
          <a:ln w="57240"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da UBS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a cobrança da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dieta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atividade física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Assegurar que os medicamentos estão sendo usados corretamente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Farmácia popular ou secretaria de saúde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Descontroles glicêmicos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vão acontecer, mas antes de encaminhar novamente ao MACC tentem identificar a causa: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Alimentação / Atividade fisica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/ Viagem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jrpazello@yahoo.com.br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0" lang="pt-BR" sz="4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OBRIGADA!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57200" y="908640"/>
            <a:ext cx="8385480" cy="5667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Epidemiologia do DM 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935000"/>
            <a:ext cx="8229240" cy="48067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Estudo em 2010 = avaliou controle da doença no Brasil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540520" y="3933720"/>
            <a:ext cx="963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10,4%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651680" y="5373720"/>
            <a:ext cx="1013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89,6%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5650560" y="5445000"/>
            <a:ext cx="7131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73%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74720" y="3162240"/>
            <a:ext cx="3987720" cy="31240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584600" y="3517920"/>
            <a:ext cx="3987720" cy="28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27680" y="1124640"/>
            <a:ext cx="8457120" cy="4960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Complicações e mortalidade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935000"/>
            <a:ext cx="85784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Microvasculares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Retinopatia Diabética = importante causa de cegueira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Nefropatia Diabética (20-40%)= principal causa de IR dialítica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Neuropatia Diabética / Pé diabético = amputação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Macrovasculares = IAM / AVC / arteriopatia periférica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Hiperglicemia + DLP, HAS, alteração mediadores inflamatórios e de coagulação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1% HbA1c acima do normal :  ↑ 18% risco de evento CV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HbA1c 10% tem risco de 63% de IAM ou AVC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p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09680" y="908640"/>
            <a:ext cx="8276760" cy="558360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1969</TotalTime>
  <Application>LibreOffice/5.3.4.2$Windows_X86_64 LibreOffice_project/f82d347ccc0be322489bf7da61d7e4ad13fe2ff3</Application>
  <Words>1775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2014-09-30T12:22:52Z</dcterms:created>
  <dc:creator>Juliana</dc:creator>
  <dc:description/>
  <dc:language>pt-BR</dc:language>
  <cp:lastModifiedBy>Juliana Pazello</cp:lastModifiedBy>
  <dcterms:modified xsi:type="dcterms:W3CDTF">2018-03-13T09:13:07Z</dcterms:modified>
  <cp:revision>146</cp:revision>
  <dc:subject/>
  <dc:title>Diabetes Mellitus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