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media/image3.png" ContentType="image/png"/>
  <Override PartName="/ppt/media/image1.jpeg" ContentType="image/jpeg"/>
  <Override PartName="/ppt/media/image2.png" ContentType="image/png"/>
  <Override PartName="/ppt/media/image6.jpeg" ContentType="image/jpe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Clique para editar o título Mestre</a:t>
            </a:r>
            <a:endParaRPr b="0" lang="pt-BR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07747C4-0F80-4321-8512-2C0C540CA9F0}" type="datetime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18/05/18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B3E280C-7883-428A-A0EC-FE7BA991386B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Editar estilos de texto Mestre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nível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Terceiro nível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nível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nível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4610070-C39A-470D-8C36-C527BEAB8084}" type="datetime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18/05/18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8BC8A7B-606C-48E7-BE24-8B23C16DCFC5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9CDD528-13EF-47A0-A20B-FB06623B0C5F}" type="datetime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18/05/18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C1382EF-6FE2-4BB1-A74C-E3568A2A831A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9736648-76CA-40C3-A8C5-A39103D640E4}" type="datetime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18/05/18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AC0E2F1-9B8E-41F0-8E2E-F3690131859D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6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65" name="TextShape 1"/>
          <p:cNvSpPr txBox="1"/>
          <p:nvPr/>
        </p:nvSpPr>
        <p:spPr>
          <a:xfrm>
            <a:off x="357840" y="583200"/>
            <a:ext cx="11515680" cy="2926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1" lang="pt-BR" sz="8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HIPERTENSÃO ARTERIAL SISTÊMIA (HAS)</a:t>
            </a:r>
            <a:endParaRPr b="0" lang="pt-BR" sz="8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1523880" y="494064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DR. JOSE CARLOS ALVES SANTOS JÚNIOR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CARDIOLOGISTA- CRM 28867/ RQE 20467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CLÍNICA MÉDICA/ RQE  20466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4472c4"/>
          </a:solidFill>
          <a:ln w="19080">
            <a:solidFill>
              <a:srgbClr val="ffffff"/>
            </a:solidFill>
            <a:miter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metas pressóricas a serem perseguidas 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 &lt; 140/90 mmHg para hipertensos de baixo e médio risco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 &lt; 130/80 mmHg para hipertensos de alto risco ou diabéticos ou com doença renal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pt-BR" sz="28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EXAMES PARA ESTRATIFICAÇÃO DE RISCO DO USUÁRIO COM HIPERTENSÃO 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187" name="Table 2"/>
          <p:cNvGraphicFramePr/>
          <p:nvPr/>
        </p:nvGraphicFramePr>
        <p:xfrm>
          <a:off x="838080" y="1908360"/>
          <a:ext cx="10515240" cy="4478760"/>
        </p:xfrm>
        <a:graphic>
          <a:graphicData uri="http://schemas.openxmlformats.org/drawingml/2006/table">
            <a:tbl>
              <a:tblPr/>
              <a:tblGrid>
                <a:gridCol w="10515600"/>
              </a:tblGrid>
              <a:tr h="500760">
                <a:tc>
                  <a:txBody>
                    <a:bodyPr lIns="50760" rIns="72720" tIns="19440" bIns="0"/>
                    <a:p>
                      <a:pPr marL="22320" indent="-5400" algn="ctr">
                        <a:lnSpc>
                          <a:spcPct val="107000"/>
                        </a:lnSpc>
                      </a:pPr>
                      <a:r>
                        <a:rPr b="1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Exame ( cód. SIGTAP)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441720">
                <a:tc>
                  <a:txBody>
                    <a:bodyPr lIns="50760" rIns="72720" tIns="1944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Dosagem de Glicose ( 020201047)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441720">
                <a:tc>
                  <a:txBody>
                    <a:bodyPr lIns="50760" rIns="72720" tIns="1944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Dosagem de ácido úrico (202010120)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441720">
                <a:tc>
                  <a:txBody>
                    <a:bodyPr lIns="50760" rIns="72720" tIns="1944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Dosagem de creatinina ( 0202010317)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441720">
                <a:tc>
                  <a:txBody>
                    <a:bodyPr lIns="50760" rIns="72720" tIns="1944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Dosagem de colesterol total (0202010295)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441720">
                <a:tc>
                  <a:txBody>
                    <a:bodyPr lIns="50760" rIns="72720" tIns="1944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Dosagem de HDL- Colesterol (0202010279)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441720">
                <a:tc>
                  <a:txBody>
                    <a:bodyPr lIns="50760" rIns="72720" tIns="1944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Dosagem de triglicerídeos (0202010678)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441720">
                <a:tc>
                  <a:txBody>
                    <a:bodyPr lIns="50760" rIns="72720" tIns="1944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Dosagem de potássio (0202010600)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441720">
                <a:tc>
                  <a:txBody>
                    <a:bodyPr lIns="50760" rIns="72720" tIns="1944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Análise de caracteres físicos, elementos e sedimento da urina (0202050017)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444240">
                <a:tc>
                  <a:txBody>
                    <a:bodyPr lIns="50760" rIns="72720" tIns="1944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Eletrocardiograma (0211020036)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Table 1"/>
          <p:cNvGraphicFramePr/>
          <p:nvPr/>
        </p:nvGraphicFramePr>
        <p:xfrm>
          <a:off x="282600" y="662040"/>
          <a:ext cx="11909520" cy="5757840"/>
        </p:xfrm>
        <a:graphic>
          <a:graphicData uri="http://schemas.openxmlformats.org/drawingml/2006/table">
            <a:tbl>
              <a:tblPr/>
              <a:tblGrid>
                <a:gridCol w="2977200"/>
                <a:gridCol w="2977200"/>
                <a:gridCol w="2977200"/>
                <a:gridCol w="2977920"/>
              </a:tblGrid>
              <a:tr h="380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Exames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Baixo Risco 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Risco Intermediário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Alto Risco 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511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Dosagem de glicose (em jejum)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Anual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Anual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Anual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343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Ácido úrico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Anual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Anual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Anual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343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Creatinina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Anual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Anual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Semestral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869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Estimativa da Taxa de Filtração Glomerular (estimativa¹)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Anual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Anual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Semestral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343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Colesterol Total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Anual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Anual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Anual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380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LDL-Colesterol (cálculo²)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Anual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Anual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Anual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343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HDL-Colesterol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Anual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Anual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Anual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343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Triglicerídeos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Anual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Anual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Anual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543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Potássio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Anual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Anual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Semestral, se creatinina normal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343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Rotina de urina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Anual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Anual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Anual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671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Microalbuminúria em urina de 24 hs  ou </a:t>
                      </a: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Relação albumina/creatinina em amostra isolada de urina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Anual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Anual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344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Eletrocardiograma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 cada 2 anos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Anual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Anual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9" name="Table 2"/>
          <p:cNvGraphicFramePr/>
          <p:nvPr/>
        </p:nvGraphicFramePr>
        <p:xfrm>
          <a:off x="176040" y="92880"/>
          <a:ext cx="11909520" cy="569520"/>
        </p:xfrm>
        <a:graphic>
          <a:graphicData uri="http://schemas.openxmlformats.org/drawingml/2006/table">
            <a:tbl>
              <a:tblPr/>
              <a:tblGrid>
                <a:gridCol w="11909880"/>
              </a:tblGrid>
              <a:tr h="569520">
                <a:tc>
                  <a:txBody>
                    <a:bodyPr lIns="49320" rIns="60840" tIns="19440" bIns="0"/>
                    <a:p>
                      <a:pPr marL="11520" indent="-5400" algn="ctr">
                        <a:lnSpc>
                          <a:spcPct val="107000"/>
                        </a:lnSpc>
                      </a:pPr>
                      <a:r>
                        <a:rPr b="1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Periodicidade da realização dos exames de acordo com a estratificação de risco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60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361080" y="218520"/>
            <a:ext cx="11048760" cy="132516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Avaliação complementar para o paciente hipertenso – exames recomendados e população indicada: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245160" y="1762920"/>
            <a:ext cx="11701440" cy="5094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pt-BR" sz="3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Radiografia de tórax </a:t>
            </a:r>
            <a:r>
              <a:rPr b="0" lang="pt-BR" sz="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recomendada para pacientes com suspeita clinica de </a:t>
            </a:r>
            <a:r>
              <a:rPr b="0" lang="pt-BR" sz="3800" spc="-1" strike="noStrike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insuficiência cardíaca</a:t>
            </a:r>
            <a:r>
              <a:rPr b="0" lang="pt-BR" sz="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quando os demais exames não estão disponíveis, e para avaliação de acometimento pulmonar e de aorta;</a:t>
            </a:r>
            <a:endParaRPr b="0" lang="pt-BR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BR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pt-BR" sz="3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Ecocardiograma</a:t>
            </a:r>
            <a:r>
              <a:rPr b="0" lang="pt-BR" sz="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hipertensos </a:t>
            </a:r>
            <a:r>
              <a:rPr b="0" lang="pt-BR" sz="3800" spc="-1" strike="noStrike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estágios 1 e 2 sem hipertrofia </a:t>
            </a:r>
            <a:r>
              <a:rPr b="0" lang="pt-BR" sz="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ventricular esquerda ao ECG, mas com </a:t>
            </a:r>
            <a:r>
              <a:rPr b="0" lang="pt-BR" sz="3800" spc="-1" strike="noStrike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dois ou mais fatores de risco</a:t>
            </a:r>
            <a:r>
              <a:rPr b="0" lang="pt-BR" sz="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 hipertensos com </a:t>
            </a:r>
            <a:r>
              <a:rPr b="0" lang="pt-BR" sz="3800" spc="-1" strike="noStrike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suspeita clínica de insuficiência cardíaca;</a:t>
            </a:r>
            <a:endParaRPr b="0" lang="pt-BR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BR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pt-BR" sz="3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Microalbuminúria</a:t>
            </a:r>
            <a:r>
              <a:rPr b="0" lang="pt-BR" sz="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pacientes </a:t>
            </a:r>
            <a:r>
              <a:rPr b="0" lang="pt-BR" sz="3800" spc="-1" strike="noStrike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hipertensos diabéticos, hipertensos com síndrome metabólica e hipertensos com dois ou mais fatores de risco</a:t>
            </a:r>
            <a:r>
              <a:rPr b="0" lang="pt-BR" sz="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endParaRPr b="0" lang="pt-BR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BR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pt-BR" sz="3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Ultrassom de carótida</a:t>
            </a:r>
            <a:r>
              <a:rPr b="0" lang="pt-BR" sz="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b="0" lang="pt-BR" sz="3800" spc="-1" strike="noStrike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pacientes com sopro carotídeo</a:t>
            </a:r>
            <a:r>
              <a:rPr b="0" lang="pt-BR" sz="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b="0" lang="pt-BR" sz="3800" spc="-1" strike="noStrike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 sinais de doença cerebrovascular, ou com doença aterosclerótica em outros territórios;</a:t>
            </a:r>
            <a:endParaRPr b="0" lang="pt-BR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361080" y="218520"/>
            <a:ext cx="10515240" cy="132516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pt-B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Avaliação complementar para o paciente hipertenso – exames recomendados e população indicada: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245160" y="1762920"/>
            <a:ext cx="11701440" cy="5094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pt-BR" sz="3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 ergométrico</a:t>
            </a:r>
            <a:r>
              <a:rPr b="0" lang="pt-BR" sz="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pacientes com três ou mais fatores de risco, diabetes, lesão em órgão-alvo ou cardiopatia, sempre antes de iniciar exercício físico de moderada intensidade;</a:t>
            </a:r>
            <a:endParaRPr b="0" lang="pt-BR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BR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pt-BR" sz="3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Hemoglobina glicada</a:t>
            </a:r>
            <a:r>
              <a:rPr b="0" lang="pt-BR" sz="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na impossibilidade de realizar hemoglobina glicada, sugere-se a realização do teste oral de tolerância à glicose em pacientes com glicemia de jejum entre 100 e 126 mg/dl;</a:t>
            </a:r>
            <a:endParaRPr b="0" lang="pt-BR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BR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pt-BR" sz="3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MAPA, MRPA e medida domiciliar </a:t>
            </a:r>
            <a:r>
              <a:rPr b="0" lang="pt-BR" sz="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as indicações convencionais para os métodos;</a:t>
            </a:r>
            <a:endParaRPr b="0" lang="pt-BR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BR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pt-BR" sz="3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Investigação de hipertensão secundária</a:t>
            </a:r>
            <a:r>
              <a:rPr b="0" lang="pt-BR" sz="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quando indicada pela história, pelo exame físico ou pela avaliação laboratorial inicial.</a:t>
            </a:r>
            <a:endParaRPr b="0" lang="pt-BR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Picture 6" descr=""/>
          <p:cNvPicPr/>
          <p:nvPr/>
        </p:nvPicPr>
        <p:blipFill>
          <a:blip r:embed="rId1"/>
          <a:srcRect l="4584" t="22701" r="2374" b="9615"/>
          <a:stretch/>
        </p:blipFill>
        <p:spPr>
          <a:xfrm>
            <a:off x="251640" y="1577160"/>
            <a:ext cx="11370240" cy="4545000"/>
          </a:xfrm>
          <a:prstGeom prst="rect">
            <a:avLst/>
          </a:prstGeom>
          <a:ln>
            <a:noFill/>
          </a:ln>
        </p:spPr>
      </p:pic>
      <p:sp>
        <p:nvSpPr>
          <p:cNvPr id="195" name="TextShape 1"/>
          <p:cNvSpPr txBox="1"/>
          <p:nvPr/>
        </p:nvSpPr>
        <p:spPr>
          <a:xfrm>
            <a:off x="251640" y="259200"/>
            <a:ext cx="11237760" cy="131760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txBody>
          <a:bodyPr anchor="ctr"/>
          <a:p>
            <a:pPr>
              <a:lnSpc>
                <a:spcPct val="90000"/>
              </a:lnSpc>
            </a:pPr>
            <a:br/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ESTRATIFICAÇÃO DE RISCO NO PACIENTE HIPERTENSO DE ACORDO COM </a:t>
            </a:r>
            <a:br/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FATORES DE RISCO ADICIONAIS, PRESENÇA DE LESÃO EM ÓRGÃO-ALVO E DE DOENÇA CARDIOVASCULAR OU RENAL</a:t>
            </a:r>
            <a:br/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291600" y="159120"/>
            <a:ext cx="11369880" cy="81576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FATORES DE RISCO CARDIOVASCULAR NA AVALIAÇÃO DO RISCO ADICIONAL NO HIPERTENSO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197" name="Table 2"/>
          <p:cNvGraphicFramePr/>
          <p:nvPr/>
        </p:nvGraphicFramePr>
        <p:xfrm>
          <a:off x="291600" y="1126440"/>
          <a:ext cx="11369880" cy="5406480"/>
        </p:xfrm>
        <a:graphic>
          <a:graphicData uri="http://schemas.openxmlformats.org/drawingml/2006/table">
            <a:tbl>
              <a:tblPr/>
              <a:tblGrid>
                <a:gridCol w="11370240"/>
              </a:tblGrid>
              <a:tr h="333360">
                <a:tc>
                  <a:txBody>
                    <a:bodyPr lIns="50760" rIns="72720" tIns="2952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16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Sexo Masculino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646560">
                <a:tc>
                  <a:txBody>
                    <a:bodyPr lIns="50760" rIns="72720" tIns="2952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16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Idade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• </a:t>
                      </a:r>
                      <a:r>
                        <a:rPr b="1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Homens ≥ 55 anos ou mulheres ≥ 65 anos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646560">
                <a:tc>
                  <a:txBody>
                    <a:bodyPr lIns="50760" rIns="72720" tIns="2952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16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Historia de DCV prematura em parentes de 1° grau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• </a:t>
                      </a:r>
                      <a:r>
                        <a:rPr b="1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Homens &lt;55 anos ou mulheres &lt;65 anos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333360">
                <a:tc>
                  <a:txBody>
                    <a:bodyPr lIns="50760" rIns="72720" tIns="2952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16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Tabagismo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1350720">
                <a:tc>
                  <a:txBody>
                    <a:bodyPr lIns="50760" rIns="72720" tIns="2952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16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Dislipidemia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</a:rPr>
                        <a:t>Colesterol total &gt; 190 mh/dl e /ou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</a:rPr>
                        <a:t>LDL-colesterol &gt; 115 mg/dl e/ou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</a:rPr>
                        <a:t>HDL-colesterol &lt; 40 mg/dl nos homens ou &lt; 35 mg/dl nas mulheres e/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</a:rPr>
                        <a:t>Triglicerideos &gt; 150 mg/dl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1135440">
                <a:tc>
                  <a:txBody>
                    <a:bodyPr lIns="50760" rIns="72720" tIns="2952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16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Resistência à insulina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</a:rPr>
                        <a:t>Glicemia plasmática em jejum: 100 - 125 mg/dl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</a:rPr>
                        <a:t>Teste oral de tolerância à glicose: 140 - 199 mg/dl em 2 horas• Homoglobina glicada: 5,7 - 6,4%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960480">
                <a:tc>
                  <a:txBody>
                    <a:bodyPr lIns="50760" rIns="72720" tIns="2952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16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Obesidade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</a:rPr>
                        <a:t>IMC ≥ 30 kg/m2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</a:rPr>
                        <a:t>CA ≥ 102 cm nos homens ou ≥ 88 cm nas mulheres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838080" y="113400"/>
            <a:ext cx="10515240" cy="113184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br/>
            <a:br/>
            <a:r>
              <a:rPr b="0" lang="pt-BR" sz="3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LESÃO DE ÓRGÃO-ALVO NA AVALIAÇÃO DO RISCO ADICIONAL NO HIPERTENSO</a:t>
            </a:r>
            <a:br/>
            <a:endParaRPr b="0" lang="pt-BR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199" name="Table 2"/>
          <p:cNvGraphicFramePr/>
          <p:nvPr/>
        </p:nvGraphicFramePr>
        <p:xfrm>
          <a:off x="838080" y="1404720"/>
          <a:ext cx="10515240" cy="4771440"/>
        </p:xfrm>
        <a:graphic>
          <a:graphicData uri="http://schemas.openxmlformats.org/drawingml/2006/table">
            <a:tbl>
              <a:tblPr/>
              <a:tblGrid>
                <a:gridCol w="10515600"/>
              </a:tblGrid>
              <a:tr h="1961280">
                <a:tc>
                  <a:txBody>
                    <a:bodyPr lIns="50760" rIns="72720" tIns="2952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Hipertrofia ventricular esquerda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</a:rPr>
                        <a:t>ECG: Índice Sokolow-Lyon (SV, + RV, ou RV) ≥ 35mm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</a:rPr>
                        <a:t>ECG: RaVL &gt; 11 mm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</a:rPr>
                        <a:t>ECG: Cornell voltagem &gt; 2440 mm*ms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</a:rPr>
                        <a:t>ECO: índice de massa ventricular esquerda &gt; 115 g/m</a:t>
                      </a:r>
                      <a:r>
                        <a:rPr b="1" lang="pt-BR" sz="16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</a:rPr>
                        <a:t>2</a:t>
                      </a: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</a:rPr>
                        <a:t> nos homens ou &gt;95 g/m</a:t>
                      </a:r>
                      <a:r>
                        <a:rPr b="1" lang="pt-BR" sz="16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</a:rPr>
                        <a:t>2</a:t>
                      </a: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</a:rPr>
                        <a:t> nas mulheres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561960">
                <a:tc>
                  <a:txBody>
                    <a:bodyPr lIns="50760" rIns="72720" tIns="2952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Espessura mediointimal da carótida &gt; 0,9 mm ou placa carotídea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561960">
                <a:tc>
                  <a:txBody>
                    <a:bodyPr lIns="50760" rIns="72720" tIns="2952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velocidade da onda de pulso carótido-femoral &gt; 10m/s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561960">
                <a:tc>
                  <a:txBody>
                    <a:bodyPr lIns="50760" rIns="72720" tIns="2952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índice tornozelo-braquial &lt; 0,9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561960">
                <a:tc>
                  <a:txBody>
                    <a:bodyPr lIns="50760" rIns="72720" tIns="2952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Doença renal crônica estágio 3 </a:t>
                      </a: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(ritmo de filtração glomerular estimado 30 - 60 mL/min/1,73m2)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562320">
                <a:tc>
                  <a:txBody>
                    <a:bodyPr lIns="50760" rIns="72720" tIns="2952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Albuminúria entre 30 e 300 mg/24h </a:t>
                      </a: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ou relação albumina-creatinina urinária 30 a 300 mg/g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838080" y="179640"/>
            <a:ext cx="10515240" cy="102600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br/>
            <a:r>
              <a:rPr b="0" lang="pt-B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DOENÇA CARDIOVASCULAR E RENAL ESTABELECIDA PARA AVALIAÇÃO DO RISCO ADICIONAL NO HIPERTENSO</a:t>
            </a:r>
            <a:br/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201" name="Table 2"/>
          <p:cNvGraphicFramePr/>
          <p:nvPr/>
        </p:nvGraphicFramePr>
        <p:xfrm>
          <a:off x="838080" y="1364400"/>
          <a:ext cx="10677600" cy="5313600"/>
        </p:xfrm>
        <a:graphic>
          <a:graphicData uri="http://schemas.openxmlformats.org/drawingml/2006/table">
            <a:tbl>
              <a:tblPr/>
              <a:tblGrid>
                <a:gridCol w="10677600"/>
              </a:tblGrid>
              <a:tr h="2030400">
                <a:tc>
                  <a:txBody>
                    <a:bodyPr lIns="50760" rIns="1587240" tIns="2952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2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Doença cerebrovascular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</a:rPr>
                        <a:t>AVE isquêmico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</a:rPr>
                        <a:t>Hemorragia cerebral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</a:rPr>
                        <a:t>Ataque isquêmico transitório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15872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3283200">
                <a:tc>
                  <a:txBody>
                    <a:bodyPr lIns="50760" rIns="1587240" tIns="2952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Doença artéria coronária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</a:rPr>
                        <a:t>Angina estável ou instável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</a:rPr>
                        <a:t>Infarto do miocárdio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</a:rPr>
                        <a:t>Revascularização do miocárdio: percutânea (angioplastia) ou cirúrgica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</a:rPr>
                        <a:t>Insuficiência cardíaca com fração de ejeção reduzida ou preservada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</a:rPr>
                        <a:t>Doença arterial periférica sintomática dos membros inferiores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</a:rPr>
                        <a:t>Doença renal crônica estágio 4 (RFG-e &lt; 30ml/min/1,73m2) ou albuminúria &gt; 300mg/24h• Retinopatia avançada: hemorragias, exsudatos, papiledema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15872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838080" y="179640"/>
            <a:ext cx="10515240" cy="132516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br/>
            <a:r>
              <a:rPr b="1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FÓRMULA CKD-EPI (CHRONIC KIDNEY DISEASE EPIDEMIOLOGY COLLABORATION)</a:t>
            </a:r>
            <a:br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516960" y="1825560"/>
            <a:ext cx="108367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Taxa de filtração glomerular = A x (Creatinina/B)</a:t>
            </a:r>
            <a:r>
              <a:rPr b="1" lang="pt-BR" sz="2800" spc="-1" strike="noStrike" baseline="3000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pt-BR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x idade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pt-BR" sz="2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0,993 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Onde: 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Valor de A 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Negro: mulher = 166, Homem = 163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Não negro: mulher = 144 Homem = 141 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Valor de B 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Mulher: 0,7. Homem: 0,9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Valor de C 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Creatinina &gt; 0,7 = - 1,209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Creatinina ≤ 0,7  (mulher = -0,329, Homem = -0,411)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768600" y="825480"/>
            <a:ext cx="10879560" cy="853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TAXA DE MORTALIDADE POR HIPERTENSÃO ARTERIAL NO PARANÁ </a:t>
            </a: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pt-BR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ENTRE OS ANOS 2011 A 2016</a:t>
            </a:r>
            <a:r>
              <a:rPr b="0" lang="pt-BR" sz="1100" spc="-1" strike="noStrike">
                <a:solidFill>
                  <a:srgbClr val="3f635d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.</a:t>
            </a:r>
            <a:endParaRPr b="0" lang="pt-BR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8" name="Picture 181554" descr=""/>
          <p:cNvPicPr/>
          <p:nvPr/>
        </p:nvPicPr>
        <p:blipFill>
          <a:blip r:embed="rId1"/>
          <a:stretch/>
        </p:blipFill>
        <p:spPr>
          <a:xfrm>
            <a:off x="1035000" y="1828080"/>
            <a:ext cx="10121760" cy="3558240"/>
          </a:xfrm>
          <a:prstGeom prst="rect">
            <a:avLst/>
          </a:prstGeom>
          <a:ln>
            <a:noFill/>
          </a:ln>
          <a:effectLst>
            <a:outerShdw algn="ctr" blurRad="50800" dir="5400000" dist="50800" rotWithShape="0">
              <a:srgbClr val="ff0000"/>
            </a:outerShdw>
          </a:effectLst>
        </p:spPr>
      </p:pic>
      <p:sp>
        <p:nvSpPr>
          <p:cNvPr id="169" name="CustomShape 2"/>
          <p:cNvSpPr/>
          <p:nvPr/>
        </p:nvSpPr>
        <p:spPr>
          <a:xfrm>
            <a:off x="1085040" y="5532840"/>
            <a:ext cx="949248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Fonte: SIM -PR  base de 30/12/2016. População: 2010 censo IBGE, 2011-2016  estimativas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838080" y="139320"/>
            <a:ext cx="10515240" cy="132516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ESTADIAMENTO DA DOENÇA RENAL CRÔNICA (DE ACORDO COM KDOQI/ KDIGO)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205" name="Table 2"/>
          <p:cNvGraphicFramePr/>
          <p:nvPr/>
        </p:nvGraphicFramePr>
        <p:xfrm>
          <a:off x="838080" y="1616760"/>
          <a:ext cx="10515240" cy="2265840"/>
        </p:xfrm>
        <a:graphic>
          <a:graphicData uri="http://schemas.openxmlformats.org/drawingml/2006/table">
            <a:tbl>
              <a:tblPr/>
              <a:tblGrid>
                <a:gridCol w="2317320"/>
                <a:gridCol w="2549520"/>
                <a:gridCol w="5648400"/>
              </a:tblGrid>
              <a:tr h="287280">
                <a:tc>
                  <a:txBody>
                    <a:bodyPr lIns="50760" rIns="46080" tIns="1944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1" lang="pt-BR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Estágio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4608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lIns="50760" rIns="46080" tIns="1944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1" lang="pt-BR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TFG (ml/min)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4608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lIns="50760" rIns="46080" tIns="1944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1" lang="pt-BR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Descrição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4608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287280">
                <a:tc>
                  <a:txBody>
                    <a:bodyPr lIns="50760" rIns="46080" tIns="1944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1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4608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lIns="50760" rIns="46080" tIns="1944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≥ </a:t>
                      </a: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90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4608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 lIns="50760" rIns="46080" tIns="1944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Lesão renal + TFG normal ou aumentada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4608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287280">
                <a:tc>
                  <a:txBody>
                    <a:bodyPr lIns="50760" rIns="46080" tIns="1944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1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4608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lIns="50760" rIns="46080" tIns="1944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60 - 89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4608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lIns="50760" rIns="46080" tIns="1944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Lesão renal + TFG levemente diminuida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4608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543600">
                <a:tc>
                  <a:txBody>
                    <a:bodyPr lIns="50760" rIns="46080" tIns="1944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1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3A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4608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lIns="50760" rIns="46080" tIns="1944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45 - 59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4608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 lIns="50760" rIns="46080" tIns="1944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Lesão renal + TFG moderadamente diminuída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4608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287280">
                <a:tc>
                  <a:txBody>
                    <a:bodyPr lIns="50760" rIns="46080" tIns="1944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1" lang="pt-BR" sz="2000" spc="-1" strike="noStrike">
                          <a:solidFill>
                            <a:srgbClr val="00b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3B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4608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lIns="50760" rIns="46080" tIns="1944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0" lang="pt-BR" sz="2000" spc="-1" strike="noStrike">
                          <a:solidFill>
                            <a:srgbClr val="00b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30 - 44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4608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lIns="50760" rIns="46080" tIns="19440" bIns="0"/>
                    <a:p>
                      <a:pPr marL="990000" indent="-5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pt-BR" sz="2000" spc="-1" strike="noStrike">
                          <a:solidFill>
                            <a:srgbClr val="00b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4608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287280">
                <a:tc>
                  <a:txBody>
                    <a:bodyPr lIns="50760" rIns="46080" tIns="1944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1" lang="pt-BR" sz="2000" spc="-1" strike="noStrike">
                          <a:solidFill>
                            <a:srgbClr val="00b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4608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lIns="50760" rIns="46080" tIns="1944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0" lang="pt-BR" sz="2000" spc="-1" strike="noStrike">
                          <a:solidFill>
                            <a:srgbClr val="00b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15 - 29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4608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 lIns="50760" rIns="46080" tIns="1944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0" lang="pt-BR" sz="2000" spc="-1" strike="noStrike">
                          <a:solidFill>
                            <a:srgbClr val="00b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Lesão renal + TFG severamente diminuída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4608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285840">
                <a:tc>
                  <a:txBody>
                    <a:bodyPr lIns="50760" rIns="46080" tIns="1944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1" lang="pt-BR" sz="2000" spc="-1" strike="noStrike">
                          <a:solidFill>
                            <a:srgbClr val="00b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4608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lIns="50760" rIns="46080" tIns="1944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0" lang="pt-BR" sz="2000" spc="-1" strike="noStrike">
                          <a:solidFill>
                            <a:srgbClr val="00b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&lt;15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4608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lIns="50760" rIns="46080" tIns="1944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0" lang="pt-BR" sz="2000" spc="-1" strike="noStrike">
                          <a:solidFill>
                            <a:srgbClr val="00b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IRC estando ou não em DIÁLISE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4608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6" name="Table 3"/>
          <p:cNvGraphicFramePr/>
          <p:nvPr/>
        </p:nvGraphicFramePr>
        <p:xfrm>
          <a:off x="838080" y="4519080"/>
          <a:ext cx="10515240" cy="2199600"/>
        </p:xfrm>
        <a:graphic>
          <a:graphicData uri="http://schemas.openxmlformats.org/drawingml/2006/table">
            <a:tbl>
              <a:tblPr/>
              <a:tblGrid>
                <a:gridCol w="2317320"/>
                <a:gridCol w="2549520"/>
                <a:gridCol w="5648400"/>
              </a:tblGrid>
              <a:tr h="878760">
                <a:tc>
                  <a:txBody>
                    <a:bodyPr lIns="50760" rIns="46080" tIns="1944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Classificação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4608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lIns="50760" rIns="46080" tIns="19440" bIns="0"/>
                    <a:p>
                      <a:pPr marL="6480" indent="-5400" algn="ctr">
                        <a:lnSpc>
                          <a:spcPct val="107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Albuminúria Persistente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4608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lIns="50760" rIns="46080" tIns="1944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4608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440280">
                <a:tc>
                  <a:txBody>
                    <a:bodyPr lIns="50760" rIns="46080" tIns="1944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4608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lIns="50760" rIns="46080" tIns="1944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&lt; 30 mg/g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4608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 lIns="50760" rIns="46080" tIns="1944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Normal a levemente aumentada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4608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440280">
                <a:tc>
                  <a:txBody>
                    <a:bodyPr lIns="50760" rIns="46080" tIns="1944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4608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lIns="50760" rIns="46080" tIns="1944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30 - 300 mg/g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4608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lIns="50760" rIns="46080" tIns="1944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Moderadamente aumentada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4608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440280">
                <a:tc>
                  <a:txBody>
                    <a:bodyPr lIns="50760" rIns="46080" tIns="1944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4608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lIns="50760" rIns="46080" tIns="1944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&gt; 300 mg/g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4608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 lIns="50760" rIns="46080" tIns="1944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Severamente aumentada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4608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CLASSIFICAÇÃO DA RELAÇÃO ALBUMINA/CREATININA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208" name="Table 2"/>
          <p:cNvGraphicFramePr/>
          <p:nvPr/>
        </p:nvGraphicFramePr>
        <p:xfrm>
          <a:off x="838080" y="1908360"/>
          <a:ext cx="10515240" cy="254592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632160">
                <a:tc>
                  <a:txBody>
                    <a:bodyPr lIns="0" rIns="0" tIns="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16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</a:rPr>
                        <a:t>Classificação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1" lang="pt-BR" sz="16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</a:rPr>
                        <a:t>Relação albumina/creatinina (mg/g de creatinina)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16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</a:rPr>
                        <a:t>Interpretação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637920">
                <a:tc>
                  <a:txBody>
                    <a:bodyPr lIns="0" rIns="0" tIns="0" bIns="0"/>
                    <a:p>
                      <a:pPr marL="50760" indent="-5400">
                        <a:lnSpc>
                          <a:spcPct val="107000"/>
                        </a:lnSpc>
                      </a:pPr>
                      <a:r>
                        <a:rPr b="1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</a:rPr>
                        <a:t>Normoalbuminúria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marL="50760" indent="-5400">
                        <a:lnSpc>
                          <a:spcPct val="107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&lt; 30 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 lIns="0" rIns="0" tIns="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</a:rPr>
                        <a:t>Sem doença renal aparente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637920">
                <a:tc>
                  <a:txBody>
                    <a:bodyPr lIns="0" rIns="0" tIns="0" bIns="0"/>
                    <a:p>
                      <a:pPr marL="50760" indent="-5400">
                        <a:lnSpc>
                          <a:spcPct val="107000"/>
                        </a:lnSpc>
                      </a:pPr>
                      <a:r>
                        <a:rPr b="1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</a:rPr>
                        <a:t>Microalbuminúria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marL="50760" indent="-5400">
                        <a:lnSpc>
                          <a:spcPct val="107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30 - 300 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</a:rPr>
                        <a:t>Doença renal incipiente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637920">
                <a:tc>
                  <a:txBody>
                    <a:bodyPr lIns="0" rIns="0" tIns="0" bIns="0"/>
                    <a:p>
                      <a:pPr marL="50760" indent="-5400">
                        <a:lnSpc>
                          <a:spcPct val="107000"/>
                        </a:lnSpc>
                      </a:pPr>
                      <a:r>
                        <a:rPr b="1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</a:rPr>
                        <a:t>Macroalbuminúria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marL="50760" indent="-5400">
                        <a:lnSpc>
                          <a:spcPct val="107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&gt; 300 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 lIns="0" rIns="0" tIns="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</a:rPr>
                        <a:t>Doença renal manifesta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702360" y="365040"/>
            <a:ext cx="10650960" cy="132516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PERIODICIDADE DO RASTREAMENTO E MONITORAMENTO DA DOENÇA RENAL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210" name="Table 2"/>
          <p:cNvGraphicFramePr/>
          <p:nvPr/>
        </p:nvGraphicFramePr>
        <p:xfrm>
          <a:off x="702360" y="2014560"/>
          <a:ext cx="10627920" cy="3643920"/>
        </p:xfrm>
        <a:graphic>
          <a:graphicData uri="http://schemas.openxmlformats.org/drawingml/2006/table">
            <a:tbl>
              <a:tblPr/>
              <a:tblGrid>
                <a:gridCol w="4025160"/>
                <a:gridCol w="6602760"/>
              </a:tblGrid>
              <a:tr h="1302840">
                <a:tc>
                  <a:txBody>
                    <a:bodyPr lIns="0" rIns="72720" tIns="1944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1" lang="pt-BR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</a:rPr>
                        <a:t>ESTÁGIOS DA FUNÇÃO RENAL</a:t>
                      </a:r>
                      <a:endParaRPr b="0" lang="pt-BR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lIns="0" rIns="72720" tIns="19440" bIns="0"/>
                    <a:p>
                      <a:pPr marL="990000" indent="-5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1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</a:rPr>
                        <a:t> </a:t>
                      </a:r>
                      <a:r>
                        <a:rPr b="1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</a:rPr>
                        <a:t>PERIODICIDADE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990000" indent="-5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727200">
                <a:tc>
                  <a:txBody>
                    <a:bodyPr lIns="0" rIns="72720" tIns="19440" bIns="0"/>
                    <a:p>
                      <a:pPr marL="73080" indent="-5400" algn="ctr">
                        <a:lnSpc>
                          <a:spcPct val="107000"/>
                        </a:lnSpc>
                      </a:pPr>
                      <a:r>
                        <a:rPr b="1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</a:rPr>
                        <a:t>0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lIns="0" rIns="72720" tIns="19440" bIns="0"/>
                    <a:p>
                      <a:pPr marL="50760" indent="-5400">
                        <a:lnSpc>
                          <a:spcPct val="107000"/>
                        </a:lnSpc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</a:rPr>
                        <a:t>Anual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886680">
                <a:tc>
                  <a:txBody>
                    <a:bodyPr lIns="0" rIns="72720" tIns="19440" bIns="0"/>
                    <a:p>
                      <a:pPr marL="73080" indent="-5400" algn="ctr">
                        <a:lnSpc>
                          <a:spcPct val="107000"/>
                        </a:lnSpc>
                      </a:pPr>
                      <a:r>
                        <a:rPr b="1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</a:rPr>
                        <a:t>1 e 2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lIns="0" rIns="72720" tIns="19440" bIns="0"/>
                    <a:p>
                      <a:pPr marL="50760" indent="-5400">
                        <a:lnSpc>
                          <a:spcPct val="107000"/>
                        </a:lnSpc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</a:rPr>
                        <a:t>Semestral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727200">
                <a:tc>
                  <a:txBody>
                    <a:bodyPr lIns="0" rIns="72720" tIns="19440" bIns="0"/>
                    <a:p>
                      <a:pPr marL="73080" indent="-5400" algn="ctr">
                        <a:lnSpc>
                          <a:spcPct val="107000"/>
                        </a:lnSpc>
                      </a:pPr>
                      <a:r>
                        <a:rPr b="1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</a:rPr>
                        <a:t>3, 4 e 5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lIns="0" rIns="72720" tIns="19440" bIns="0"/>
                    <a:p>
                      <a:pPr marL="50760" indent="-5400">
                        <a:lnSpc>
                          <a:spcPct val="107000"/>
                        </a:lnSpc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 Light"/>
                        </a:rPr>
                        <a:t>Determinada pelo nefrologista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569880" y="126000"/>
            <a:ext cx="11118240" cy="90756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br/>
            <a:r>
              <a:rPr b="0" lang="pt-B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RESUMO DOS ASPECTOS DA TERAPIA ANTI-HIPERTENSIVA </a:t>
            </a:r>
            <a:br/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212" name="Table 2"/>
          <p:cNvGraphicFramePr/>
          <p:nvPr/>
        </p:nvGraphicFramePr>
        <p:xfrm>
          <a:off x="569880" y="1166040"/>
          <a:ext cx="11118240" cy="5565600"/>
        </p:xfrm>
        <a:graphic>
          <a:graphicData uri="http://schemas.openxmlformats.org/drawingml/2006/table">
            <a:tbl>
              <a:tblPr/>
              <a:tblGrid>
                <a:gridCol w="4082040"/>
                <a:gridCol w="4082040"/>
                <a:gridCol w="2954160"/>
              </a:tblGrid>
              <a:tr h="320760">
                <a:tc>
                  <a:txBody>
                    <a:bodyPr lIns="33840" rIns="14760" tIns="1296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Situação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3840" marR="1476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lIns="33840" rIns="14760" tIns="1296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Abrangência (medida casual)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3840" marR="1476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lIns="33840" rIns="14760" tIns="1296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Recomendação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3840" marR="1476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503280">
                <a:tc rowSpan="5">
                  <a:txBody>
                    <a:bodyPr lIns="33840" rIns="14760" tIns="12960" bIns="0" anchor="ctr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Início de intervenções no estilo de vida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3840" marR="1476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lIns="33840" rIns="14760" tIns="12960" bIns="0"/>
                    <a:p>
                      <a:pPr marL="272520" indent="-5400" algn="ctr">
                        <a:lnSpc>
                          <a:spcPct val="107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Todos os estágios de hipertensão e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72520" indent="-5400" algn="ctr">
                        <a:lnSpc>
                          <a:spcPct val="107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PA 135-139/85-89 mmHg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3840" marR="1476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 lIns="33840" rIns="14760" tIns="1296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Ao diagnóstico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3840" marR="1476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36576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33840" rIns="14760" tIns="1296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Hipertensos estágio 2 e 3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3840" marR="1476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lIns="33840" rIns="14760" tIns="1296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Ao diagnóstico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3840" marR="1476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36576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33840" rIns="14760" tIns="1296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Hipertensos estágio 1 e alto risco CV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3840" marR="1476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 lIns="33840" rIns="14760" tIns="1296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Ao diagnóstico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3840" marR="1476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50328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33840" rIns="14760" tIns="1296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Hipertensos idosos com idade até 79 anos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3840" marR="1476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lIns="33840" rIns="14760" tIns="1296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PAS ≥  140mmHg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3840" marR="1476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36576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33840" rIns="14760" tIns="1296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Hipertensos idosos com idade ≥ 80 anos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3840" marR="1476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 lIns="33840" rIns="14760" tIns="1296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PAS ≥ 160 mmHg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3840" marR="1476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1651320">
                <a:tc rowSpan="3">
                  <a:txBody>
                    <a:bodyPr lIns="33840" rIns="14760" tIns="12960" bIns="0" anchor="ctr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Início de terapia farmacológica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3840" marR="1476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lIns="33840" rIns="14760" tIns="1296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Hipertenso estágio 1 e risco CV moderado ou baixo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3840" marR="1476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lIns="33840" rIns="14760" tIns="1296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Aguardar 3 a 6 meses pelo efeito de intervenções no estilo de vida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3840" marR="1476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64872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33840" rIns="14760" tIns="1296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Indivíduos com PA 130 - 139/ 85 - 89 mmHg e DCV preexistente ou alto risco CV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3840" marR="1476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 lIns="33840" rIns="14760" tIns="1296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Ao diagnóstico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3840" marR="1476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84096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33840" rIns="14760" tIns="12960" bIns="0"/>
                    <a:p>
                      <a:pPr marL="990000" indent="-5400" algn="ctr">
                        <a:lnSpc>
                          <a:spcPct val="103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Indivíduos com PA 130 - 139/ 85 - 89 mmHg sem DCV preexistente e risco CV baixo ou 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moderado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3840" marR="1476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lIns="33840" rIns="14760" tIns="1296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Não recomendado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3840" marR="1476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METAS A SEREM ATINGIDAS EM CONFORMIDADE COM AS CARACTERÍSTICAS INDIVIDUAIS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214" name="Table 2"/>
          <p:cNvGraphicFramePr/>
          <p:nvPr/>
        </p:nvGraphicFramePr>
        <p:xfrm>
          <a:off x="291600" y="2040840"/>
          <a:ext cx="11595240" cy="4054680"/>
        </p:xfrm>
        <a:graphic>
          <a:graphicData uri="http://schemas.openxmlformats.org/drawingml/2006/table">
            <a:tbl>
              <a:tblPr/>
              <a:tblGrid>
                <a:gridCol w="6887160"/>
                <a:gridCol w="4708440"/>
              </a:tblGrid>
              <a:tr h="681480">
                <a:tc>
                  <a:txBody>
                    <a:bodyPr lIns="50760" rIns="72720" tIns="19440" bIns="0"/>
                    <a:p>
                      <a:pPr marL="22320" indent="-5400" algn="ctr">
                        <a:lnSpc>
                          <a:spcPct val="107000"/>
                        </a:lnSpc>
                      </a:pPr>
                      <a:r>
                        <a:rPr b="1" lang="pt-BR" sz="2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Categoria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lIns="50760" rIns="72720" tIns="19440" bIns="0"/>
                    <a:p>
                      <a:pPr marL="22320" indent="-5400" algn="ctr">
                        <a:lnSpc>
                          <a:spcPct val="107000"/>
                        </a:lnSpc>
                      </a:pPr>
                      <a:r>
                        <a:rPr b="1" lang="pt-BR" sz="2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Meta recomendada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1042920">
                <a:tc>
                  <a:txBody>
                    <a:bodyPr lIns="50760" rIns="72720" tIns="1944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0" lang="pt-BR" sz="2000" spc="-1" strike="noStrike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Hipertensos estágios 1 e 2, com risco CV baixo e moderado e HA estágio 3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lIns="50760" rIns="72720" tIns="19440" bIns="0"/>
                    <a:p>
                      <a:pPr marL="22320" indent="-5400" algn="ctr">
                        <a:lnSpc>
                          <a:spcPct val="107000"/>
                        </a:lnSpc>
                      </a:pPr>
                      <a:r>
                        <a:rPr b="0" lang="pt-BR" sz="2000" spc="-1" strike="noStrike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&lt; 140/ 90 mmHg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601560">
                <a:tc>
                  <a:txBody>
                    <a:bodyPr lIns="50760" rIns="72720" tIns="1944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0" lang="pt-BR" sz="2000" spc="-1" strike="noStrike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Hipertensos estágios 1 e 2 com risco CV alto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lIns="50760" rIns="72720" tIns="19440" bIns="0"/>
                    <a:p>
                      <a:pPr marL="22320" indent="-5400" algn="ctr">
                        <a:lnSpc>
                          <a:spcPct val="107000"/>
                        </a:lnSpc>
                      </a:pPr>
                      <a:r>
                        <a:rPr b="0" lang="pt-BR" sz="2000" spc="-1" strike="noStrike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&lt; 130/ 80 mmHg*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1728720">
                <a:tc gridSpan="2">
                  <a:txBody>
                    <a:bodyPr lIns="50760" rIns="72720" tIns="19440" bIns="0"/>
                    <a:p>
                      <a:pPr marL="990000" indent="-5400">
                        <a:lnSpc>
                          <a:spcPct val="107000"/>
                        </a:lnSpc>
                      </a:pP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2400" spc="-1" strike="noStrike" u="sng">
                          <a:solidFill>
                            <a:srgbClr val="ff00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*Para pacientes com doenças coronarianas</a:t>
                      </a:r>
                      <a:r>
                        <a:rPr b="1" lang="pt-BR" sz="2400" spc="-1" strike="noStrike" u="sng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, a PA não deve ficar &lt; 120/70 mmHg</a:t>
                      </a:r>
                      <a:r>
                        <a:rPr b="1" lang="pt-BR" sz="2400" spc="-1" strike="noStrike" u="sng">
                          <a:solidFill>
                            <a:srgbClr val="00b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, particularmente com a diastólica abaixo de 60 mmHg </a:t>
                      </a:r>
                      <a:r>
                        <a:rPr b="1" lang="pt-BR" sz="2400" spc="-1" strike="noStrike" u="sng">
                          <a:solidFill>
                            <a:srgbClr val="ff00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pelo risco de hipoperfusão coronariana, lesão miocárdica e eventos cardiovasculares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990000" indent="-5400">
                        <a:lnSpc>
                          <a:spcPct val="107000"/>
                        </a:lnSpc>
                      </a:pP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br/>
            <a:r>
              <a:rPr b="1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Achados que sugerem Hipertensão arterial secundária</a:t>
            </a:r>
            <a:br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Ronco, sonolência diurna, síndrome metabólica – </a:t>
            </a:r>
            <a:r>
              <a:rPr b="0" lang="pt-BR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Apneia obstrutiva do sono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Hipertensão resistente ao tratamento e/ou com hipocalemia e/ou com nódulo adrenal – </a:t>
            </a:r>
            <a:r>
              <a:rPr b="0" lang="pt-BR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Hiperaldosteronismo primário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Insuficiência renal, doença cardiovascular aterosclerótica, edema, ureia elevada, creatinina elevada, proteinúria/hematúria – </a:t>
            </a:r>
            <a:r>
              <a:rPr b="0" lang="pt-BR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Doença renal parenquimatosa.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br/>
            <a:r>
              <a:rPr b="1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Achados que sugerem Hipertensão arterial secundária</a:t>
            </a:r>
            <a:br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Sopro sistólico/diastólico abdominal, edema pulmonar súbito, alteração de função renal por medicamentos que bloqueiam o sistema renina-angiotensina – </a:t>
            </a:r>
            <a:r>
              <a:rPr b="0" lang="pt-BR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Doença renal parenquimatosa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Uso de simpaticomiméticos, perioperatório, estresse agudo, taquicardia – </a:t>
            </a:r>
            <a:r>
              <a:rPr b="0" lang="pt-BR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Catecolaminas em excesso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Pulsos em femorais reduzidos ou retardados, raio-x de tórax anormal – </a:t>
            </a:r>
            <a:r>
              <a:rPr b="0" lang="pt-BR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Coarctação de aorta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br/>
            <a:r>
              <a:rPr b="1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Achados que sugerem Hipertensão arterial secundária</a:t>
            </a:r>
            <a:br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Ganho de peso, fadiga, fraqueza, hirsutismo, amenorreia, face em “lua cheia”, “corcova” dorsal, estrias purpúricas, obesidade central, hipopotassemia – </a:t>
            </a:r>
            <a:r>
              <a:rPr b="0" lang="pt-BR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Síndrome de Cushing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Hipertensão paroxística com cefaleia, sudorese e palpitações – </a:t>
            </a:r>
            <a:r>
              <a:rPr b="0" lang="pt-BR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Feocromocitoma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Fadiga, ganho de peso, perda de cabelo, hipertensão diastólica, fraqueza muscular – </a:t>
            </a:r>
            <a:r>
              <a:rPr b="0" lang="pt-BR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Hipotireoidismo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br/>
            <a:r>
              <a:rPr b="1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Achados que sugerem Hipertensão arterial secundária</a:t>
            </a:r>
            <a:br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Intolerância ao calor, perda de peso, palpitações, hipertensão sistólica, exoftalmia, tremores, taquicardia – </a:t>
            </a:r>
            <a:r>
              <a:rPr b="0" lang="pt-BR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Hipertireoidismo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Litíase urinária, osteoporose, depressão, letargia, fraqueza muscular – </a:t>
            </a:r>
            <a:r>
              <a:rPr b="0" lang="pt-BR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Hiperparatireoidismo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Cefaleias, fadiga, problemas visuais, aumento de mãos, pés e língua – </a:t>
            </a:r>
            <a:r>
              <a:rPr b="0" lang="pt-BR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Acromegalia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Causas de hipertensão secundária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Doença Parenquimatosa Renal 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(glomerulopatia, pielonefrite crônica, rins policísticos, nefropatia de refluxo);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Renovascular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(aterosclerose, hiperplasia fibromuscular, poliartrite nodosa);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Endócrina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(acromegalia, hipotireoidismo, hipertireoidismo, hiperparatireoisdismo, hiperaldosteronismo primário, síndrome de Cushing, hiperplasia adrenal, feocromocitoma, uso de hormônios exógenos);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br/>
            <a:r>
              <a:rPr b="1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FATORES DE RISCO PARA HAS</a:t>
            </a:r>
            <a:br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Idade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Gênero e etnia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Excesso de peso e obesidade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Ingestão de sal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Ingestão de álcool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Sedentarismo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Fatores socioeconômicos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Fatores genéticos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Causas de hipertensão secundária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Coarctação de aorta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Hipertensão gestacional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Neurológicas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(aumento de pressão intra-craniana, apnéia do sono, quadriplegia, porfiria aguda, disautonomia familiar);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Estresse agudo 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(cirurgia, hipoglicemia, queimadura, abstinência alcoólica, pós-parada cardíaca, perioperatório);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Exógenas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(abuso de álcool, nicotina, drogas imunossupressoras, intoxicação por metais pesados);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342813" descr=""/>
          <p:cNvPicPr/>
          <p:nvPr/>
        </p:nvPicPr>
        <p:blipFill>
          <a:blip r:embed="rId1"/>
          <a:stretch/>
        </p:blipFill>
        <p:spPr>
          <a:xfrm>
            <a:off x="1775880" y="941040"/>
            <a:ext cx="8189640" cy="5380200"/>
          </a:xfrm>
          <a:prstGeom prst="rect">
            <a:avLst/>
          </a:prstGeom>
          <a:ln>
            <a:noFill/>
          </a:ln>
        </p:spPr>
      </p:pic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614160" y="203400"/>
            <a:ext cx="11272680" cy="5335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Diuréticos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229" name="Table 2"/>
          <p:cNvGraphicFramePr/>
          <p:nvPr/>
        </p:nvGraphicFramePr>
        <p:xfrm>
          <a:off x="614160" y="873360"/>
          <a:ext cx="11272680" cy="5758200"/>
        </p:xfrm>
        <a:graphic>
          <a:graphicData uri="http://schemas.openxmlformats.org/drawingml/2006/table">
            <a:tbl>
              <a:tblPr/>
              <a:tblGrid>
                <a:gridCol w="4801680"/>
                <a:gridCol w="6471000"/>
              </a:tblGrid>
              <a:tr h="818280">
                <a:tc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Hidroclorotiazida</a:t>
                      </a:r>
                      <a:endParaRPr b="0" lang="pt-BR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474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Apresentação Disponível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Comprimido 12, 5 mg e 25mg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474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Dose Diária  (mg)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12,5 - 25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474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Intervalo de Dose (h)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474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Dose máxima diária (mg)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474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Precauções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Hipocalemia, hiperuricemia.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1169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Contra-indicação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Gota ?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Anuria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Hipersensiblidade ao medicamento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925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Interações clinicamente 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significativas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(contra-indicadas)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474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Risco na gravidez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614160" y="107640"/>
            <a:ext cx="11272680" cy="5335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Diuréticos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231" name="Table 2"/>
          <p:cNvGraphicFramePr/>
          <p:nvPr/>
        </p:nvGraphicFramePr>
        <p:xfrm>
          <a:off x="614160" y="736920"/>
          <a:ext cx="11272680" cy="5228280"/>
        </p:xfrm>
        <a:graphic>
          <a:graphicData uri="http://schemas.openxmlformats.org/drawingml/2006/table">
            <a:tbl>
              <a:tblPr/>
              <a:tblGrid>
                <a:gridCol w="4801680"/>
                <a:gridCol w="6471000"/>
              </a:tblGrid>
              <a:tr h="700920">
                <a:tc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Espironolactona</a:t>
                      </a:r>
                      <a:endParaRPr b="0" lang="pt-BR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406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Apresentação Disponível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Comprimido 25 mg e 50 mg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406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Dose Diária  (mg)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25 - 100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406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Intervalo de Dose (h)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12 - 24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406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Dose máxima diária (mg)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200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406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Precauções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Hipocalemia, hiperuricemia.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1098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Contra-indicação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Hipersensiblidade ao medicamento,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Anuria,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Dano renal severo,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Insuficiencia renal aguda,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Doença de Addison ou outras condições associadas a hiperpotassemia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695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Interações clinicamente 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significativas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(contra-indicadas)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403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Risco na gravidez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614160" y="107640"/>
            <a:ext cx="11272680" cy="5335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Diuréticos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233" name="Table 2"/>
          <p:cNvGraphicFramePr/>
          <p:nvPr/>
        </p:nvGraphicFramePr>
        <p:xfrm>
          <a:off x="614160" y="736920"/>
          <a:ext cx="11272680" cy="5086800"/>
        </p:xfrm>
        <a:graphic>
          <a:graphicData uri="http://schemas.openxmlformats.org/drawingml/2006/table">
            <a:tbl>
              <a:tblPr/>
              <a:tblGrid>
                <a:gridCol w="4801680"/>
                <a:gridCol w="6471000"/>
              </a:tblGrid>
              <a:tr h="707040">
                <a:tc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Furosemida</a:t>
                      </a:r>
                      <a:endParaRPr b="0" lang="pt-BR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409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Apresentação Disponível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Comprimido 40 mg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409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Dose Diária  (mg)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20 - 80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409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Intervalo de Dose (h)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12 - 24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362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Dose máxima diária (mg)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600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1104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Precauções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Lúpus eritematoso sistêmico, doença hepática, dano renal, pode causar hiperglicemia, hiperuricemia ou gota, hipotensão, alcalose metabólica, hiponatremia 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 hipopotassemia severas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476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Contra-indicação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Hipersensiblidade ao medicamento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799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Interações clinicamente 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significativas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(contra-indicadas)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407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Risco na gravidez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614160" y="107640"/>
            <a:ext cx="11272680" cy="5335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Bloqueador do Canal de Cálcio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235" name="Table 2"/>
          <p:cNvGraphicFramePr/>
          <p:nvPr/>
        </p:nvGraphicFramePr>
        <p:xfrm>
          <a:off x="614160" y="736920"/>
          <a:ext cx="11272680" cy="5086800"/>
        </p:xfrm>
        <a:graphic>
          <a:graphicData uri="http://schemas.openxmlformats.org/drawingml/2006/table">
            <a:tbl>
              <a:tblPr/>
              <a:tblGrid>
                <a:gridCol w="4801680"/>
                <a:gridCol w="6471000"/>
              </a:tblGrid>
              <a:tr h="806040">
                <a:tc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Besilato de Anlodipino</a:t>
                      </a:r>
                      <a:endParaRPr b="0" lang="pt-BR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466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Apresentação Disponível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Comprimido 5mg e 10 mg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466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Dose Diária  (mg)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2,5 - 10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466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Intervalo de Dose (h)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12 - 24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414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Dose máxima diária (mg)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54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Precauções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Edema, edema pulmonar, insuficiência cardíaca, reações dermatológicas persistentes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543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Contra-indicação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Hipersensiblidade ao medicamento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911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Interações clinicamente 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significativas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(contra-indicadas)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Dantroleno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465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Risco na gravidez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614160" y="107640"/>
            <a:ext cx="11272680" cy="5335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Bloqueador do Canal de Cálcio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237" name="Table 2"/>
          <p:cNvGraphicFramePr/>
          <p:nvPr/>
        </p:nvGraphicFramePr>
        <p:xfrm>
          <a:off x="614160" y="736920"/>
          <a:ext cx="11272680" cy="5086800"/>
        </p:xfrm>
        <a:graphic>
          <a:graphicData uri="http://schemas.openxmlformats.org/drawingml/2006/table">
            <a:tbl>
              <a:tblPr/>
              <a:tblGrid>
                <a:gridCol w="4801680"/>
                <a:gridCol w="6471000"/>
              </a:tblGrid>
              <a:tr h="445680">
                <a:tc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Cloridrato de Verapamil</a:t>
                      </a:r>
                      <a:endParaRPr b="0" lang="pt-BR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Apresentação Disponível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Comprimido 80mg-120mg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Dose Diária  (mg)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80-240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Intervalo de Dose (h)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8-12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Dose máxima diária (mg)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480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1098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Precauções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Estenose aórtica, fiblilação atrial, cardiomiopatia hipertrófica, hipotensão, exacerbação de angina, 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miastenia gravis, dano renal ou hepático, reações dermatológicas persistente,   usar cautelosamente 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 beta-bloqueadores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494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Contra-indicação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Bradicardia importante, BAV 2º e 3º Graus e ICC,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Hipersensiblidade ao medicamento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695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Interações clinicamente 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significativas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(contra-indicadas)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Dantroleno, Pimazida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Risco na gravidez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614160" y="107640"/>
            <a:ext cx="11272680" cy="5335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Alfa- agonista de ação central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239" name="Table 2"/>
          <p:cNvGraphicFramePr/>
          <p:nvPr/>
        </p:nvGraphicFramePr>
        <p:xfrm>
          <a:off x="614160" y="736920"/>
          <a:ext cx="11272680" cy="5086800"/>
        </p:xfrm>
        <a:graphic>
          <a:graphicData uri="http://schemas.openxmlformats.org/drawingml/2006/table">
            <a:tbl>
              <a:tblPr/>
              <a:tblGrid>
                <a:gridCol w="4801680"/>
                <a:gridCol w="6471000"/>
              </a:tblGrid>
              <a:tr h="791280">
                <a:tc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Metildopa</a:t>
                      </a:r>
                      <a:endParaRPr b="0" lang="pt-BR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458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Apresentação Disponível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Comprimido 250mg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458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Dose Diária  (mg)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500-1500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458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Intervalo de Dose (h)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8-12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406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Dose máxima diária (mg)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3000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54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Precauções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Pacientes em diálise, edema, anemia hemolítica, impotência e diminuição da libido em homens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54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Contra-indicação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Doença hepática, feocromocitoma, Hipersensiblidade ao medicamento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894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Interações clinicamente 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significativas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(contra-indicadas)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IMAO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455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Risco na gravidez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614160" y="107640"/>
            <a:ext cx="11272680" cy="5335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Beta bloqueadores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241" name="Table 2"/>
          <p:cNvGraphicFramePr/>
          <p:nvPr/>
        </p:nvGraphicFramePr>
        <p:xfrm>
          <a:off x="614160" y="736920"/>
          <a:ext cx="11272680" cy="5086800"/>
        </p:xfrm>
        <a:graphic>
          <a:graphicData uri="http://schemas.openxmlformats.org/drawingml/2006/table">
            <a:tbl>
              <a:tblPr/>
              <a:tblGrid>
                <a:gridCol w="4801680"/>
                <a:gridCol w="6471000"/>
              </a:tblGrid>
              <a:tr h="818280">
                <a:tc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Succinato de Metoprolol</a:t>
                      </a:r>
                      <a:endParaRPr b="0" lang="pt-BR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474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Apresentação Disponível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Comprimido 25 mg, 50mg e 100 mg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474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Dose Diária  (mg)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25-250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474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Intervalo de Dose (h)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12-24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420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Dose máxima diária (mg)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450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474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Precauções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551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Contra-indicação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925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Interações clinicamente 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significativas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(contra-indicadas)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475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Risco na gravidez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614160" y="107640"/>
            <a:ext cx="11272680" cy="5335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Beta bloqueadores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243" name="Table 2"/>
          <p:cNvGraphicFramePr/>
          <p:nvPr/>
        </p:nvGraphicFramePr>
        <p:xfrm>
          <a:off x="614160" y="736920"/>
          <a:ext cx="11272680" cy="5086800"/>
        </p:xfrm>
        <a:graphic>
          <a:graphicData uri="http://schemas.openxmlformats.org/drawingml/2006/table">
            <a:tbl>
              <a:tblPr/>
              <a:tblGrid>
                <a:gridCol w="4801680"/>
                <a:gridCol w="6471000"/>
              </a:tblGrid>
              <a:tr h="818280">
                <a:tc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Atenolol</a:t>
                      </a:r>
                      <a:endParaRPr b="0" lang="pt-BR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474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Apresentação Disponível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Comprimido 50mg e 100mg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474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Dose Diária  (mg)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25-100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474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Intervalo de Dose (h)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12-24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420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Dose máxima diária (mg)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200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474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Precauções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551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Contra-indicação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925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Interações clinicamente 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significativas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(contra-indicadas)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475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Risco na gravidez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Table 1"/>
          <p:cNvGraphicFramePr/>
          <p:nvPr/>
        </p:nvGraphicFramePr>
        <p:xfrm>
          <a:off x="838080" y="1300680"/>
          <a:ext cx="9249480" cy="5128920"/>
        </p:xfrm>
        <a:graphic>
          <a:graphicData uri="http://schemas.openxmlformats.org/drawingml/2006/table">
            <a:tbl>
              <a:tblPr/>
              <a:tblGrid>
                <a:gridCol w="3091320"/>
                <a:gridCol w="3091320"/>
                <a:gridCol w="3066840"/>
              </a:tblGrid>
              <a:tr h="428760">
                <a:tc>
                  <a:txBody>
                    <a:bodyPr lIns="50760" rIns="72720" tIns="19440" bIns="0"/>
                    <a:p>
                      <a:pPr marL="22320" indent="-5400" algn="ctr">
                        <a:lnSpc>
                          <a:spcPct val="107000"/>
                        </a:lnSpc>
                      </a:pPr>
                      <a:r>
                        <a:rPr b="1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Classificação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 lIns="50760" rIns="72720" tIns="19440" bIns="0"/>
                    <a:p>
                      <a:pPr marL="22320" indent="-5400" algn="ctr">
                        <a:lnSpc>
                          <a:spcPct val="107000"/>
                        </a:lnSpc>
                      </a:pPr>
                      <a:r>
                        <a:rPr b="1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PAS (mm Hg)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 lIns="50760" rIns="72720" tIns="19440" bIns="0"/>
                    <a:p>
                      <a:pPr marL="23040" indent="-5400" algn="ctr">
                        <a:lnSpc>
                          <a:spcPct val="107000"/>
                        </a:lnSpc>
                      </a:pPr>
                      <a:r>
                        <a:rPr b="1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PAD (mm Hg)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/>
                    </a:solidFill>
                  </a:tcPr>
                </a:tc>
              </a:tr>
              <a:tr h="378360">
                <a:tc>
                  <a:txBody>
                    <a:bodyPr lIns="50760" rIns="72720" tIns="1944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Normal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0760" rIns="72720" tIns="19440" bIns="0"/>
                    <a:p>
                      <a:pPr marL="22320" indent="-5400" algn="ctr">
                        <a:lnSpc>
                          <a:spcPct val="107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≤ </a:t>
                      </a: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120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 lIns="50760" rIns="72720" tIns="19440" bIns="0"/>
                    <a:p>
                      <a:pPr marL="22320" indent="-5400" algn="ctr">
                        <a:lnSpc>
                          <a:spcPct val="107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≤ </a:t>
                      </a: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80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fbece7"/>
                    </a:solidFill>
                  </a:tcPr>
                </a:tc>
              </a:tr>
              <a:tr h="656280">
                <a:tc>
                  <a:txBody>
                    <a:bodyPr lIns="50760" rIns="72720" tIns="1944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Pré-Hipertensão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0760" rIns="72720" tIns="19440" bIns="0"/>
                    <a:p>
                      <a:pPr marL="22320" indent="-5400" algn="ctr">
                        <a:lnSpc>
                          <a:spcPct val="107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121 - 139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0760" rIns="72720" tIns="19440" bIns="0"/>
                    <a:p>
                      <a:pPr marL="22320" indent="-5400" algn="ctr">
                        <a:lnSpc>
                          <a:spcPct val="107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81 - 89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40040">
                <a:tc>
                  <a:txBody>
                    <a:bodyPr lIns="50760" rIns="72720" tIns="1944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Hipertensão estágio 1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0760" rIns="72720" tIns="19440" bIns="0"/>
                    <a:p>
                      <a:pPr marL="22320" indent="-5400" algn="ctr">
                        <a:lnSpc>
                          <a:spcPct val="107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140 - 159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 lIns="50760" rIns="72720" tIns="19440" bIns="0"/>
                    <a:p>
                      <a:pPr marL="22320" indent="-5400" algn="ctr">
                        <a:lnSpc>
                          <a:spcPct val="107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90 - 99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fbece7"/>
                    </a:solidFill>
                  </a:tcPr>
                </a:tc>
              </a:tr>
              <a:tr h="656280">
                <a:tc>
                  <a:txBody>
                    <a:bodyPr lIns="50760" rIns="72720" tIns="1944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Hipertensão estágio 2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0760" rIns="72720" tIns="19440" bIns="0"/>
                    <a:p>
                      <a:pPr marL="22320" indent="-5400" algn="ctr">
                        <a:lnSpc>
                          <a:spcPct val="107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160 - 179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0760" rIns="72720" tIns="19440" bIns="0"/>
                    <a:p>
                      <a:pPr marL="22320" indent="-5400" algn="ctr">
                        <a:lnSpc>
                          <a:spcPct val="107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100 - 109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56280">
                <a:tc>
                  <a:txBody>
                    <a:bodyPr lIns="50760" rIns="72720" tIns="1944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Hipertensão estágio 3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0760" rIns="72720" tIns="19440" bIns="0"/>
                    <a:p>
                      <a:pPr marL="22320" indent="-5400" algn="ctr">
                        <a:lnSpc>
                          <a:spcPct val="107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≥ </a:t>
                      </a: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180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 lIns="50760" rIns="72720" tIns="19440" bIns="0"/>
                    <a:p>
                      <a:pPr marL="22320" indent="-5400" algn="ctr">
                        <a:lnSpc>
                          <a:spcPct val="107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≥</a:t>
                      </a: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110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fbece7"/>
                    </a:solidFill>
                  </a:tcPr>
                </a:tc>
              </a:tr>
              <a:tr h="656280">
                <a:tc gridSpan="3">
                  <a:txBody>
                    <a:bodyPr lIns="50760" rIns="72720" tIns="1944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Quando a PAS e a PAD situam-se em categorias diferentes a maior deve ser utilizada para a classificação da PA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656640">
                <a:tc gridSpan="3">
                  <a:txBody>
                    <a:bodyPr lIns="50760" rIns="72720" tIns="1944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Considera-se hipertensão sistólica isolada se PAS ≥ 140 mm Hg e PAD &lt; 90 mm Hg devendo a mesma ser classificada em estágios 1, 2 e 3.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173" name="TextShape 2"/>
          <p:cNvSpPr txBox="1"/>
          <p:nvPr/>
        </p:nvSpPr>
        <p:spPr>
          <a:xfrm>
            <a:off x="838080" y="365040"/>
            <a:ext cx="10306440" cy="80064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br/>
            <a:br/>
            <a:r>
              <a:rPr b="1" lang="pt-BR" sz="24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CLASSIFICAÇÃO DA PRESSÃO ARTERIAL DE ACORDO COM A MEDIDA CASUAL NO CONSULTÓRIO (&gt;18ANOS)</a:t>
            </a:r>
            <a:br/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614160" y="107640"/>
            <a:ext cx="11272680" cy="5335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Beta bloqueadores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245" name="Table 2"/>
          <p:cNvGraphicFramePr/>
          <p:nvPr/>
        </p:nvGraphicFramePr>
        <p:xfrm>
          <a:off x="614160" y="736920"/>
          <a:ext cx="11272680" cy="5086800"/>
        </p:xfrm>
        <a:graphic>
          <a:graphicData uri="http://schemas.openxmlformats.org/drawingml/2006/table">
            <a:tbl>
              <a:tblPr/>
              <a:tblGrid>
                <a:gridCol w="4801680"/>
                <a:gridCol w="6471000"/>
              </a:tblGrid>
              <a:tr h="818280">
                <a:tc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Cloridrato de Propranolol</a:t>
                      </a:r>
                      <a:endParaRPr b="0" lang="pt-BR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474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Apresentação Disponível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Comprimido 10 mg e 40mg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474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Dose Diária  (mg)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80 - 240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474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Intervalo de Dose (h)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 – 12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420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Dose máxima diária (mg)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640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474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Precauções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551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Contra-indicação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925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Interações clinicamente 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significativas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(contra-indicadas)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475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Risco na gravidez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614160" y="107640"/>
            <a:ext cx="11272680" cy="5335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Beta bloqueadores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247" name="Table 2"/>
          <p:cNvGraphicFramePr/>
          <p:nvPr/>
        </p:nvGraphicFramePr>
        <p:xfrm>
          <a:off x="614160" y="736920"/>
          <a:ext cx="11272680" cy="5086800"/>
        </p:xfrm>
        <a:graphic>
          <a:graphicData uri="http://schemas.openxmlformats.org/drawingml/2006/table">
            <a:tbl>
              <a:tblPr/>
              <a:tblGrid>
                <a:gridCol w="4801680"/>
                <a:gridCol w="6471000"/>
              </a:tblGrid>
              <a:tr h="739080">
                <a:tc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Carvedilol</a:t>
                      </a:r>
                      <a:endParaRPr b="0" lang="pt-BR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428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Apresentação Disponível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Comprimido 3,25 mg, 6,25 mg, 12,5 mg e 25 mg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428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Dose Diária  (mg)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3,25 - 50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428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Intervalo de Dose (h)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12-24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379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Dose máxima diária (mg)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80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798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Precauções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Usar com cautela em insuficiência cérebrovascular, diabetes mellitus, hipertireoidismo, 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doença hepática, doença vascular periférica, 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feocromocitoma, miastenia gravis. Descontinuação abrupta pode exacerbar angina e levar a infarto agudo do miocárdio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622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Contra-indicação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Asma, Broncoespasmo, DPOC, BAV 2º e 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3º Graus e ICC, bradicardia severa, Dano hepático grave,  Hipersensiblidade ao 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medicamento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835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Interações clinicamente 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significativas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(contra-indicadas)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426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Risco na gravidez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614160" y="107640"/>
            <a:ext cx="11272680" cy="5335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Bloqueadores do receptor da Angiotensina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249" name="Table 2"/>
          <p:cNvGraphicFramePr/>
          <p:nvPr/>
        </p:nvGraphicFramePr>
        <p:xfrm>
          <a:off x="614160" y="736920"/>
          <a:ext cx="11272680" cy="5086800"/>
        </p:xfrm>
        <a:graphic>
          <a:graphicData uri="http://schemas.openxmlformats.org/drawingml/2006/table">
            <a:tbl>
              <a:tblPr/>
              <a:tblGrid>
                <a:gridCol w="4801680"/>
                <a:gridCol w="6471000"/>
              </a:tblGrid>
              <a:tr h="713520">
                <a:tc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Losartana Potássica</a:t>
                      </a:r>
                      <a:endParaRPr b="0" lang="pt-BR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413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Apresentação Disponível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Comprimido 50mg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413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Dose Diária  (mg)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25-100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413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Intervalo de Dose (h)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12-24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366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Dose máxima diária (mg)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773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Precauções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Angioedema, insuficiência cardíaca severa, dano renal ou hepático, risco de reação anafilática ou 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angioedema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773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Contra-indicação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Gestação, hiperpotassemia, estenose de artéria renal bilateral, Hipersensiblidade 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ao medicamento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806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Interações clinicamente 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significativas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(contra-indicadas)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Alisquireno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412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Risco na gravidez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614160" y="107640"/>
            <a:ext cx="11272680" cy="5335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Vasodilatadores diretos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251" name="Table 2"/>
          <p:cNvGraphicFramePr/>
          <p:nvPr/>
        </p:nvGraphicFramePr>
        <p:xfrm>
          <a:off x="614160" y="736920"/>
          <a:ext cx="11272680" cy="5086800"/>
        </p:xfrm>
        <a:graphic>
          <a:graphicData uri="http://schemas.openxmlformats.org/drawingml/2006/table">
            <a:tbl>
              <a:tblPr/>
              <a:tblGrid>
                <a:gridCol w="4801680"/>
                <a:gridCol w="6471000"/>
              </a:tblGrid>
              <a:tr h="743760">
                <a:tc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Cloridrato de hidralazina</a:t>
                      </a:r>
                      <a:endParaRPr b="0" lang="pt-BR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430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Apresentação Disponível</a:t>
                      </a:r>
                      <a:endParaRPr b="0" lang="pt-BR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Comprimido 25mg e 50mg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430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Dose Diária  (mg)</a:t>
                      </a:r>
                      <a:endParaRPr b="0" lang="pt-BR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10 - 200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430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Intervalo de Dose (h)</a:t>
                      </a:r>
                      <a:endParaRPr b="0" lang="pt-BR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6 - 8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381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Dose máxima diária (mg)</a:t>
                      </a:r>
                      <a:endParaRPr b="0" lang="pt-BR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300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896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Precauções</a:t>
                      </a:r>
                      <a:endParaRPr b="0" lang="pt-BR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Em caso de relato de febre, dores no peito ou articulações, considerar descontinuação. Usar com cautela em pacientes com dano renal severo, em 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uso concomitante com outros anti-hipertensivos. 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Pode causar aumento da retenção de fuídos e sódio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501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Contra-indicação</a:t>
                      </a:r>
                      <a:endParaRPr b="0" lang="pt-BR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Doença coronária; Doença reumática da válvula mitral, Hipersensiblidade ao 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medicamento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840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Interações clinicamente </a:t>
                      </a:r>
                      <a:endParaRPr b="0" lang="pt-BR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significativas</a:t>
                      </a:r>
                      <a:endParaRPr b="0" lang="pt-BR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(contra-indicadas)</a:t>
                      </a:r>
                      <a:endParaRPr b="0" lang="pt-BR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Alisquireno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429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Risco na gravidez</a:t>
                      </a:r>
                      <a:endParaRPr b="0" lang="pt-BR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614160" y="93960"/>
            <a:ext cx="11272680" cy="93528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Inibidores da Enzima Conversora da </a:t>
            </a:r>
            <a:br/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Angiotensina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253" name="Table 2"/>
          <p:cNvGraphicFramePr/>
          <p:nvPr/>
        </p:nvGraphicFramePr>
        <p:xfrm>
          <a:off x="614160" y="1146240"/>
          <a:ext cx="11272680" cy="5277600"/>
        </p:xfrm>
        <a:graphic>
          <a:graphicData uri="http://schemas.openxmlformats.org/drawingml/2006/table">
            <a:tbl>
              <a:tblPr/>
              <a:tblGrid>
                <a:gridCol w="4801680"/>
                <a:gridCol w="6471000"/>
              </a:tblGrid>
              <a:tr h="464040">
                <a:tc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Captopril</a:t>
                      </a:r>
                      <a:endParaRPr b="0" lang="pt-BR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452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Apresentação Disponível</a:t>
                      </a:r>
                      <a:endParaRPr b="0" lang="pt-BR" sz="10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Comprimido 25mg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452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Dose Diária  (mg)</a:t>
                      </a:r>
                      <a:endParaRPr b="0" lang="pt-BR" sz="10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25 – 150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452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Intervalo de Dose (h)</a:t>
                      </a:r>
                      <a:endParaRPr b="0" lang="pt-BR" sz="10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8-12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400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Dose máxima diária (mg)</a:t>
                      </a:r>
                      <a:endParaRPr b="0" lang="pt-BR" sz="10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450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1018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Precauções</a:t>
                      </a:r>
                      <a:endParaRPr b="0" lang="pt-BR" sz="10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Tosse, hipercalemia, angioedema, Estenose aórtica, cardiomiopatia, obstrução biliar, mielosupressão, hiperuricemia ou gota, evitar uso concomitante com lítio, risco de hiperpotassemia quando em uso com medicamentos que aumentam níveis de 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potássio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702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Contra-indicação</a:t>
                      </a:r>
                      <a:endParaRPr b="0" lang="pt-BR" sz="10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Gestação, Edema Angioneurótico, 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Hiperpotassemia, Estenose de Artéria 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Renal Bilateral,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Hipersensiblidade ao medicamento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883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Interações clinicamente </a:t>
                      </a:r>
                      <a:endParaRPr b="0" lang="pt-BR" sz="1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significativas</a:t>
                      </a:r>
                      <a:endParaRPr b="0" lang="pt-BR" sz="1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(contra-indicadas)</a:t>
                      </a:r>
                      <a:endParaRPr b="0" lang="pt-BR" sz="1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451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Risco na gravidez</a:t>
                      </a:r>
                      <a:endParaRPr b="0" lang="pt-BR" sz="1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C, D (nos 2º e 3º trimestres)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614160" y="93960"/>
            <a:ext cx="11272680" cy="93528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Inibidores da Enzima Conversora da </a:t>
            </a:r>
            <a:br/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Angiotensina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255" name="Table 2"/>
          <p:cNvGraphicFramePr/>
          <p:nvPr/>
        </p:nvGraphicFramePr>
        <p:xfrm>
          <a:off x="614160" y="1146240"/>
          <a:ext cx="11272680" cy="5277600"/>
        </p:xfrm>
        <a:graphic>
          <a:graphicData uri="http://schemas.openxmlformats.org/drawingml/2006/table">
            <a:tbl>
              <a:tblPr/>
              <a:tblGrid>
                <a:gridCol w="4801680"/>
                <a:gridCol w="6471000"/>
              </a:tblGrid>
              <a:tr h="464040">
                <a:tc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Maleato de Enalapril</a:t>
                      </a:r>
                      <a:endParaRPr b="0" lang="pt-BR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452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Apresentação Disponível</a:t>
                      </a:r>
                      <a:endParaRPr b="0" lang="pt-BR" sz="10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Comprimido 5mg, 10mg e 20mg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452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Dose Diária  (mg)</a:t>
                      </a:r>
                      <a:endParaRPr b="0" lang="pt-BR" sz="10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5 - 40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452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Intervalo de Dose (h)</a:t>
                      </a:r>
                      <a:endParaRPr b="0" lang="pt-BR" sz="10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12 - 24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400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Dose máxima diária (mg)</a:t>
                      </a:r>
                      <a:endParaRPr b="0" lang="pt-BR" sz="10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300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1018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Precauções</a:t>
                      </a:r>
                      <a:endParaRPr b="0" lang="pt-BR" sz="10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Tosse, hipercalemia, angioedema, Estenose aórtica, cardiomiopatia, obstrução biliar, mielosupressão, hiperuricemia ou gota, evitar uso concomitante com lítio, risco de hiperpotassemia quando em uso com medicamentos que aumentam níveis de 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potássio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702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Contra-indicação</a:t>
                      </a:r>
                      <a:endParaRPr b="0" lang="pt-BR" sz="10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Gestação, Edema Angioneurótico, 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Hiperpotassemia, Estenose de Artéria 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Renal Bilateral,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Hipersensiblidade ao medicamento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883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Interações clinicamente </a:t>
                      </a:r>
                      <a:endParaRPr b="0" lang="pt-BR" sz="1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significativas</a:t>
                      </a:r>
                      <a:endParaRPr b="0" lang="pt-BR" sz="1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(contra-indicadas)</a:t>
                      </a:r>
                      <a:endParaRPr b="0" lang="pt-BR" sz="1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Aliquireno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451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Risco na gravidez</a:t>
                      </a:r>
                      <a:endParaRPr b="0" lang="pt-BR" sz="1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C, D (nos 2º e 3º trimestres)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Picture 342811" descr=""/>
          <p:cNvPicPr/>
          <p:nvPr/>
        </p:nvPicPr>
        <p:blipFill>
          <a:blip r:embed="rId1"/>
          <a:stretch/>
        </p:blipFill>
        <p:spPr>
          <a:xfrm>
            <a:off x="3101400" y="281880"/>
            <a:ext cx="5988960" cy="6293880"/>
          </a:xfrm>
          <a:prstGeom prst="rect">
            <a:avLst/>
          </a:prstGeom>
          <a:ln>
            <a:noFill/>
          </a:ln>
        </p:spPr>
      </p:pic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7" name="Table 1"/>
          <p:cNvGraphicFramePr/>
          <p:nvPr/>
        </p:nvGraphicFramePr>
        <p:xfrm>
          <a:off x="423000" y="803160"/>
          <a:ext cx="11204280" cy="5699880"/>
        </p:xfrm>
        <a:graphic>
          <a:graphicData uri="http://schemas.openxmlformats.org/drawingml/2006/table">
            <a:tbl>
              <a:tblPr/>
              <a:tblGrid>
                <a:gridCol w="11204640"/>
              </a:tblGrid>
              <a:tr h="326880">
                <a:tc>
                  <a:txBody>
                    <a:bodyPr lIns="50760" rIns="72720" tIns="19440" bIns="0"/>
                    <a:p>
                      <a:pPr marL="22320" indent="-5400" algn="ctr">
                        <a:lnSpc>
                          <a:spcPct val="107000"/>
                        </a:lnSpc>
                      </a:pPr>
                      <a:r>
                        <a:rPr b="1" lang="pt-BR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EMERGÊNCIAS HIPERTENSIVAS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1494720">
                <a:tc>
                  <a:txBody>
                    <a:bodyPr lIns="50760" rIns="72720" tIns="1944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 </a:t>
                      </a:r>
                      <a:r>
                        <a:rPr b="1" lang="pt-BR" sz="16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Cerebrovasculares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</a:rPr>
                        <a:t>  </a:t>
                      </a:r>
                      <a:r>
                        <a:rPr b="1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</a:rPr>
                        <a:t>Encefalopatia hipertensiva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</a:rPr>
                        <a:t>  </a:t>
                      </a:r>
                      <a:r>
                        <a:rPr b="1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</a:rPr>
                        <a:t>Hemorragia intracerebral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</a:rPr>
                        <a:t>  </a:t>
                      </a:r>
                      <a:r>
                        <a:rPr b="1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</a:rPr>
                        <a:t>Hemorragia subaracnóide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</a:rPr>
                        <a:t>  </a:t>
                      </a:r>
                      <a:r>
                        <a:rPr b="1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</a:rPr>
                        <a:t>AVE isquêmico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990000" indent="-5400">
                        <a:lnSpc>
                          <a:spcPct val="107000"/>
                        </a:lnSpc>
                      </a:pP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1342440">
                <a:tc>
                  <a:txBody>
                    <a:bodyPr lIns="50760" rIns="72720" tIns="1944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16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Cardiocirculatórias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</a:rPr>
                        <a:t>                     </a:t>
                      </a:r>
                      <a:r>
                        <a:rPr b="1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</a:rPr>
                        <a:t>Dissecção aguda aorta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</a:rPr>
                        <a:t>                     </a:t>
                      </a:r>
                      <a:r>
                        <a:rPr b="1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</a:rPr>
                        <a:t>EAP com insuficiência ventricular esquerda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</a:rPr>
                        <a:t>                     </a:t>
                      </a:r>
                      <a:r>
                        <a:rPr b="1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</a:rPr>
                        <a:t>IAM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</a:rPr>
                        <a:t>                     </a:t>
                      </a:r>
                      <a:r>
                        <a:rPr b="1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</a:rPr>
                        <a:t>Angina instável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1245600">
                <a:tc>
                  <a:txBody>
                    <a:bodyPr lIns="50760" rIns="72720" tIns="1944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16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Renais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                     </a:t>
                      </a:r>
                      <a:r>
                        <a:rPr b="1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lesão renal aguda</a:t>
                      </a:r>
                      <a:r>
                        <a:rPr b="1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</a:rPr>
                        <a:t> rapidamente progressiva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</a:rPr>
                        <a:t>Crises edrenérgicas graves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</a:rPr>
                        <a:t>Crise do feocromocitoma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</a:rPr>
                        <a:t>Doses excessivas de drogas ilícitas (cocaína, crack, LSD)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1290240">
                <a:tc>
                  <a:txBody>
                    <a:bodyPr lIns="50760" rIns="72720" tIns="1944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16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Hipertensão na gestação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Eclâmpsia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Pré-eclâmpsia grave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Síndrome “HELLP”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Hipertensão grave em final de gestação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8" name="TextShape 2"/>
          <p:cNvSpPr txBox="1"/>
          <p:nvPr/>
        </p:nvSpPr>
        <p:spPr>
          <a:xfrm>
            <a:off x="423000" y="176400"/>
            <a:ext cx="11204280" cy="50436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CLASSIFICAÇÃO DAS EMERGÊNCIAS HIPERTENSIVAS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" name="Table 1"/>
          <p:cNvGraphicFramePr/>
          <p:nvPr/>
        </p:nvGraphicFramePr>
        <p:xfrm>
          <a:off x="846000" y="1473840"/>
          <a:ext cx="10208160" cy="4680720"/>
        </p:xfrm>
        <a:graphic>
          <a:graphicData uri="http://schemas.openxmlformats.org/drawingml/2006/table">
            <a:tbl>
              <a:tblPr/>
              <a:tblGrid>
                <a:gridCol w="5104080"/>
                <a:gridCol w="5104080"/>
              </a:tblGrid>
              <a:tr h="512640">
                <a:tc>
                  <a:txBody>
                    <a:bodyPr lIns="50760" rIns="72720" tIns="1944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2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Urgência</a:t>
                      </a:r>
                      <a:endParaRPr b="0" lang="pt-BR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lIns="50760" rIns="72720" tIns="1944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2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Emergência</a:t>
                      </a:r>
                      <a:endParaRPr b="0" lang="pt-BR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1432800">
                <a:tc>
                  <a:txBody>
                    <a:bodyPr lIns="50760" rIns="72720" tIns="1944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Nível pressórico elevado acentuado 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PAD &gt; 120 mmHg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lIns="50760" rIns="72720" tIns="1944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Nível pressórico elevado acentuado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PAD &gt; 120 mmHg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558360">
                <a:tc>
                  <a:txBody>
                    <a:bodyPr lIns="50760" rIns="72720" tIns="1944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Sem LOA aguda e progressiva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lIns="50760" rIns="72720" tIns="1944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 LOA aguda e progressiva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650880">
                <a:tc>
                  <a:txBody>
                    <a:bodyPr lIns="50760" rIns="72720" tIns="1944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Combinação medicamentosa oral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lIns="50760" rIns="72720" tIns="1944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Medicamento parenteral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558360">
                <a:tc>
                  <a:txBody>
                    <a:bodyPr lIns="50760" rIns="72720" tIns="1944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Sem risco imitente de morte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lIns="50760" rIns="72720" tIns="1944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 risco iminente de morte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967680">
                <a:tc>
                  <a:txBody>
                    <a:bodyPr lIns="50760" rIns="72720" tIns="1944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1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Acompanhamento ambulatorial precoce (7 dias)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lIns="50760" rIns="72720" tIns="19440" bIns="0"/>
                    <a:p>
                      <a:pPr marL="990000" indent="-5400">
                        <a:lnSpc>
                          <a:spcPct val="107000"/>
                        </a:lnSpc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Internação em UTI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076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60" name="TextShape 2"/>
          <p:cNvSpPr txBox="1"/>
          <p:nvPr/>
        </p:nvSpPr>
        <p:spPr>
          <a:xfrm>
            <a:off x="846000" y="148320"/>
            <a:ext cx="10499400" cy="94320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br/>
            <a:r>
              <a:rPr b="0" lang="pt-BR" sz="3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DIFERENÇAS NO DIAGNÓSTICO, PROGNÓSTICO E CONDUTA NAS URGÊNCIA E EMERGÊNCIA</a:t>
            </a:r>
            <a:br/>
            <a:endParaRPr b="0" lang="pt-BR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3056400" y="298800"/>
            <a:ext cx="6078960" cy="129096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OBRIGADO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62" name="Picture 2" descr=""/>
          <p:cNvPicPr/>
          <p:nvPr/>
        </p:nvPicPr>
        <p:blipFill>
          <a:blip r:embed="rId1"/>
          <a:stretch/>
        </p:blipFill>
        <p:spPr>
          <a:xfrm>
            <a:off x="4019400" y="1924560"/>
            <a:ext cx="3543120" cy="428580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HIPERTENSÃO DO AVENTAL BRANCO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pressão arterial maior que 140 x 90mmHg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paciente sem lesão em órgão-alvo, 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apresenta valores menores na ausência do médico, 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 os níveis na MAPA ou domiciliares estão normais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HIPERTENSÃO MASCARADA (HM)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pressão arterial medidos em consultório estão normais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os níveis na MAPA ou domiciliares estão elevados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Fatores como idade, sexo, IMC, estresse, tabagismo ou abuso de álcool estão frequentemente relacionados à presença de HM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381960" y="160560"/>
            <a:ext cx="11231640" cy="6991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br/>
            <a:r>
              <a:rPr b="1" lang="pt-BR" sz="3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PROCEDIMENTO PARA A MEDIDA DA PRESSÃO ARTERIAL</a:t>
            </a:r>
            <a:br/>
            <a:endParaRPr b="0" lang="pt-BR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381960" y="996120"/>
            <a:ext cx="11531880" cy="570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Explicar o procedimento ao paciente;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Orientar repouso de 5 a 10 minutos em ambiente calmo, com temperatura agradável;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Certificar-se de que o paciente: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1.não está com a bexiga cheia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2.não praticou exercícios físicos 60 a 90 minutos antes do procedimento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3.não ingeriu bebidas alcoólicas, café ou alimentos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4.não fumou 30 minutos antes do procedimento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Manter pernas descruzadas, pés apoiados no chão, dorso recostado na cadeira e relaxado;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Remover roupas do braço no qual será colocado o manguito;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Posicionar o braço na altura do coração (nível do ponto médio do esterno ou 4º espaço intercostal) apoiado com a palma da mão voltada para cima e o cotovelo ligeiramente fletido;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Solicitar que o paciente não fale durante a medida;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81960" y="160560"/>
            <a:ext cx="11231640" cy="6991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br/>
            <a:r>
              <a:rPr b="1" lang="pt-BR" sz="3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PROCEDIMENTO PARA A MEDIDA DA PRESSÃO ARTERIAL</a:t>
            </a:r>
            <a:br/>
            <a:endParaRPr b="0" lang="pt-BR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381960" y="996120"/>
            <a:ext cx="11531880" cy="570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Medir a circunferência do braço do paciente;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Selecionar o manguito do tamanho adequado ao braço;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Colocar o manguito sem deixar folgas, acima (cerca de 2 a 3 cm) da fossa cubital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Centralizar o meio da parte compressiva do manguito sobre a artéria braquial;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Estimar o nível de PA sistólica (palpar o pulso radial e inflar o manguito até o seu desaparecimento, desinflar rapidamente e aguardar 1 minuto antes da medida);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Palpar a artéria braquial na fossa cubital e colocar a campânula do estetoscópio sem compressão excessiva;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Inflar rapidamente até ultrapassar 20 a 30 mmHg o nível estimado da PA sistólica;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Proceder à deflação lentamente (velocidade de 2 a 4 mmHg por segundo);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Determinar a PA sistólica na ausculta do primeiro som (fase I de Korotkoff), que é um som fraco seguido de batidas regulares, e, após, aumentar ligeiramente a velocidade de deflação;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Determinar a PA diastólica no desaparecimento do som (fase V de Korotkoff);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Auscultar cerca de 20 a 30 mmHg abaixo do último som para confirmar seu desaparecimento e depois proceder à deflação rápida e completa;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Informar ao paciente os valores obtidos da pressão arterial e a possível necessidade de acompanhamento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pt-BR" sz="24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DIMENSÕES ACEITÁVEIS DA BOLSA DE BORRACHA PARA BRAÇOS DE DIFERENTES TAMANHOS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183" name="Table 2"/>
          <p:cNvGraphicFramePr/>
          <p:nvPr/>
        </p:nvGraphicFramePr>
        <p:xfrm>
          <a:off x="980640" y="1974600"/>
          <a:ext cx="9766440" cy="4518000"/>
        </p:xfrm>
        <a:graphic>
          <a:graphicData uri="http://schemas.openxmlformats.org/drawingml/2006/table">
            <a:tbl>
              <a:tblPr/>
              <a:tblGrid>
                <a:gridCol w="3255480"/>
                <a:gridCol w="3255480"/>
                <a:gridCol w="3255480"/>
              </a:tblGrid>
              <a:tr h="1045080">
                <a:tc>
                  <a:txBody>
                    <a:bodyPr lIns="72720" rIns="72720" tIns="1944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1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Circunferência do braço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272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lIns="72720" rIns="72720" tIns="1944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1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Tamanho do manguito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272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lIns="72720" rIns="72720" tIns="1944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1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Tamanho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272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2520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944640">
                <a:tc>
                  <a:txBody>
                    <a:bodyPr lIns="72720" rIns="72720" tIns="1944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1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22 a 26 cm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272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lIns="72720" rIns="72720" tIns="1944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 a 22 cm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272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 lIns="72720" rIns="72720" tIns="1944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Adulto pequeno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272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638280">
                <a:tc>
                  <a:txBody>
                    <a:bodyPr lIns="72720" rIns="72720" tIns="1944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1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27 a 34 cm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272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lIns="72720" rIns="72720" tIns="1944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16 a 30 cm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272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lIns="72720" rIns="72720" tIns="1944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Adulto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272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944640">
                <a:tc>
                  <a:txBody>
                    <a:bodyPr lIns="72720" rIns="72720" tIns="1944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1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35 a 44 cm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272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lIns="72720" rIns="72720" tIns="1944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16 a 36 cm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272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  <a:tc>
                  <a:txBody>
                    <a:bodyPr lIns="72720" rIns="72720" tIns="1944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Adulto grande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272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>
                        <a:alpha val="20000"/>
                      </a:srgbClr>
                    </a:solidFill>
                  </a:tcPr>
                </a:tc>
              </a:tr>
              <a:tr h="945360">
                <a:tc>
                  <a:txBody>
                    <a:bodyPr lIns="72720" rIns="72720" tIns="1944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1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45 a 52 cm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272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lIns="72720" rIns="72720" tIns="1944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16 a 42 cm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272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lIns="72720" rIns="72720" tIns="19440" bIns="0"/>
                    <a:p>
                      <a:pPr marL="990000" indent="-5400" algn="ctr">
                        <a:lnSpc>
                          <a:spcPct val="107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Coxa de Adulto </a:t>
                      </a:r>
                      <a:endParaRPr b="0" lang="pt-BR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2720" marR="7272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Application>LibreOffice/5.3.4.2$Windows_X86_64 LibreOffice_project/f82d347ccc0be322489bf7da61d7e4ad13fe2ff3</Application>
  <Words>3410</Words>
  <Paragraphs>685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2018-03-11T14:19:06Z</dcterms:created>
  <dc:creator>User</dc:creator>
  <dc:description/>
  <dc:language>pt-BR</dc:language>
  <cp:lastModifiedBy>User</cp:lastModifiedBy>
  <dcterms:modified xsi:type="dcterms:W3CDTF">2018-03-13T01:44:58Z</dcterms:modified>
  <cp:revision>87</cp:revision>
  <dc:subject/>
  <dc:title>HIPERTENSÃO ARTERIAL SISTÊMIA (HAS)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49</vt:i4>
  </property>
</Properties>
</file>