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91555-96A0-43FB-B356-2E625B07A2C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FD64F-8361-488D-A0AE-14B71E3B1E8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FD64F-8361-488D-A0AE-14B71E3B1E80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4282" y="500042"/>
            <a:ext cx="857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Prostatite</a:t>
            </a:r>
            <a:r>
              <a:rPr lang="pt-BR" dirty="0" smtClean="0"/>
              <a:t> aguda</a:t>
            </a:r>
          </a:p>
          <a:p>
            <a:r>
              <a:rPr lang="pt-BR" dirty="0" err="1" smtClean="0"/>
              <a:t>Prostatite</a:t>
            </a:r>
            <a:r>
              <a:rPr lang="pt-BR" dirty="0" smtClean="0"/>
              <a:t> crônica</a:t>
            </a:r>
          </a:p>
          <a:p>
            <a:r>
              <a:rPr lang="pt-BR" dirty="0" err="1" smtClean="0"/>
              <a:t>Prostatite</a:t>
            </a:r>
            <a:r>
              <a:rPr lang="pt-BR" dirty="0" smtClean="0"/>
              <a:t> não bacteriana </a:t>
            </a:r>
            <a:br>
              <a:rPr lang="pt-BR" dirty="0" smtClean="0"/>
            </a:br>
            <a:r>
              <a:rPr lang="pt-BR" dirty="0" smtClean="0"/>
              <a:t>	(</a:t>
            </a:r>
            <a:r>
              <a:rPr lang="pt-BR" dirty="0" err="1" smtClean="0"/>
              <a:t>inflamatórica</a:t>
            </a:r>
            <a:r>
              <a:rPr lang="pt-BR" dirty="0" smtClean="0"/>
              <a:t>, </a:t>
            </a:r>
            <a:r>
              <a:rPr lang="pt-BR" dirty="0" err="1" smtClean="0"/>
              <a:t>prostatodínea</a:t>
            </a:r>
            <a:r>
              <a:rPr lang="pt-BR" dirty="0" smtClean="0"/>
              <a:t>, inflamatória assintomática)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4282" y="357166"/>
            <a:ext cx="8715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clínico #1</a:t>
            </a:r>
          </a:p>
          <a:p>
            <a:r>
              <a:rPr lang="pt-BR" dirty="0" smtClean="0"/>
              <a:t>Um homem de 30 anos apresenta uma história de 3 dias de diminuição progressiva no fluxo urinário</a:t>
            </a:r>
            <a:r>
              <a:rPr lang="pt-BR" dirty="0" smtClean="0"/>
              <a:t>, </a:t>
            </a:r>
            <a:r>
              <a:rPr lang="pt-BR" dirty="0" err="1" smtClean="0"/>
              <a:t>disúria</a:t>
            </a:r>
            <a:r>
              <a:rPr lang="pt-BR" dirty="0" smtClean="0"/>
              <a:t> </a:t>
            </a:r>
            <a:r>
              <a:rPr lang="pt-BR" dirty="0" smtClean="0"/>
              <a:t>e polaciúria. Ele nega a possibilidade de uma doença sexualmente transmissível (DST) e </a:t>
            </a:r>
            <a:r>
              <a:rPr lang="pt-BR" dirty="0" smtClean="0"/>
              <a:t>está suficientemente </a:t>
            </a:r>
            <a:r>
              <a:rPr lang="pt-BR" dirty="0" smtClean="0"/>
              <a:t>doente apresentando mal-estar e calafrios, necessitando de ser internado, . No </a:t>
            </a:r>
            <a:r>
              <a:rPr lang="pt-BR" dirty="0" smtClean="0"/>
              <a:t>exame físico</a:t>
            </a:r>
            <a:r>
              <a:rPr lang="pt-BR" dirty="0" smtClean="0"/>
              <a:t>, ele se apresenta febril, com temperatura de 38.5 °C (101.3 °F). O exame de toque retal </a:t>
            </a:r>
            <a:r>
              <a:rPr lang="pt-BR" dirty="0" smtClean="0"/>
              <a:t>revela próstata </a:t>
            </a:r>
            <a:r>
              <a:rPr lang="pt-BR" dirty="0" smtClean="0"/>
              <a:t>sensível à palpação, esponjosa e ligeiramente aumentada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Caso </a:t>
            </a:r>
            <a:r>
              <a:rPr lang="pt-BR" dirty="0" smtClean="0"/>
              <a:t>clínico #2</a:t>
            </a:r>
          </a:p>
          <a:p>
            <a:r>
              <a:rPr lang="pt-BR" dirty="0" smtClean="0"/>
              <a:t>Um homem de 40 anos apresenta uma história recente de </a:t>
            </a:r>
            <a:r>
              <a:rPr lang="pt-BR" dirty="0" err="1" smtClean="0"/>
              <a:t>disúria</a:t>
            </a:r>
            <a:r>
              <a:rPr lang="pt-BR" dirty="0" smtClean="0"/>
              <a:t> e dor genital e </a:t>
            </a:r>
            <a:r>
              <a:rPr lang="pt-BR" dirty="0" err="1" smtClean="0"/>
              <a:t>perineal</a:t>
            </a:r>
            <a:r>
              <a:rPr lang="pt-BR" dirty="0" smtClean="0"/>
              <a:t>. Ele se </a:t>
            </a:r>
            <a:r>
              <a:rPr lang="pt-BR" dirty="0" smtClean="0"/>
              <a:t>sentiu febril </a:t>
            </a:r>
            <a:r>
              <a:rPr lang="pt-BR" dirty="0" smtClean="0"/>
              <a:t>e indisposto de forma intermitente, mas ainda não havia procurado atendimento médico. O </a:t>
            </a:r>
            <a:r>
              <a:rPr lang="pt-BR" dirty="0" smtClean="0"/>
              <a:t>exame de </a:t>
            </a:r>
            <a:r>
              <a:rPr lang="pt-BR" dirty="0" smtClean="0"/>
              <a:t>toque retal revela próstata com sensibilidade à palpação, macia e sensível.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14282" y="285728"/>
            <a:ext cx="814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Prostatite</a:t>
            </a:r>
            <a:r>
              <a:rPr lang="pt-BR" dirty="0" smtClean="0"/>
              <a:t> aguda</a:t>
            </a:r>
          </a:p>
          <a:p>
            <a:endParaRPr lang="pt-BR" dirty="0" smtClean="0"/>
          </a:p>
          <a:p>
            <a:r>
              <a:rPr lang="pt-BR" dirty="0" smtClean="0"/>
              <a:t>Definição:  inflamação da próstata (com ou sem infecção) por duração menor de três meses.</a:t>
            </a:r>
          </a:p>
          <a:p>
            <a:endParaRPr lang="pt-BR" dirty="0" smtClean="0"/>
          </a:p>
          <a:p>
            <a:r>
              <a:rPr lang="pt-BR" dirty="0" smtClean="0"/>
              <a:t>Epidemiologia: diagnóstico comum &lt;50 anos; terceiro diagnóstico mais comum &gt;50 anos; muito variável a depender da região; difícil estabelecer a incidência devido aos </a:t>
            </a:r>
            <a:r>
              <a:rPr lang="pt-BR" dirty="0" err="1" smtClean="0"/>
              <a:t>subdiagnósticos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Etiologia: mais comum por infecção E. </a:t>
            </a:r>
            <a:r>
              <a:rPr lang="pt-BR" dirty="0" err="1" smtClean="0"/>
              <a:t>coli</a:t>
            </a:r>
            <a:r>
              <a:rPr lang="pt-BR" dirty="0" smtClean="0"/>
              <a:t> 80% dos casos. </a:t>
            </a:r>
            <a:r>
              <a:rPr lang="pt-BR" dirty="0" err="1" smtClean="0"/>
              <a:t>Enterococcus</a:t>
            </a:r>
            <a:r>
              <a:rPr lang="pt-BR" dirty="0" smtClean="0"/>
              <a:t> 5-10%. Eventualmente por </a:t>
            </a:r>
            <a:r>
              <a:rPr lang="pt-BR" dirty="0" err="1" smtClean="0"/>
              <a:t>pseudomonas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r>
              <a:rPr lang="pt-BR" dirty="0" smtClean="0"/>
              <a:t>Fisiopatologia: refluxo </a:t>
            </a:r>
            <a:r>
              <a:rPr lang="pt-BR" dirty="0" err="1" smtClean="0"/>
              <a:t>intraprostático</a:t>
            </a:r>
            <a:r>
              <a:rPr lang="pt-BR" dirty="0" smtClean="0"/>
              <a:t>; (urina contaminada); </a:t>
            </a:r>
            <a:r>
              <a:rPr lang="pt-BR" dirty="0" err="1" smtClean="0"/>
              <a:t>soroconversão</a:t>
            </a:r>
            <a:r>
              <a:rPr lang="pt-BR" dirty="0" smtClean="0"/>
              <a:t> presente (papel imunológico?). 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5720" y="428604"/>
            <a:ext cx="84296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Diagnóstico: clínico e laboratorial</a:t>
            </a:r>
          </a:p>
          <a:p>
            <a:r>
              <a:rPr lang="pt-BR" dirty="0" smtClean="0"/>
              <a:t>Fatores de risco: infecção do trato urinário inferior; hiperplasia benigna de próstata. Outros fatores fracos: baixa condição de saúde; tabagismo e etilismo.</a:t>
            </a:r>
          </a:p>
          <a:p>
            <a:r>
              <a:rPr lang="pt-BR" dirty="0" smtClean="0"/>
              <a:t>Sintomas e sinais: mal-estar, febre, </a:t>
            </a:r>
            <a:r>
              <a:rPr lang="pt-BR" dirty="0" err="1" smtClean="0"/>
              <a:t>disúria</a:t>
            </a:r>
            <a:r>
              <a:rPr lang="pt-BR" dirty="0" smtClean="0"/>
              <a:t>, dor perianal, polaciúria, alterações do fluxo urinário, histórico de biópsia </a:t>
            </a:r>
            <a:r>
              <a:rPr lang="pt-BR" dirty="0" err="1" smtClean="0"/>
              <a:t>transrretal</a:t>
            </a:r>
            <a:r>
              <a:rPr lang="pt-BR" dirty="0" smtClean="0"/>
              <a:t>, história de infecção urinária não tratada. Dor em região de próstata e períneo. Dor no escroto e testículo, dor no pênis, região </a:t>
            </a:r>
            <a:r>
              <a:rPr lang="pt-BR" dirty="0" err="1" smtClean="0"/>
              <a:t>suprapúbica</a:t>
            </a:r>
            <a:r>
              <a:rPr lang="pt-BR" dirty="0" smtClean="0"/>
              <a:t>. Dor ao ejacular, disfunção sexual, </a:t>
            </a:r>
            <a:r>
              <a:rPr lang="pt-BR" dirty="0" err="1" smtClean="0"/>
              <a:t>hematoespermia</a:t>
            </a:r>
            <a:r>
              <a:rPr lang="pt-BR" smtClean="0"/>
              <a:t>. </a:t>
            </a:r>
            <a:endParaRPr lang="pt-BR" dirty="0" smtClean="0"/>
          </a:p>
          <a:p>
            <a:r>
              <a:rPr lang="pt-BR" dirty="0" smtClean="0"/>
              <a:t>Exame físico: palpação da próstata sensível e dolorosa, suave, esponjosa, quente (altamente recomendada). </a:t>
            </a:r>
          </a:p>
          <a:p>
            <a:r>
              <a:rPr lang="pt-BR" dirty="0" smtClean="0"/>
              <a:t>Laboratorial: PU (</a:t>
            </a:r>
            <a:r>
              <a:rPr lang="pt-BR" dirty="0" err="1" smtClean="0"/>
              <a:t>piúria</a:t>
            </a:r>
            <a:r>
              <a:rPr lang="pt-BR" dirty="0" smtClean="0"/>
              <a:t>, bactérias), </a:t>
            </a:r>
            <a:r>
              <a:rPr lang="pt-BR" dirty="0" err="1" smtClean="0"/>
              <a:t>urocultura</a:t>
            </a:r>
            <a:r>
              <a:rPr lang="pt-BR" dirty="0" smtClean="0"/>
              <a:t> (comum ser positiva) – considerar 4 frascos – jato </a:t>
            </a:r>
            <a:r>
              <a:rPr lang="pt-BR" dirty="0" err="1" smtClean="0"/>
              <a:t>incial</a:t>
            </a:r>
            <a:r>
              <a:rPr lang="pt-BR" dirty="0" smtClean="0"/>
              <a:t> e médio, além de massagem prostática. Cultura de secreção prostática (positiva). PSA (geralmente elevado).</a:t>
            </a:r>
          </a:p>
          <a:p>
            <a:r>
              <a:rPr lang="pt-BR" dirty="0" smtClean="0"/>
              <a:t>Exames invasivos: </a:t>
            </a:r>
            <a:r>
              <a:rPr lang="pt-BR" dirty="0" err="1" smtClean="0"/>
              <a:t>cistoscopia</a:t>
            </a:r>
            <a:r>
              <a:rPr lang="pt-BR" dirty="0" smtClean="0"/>
              <a:t> (descartar câncer de bexiga), USG </a:t>
            </a:r>
            <a:r>
              <a:rPr lang="pt-BR" dirty="0" err="1" smtClean="0"/>
              <a:t>transretal</a:t>
            </a:r>
            <a:r>
              <a:rPr lang="pt-BR" dirty="0" smtClean="0"/>
              <a:t> (quanto não responde à </a:t>
            </a:r>
            <a:r>
              <a:rPr lang="pt-BR" dirty="0" err="1" smtClean="0"/>
              <a:t>antibioticoterapia</a:t>
            </a:r>
            <a:r>
              <a:rPr lang="pt-BR" dirty="0" smtClean="0"/>
              <a:t>, cistos prostáticos, abscesso, obstrução da vesícula seminal. Biópsia de próstata: só se suspeitar de neoplasia</a:t>
            </a:r>
          </a:p>
          <a:p>
            <a:r>
              <a:rPr lang="pt-BR" dirty="0" smtClean="0"/>
              <a:t>Diagnóstico diferencial: HBP, Ca próstata, ITU, Ca </a:t>
            </a:r>
            <a:r>
              <a:rPr lang="pt-BR" dirty="0" err="1" smtClean="0"/>
              <a:t>bexinga</a:t>
            </a:r>
            <a:r>
              <a:rPr lang="pt-BR" dirty="0" smtClean="0"/>
              <a:t>, Ca </a:t>
            </a:r>
            <a:r>
              <a:rPr lang="pt-BR" dirty="0" err="1" smtClean="0"/>
              <a:t>colorretal</a:t>
            </a:r>
            <a:r>
              <a:rPr lang="pt-BR" dirty="0" smtClean="0"/>
              <a:t>, </a:t>
            </a:r>
            <a:r>
              <a:rPr lang="pt-BR" dirty="0" err="1" smtClean="0"/>
              <a:t>Epidimite</a:t>
            </a:r>
            <a:r>
              <a:rPr lang="pt-BR" dirty="0" smtClean="0"/>
              <a:t>/</a:t>
            </a:r>
            <a:r>
              <a:rPr lang="pt-BR" dirty="0" err="1" smtClean="0"/>
              <a:t>orquite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57158" y="357166"/>
            <a:ext cx="8501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Tratamento: antibióticos são a base do tratamento, geralmente </a:t>
            </a:r>
            <a:r>
              <a:rPr lang="pt-BR" dirty="0" err="1" smtClean="0"/>
              <a:t>quinolonas</a:t>
            </a:r>
            <a:r>
              <a:rPr lang="pt-BR" dirty="0" smtClean="0"/>
              <a:t>. Se houver sinais de </a:t>
            </a:r>
            <a:r>
              <a:rPr lang="pt-BR" dirty="0" err="1" smtClean="0"/>
              <a:t>sepse</a:t>
            </a:r>
            <a:r>
              <a:rPr lang="pt-BR" dirty="0" smtClean="0"/>
              <a:t>, considerar tratamento parenteral. Geralmente tratamentos longos, de duas a quatro semanas. Casos leves, tratamento exclusivamente oral. </a:t>
            </a:r>
            <a:r>
              <a:rPr lang="pt-BR" dirty="0" err="1" smtClean="0"/>
              <a:t>Quinolona</a:t>
            </a:r>
            <a:r>
              <a:rPr lang="pt-BR" dirty="0" smtClean="0"/>
              <a:t> ou </a:t>
            </a:r>
            <a:r>
              <a:rPr lang="pt-BR" dirty="0" err="1" smtClean="0"/>
              <a:t>bactrim</a:t>
            </a:r>
            <a:r>
              <a:rPr lang="pt-BR" dirty="0" smtClean="0"/>
              <a:t> (E. </a:t>
            </a:r>
            <a:r>
              <a:rPr lang="pt-BR" dirty="0" err="1" smtClean="0"/>
              <a:t>coli</a:t>
            </a:r>
            <a:r>
              <a:rPr lang="pt-BR" dirty="0" smtClean="0"/>
              <a:t> pode ser resistente). Se houver obstrução, necessário cateterismo e cateter ureteral. Agentes alfa-antagonista pode ser útil. Se houver dor, os </a:t>
            </a:r>
            <a:r>
              <a:rPr lang="pt-BR" dirty="0" err="1" smtClean="0"/>
              <a:t>AINEs</a:t>
            </a:r>
            <a:r>
              <a:rPr lang="pt-BR" dirty="0" smtClean="0"/>
              <a:t> podem </a:t>
            </a:r>
            <a:r>
              <a:rPr lang="pt-BR" dirty="0" err="1" smtClean="0"/>
              <a:t>contrinuir</a:t>
            </a:r>
            <a:r>
              <a:rPr lang="pt-BR" dirty="0" smtClean="0"/>
              <a:t>. Se houver abscesso (raro), considerar intervenção cirúrgica.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534</Words>
  <PresentationFormat>Apresentação na tela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Pediatria Hospital Metropolitano</dc:creator>
  <cp:lastModifiedBy>pediatria</cp:lastModifiedBy>
  <cp:revision>9</cp:revision>
  <dcterms:created xsi:type="dcterms:W3CDTF">2021-06-18T12:14:35Z</dcterms:created>
  <dcterms:modified xsi:type="dcterms:W3CDTF">2021-06-18T13:20:02Z</dcterms:modified>
</cp:coreProperties>
</file>