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48" r:id="rId1"/>
  </p:sldMasterIdLst>
  <p:notesMasterIdLst>
    <p:notesMasterId r:id="rId93"/>
  </p:notesMasterIdLst>
  <p:sldIdLst>
    <p:sldId id="256" r:id="rId2"/>
    <p:sldId id="257" r:id="rId3"/>
    <p:sldId id="344" r:id="rId4"/>
    <p:sldId id="340" r:id="rId5"/>
    <p:sldId id="369" r:id="rId6"/>
    <p:sldId id="261" r:id="rId7"/>
    <p:sldId id="262" r:id="rId8"/>
    <p:sldId id="263" r:id="rId9"/>
    <p:sldId id="264" r:id="rId10"/>
    <p:sldId id="266" r:id="rId11"/>
    <p:sldId id="267" r:id="rId12"/>
    <p:sldId id="268" r:id="rId13"/>
    <p:sldId id="269" r:id="rId14"/>
    <p:sldId id="274" r:id="rId15"/>
    <p:sldId id="273" r:id="rId16"/>
    <p:sldId id="271"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320" r:id="rId31"/>
    <p:sldId id="288" r:id="rId32"/>
    <p:sldId id="289" r:id="rId33"/>
    <p:sldId id="290" r:id="rId34"/>
    <p:sldId id="291" r:id="rId35"/>
    <p:sldId id="292" r:id="rId36"/>
    <p:sldId id="293" r:id="rId37"/>
    <p:sldId id="294" r:id="rId38"/>
    <p:sldId id="295" r:id="rId39"/>
    <p:sldId id="296" r:id="rId40"/>
    <p:sldId id="297" r:id="rId41"/>
    <p:sldId id="301" r:id="rId42"/>
    <p:sldId id="302" r:id="rId43"/>
    <p:sldId id="321" r:id="rId44"/>
    <p:sldId id="303" r:id="rId45"/>
    <p:sldId id="322" r:id="rId46"/>
    <p:sldId id="370" r:id="rId47"/>
    <p:sldId id="304" r:id="rId48"/>
    <p:sldId id="305" r:id="rId49"/>
    <p:sldId id="306" r:id="rId50"/>
    <p:sldId id="323" r:id="rId51"/>
    <p:sldId id="307" r:id="rId52"/>
    <p:sldId id="308" r:id="rId53"/>
    <p:sldId id="310" r:id="rId54"/>
    <p:sldId id="325" r:id="rId55"/>
    <p:sldId id="311" r:id="rId56"/>
    <p:sldId id="371" r:id="rId57"/>
    <p:sldId id="372" r:id="rId58"/>
    <p:sldId id="373" r:id="rId59"/>
    <p:sldId id="374" r:id="rId60"/>
    <p:sldId id="326" r:id="rId61"/>
    <p:sldId id="333" r:id="rId62"/>
    <p:sldId id="334" r:id="rId63"/>
    <p:sldId id="312" r:id="rId64"/>
    <p:sldId id="375" r:id="rId65"/>
    <p:sldId id="376" r:id="rId66"/>
    <p:sldId id="327" r:id="rId67"/>
    <p:sldId id="328" r:id="rId68"/>
    <p:sldId id="313" r:id="rId69"/>
    <p:sldId id="330" r:id="rId70"/>
    <p:sldId id="314" r:id="rId71"/>
    <p:sldId id="331" r:id="rId72"/>
    <p:sldId id="332" r:id="rId73"/>
    <p:sldId id="315" r:id="rId74"/>
    <p:sldId id="329" r:id="rId75"/>
    <p:sldId id="316" r:id="rId76"/>
    <p:sldId id="317" r:id="rId77"/>
    <p:sldId id="377" r:id="rId78"/>
    <p:sldId id="383" r:id="rId79"/>
    <p:sldId id="384" r:id="rId80"/>
    <p:sldId id="357" r:id="rId81"/>
    <p:sldId id="378" r:id="rId82"/>
    <p:sldId id="360" r:id="rId83"/>
    <p:sldId id="361" r:id="rId84"/>
    <p:sldId id="379" r:id="rId85"/>
    <p:sldId id="362" r:id="rId86"/>
    <p:sldId id="380" r:id="rId87"/>
    <p:sldId id="363" r:id="rId88"/>
    <p:sldId id="364" r:id="rId89"/>
    <p:sldId id="381" r:id="rId90"/>
    <p:sldId id="367" r:id="rId91"/>
    <p:sldId id="368" r:id="rId9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8" autoAdjust="0"/>
    <p:restoredTop sz="94660"/>
  </p:normalViewPr>
  <p:slideViewPr>
    <p:cSldViewPr>
      <p:cViewPr varScale="1">
        <p:scale>
          <a:sx n="69" d="100"/>
          <a:sy n="69"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DBF752-082F-4F02-B4FF-73DC032C43B6}" type="datetimeFigureOut">
              <a:rPr lang="pt-BR" smtClean="0"/>
              <a:t>15/09/2016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4B26D7-8D5A-4C2F-B045-4026959034F8}" type="slidenum">
              <a:rPr lang="pt-BR" smtClean="0"/>
              <a:t>‹nº›</a:t>
            </a:fld>
            <a:endParaRPr lang="pt-BR"/>
          </a:p>
        </p:txBody>
      </p:sp>
    </p:spTree>
    <p:extLst>
      <p:ext uri="{BB962C8B-B14F-4D97-AF65-F5344CB8AC3E}">
        <p14:creationId xmlns:p14="http://schemas.microsoft.com/office/powerpoint/2010/main" val="1426214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14B26D7-8D5A-4C2F-B045-4026959034F8}" type="slidenum">
              <a:rPr lang="pt-BR" smtClean="0"/>
              <a:t>63</a:t>
            </a:fld>
            <a:endParaRPr lang="pt-BR"/>
          </a:p>
        </p:txBody>
      </p:sp>
    </p:spTree>
    <p:extLst>
      <p:ext uri="{BB962C8B-B14F-4D97-AF65-F5344CB8AC3E}">
        <p14:creationId xmlns:p14="http://schemas.microsoft.com/office/powerpoint/2010/main" val="998318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6D207ADB-8AC7-448A-A81F-521B51FF561A}" type="datetimeFigureOut">
              <a:rPr lang="pt-BR" smtClean="0"/>
              <a:t>15/09/2016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F54D5A-C08F-4D39-A757-88F27509F26E}"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6D207ADB-8AC7-448A-A81F-521B51FF561A}" type="datetimeFigureOut">
              <a:rPr lang="pt-BR" smtClean="0"/>
              <a:t>15/09/2016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F54D5A-C08F-4D39-A757-88F27509F26E}"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6D207ADB-8AC7-448A-A81F-521B51FF561A}" type="datetimeFigureOut">
              <a:rPr lang="pt-BR" smtClean="0"/>
              <a:t>15/09/2016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F54D5A-C08F-4D39-A757-88F27509F26E}"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6D207ADB-8AC7-448A-A81F-521B51FF561A}" type="datetimeFigureOut">
              <a:rPr lang="pt-BR" smtClean="0"/>
              <a:t>15/09/2016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F54D5A-C08F-4D39-A757-88F27509F26E}"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6D207ADB-8AC7-448A-A81F-521B51FF561A}" type="datetimeFigureOut">
              <a:rPr lang="pt-BR" smtClean="0"/>
              <a:t>15/09/2016</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0F54D5A-C08F-4D39-A757-88F27509F26E}"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6D207ADB-8AC7-448A-A81F-521B51FF561A}" type="datetimeFigureOut">
              <a:rPr lang="pt-BR" smtClean="0"/>
              <a:t>15/09/2016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0F54D5A-C08F-4D39-A757-88F27509F26E}"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Date Placeholder 6"/>
          <p:cNvSpPr>
            <a:spLocks noGrp="1"/>
          </p:cNvSpPr>
          <p:nvPr>
            <p:ph type="dt" sz="half" idx="10"/>
          </p:nvPr>
        </p:nvSpPr>
        <p:spPr/>
        <p:txBody>
          <a:bodyPr/>
          <a:lstStyle/>
          <a:p>
            <a:fld id="{6D207ADB-8AC7-448A-A81F-521B51FF561A}" type="datetimeFigureOut">
              <a:rPr lang="pt-BR" smtClean="0"/>
              <a:t>15/09/2016</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0F54D5A-C08F-4D39-A757-88F27509F26E}"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6D207ADB-8AC7-448A-A81F-521B51FF561A}" type="datetimeFigureOut">
              <a:rPr lang="pt-BR" smtClean="0"/>
              <a:t>15/09/2016</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0F54D5A-C08F-4D39-A757-88F27509F26E}"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07ADB-8AC7-448A-A81F-521B51FF561A}" type="datetimeFigureOut">
              <a:rPr lang="pt-BR" smtClean="0"/>
              <a:t>15/09/2016</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0F54D5A-C08F-4D39-A757-88F27509F26E}"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pt-BR" smtClean="0"/>
              <a:t>Clique para editar o título mestre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6D207ADB-8AC7-448A-A81F-521B51FF561A}" type="datetimeFigureOut">
              <a:rPr lang="pt-BR" smtClean="0"/>
              <a:t>15/09/2016</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0F54D5A-C08F-4D39-A757-88F27509F26E}" type="slidenum">
              <a:rPr lang="pt-BR" smtClean="0"/>
              <a:t>‹nº›</a:t>
            </a:fld>
            <a:endParaRPr lang="pt-BR"/>
          </a:p>
        </p:txBody>
      </p:sp>
      <p:sp>
        <p:nvSpPr>
          <p:cNvPr id="9" name="Content Placeholder 8"/>
          <p:cNvSpPr>
            <a:spLocks noGrp="1"/>
          </p:cNvSpPr>
          <p:nvPr>
            <p:ph sz="quarter" idx="13"/>
          </p:nvPr>
        </p:nvSpPr>
        <p:spPr>
          <a:xfrm>
            <a:off x="304800" y="381000"/>
            <a:ext cx="7772400" cy="494284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pt-BR" smtClean="0"/>
              <a:t>Clique para editar o título mestre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8" name="Date Placeholder 7"/>
          <p:cNvSpPr>
            <a:spLocks noGrp="1"/>
          </p:cNvSpPr>
          <p:nvPr>
            <p:ph type="dt" sz="half" idx="10"/>
          </p:nvPr>
        </p:nvSpPr>
        <p:spPr/>
        <p:txBody>
          <a:bodyPr/>
          <a:lstStyle/>
          <a:p>
            <a:fld id="{6D207ADB-8AC7-448A-A81F-521B51FF561A}" type="datetimeFigureOut">
              <a:rPr lang="pt-BR" smtClean="0"/>
              <a:t>15/09/2016</a:t>
            </a:fld>
            <a:endParaRPr lang="pt-BR"/>
          </a:p>
        </p:txBody>
      </p:sp>
      <p:sp>
        <p:nvSpPr>
          <p:cNvPr id="9" name="Slide Number Placeholder 8"/>
          <p:cNvSpPr>
            <a:spLocks noGrp="1"/>
          </p:cNvSpPr>
          <p:nvPr>
            <p:ph type="sldNum" sz="quarter" idx="11"/>
          </p:nvPr>
        </p:nvSpPr>
        <p:spPr/>
        <p:txBody>
          <a:bodyPr/>
          <a:lstStyle/>
          <a:p>
            <a:fld id="{20F54D5A-C08F-4D39-A757-88F27509F26E}" type="slidenum">
              <a:rPr lang="pt-BR" smtClean="0"/>
              <a:t>‹nº›</a:t>
            </a:fld>
            <a:endParaRPr lang="pt-BR"/>
          </a:p>
        </p:txBody>
      </p:sp>
      <p:sp>
        <p:nvSpPr>
          <p:cNvPr id="10" name="Footer Placeholder 9"/>
          <p:cNvSpPr>
            <a:spLocks noGrp="1"/>
          </p:cNvSpPr>
          <p:nvPr>
            <p:ph type="ftr" sz="quarter" idx="12"/>
          </p:nvPr>
        </p:nvSpPr>
        <p:spPr/>
        <p:txBody>
          <a:bodyPr/>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0F54D5A-C08F-4D39-A757-88F27509F26E}" type="slidenum">
              <a:rPr lang="pt-BR" smtClean="0"/>
              <a:t>‹nº›</a:t>
            </a:fld>
            <a:endParaRPr lang="pt-B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pt-B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D207ADB-8AC7-448A-A81F-521B51FF561A}" type="datetimeFigureOut">
              <a:rPr lang="pt-BR" smtClean="0"/>
              <a:t>15/09/2016</a:t>
            </a:fld>
            <a:endParaRPr lang="pt-BR"/>
          </a:p>
        </p:txBody>
      </p:sp>
    </p:spTree>
  </p:cSld>
  <p:clrMap bg1="lt1" tx1="dk1" bg2="lt2" tx2="dk2" accent1="accent1" accent2="accent2" accent3="accent3" accent4="accent4" accent5="accent5" accent6="accent6" hlink="hlink" folHlink="folHlink"/>
  <p:sldLayoutIdLst>
    <p:sldLayoutId id="2147484849" r:id="rId1"/>
    <p:sldLayoutId id="2147484850" r:id="rId2"/>
    <p:sldLayoutId id="2147484851" r:id="rId3"/>
    <p:sldLayoutId id="2147484852" r:id="rId4"/>
    <p:sldLayoutId id="2147484853" r:id="rId5"/>
    <p:sldLayoutId id="2147484854" r:id="rId6"/>
    <p:sldLayoutId id="2147484855" r:id="rId7"/>
    <p:sldLayoutId id="2147484856" r:id="rId8"/>
    <p:sldLayoutId id="2147484857" r:id="rId9"/>
    <p:sldLayoutId id="2147484858" r:id="rId10"/>
    <p:sldLayoutId id="21474848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iclinic.com.br/cid/capitulo/5/grupo/60/categoria/455/" TargetMode="External"/><Relationship Id="rId3" Type="http://schemas.openxmlformats.org/officeDocument/2006/relationships/hyperlink" Target="https://iclinic.com.br/cid/capitulo/5/grupo/60/categoria/450/" TargetMode="External"/><Relationship Id="rId7" Type="http://schemas.openxmlformats.org/officeDocument/2006/relationships/hyperlink" Target="https://iclinic.com.br/cid/capitulo/5/grupo/60/categoria/454/" TargetMode="External"/><Relationship Id="rId2" Type="http://schemas.openxmlformats.org/officeDocument/2006/relationships/hyperlink" Target="https://iclinic.com.br/cid/capitulo/5/grupo/60/categoria/449/" TargetMode="External"/><Relationship Id="rId1" Type="http://schemas.openxmlformats.org/officeDocument/2006/relationships/slideLayout" Target="../slideLayouts/slideLayout2.xml"/><Relationship Id="rId6" Type="http://schemas.openxmlformats.org/officeDocument/2006/relationships/hyperlink" Target="https://iclinic.com.br/cid/capitulo/5/grupo/60/categoria/453/" TargetMode="External"/><Relationship Id="rId5" Type="http://schemas.openxmlformats.org/officeDocument/2006/relationships/hyperlink" Target="https://iclinic.com.br/cid/capitulo/5/grupo/60/categoria/452/" TargetMode="External"/><Relationship Id="rId4" Type="http://schemas.openxmlformats.org/officeDocument/2006/relationships/hyperlink" Target="https://iclinic.com.br/cid/capitulo/5/grupo/60/categoria/451/"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iclinic.com.br/cid/capitulo/5/grupo/62/categoria/469/" TargetMode="External"/><Relationship Id="rId3" Type="http://schemas.openxmlformats.org/officeDocument/2006/relationships/hyperlink" Target="https://iclinic.com.br/cid/capitulo/5/grupo/62/" TargetMode="External"/><Relationship Id="rId7" Type="http://schemas.openxmlformats.org/officeDocument/2006/relationships/hyperlink" Target="https://iclinic.com.br/cid/capitulo/5/grupo/62/categoria/468/" TargetMode="External"/><Relationship Id="rId2" Type="http://schemas.openxmlformats.org/officeDocument/2006/relationships/hyperlink" Target="https://iclinic.com.br/cid/capitulo/5/grupo/62/categoria/463/" TargetMode="External"/><Relationship Id="rId1" Type="http://schemas.openxmlformats.org/officeDocument/2006/relationships/slideLayout" Target="../slideLayouts/slideLayout2.xml"/><Relationship Id="rId6" Type="http://schemas.openxmlformats.org/officeDocument/2006/relationships/hyperlink" Target="https://iclinic.com.br/cid/capitulo/5/grupo/62/categoria/467/" TargetMode="External"/><Relationship Id="rId5" Type="http://schemas.openxmlformats.org/officeDocument/2006/relationships/hyperlink" Target="https://iclinic.com.br/cid/capitulo/5/grupo/62/categoria/466/" TargetMode="External"/><Relationship Id="rId4" Type="http://schemas.openxmlformats.org/officeDocument/2006/relationships/hyperlink" Target="https://iclinic.com.br/cid/capitulo/5/grupo/62/categoria/465/" TargetMode="External"/><Relationship Id="rId9" Type="http://schemas.openxmlformats.org/officeDocument/2006/relationships/hyperlink" Target="https://iclinic.com.br/cid/capitulo/5/grupo/62/categoria/470/"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iclinic.com.br/cid/capitulo/5/grupo/59/" TargetMode="External"/><Relationship Id="rId3" Type="http://schemas.openxmlformats.org/officeDocument/2006/relationships/hyperlink" Target="https://iclinic.com.br/cid/capitulo/5/grupo/59/categoria/443/" TargetMode="External"/><Relationship Id="rId7" Type="http://schemas.openxmlformats.org/officeDocument/2006/relationships/hyperlink" Target="https://iclinic.com.br/cid/capitulo/5/grupo/59/categoria/447/" TargetMode="External"/><Relationship Id="rId2" Type="http://schemas.openxmlformats.org/officeDocument/2006/relationships/hyperlink" Target="https://iclinic.com.br/cid/capitulo/5/grupo/59/categoria/442/" TargetMode="External"/><Relationship Id="rId1" Type="http://schemas.openxmlformats.org/officeDocument/2006/relationships/slideLayout" Target="../slideLayouts/slideLayout2.xml"/><Relationship Id="rId6" Type="http://schemas.openxmlformats.org/officeDocument/2006/relationships/hyperlink" Target="https://iclinic.com.br/cid/capitulo/5/grupo/59/categoria/446/" TargetMode="External"/><Relationship Id="rId5" Type="http://schemas.openxmlformats.org/officeDocument/2006/relationships/hyperlink" Target="https://iclinic.com.br/cid/capitulo/5/grupo/59/categoria/445/" TargetMode="External"/><Relationship Id="rId4" Type="http://schemas.openxmlformats.org/officeDocument/2006/relationships/hyperlink" Target="https://iclinic.com.br/cid/capitulo/5/grupo/59/categoria/444/"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iclinic.com.br/cid/capitulo/5/grupo/58/" TargetMode="External"/><Relationship Id="rId2" Type="http://schemas.openxmlformats.org/officeDocument/2006/relationships/hyperlink" Target="https://iclinic.com.br/cid/capitulo/5/grupo/58/categoria/434/" TargetMode="External"/><Relationship Id="rId1" Type="http://schemas.openxmlformats.org/officeDocument/2006/relationships/slideLayout" Target="../slideLayouts/slideLayout2.xml"/><Relationship Id="rId6" Type="http://schemas.openxmlformats.org/officeDocument/2006/relationships/hyperlink" Target="https://iclinic.com.br/cid/capitulo/5/grupo/58/categoria/439/" TargetMode="External"/><Relationship Id="rId5" Type="http://schemas.openxmlformats.org/officeDocument/2006/relationships/hyperlink" Target="https://iclinic.com.br/cid/capitulo/5/grupo/58/categoria/437/" TargetMode="External"/><Relationship Id="rId4" Type="http://schemas.openxmlformats.org/officeDocument/2006/relationships/hyperlink" Target="https://iclinic.com.br/cid/capitulo/5/grupo/58/categoria/436/" TargetMode="External"/></Relationships>
</file>

<file path=ppt/slides/_rels/slide67.xml.rels><?xml version="1.0" encoding="UTF-8" standalone="yes"?>
<Relationships xmlns="http://schemas.openxmlformats.org/package/2006/relationships"><Relationship Id="rId8" Type="http://schemas.openxmlformats.org/officeDocument/2006/relationships/hyperlink" Target="https://iclinic.com.br/cid/capitulo/5/grupo/59/" TargetMode="External"/><Relationship Id="rId3" Type="http://schemas.openxmlformats.org/officeDocument/2006/relationships/hyperlink" Target="https://iclinic.com.br/cid/capitulo/5/grupo/59/categoria/443/" TargetMode="External"/><Relationship Id="rId7" Type="http://schemas.openxmlformats.org/officeDocument/2006/relationships/hyperlink" Target="https://iclinic.com.br/cid/capitulo/5/grupo/59/categoria/447/" TargetMode="External"/><Relationship Id="rId2" Type="http://schemas.openxmlformats.org/officeDocument/2006/relationships/hyperlink" Target="https://iclinic.com.br/cid/capitulo/5/grupo/59/categoria/442/" TargetMode="External"/><Relationship Id="rId1" Type="http://schemas.openxmlformats.org/officeDocument/2006/relationships/slideLayout" Target="../slideLayouts/slideLayout2.xml"/><Relationship Id="rId6" Type="http://schemas.openxmlformats.org/officeDocument/2006/relationships/hyperlink" Target="https://iclinic.com.br/cid/capitulo/5/grupo/59/categoria/446/" TargetMode="External"/><Relationship Id="rId5" Type="http://schemas.openxmlformats.org/officeDocument/2006/relationships/hyperlink" Target="https://iclinic.com.br/cid/capitulo/5/grupo/59/categoria/445/" TargetMode="External"/><Relationship Id="rId4" Type="http://schemas.openxmlformats.org/officeDocument/2006/relationships/hyperlink" Target="https://iclinic.com.br/cid/capitulo/5/grupo/59/categoria/444/"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s://iclinic.com.br/cid/capitulo/5/grupo/57/categoria/430/" TargetMode="External"/><Relationship Id="rId3" Type="http://schemas.openxmlformats.org/officeDocument/2006/relationships/hyperlink" Target="https://iclinic.com.br/cid/capitulo/5/grupo/57/categoria/425/" TargetMode="External"/><Relationship Id="rId7" Type="http://schemas.openxmlformats.org/officeDocument/2006/relationships/hyperlink" Target="https://iclinic.com.br/cid/capitulo/5/grupo/57/categoria/429/" TargetMode="External"/><Relationship Id="rId2" Type="http://schemas.openxmlformats.org/officeDocument/2006/relationships/hyperlink" Target="https://iclinic.com.br/cid/capitulo/5/grupo/57/categoria/424/" TargetMode="External"/><Relationship Id="rId1" Type="http://schemas.openxmlformats.org/officeDocument/2006/relationships/slideLayout" Target="../slideLayouts/slideLayout2.xml"/><Relationship Id="rId6" Type="http://schemas.openxmlformats.org/officeDocument/2006/relationships/hyperlink" Target="https://iclinic.com.br/cid/capitulo/5/grupo/57/categoria/428/" TargetMode="External"/><Relationship Id="rId11" Type="http://schemas.openxmlformats.org/officeDocument/2006/relationships/hyperlink" Target="https://iclinic.com.br/cid/capitulo/5/grupo/57/categoria/433/" TargetMode="External"/><Relationship Id="rId5" Type="http://schemas.openxmlformats.org/officeDocument/2006/relationships/hyperlink" Target="https://iclinic.com.br/cid/capitulo/5/grupo/57/categoria/427/" TargetMode="External"/><Relationship Id="rId10" Type="http://schemas.openxmlformats.org/officeDocument/2006/relationships/hyperlink" Target="https://iclinic.com.br/cid/capitulo/5/grupo/57/categoria/432/" TargetMode="External"/><Relationship Id="rId4" Type="http://schemas.openxmlformats.org/officeDocument/2006/relationships/hyperlink" Target="https://iclinic.com.br/cid/capitulo/5/grupo/57/categoria/426/" TargetMode="External"/><Relationship Id="rId9" Type="http://schemas.openxmlformats.org/officeDocument/2006/relationships/hyperlink" Target="https://iclinic.com.br/cid/capitulo/5/grupo/57/categoria/43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hyperlink" Target="https://iclinic.com.br/cid/capitulo/5/grupo/65/categoria/491/" TargetMode="External"/><Relationship Id="rId3" Type="http://schemas.openxmlformats.org/officeDocument/2006/relationships/hyperlink" Target="https://iclinic.com.br/cid/capitulo/5/grupo/65/categoria/486/" TargetMode="External"/><Relationship Id="rId7" Type="http://schemas.openxmlformats.org/officeDocument/2006/relationships/hyperlink" Target="https://iclinic.com.br/cid/capitulo/5/grupo/65/categoria/490/" TargetMode="External"/><Relationship Id="rId2" Type="http://schemas.openxmlformats.org/officeDocument/2006/relationships/hyperlink" Target="https://iclinic.com.br/cid/capitulo/5/grupo/65/categoria/485/" TargetMode="External"/><Relationship Id="rId1" Type="http://schemas.openxmlformats.org/officeDocument/2006/relationships/slideLayout" Target="../slideLayouts/slideLayout2.xml"/><Relationship Id="rId6" Type="http://schemas.openxmlformats.org/officeDocument/2006/relationships/hyperlink" Target="https://iclinic.com.br/cid/capitulo/5/grupo/65/categoria/489/" TargetMode="External"/><Relationship Id="rId5" Type="http://schemas.openxmlformats.org/officeDocument/2006/relationships/hyperlink" Target="https://iclinic.com.br/cid/capitulo/5/grupo/65/categoria/488/" TargetMode="External"/><Relationship Id="rId4" Type="http://schemas.openxmlformats.org/officeDocument/2006/relationships/hyperlink" Target="https://iclinic.com.br/cid/capitulo/5/grupo/65/categoria/487/"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s://iclinic.com.br/cid/capitulo/5/grupo/64/categoria/479/" TargetMode="External"/><Relationship Id="rId2" Type="http://schemas.openxmlformats.org/officeDocument/2006/relationships/hyperlink" Target="https://iclinic.com.br/cid/capitulo/5/grupo/64/categoria/478/" TargetMode="External"/><Relationship Id="rId1" Type="http://schemas.openxmlformats.org/officeDocument/2006/relationships/slideLayout" Target="../slideLayouts/slideLayout2.xml"/><Relationship Id="rId5" Type="http://schemas.openxmlformats.org/officeDocument/2006/relationships/hyperlink" Target="https://iclinic.com.br/cid/capitulo/5/grupo/64/categoria/482/" TargetMode="External"/><Relationship Id="rId4" Type="http://schemas.openxmlformats.org/officeDocument/2006/relationships/hyperlink" Target="https://iclinic.com.br/cid/capitulo/5/grupo/64/"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hyperlink" Target="https://iclinic.com.br/cid/capitulo/5/grupo/56/categoria/422/" TargetMode="External"/><Relationship Id="rId3" Type="http://schemas.openxmlformats.org/officeDocument/2006/relationships/hyperlink" Target="https://iclinic.com.br/cid/capitulo/5/grupo/56/categoria/416/" TargetMode="External"/><Relationship Id="rId7" Type="http://schemas.openxmlformats.org/officeDocument/2006/relationships/hyperlink" Target="https://iclinic.com.br/cid/capitulo/5/grupo/56/categoria/421/" TargetMode="External"/><Relationship Id="rId2" Type="http://schemas.openxmlformats.org/officeDocument/2006/relationships/hyperlink" Target="https://iclinic.com.br/cid/capitulo/5/grupo/56/categoria/415/" TargetMode="External"/><Relationship Id="rId1" Type="http://schemas.openxmlformats.org/officeDocument/2006/relationships/slideLayout" Target="../slideLayouts/slideLayout2.xml"/><Relationship Id="rId6" Type="http://schemas.openxmlformats.org/officeDocument/2006/relationships/hyperlink" Target="https://iclinic.com.br/cid/capitulo/5/grupo/56/categoria/420/" TargetMode="External"/><Relationship Id="rId5" Type="http://schemas.openxmlformats.org/officeDocument/2006/relationships/hyperlink" Target="https://iclinic.com.br/cid/capitulo/5/grupo/56/" TargetMode="External"/><Relationship Id="rId4" Type="http://schemas.openxmlformats.org/officeDocument/2006/relationships/hyperlink" Target="https://iclinic.com.br/cid/capitulo/5/grupo/56/categoria/417/"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1520" y="764704"/>
            <a:ext cx="6552728" cy="2376264"/>
          </a:xfrm>
        </p:spPr>
        <p:txBody>
          <a:bodyPr>
            <a:noAutofit/>
          </a:bodyPr>
          <a:lstStyle/>
          <a:p>
            <a:r>
              <a:rPr lang="pt-BR" sz="4800" dirty="0" smtClean="0"/>
              <a:t>Descritores da Estratificação de Risco em Saúde Mental</a:t>
            </a:r>
            <a:endParaRPr lang="pt-BR" sz="4800" dirty="0"/>
          </a:p>
        </p:txBody>
      </p:sp>
      <p:sp>
        <p:nvSpPr>
          <p:cNvPr id="3" name="Subtítulo 2"/>
          <p:cNvSpPr>
            <a:spLocks noGrp="1"/>
          </p:cNvSpPr>
          <p:nvPr>
            <p:ph type="subTitle" idx="1"/>
          </p:nvPr>
        </p:nvSpPr>
        <p:spPr>
          <a:xfrm>
            <a:off x="107504" y="4293096"/>
            <a:ext cx="8960296" cy="1728192"/>
          </a:xfrm>
        </p:spPr>
        <p:txBody>
          <a:bodyPr>
            <a:noAutofit/>
          </a:bodyPr>
          <a:lstStyle/>
          <a:p>
            <a:r>
              <a:rPr lang="pt-BR" sz="3200" dirty="0" smtClean="0">
                <a:solidFill>
                  <a:srgbClr val="FF0000"/>
                </a:solidFill>
              </a:rPr>
              <a:t>Bianca </a:t>
            </a:r>
            <a:r>
              <a:rPr lang="pt-BR" sz="3200" dirty="0" err="1" smtClean="0">
                <a:solidFill>
                  <a:srgbClr val="FF0000"/>
                </a:solidFill>
              </a:rPr>
              <a:t>Magnago</a:t>
            </a:r>
            <a:r>
              <a:rPr lang="pt-BR" sz="3200" dirty="0" smtClean="0">
                <a:solidFill>
                  <a:srgbClr val="FF0000"/>
                </a:solidFill>
              </a:rPr>
              <a:t> Paiva</a:t>
            </a:r>
          </a:p>
          <a:p>
            <a:r>
              <a:rPr lang="pt-BR" sz="3200" dirty="0" smtClean="0">
                <a:solidFill>
                  <a:srgbClr val="FF0000"/>
                </a:solidFill>
              </a:rPr>
              <a:t>Médica formada pela UFES</a:t>
            </a:r>
          </a:p>
          <a:p>
            <a:r>
              <a:rPr lang="pt-BR" sz="3200" dirty="0" smtClean="0">
                <a:solidFill>
                  <a:srgbClr val="FF0000"/>
                </a:solidFill>
              </a:rPr>
              <a:t>Psiquiatra formada pela UERJ</a:t>
            </a:r>
            <a:endParaRPr lang="pt-BR" sz="3200" dirty="0">
              <a:solidFill>
                <a:srgbClr val="FF0000"/>
              </a:solidFill>
            </a:endParaRPr>
          </a:p>
        </p:txBody>
      </p:sp>
    </p:spTree>
    <p:extLst>
      <p:ext uri="{BB962C8B-B14F-4D97-AF65-F5344CB8AC3E}">
        <p14:creationId xmlns:p14="http://schemas.microsoft.com/office/powerpoint/2010/main" val="2192169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História Psiquiátrica</a:t>
            </a:r>
            <a:endParaRPr lang="pt-BR" dirty="0"/>
          </a:p>
        </p:txBody>
      </p:sp>
      <p:sp>
        <p:nvSpPr>
          <p:cNvPr id="3" name="Espaço Reservado para Conteúdo 2"/>
          <p:cNvSpPr>
            <a:spLocks noGrp="1"/>
          </p:cNvSpPr>
          <p:nvPr>
            <p:ph idx="1"/>
          </p:nvPr>
        </p:nvSpPr>
        <p:spPr/>
        <p:txBody>
          <a:bodyPr>
            <a:normAutofit/>
          </a:bodyPr>
          <a:lstStyle/>
          <a:p>
            <a:r>
              <a:rPr lang="pt-BR" dirty="0" smtClean="0"/>
              <a:t>A estrutura e conteúdo da anamnese psiquiátrica:</a:t>
            </a:r>
          </a:p>
          <a:p>
            <a:pPr marL="514350" indent="-514350">
              <a:buFont typeface="+mj-lt"/>
              <a:buAutoNum type="arabicPeriod"/>
            </a:pPr>
            <a:r>
              <a:rPr lang="pt-BR" dirty="0" smtClean="0"/>
              <a:t>Identificação</a:t>
            </a:r>
          </a:p>
          <a:p>
            <a:pPr marL="514350" indent="-514350">
              <a:buFont typeface="+mj-lt"/>
              <a:buAutoNum type="arabicPeriod"/>
            </a:pPr>
            <a:r>
              <a:rPr lang="pt-BR" dirty="0" smtClean="0"/>
              <a:t>Queixa Principal</a:t>
            </a:r>
          </a:p>
          <a:p>
            <a:pPr marL="514350" indent="-514350">
              <a:buFont typeface="+mj-lt"/>
              <a:buAutoNum type="arabicPeriod"/>
            </a:pPr>
            <a:r>
              <a:rPr lang="pt-BR" dirty="0" smtClean="0"/>
              <a:t>Motivo do Atendimento</a:t>
            </a:r>
          </a:p>
          <a:p>
            <a:pPr marL="514350" indent="-514350">
              <a:buFont typeface="+mj-lt"/>
              <a:buAutoNum type="arabicPeriod"/>
            </a:pPr>
            <a:r>
              <a:rPr lang="pt-BR" dirty="0" smtClean="0"/>
              <a:t>História da Doença Atual</a:t>
            </a:r>
          </a:p>
          <a:p>
            <a:pPr marL="514350" indent="-514350">
              <a:buFont typeface="+mj-lt"/>
              <a:buAutoNum type="arabicPeriod"/>
            </a:pPr>
            <a:r>
              <a:rPr lang="pt-BR" dirty="0" smtClean="0"/>
              <a:t>História Patológica Pregressa</a:t>
            </a:r>
          </a:p>
          <a:p>
            <a:pPr marL="514350" indent="-514350">
              <a:buFont typeface="+mj-lt"/>
              <a:buAutoNum type="arabicPeriod"/>
            </a:pPr>
            <a:r>
              <a:rPr lang="pt-BR" dirty="0" smtClean="0"/>
              <a:t>História Fisiológica</a:t>
            </a:r>
          </a:p>
          <a:p>
            <a:pPr marL="514350" indent="-514350">
              <a:buFont typeface="+mj-lt"/>
              <a:buAutoNum type="arabicPeriod"/>
            </a:pPr>
            <a:r>
              <a:rPr lang="pt-BR" dirty="0" smtClean="0"/>
              <a:t>História Pessoal</a:t>
            </a:r>
          </a:p>
          <a:p>
            <a:pPr marL="514350" indent="-514350">
              <a:buFont typeface="+mj-lt"/>
              <a:buAutoNum type="arabicPeriod"/>
            </a:pPr>
            <a:r>
              <a:rPr lang="pt-BR" dirty="0" smtClean="0"/>
              <a:t>História Social</a:t>
            </a:r>
          </a:p>
          <a:p>
            <a:pPr marL="514350" indent="-514350">
              <a:buFont typeface="+mj-lt"/>
              <a:buAutoNum type="arabicPeriod"/>
            </a:pPr>
            <a:r>
              <a:rPr lang="pt-BR" dirty="0" smtClean="0"/>
              <a:t>História Familiar</a:t>
            </a:r>
          </a:p>
          <a:p>
            <a:pPr marL="0" indent="0">
              <a:buNone/>
            </a:pPr>
            <a:endParaRPr lang="pt-BR" dirty="0"/>
          </a:p>
        </p:txBody>
      </p:sp>
      <p:pic>
        <p:nvPicPr>
          <p:cNvPr id="5122" name="Picture 2" descr="C:\Users\acer1\Desktop\bianca\CAPS - Estratificação de risco\histor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616" y="4797152"/>
            <a:ext cx="4191000"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325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Súmula Psicopatológica</a:t>
            </a:r>
            <a:endParaRPr lang="pt-BR" dirty="0"/>
          </a:p>
        </p:txBody>
      </p:sp>
      <p:sp>
        <p:nvSpPr>
          <p:cNvPr id="3" name="Espaço Reservado para Conteúdo 2"/>
          <p:cNvSpPr>
            <a:spLocks noGrp="1"/>
          </p:cNvSpPr>
          <p:nvPr>
            <p:ph idx="1"/>
          </p:nvPr>
        </p:nvSpPr>
        <p:spPr/>
        <p:txBody>
          <a:bodyPr>
            <a:normAutofit fontScale="92500" lnSpcReduction="10000"/>
          </a:bodyPr>
          <a:lstStyle/>
          <a:p>
            <a:pPr marL="514350" indent="-514350">
              <a:buFont typeface="+mj-lt"/>
              <a:buAutoNum type="arabicPeriod"/>
            </a:pPr>
            <a:r>
              <a:rPr lang="pt-BR" dirty="0" smtClean="0"/>
              <a:t>Aparência </a:t>
            </a:r>
          </a:p>
          <a:p>
            <a:pPr marL="514350" indent="-514350">
              <a:buFont typeface="+mj-lt"/>
              <a:buAutoNum type="arabicPeriod"/>
            </a:pPr>
            <a:r>
              <a:rPr lang="pt-BR" dirty="0" smtClean="0"/>
              <a:t>Atitude</a:t>
            </a:r>
          </a:p>
          <a:p>
            <a:pPr marL="514350" indent="-514350">
              <a:buFont typeface="+mj-lt"/>
              <a:buAutoNum type="arabicPeriod"/>
            </a:pPr>
            <a:r>
              <a:rPr lang="pt-BR" dirty="0" smtClean="0"/>
              <a:t>Consciência </a:t>
            </a:r>
          </a:p>
          <a:p>
            <a:pPr marL="514350" indent="-514350">
              <a:buFont typeface="+mj-lt"/>
              <a:buAutoNum type="arabicPeriod"/>
            </a:pPr>
            <a:r>
              <a:rPr lang="pt-BR" dirty="0" smtClean="0"/>
              <a:t>Atenção</a:t>
            </a:r>
          </a:p>
          <a:p>
            <a:pPr marL="514350" indent="-514350">
              <a:buFont typeface="+mj-lt"/>
              <a:buAutoNum type="arabicPeriod"/>
            </a:pPr>
            <a:r>
              <a:rPr lang="pt-BR" dirty="0" err="1" smtClean="0"/>
              <a:t>Sensopercepção</a:t>
            </a:r>
            <a:endParaRPr lang="pt-BR" dirty="0" smtClean="0"/>
          </a:p>
          <a:p>
            <a:pPr marL="514350" indent="-514350">
              <a:buFont typeface="+mj-lt"/>
              <a:buAutoNum type="arabicPeriod"/>
            </a:pPr>
            <a:r>
              <a:rPr lang="pt-BR" dirty="0" smtClean="0"/>
              <a:t>Memória </a:t>
            </a:r>
          </a:p>
          <a:p>
            <a:pPr marL="514350" indent="-514350">
              <a:buFont typeface="+mj-lt"/>
              <a:buAutoNum type="arabicPeriod"/>
            </a:pPr>
            <a:r>
              <a:rPr lang="pt-BR" dirty="0" smtClean="0"/>
              <a:t>Fala/Linguagem </a:t>
            </a:r>
          </a:p>
          <a:p>
            <a:pPr marL="514350" indent="-514350">
              <a:buFont typeface="+mj-lt"/>
              <a:buAutoNum type="arabicPeriod"/>
            </a:pPr>
            <a:r>
              <a:rPr lang="pt-BR" dirty="0" smtClean="0"/>
              <a:t>Pensamento (forma/curso/conteúdo)</a:t>
            </a:r>
          </a:p>
          <a:p>
            <a:pPr marL="514350" indent="-514350">
              <a:buFont typeface="+mj-lt"/>
              <a:buAutoNum type="arabicPeriod"/>
            </a:pPr>
            <a:r>
              <a:rPr lang="pt-BR" dirty="0" smtClean="0"/>
              <a:t>Psicomotricidade</a:t>
            </a:r>
          </a:p>
          <a:p>
            <a:pPr marL="514350" indent="-514350">
              <a:buFont typeface="+mj-lt"/>
              <a:buAutoNum type="arabicPeriod"/>
            </a:pPr>
            <a:r>
              <a:rPr lang="pt-BR" dirty="0" smtClean="0"/>
              <a:t>Volição/Pragmatismo</a:t>
            </a:r>
          </a:p>
          <a:p>
            <a:pPr marL="514350" indent="-514350">
              <a:buFont typeface="+mj-lt"/>
              <a:buAutoNum type="arabicPeriod"/>
            </a:pPr>
            <a:r>
              <a:rPr lang="pt-BR" dirty="0" smtClean="0"/>
              <a:t>Humor e Afetividade</a:t>
            </a:r>
          </a:p>
          <a:p>
            <a:pPr marL="514350" indent="-514350">
              <a:buFont typeface="+mj-lt"/>
              <a:buAutoNum type="arabicPeriod"/>
            </a:pPr>
            <a:r>
              <a:rPr lang="pt-BR" dirty="0" smtClean="0"/>
              <a:t>Orientação</a:t>
            </a:r>
          </a:p>
          <a:p>
            <a:pPr marL="514350" indent="-514350">
              <a:buFont typeface="+mj-lt"/>
              <a:buAutoNum type="arabicPeriod"/>
            </a:pPr>
            <a:r>
              <a:rPr lang="pt-BR" dirty="0" smtClean="0"/>
              <a:t>Consciência do Eu </a:t>
            </a:r>
          </a:p>
          <a:p>
            <a:pPr marL="514350" indent="-514350">
              <a:buFont typeface="+mj-lt"/>
              <a:buAutoNum type="arabicPeriod"/>
            </a:pPr>
            <a:r>
              <a:rPr lang="pt-BR" dirty="0" smtClean="0"/>
              <a:t>Consciência de Morbidade</a:t>
            </a:r>
          </a:p>
          <a:p>
            <a:endParaRPr lang="pt-BR" dirty="0"/>
          </a:p>
        </p:txBody>
      </p:sp>
    </p:spTree>
    <p:extLst>
      <p:ext uri="{BB962C8B-B14F-4D97-AF65-F5344CB8AC3E}">
        <p14:creationId xmlns:p14="http://schemas.microsoft.com/office/powerpoint/2010/main" val="124441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 Aparência</a:t>
            </a:r>
            <a:endParaRPr lang="pt-BR"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a:pPr>
            <a:r>
              <a:rPr lang="pt-BR" dirty="0" smtClean="0"/>
              <a:t>Na Depressão: o desinteresse ou a falta de energia pode inviabilizar os cuidados pessoais</a:t>
            </a:r>
          </a:p>
          <a:p>
            <a:pPr marL="514350" indent="-514350">
              <a:buFont typeface="+mj-lt"/>
              <a:buAutoNum type="arabicPeriod"/>
            </a:pPr>
            <a:r>
              <a:rPr lang="pt-BR" dirty="0" smtClean="0"/>
              <a:t>Na Mania: costumam usar roupas coloridas, chamativas, decotadas. Alguns podem se apresentar descuidados</a:t>
            </a:r>
          </a:p>
          <a:p>
            <a:pPr marL="514350" indent="-514350">
              <a:buFont typeface="+mj-lt"/>
              <a:buAutoNum type="arabicPeriod"/>
            </a:pPr>
            <a:r>
              <a:rPr lang="pt-BR" dirty="0" smtClean="0"/>
              <a:t>Na Esquizofrenia: nos quadros onde prevalecem os sintomas negativos a aparência é descuidada. Nos quadros marcados pelos sintomas positivos pode ser bizarro</a:t>
            </a:r>
          </a:p>
          <a:p>
            <a:pPr marL="514350" indent="-514350">
              <a:buFont typeface="+mj-lt"/>
              <a:buAutoNum type="arabicPeriod"/>
            </a:pPr>
            <a:r>
              <a:rPr lang="pt-BR" dirty="0" smtClean="0"/>
              <a:t>Na Demência: com o curso da apraxia podem estar descuidados</a:t>
            </a:r>
          </a:p>
          <a:p>
            <a:pPr marL="514350" indent="-514350">
              <a:buFont typeface="+mj-lt"/>
              <a:buAutoNum type="arabicPeriod"/>
            </a:pPr>
            <a:r>
              <a:rPr lang="pt-BR" dirty="0" smtClean="0"/>
              <a:t>No Transtorno Conversivo e Dissociativo: exibicionista</a:t>
            </a:r>
            <a:endParaRPr lang="pt-BR" dirty="0"/>
          </a:p>
        </p:txBody>
      </p:sp>
      <p:pic>
        <p:nvPicPr>
          <p:cNvPr id="6146" name="Picture 2" descr="C:\Users\acer1\Desktop\bianca\CAPS - Estratificação de risco\aparenc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5373216"/>
            <a:ext cx="2182224" cy="119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98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922114"/>
          </a:xfrm>
        </p:spPr>
        <p:txBody>
          <a:bodyPr/>
          <a:lstStyle/>
          <a:p>
            <a:r>
              <a:rPr lang="pt-BR" dirty="0" smtClean="0"/>
              <a:t>2- Atitude</a:t>
            </a:r>
            <a:endParaRPr lang="pt-BR" dirty="0"/>
          </a:p>
        </p:txBody>
      </p:sp>
      <p:sp>
        <p:nvSpPr>
          <p:cNvPr id="3" name="Espaço Reservado para Conteúdo 2"/>
          <p:cNvSpPr>
            <a:spLocks noGrp="1"/>
          </p:cNvSpPr>
          <p:nvPr>
            <p:ph idx="1"/>
          </p:nvPr>
        </p:nvSpPr>
        <p:spPr>
          <a:xfrm>
            <a:off x="457200" y="1052736"/>
            <a:ext cx="7859216" cy="5616624"/>
          </a:xfrm>
        </p:spPr>
        <p:txBody>
          <a:bodyPr>
            <a:normAutofit fontScale="25000" lnSpcReduction="20000"/>
          </a:bodyPr>
          <a:lstStyle/>
          <a:p>
            <a:pPr marL="0" indent="0">
              <a:buNone/>
            </a:pPr>
            <a:endParaRPr lang="pt-BR" dirty="0" smtClean="0"/>
          </a:p>
          <a:p>
            <a:pPr marL="514350" indent="-514350">
              <a:buFont typeface="+mj-lt"/>
              <a:buAutoNum type="arabicPeriod"/>
            </a:pPr>
            <a:r>
              <a:rPr lang="pt-BR" sz="4800" dirty="0" smtClean="0"/>
              <a:t>Oposição</a:t>
            </a:r>
          </a:p>
          <a:p>
            <a:pPr marL="514350" indent="-514350">
              <a:buFont typeface="+mj-lt"/>
              <a:buAutoNum type="arabicPeriod"/>
            </a:pPr>
            <a:r>
              <a:rPr lang="pt-BR" sz="4800" dirty="0" smtClean="0"/>
              <a:t>Hostil</a:t>
            </a:r>
          </a:p>
          <a:p>
            <a:pPr marL="514350" indent="-514350">
              <a:buFont typeface="+mj-lt"/>
              <a:buAutoNum type="arabicPeriod"/>
            </a:pPr>
            <a:r>
              <a:rPr lang="pt-BR" sz="4800" dirty="0" smtClean="0"/>
              <a:t>Fuga</a:t>
            </a:r>
          </a:p>
          <a:p>
            <a:pPr marL="514350" indent="-514350">
              <a:buFont typeface="+mj-lt"/>
              <a:buAutoNum type="arabicPeriod"/>
            </a:pPr>
            <a:r>
              <a:rPr lang="pt-BR" sz="4800" dirty="0" smtClean="0"/>
              <a:t>Suspicaz</a:t>
            </a:r>
          </a:p>
          <a:p>
            <a:pPr marL="514350" indent="-514350">
              <a:buFont typeface="+mj-lt"/>
              <a:buAutoNum type="arabicPeriod"/>
            </a:pPr>
            <a:r>
              <a:rPr lang="pt-BR" sz="4800" dirty="0" smtClean="0"/>
              <a:t>Querelante</a:t>
            </a:r>
          </a:p>
          <a:p>
            <a:pPr marL="514350" indent="-514350">
              <a:buFont typeface="+mj-lt"/>
              <a:buAutoNum type="arabicPeriod"/>
            </a:pPr>
            <a:r>
              <a:rPr lang="pt-BR" sz="4800" dirty="0" smtClean="0"/>
              <a:t>Reivindicativa</a:t>
            </a:r>
          </a:p>
          <a:p>
            <a:pPr marL="514350" indent="-514350">
              <a:buFont typeface="+mj-lt"/>
              <a:buAutoNum type="arabicPeriod"/>
            </a:pPr>
            <a:r>
              <a:rPr lang="pt-BR" sz="4800" dirty="0" smtClean="0"/>
              <a:t>Arrogante</a:t>
            </a:r>
          </a:p>
          <a:p>
            <a:pPr marL="514350" indent="-514350">
              <a:buFont typeface="+mj-lt"/>
              <a:buAutoNum type="arabicPeriod"/>
            </a:pPr>
            <a:r>
              <a:rPr lang="pt-BR" sz="4800" dirty="0" smtClean="0"/>
              <a:t>Evasiva</a:t>
            </a:r>
          </a:p>
          <a:p>
            <a:pPr marL="514350" indent="-514350">
              <a:buFont typeface="+mj-lt"/>
              <a:buAutoNum type="arabicPeriod"/>
            </a:pPr>
            <a:r>
              <a:rPr lang="pt-BR" sz="4800" dirty="0" smtClean="0"/>
              <a:t>Esquiva</a:t>
            </a:r>
          </a:p>
          <a:p>
            <a:pPr marL="514350" indent="-514350">
              <a:buFont typeface="+mj-lt"/>
              <a:buAutoNum type="arabicPeriod"/>
            </a:pPr>
            <a:r>
              <a:rPr lang="pt-BR" sz="4800" dirty="0" smtClean="0"/>
              <a:t>Invasiva</a:t>
            </a:r>
          </a:p>
          <a:p>
            <a:pPr marL="514350" indent="-514350">
              <a:buFont typeface="+mj-lt"/>
              <a:buAutoNum type="arabicPeriod"/>
            </a:pPr>
            <a:r>
              <a:rPr lang="pt-BR" sz="4800" dirty="0" smtClean="0"/>
              <a:t>Inibida</a:t>
            </a:r>
          </a:p>
          <a:p>
            <a:pPr marL="514350" indent="-514350">
              <a:buFont typeface="+mj-lt"/>
              <a:buAutoNum type="arabicPeriod"/>
            </a:pPr>
            <a:r>
              <a:rPr lang="pt-BR" sz="4800" dirty="0" smtClean="0"/>
              <a:t>Desinibida</a:t>
            </a:r>
          </a:p>
          <a:p>
            <a:pPr marL="514350" indent="-514350">
              <a:buFont typeface="+mj-lt"/>
              <a:buAutoNum type="arabicPeriod"/>
            </a:pPr>
            <a:r>
              <a:rPr lang="pt-BR" sz="4800" dirty="0" smtClean="0"/>
              <a:t>Jocosa</a:t>
            </a:r>
          </a:p>
          <a:p>
            <a:pPr marL="514350" indent="-514350">
              <a:buFont typeface="+mj-lt"/>
              <a:buAutoNum type="arabicPeriod"/>
            </a:pPr>
            <a:r>
              <a:rPr lang="pt-BR" sz="4800" dirty="0" smtClean="0"/>
              <a:t>Irônica</a:t>
            </a:r>
          </a:p>
          <a:p>
            <a:pPr marL="514350" indent="-514350">
              <a:buFont typeface="+mj-lt"/>
              <a:buAutoNum type="arabicPeriod"/>
            </a:pPr>
            <a:r>
              <a:rPr lang="pt-BR" sz="4800" dirty="0" smtClean="0"/>
              <a:t>Lamuriosa</a:t>
            </a:r>
          </a:p>
          <a:p>
            <a:pPr marL="514350" indent="-514350">
              <a:buFont typeface="+mj-lt"/>
              <a:buAutoNum type="arabicPeriod"/>
            </a:pPr>
            <a:r>
              <a:rPr lang="pt-BR" sz="4800" dirty="0" smtClean="0"/>
              <a:t>Dramática</a:t>
            </a:r>
          </a:p>
          <a:p>
            <a:pPr marL="514350" indent="-514350">
              <a:buFont typeface="+mj-lt"/>
              <a:buAutoNum type="arabicPeriod"/>
            </a:pPr>
            <a:r>
              <a:rPr lang="pt-BR" sz="4800" dirty="0" smtClean="0"/>
              <a:t>Teatral</a:t>
            </a:r>
          </a:p>
          <a:p>
            <a:pPr marL="514350" indent="-514350">
              <a:buFont typeface="+mj-lt"/>
              <a:buAutoNum type="arabicPeriod"/>
            </a:pPr>
            <a:r>
              <a:rPr lang="pt-BR" sz="4800" dirty="0" smtClean="0"/>
              <a:t>Sedutora</a:t>
            </a:r>
          </a:p>
          <a:p>
            <a:pPr marL="514350" indent="-514350">
              <a:buFont typeface="+mj-lt"/>
              <a:buAutoNum type="arabicPeriod"/>
            </a:pPr>
            <a:r>
              <a:rPr lang="pt-BR" sz="4800" dirty="0" smtClean="0"/>
              <a:t>Pueril</a:t>
            </a:r>
          </a:p>
          <a:p>
            <a:pPr marL="514350" indent="-514350">
              <a:buFont typeface="+mj-lt"/>
              <a:buAutoNum type="arabicPeriod"/>
            </a:pPr>
            <a:r>
              <a:rPr lang="pt-BR" sz="4800" dirty="0" smtClean="0"/>
              <a:t>Viscosa</a:t>
            </a:r>
          </a:p>
          <a:p>
            <a:pPr marL="514350" indent="-514350">
              <a:buFont typeface="+mj-lt"/>
              <a:buAutoNum type="arabicPeriod"/>
            </a:pPr>
            <a:r>
              <a:rPr lang="pt-BR" sz="4800" dirty="0" smtClean="0"/>
              <a:t>Simuladora</a:t>
            </a:r>
          </a:p>
          <a:p>
            <a:pPr marL="514350" indent="-514350">
              <a:buFont typeface="+mj-lt"/>
              <a:buAutoNum type="arabicPeriod"/>
            </a:pPr>
            <a:r>
              <a:rPr lang="pt-BR" sz="4800" dirty="0" smtClean="0"/>
              <a:t>Dissimuladora</a:t>
            </a:r>
          </a:p>
          <a:p>
            <a:pPr marL="514350" indent="-514350">
              <a:buFont typeface="+mj-lt"/>
              <a:buAutoNum type="arabicPeriod"/>
            </a:pPr>
            <a:r>
              <a:rPr lang="pt-BR" sz="4800" dirty="0" smtClean="0"/>
              <a:t>Indiferente</a:t>
            </a:r>
          </a:p>
          <a:p>
            <a:pPr marL="514350" indent="-514350">
              <a:buFont typeface="+mj-lt"/>
              <a:buAutoNum type="arabicPeriod"/>
            </a:pPr>
            <a:r>
              <a:rPr lang="pt-BR" sz="4800" dirty="0" smtClean="0"/>
              <a:t>Manipuladora</a:t>
            </a:r>
          </a:p>
          <a:p>
            <a:pPr marL="514350" indent="-514350">
              <a:buFont typeface="+mj-lt"/>
              <a:buAutoNum type="arabicPeriod"/>
            </a:pPr>
            <a:r>
              <a:rPr lang="pt-BR" sz="4800" dirty="0" smtClean="0"/>
              <a:t>Submissa</a:t>
            </a:r>
          </a:p>
          <a:p>
            <a:pPr marL="514350" indent="-514350">
              <a:buFont typeface="+mj-lt"/>
              <a:buAutoNum type="arabicPeriod"/>
            </a:pPr>
            <a:r>
              <a:rPr lang="pt-BR" sz="4800" dirty="0" smtClean="0"/>
              <a:t>Expansiva</a:t>
            </a:r>
          </a:p>
          <a:p>
            <a:pPr marL="514350" indent="-514350">
              <a:buFont typeface="+mj-lt"/>
              <a:buAutoNum type="arabicPeriod"/>
            </a:pPr>
            <a:r>
              <a:rPr lang="pt-BR" sz="4800" dirty="0" smtClean="0"/>
              <a:t>Amaneirada</a:t>
            </a:r>
          </a:p>
          <a:p>
            <a:pPr marL="514350" indent="-514350">
              <a:buFont typeface="+mj-lt"/>
              <a:buAutoNum type="arabicPeriod"/>
            </a:pPr>
            <a:endParaRPr lang="pt-BR" sz="4800" dirty="0" smtClean="0"/>
          </a:p>
          <a:p>
            <a:pPr marL="0" indent="0">
              <a:buNone/>
            </a:pPr>
            <a:endParaRPr lang="pt-BR" sz="4800" dirty="0"/>
          </a:p>
        </p:txBody>
      </p:sp>
      <p:pic>
        <p:nvPicPr>
          <p:cNvPr id="7170" name="Picture 2" descr="C:\Users\acer1\Desktop\bianca\CAPS - Estratificação de risco\atitude ironi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443923"/>
            <a:ext cx="209550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acer1\Desktop\bianca\CAPS - Estratificação de risco\arrogant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210395"/>
            <a:ext cx="2722271" cy="16668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Users\acer1\Desktop\bianca\CAPS - Estratificação de risco\desconfiad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4210395"/>
            <a:ext cx="2088232" cy="1600200"/>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C:\Users\acer1\Desktop\bianca\CAPS - Estratificação de risco\desinibid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1556792"/>
            <a:ext cx="1800225" cy="2068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422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2- Atitude nos principais Transtornos Mentais</a:t>
            </a:r>
            <a:endParaRPr lang="pt-BR" dirty="0"/>
          </a:p>
        </p:txBody>
      </p:sp>
      <p:sp>
        <p:nvSpPr>
          <p:cNvPr id="3" name="Espaço Reservado para Conteúdo 2"/>
          <p:cNvSpPr>
            <a:spLocks noGrp="1"/>
          </p:cNvSpPr>
          <p:nvPr>
            <p:ph idx="1"/>
          </p:nvPr>
        </p:nvSpPr>
        <p:spPr/>
        <p:txBody>
          <a:bodyPr>
            <a:normAutofit lnSpcReduction="10000"/>
          </a:bodyPr>
          <a:lstStyle/>
          <a:p>
            <a:pPr marL="514350" indent="-514350">
              <a:buFont typeface="+mj-lt"/>
              <a:buAutoNum type="arabicPeriod"/>
            </a:pPr>
            <a:r>
              <a:rPr lang="pt-BR" dirty="0" smtClean="0"/>
              <a:t>Mania: expansivo/desinibido/hostil/irônico/arrogante</a:t>
            </a:r>
          </a:p>
          <a:p>
            <a:pPr marL="514350" indent="-514350">
              <a:buFont typeface="+mj-lt"/>
              <a:buAutoNum type="arabicPeriod"/>
            </a:pPr>
            <a:r>
              <a:rPr lang="pt-BR" dirty="0" smtClean="0"/>
              <a:t>Depressão: lamuriosa/indiferença</a:t>
            </a:r>
          </a:p>
          <a:p>
            <a:pPr marL="514350" indent="-514350">
              <a:buFont typeface="+mj-lt"/>
              <a:buAutoNum type="arabicPeriod"/>
            </a:pPr>
            <a:r>
              <a:rPr lang="pt-BR" dirty="0" smtClean="0"/>
              <a:t>Esquizofrenia: oposição/indiferença/suspicaz/querelante/pueril</a:t>
            </a:r>
          </a:p>
          <a:p>
            <a:pPr marL="514350" indent="-514350">
              <a:buFont typeface="+mj-lt"/>
              <a:buAutoNum type="arabicPeriod"/>
            </a:pPr>
            <a:r>
              <a:rPr lang="pt-BR" dirty="0" smtClean="0"/>
              <a:t>Delirium/Demência: indiferença pela não compreensão</a:t>
            </a:r>
          </a:p>
          <a:p>
            <a:pPr marL="514350" indent="-514350">
              <a:buFont typeface="+mj-lt"/>
              <a:buAutoNum type="arabicPeriod"/>
            </a:pPr>
            <a:r>
              <a:rPr lang="pt-BR" dirty="0" smtClean="0"/>
              <a:t>Retardo Mental: pueril</a:t>
            </a:r>
          </a:p>
          <a:p>
            <a:pPr marL="514350" indent="-514350">
              <a:buFont typeface="+mj-lt"/>
              <a:buAutoNum type="arabicPeriod"/>
            </a:pPr>
            <a:r>
              <a:rPr lang="pt-BR" dirty="0" smtClean="0"/>
              <a:t>Transtornos conversivos/Transtornos Dissociativos: teatralidade/ sedução/dramaticidade/simulação/manipulação</a:t>
            </a:r>
          </a:p>
          <a:p>
            <a:pPr marL="514350" indent="-514350">
              <a:buFont typeface="+mj-lt"/>
              <a:buAutoNum type="arabicPeriod"/>
            </a:pPr>
            <a:r>
              <a:rPr lang="pt-BR" dirty="0" smtClean="0"/>
              <a:t>Fobia social e transtornos de personalidade esquiva: inibição</a:t>
            </a:r>
          </a:p>
          <a:p>
            <a:pPr marL="514350" indent="-514350">
              <a:buFont typeface="+mj-lt"/>
              <a:buAutoNum type="arabicPeriod"/>
            </a:pPr>
            <a:r>
              <a:rPr lang="pt-BR" dirty="0" smtClean="0"/>
              <a:t>Transtorno delirante e transtorno de personalidade </a:t>
            </a:r>
            <a:r>
              <a:rPr lang="pt-BR" dirty="0" err="1" smtClean="0"/>
              <a:t>paranóide</a:t>
            </a:r>
            <a:r>
              <a:rPr lang="pt-BR" dirty="0" smtClean="0"/>
              <a:t>: reivindicativa/ suspicaz</a:t>
            </a:r>
          </a:p>
          <a:p>
            <a:pPr marL="514350" indent="-514350">
              <a:buFont typeface="+mj-lt"/>
              <a:buAutoNum type="arabicPeriod"/>
            </a:pPr>
            <a:r>
              <a:rPr lang="pt-BR" dirty="0" smtClean="0"/>
              <a:t>Transtorno de personalidade </a:t>
            </a:r>
            <a:r>
              <a:rPr lang="pt-BR" dirty="0" err="1" smtClean="0"/>
              <a:t>borderline</a:t>
            </a:r>
            <a:r>
              <a:rPr lang="pt-BR" dirty="0" smtClean="0"/>
              <a:t>: manipulador/hostil</a:t>
            </a:r>
            <a:endParaRPr lang="pt-BR" dirty="0"/>
          </a:p>
        </p:txBody>
      </p:sp>
    </p:spTree>
    <p:extLst>
      <p:ext uri="{BB962C8B-B14F-4D97-AF65-F5344CB8AC3E}">
        <p14:creationId xmlns:p14="http://schemas.microsoft.com/office/powerpoint/2010/main" val="371539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3- Consciência nos principais Transtornos Mentais</a:t>
            </a:r>
            <a:endParaRPr lang="pt-BR"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a:pPr>
            <a:r>
              <a:rPr lang="pt-BR" dirty="0" smtClean="0"/>
              <a:t>Delirium: prejuízo global, com rebaixamento do nível da consciência</a:t>
            </a:r>
          </a:p>
          <a:p>
            <a:pPr marL="514350" indent="-514350">
              <a:buFont typeface="+mj-lt"/>
              <a:buAutoNum type="arabicPeriod"/>
            </a:pPr>
            <a:r>
              <a:rPr lang="pt-BR" dirty="0" smtClean="0"/>
              <a:t>Esquizofrenia/transtornos do humor/demência: ocorrem sob lucidez de consciência</a:t>
            </a:r>
          </a:p>
          <a:p>
            <a:pPr marL="514350" indent="-514350">
              <a:buFont typeface="+mj-lt"/>
              <a:buAutoNum type="arabicPeriod"/>
            </a:pPr>
            <a:r>
              <a:rPr lang="pt-BR" dirty="0" smtClean="0"/>
              <a:t>Alcoolismo: rebaixamento podendo chegar ao coma</a:t>
            </a:r>
          </a:p>
          <a:p>
            <a:pPr marL="514350" indent="-514350">
              <a:buFont typeface="+mj-lt"/>
              <a:buAutoNum type="arabicPeriod"/>
            </a:pPr>
            <a:r>
              <a:rPr lang="pt-BR" dirty="0" smtClean="0"/>
              <a:t>Transtornos dissociativos: estados crepusculares, sendo considerado de origem psicogênica. São semelhantes aos estados hipnóticos com a diferença de ser </a:t>
            </a:r>
            <a:r>
              <a:rPr lang="pt-BR" dirty="0" err="1" smtClean="0"/>
              <a:t>autoinduzido</a:t>
            </a:r>
            <a:r>
              <a:rPr lang="pt-BR" dirty="0" smtClean="0"/>
              <a:t>. </a:t>
            </a:r>
            <a:r>
              <a:rPr lang="pt-BR" dirty="0" err="1" smtClean="0"/>
              <a:t>Sugestionabilidade</a:t>
            </a:r>
            <a:r>
              <a:rPr lang="pt-BR" dirty="0" smtClean="0"/>
              <a:t>. </a:t>
            </a:r>
            <a:endParaRPr lang="pt-BR" dirty="0"/>
          </a:p>
        </p:txBody>
      </p:sp>
    </p:spTree>
    <p:extLst>
      <p:ext uri="{BB962C8B-B14F-4D97-AF65-F5344CB8AC3E}">
        <p14:creationId xmlns:p14="http://schemas.microsoft.com/office/powerpoint/2010/main" val="208092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4- Atenção</a:t>
            </a:r>
            <a:endParaRPr lang="pt-BR" dirty="0"/>
          </a:p>
        </p:txBody>
      </p:sp>
      <p:sp>
        <p:nvSpPr>
          <p:cNvPr id="3" name="Espaço Reservado para Conteúdo 2"/>
          <p:cNvSpPr>
            <a:spLocks noGrp="1"/>
          </p:cNvSpPr>
          <p:nvPr>
            <p:ph idx="1"/>
          </p:nvPr>
        </p:nvSpPr>
        <p:spPr/>
        <p:txBody>
          <a:bodyPr>
            <a:normAutofit/>
          </a:bodyPr>
          <a:lstStyle/>
          <a:p>
            <a:r>
              <a:rPr lang="pt-BR" dirty="0" smtClean="0"/>
              <a:t>Atenção: processo pelo qual a consciência é direcionada para determinado estímulo (de origem externa ou interna). </a:t>
            </a:r>
          </a:p>
          <a:p>
            <a:endParaRPr lang="pt-BR" dirty="0"/>
          </a:p>
          <a:p>
            <a:r>
              <a:rPr lang="pt-BR" dirty="0"/>
              <a:t>Alterações Qualitativas da atenção:</a:t>
            </a:r>
          </a:p>
          <a:p>
            <a:pPr marL="514350" indent="-514350">
              <a:buFont typeface="+mj-lt"/>
              <a:buAutoNum type="arabicPeriod"/>
            </a:pPr>
            <a:r>
              <a:rPr lang="pt-BR" dirty="0"/>
              <a:t>Rigidez de atenção</a:t>
            </a:r>
          </a:p>
          <a:p>
            <a:pPr marL="514350" indent="-514350">
              <a:buFont typeface="+mj-lt"/>
              <a:buAutoNum type="arabicPeriod"/>
            </a:pPr>
            <a:r>
              <a:rPr lang="pt-BR" dirty="0"/>
              <a:t>Labilidade da atenção</a:t>
            </a:r>
          </a:p>
          <a:p>
            <a:pPr marL="514350" indent="-514350">
              <a:buFont typeface="+mj-lt"/>
              <a:buAutoNum type="arabicPeriod"/>
            </a:pPr>
            <a:endParaRPr lang="pt-BR" dirty="0"/>
          </a:p>
          <a:p>
            <a:pPr indent="-342900"/>
            <a:r>
              <a:rPr lang="pt-BR" dirty="0"/>
              <a:t>Alterações Quantitativas:</a:t>
            </a:r>
          </a:p>
          <a:p>
            <a:pPr marL="457200" indent="-457200">
              <a:buFont typeface="+mj-lt"/>
              <a:buAutoNum type="arabicPeriod"/>
            </a:pPr>
            <a:r>
              <a:rPr lang="pt-BR" dirty="0" err="1"/>
              <a:t>Hipoprosexia</a:t>
            </a:r>
            <a:r>
              <a:rPr lang="pt-BR" dirty="0"/>
              <a:t>: diminuição global da atividade da atenção</a:t>
            </a:r>
          </a:p>
          <a:p>
            <a:pPr marL="457200" indent="-457200">
              <a:buFont typeface="+mj-lt"/>
              <a:buAutoNum type="arabicPeriod"/>
            </a:pPr>
            <a:r>
              <a:rPr lang="pt-BR" dirty="0"/>
              <a:t>Aprosexia: abolição da atenção</a:t>
            </a:r>
          </a:p>
          <a:p>
            <a:endParaRPr lang="pt-BR" dirty="0"/>
          </a:p>
          <a:p>
            <a:endParaRPr lang="pt-BR" dirty="0" smtClean="0"/>
          </a:p>
        </p:txBody>
      </p:sp>
    </p:spTree>
    <p:extLst>
      <p:ext uri="{BB962C8B-B14F-4D97-AF65-F5344CB8AC3E}">
        <p14:creationId xmlns:p14="http://schemas.microsoft.com/office/powerpoint/2010/main" val="60007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4- Atenção</a:t>
            </a:r>
            <a:endParaRPr lang="pt-BR" dirty="0"/>
          </a:p>
        </p:txBody>
      </p:sp>
      <p:sp>
        <p:nvSpPr>
          <p:cNvPr id="3" name="Espaço Reservado para Conteúdo 2"/>
          <p:cNvSpPr>
            <a:spLocks noGrp="1"/>
          </p:cNvSpPr>
          <p:nvPr>
            <p:ph idx="1"/>
          </p:nvPr>
        </p:nvSpPr>
        <p:spPr/>
        <p:txBody>
          <a:bodyPr/>
          <a:lstStyle/>
          <a:p>
            <a:r>
              <a:rPr lang="pt-BR" dirty="0" smtClean="0"/>
              <a:t>O exame da atenção</a:t>
            </a:r>
          </a:p>
          <a:p>
            <a:pPr marL="45720" indent="0">
              <a:buNone/>
            </a:pPr>
            <a:endParaRPr lang="pt-BR" dirty="0" smtClean="0"/>
          </a:p>
          <a:p>
            <a:pPr marL="514350" indent="-514350">
              <a:buFont typeface="+mj-lt"/>
              <a:buAutoNum type="arabicPeriod"/>
            </a:pPr>
            <a:r>
              <a:rPr lang="pt-BR" dirty="0" smtClean="0"/>
              <a:t>Observação da mímica e do comportamento</a:t>
            </a:r>
          </a:p>
          <a:p>
            <a:pPr marL="514350" indent="-514350">
              <a:buFont typeface="+mj-lt"/>
              <a:buAutoNum type="arabicPeriod"/>
            </a:pPr>
            <a:r>
              <a:rPr lang="pt-BR" dirty="0" smtClean="0"/>
              <a:t>Testagem: testes de repetição; subtrações; soletrar</a:t>
            </a:r>
            <a:endParaRPr lang="pt-BR" dirty="0"/>
          </a:p>
        </p:txBody>
      </p:sp>
      <p:pic>
        <p:nvPicPr>
          <p:cNvPr id="4" name="Picture 2" descr="C:\Users\acer1\Desktop\bianca\CAPS - Estratificação de risco\desatenca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89040"/>
            <a:ext cx="4248472" cy="148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367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4- Atenção nos principais Transtornos Mentais</a:t>
            </a:r>
            <a:endParaRPr lang="pt-BR" dirty="0"/>
          </a:p>
        </p:txBody>
      </p:sp>
      <p:sp>
        <p:nvSpPr>
          <p:cNvPr id="3" name="Espaço Reservado para Conteúdo 2"/>
          <p:cNvSpPr>
            <a:spLocks noGrp="1"/>
          </p:cNvSpPr>
          <p:nvPr>
            <p:ph idx="1"/>
          </p:nvPr>
        </p:nvSpPr>
        <p:spPr/>
        <p:txBody>
          <a:bodyPr>
            <a:normAutofit fontScale="92500" lnSpcReduction="10000"/>
          </a:bodyPr>
          <a:lstStyle/>
          <a:p>
            <a:pPr marL="514350" indent="-514350">
              <a:buFont typeface="+mj-lt"/>
              <a:buAutoNum type="arabicPeriod"/>
            </a:pPr>
            <a:r>
              <a:rPr lang="pt-BR" dirty="0" smtClean="0"/>
              <a:t>Mania: </a:t>
            </a:r>
            <a:r>
              <a:rPr lang="pt-BR" dirty="0" err="1" smtClean="0"/>
              <a:t>hipermobilidade</a:t>
            </a:r>
            <a:r>
              <a:rPr lang="pt-BR" dirty="0" smtClean="0"/>
              <a:t>/</a:t>
            </a:r>
            <a:r>
              <a:rPr lang="pt-BR" dirty="0" err="1" smtClean="0"/>
              <a:t>hipotenacidade</a:t>
            </a:r>
            <a:endParaRPr lang="pt-BR" dirty="0" smtClean="0"/>
          </a:p>
          <a:p>
            <a:pPr marL="514350" indent="-514350">
              <a:buFont typeface="+mj-lt"/>
              <a:buAutoNum type="arabicPeriod"/>
            </a:pPr>
            <a:r>
              <a:rPr lang="pt-BR" dirty="0" smtClean="0"/>
              <a:t>Depressão: </a:t>
            </a:r>
            <a:r>
              <a:rPr lang="pt-BR" dirty="0" err="1" smtClean="0"/>
              <a:t>hipoprosexia</a:t>
            </a:r>
            <a:r>
              <a:rPr lang="pt-BR" dirty="0"/>
              <a:t> </a:t>
            </a:r>
            <a:r>
              <a:rPr lang="pt-BR" dirty="0" smtClean="0"/>
              <a:t>ou rigidez</a:t>
            </a:r>
          </a:p>
          <a:p>
            <a:pPr marL="514350" indent="-514350">
              <a:buFont typeface="+mj-lt"/>
              <a:buAutoNum type="arabicPeriod"/>
            </a:pPr>
            <a:r>
              <a:rPr lang="pt-BR" dirty="0" smtClean="0"/>
              <a:t>Esquizofrenia: globalmente de diminuída (sintomas negativos)/ aprosexia (estupor)/ </a:t>
            </a:r>
            <a:r>
              <a:rPr lang="pt-BR" dirty="0" err="1" smtClean="0"/>
              <a:t>hipertenaz</a:t>
            </a:r>
            <a:r>
              <a:rPr lang="pt-BR" dirty="0" smtClean="0"/>
              <a:t> e </a:t>
            </a:r>
            <a:r>
              <a:rPr lang="pt-BR" dirty="0" err="1" smtClean="0"/>
              <a:t>hipovigil</a:t>
            </a:r>
            <a:r>
              <a:rPr lang="pt-BR" dirty="0" smtClean="0"/>
              <a:t> (na alucinação)</a:t>
            </a:r>
          </a:p>
          <a:p>
            <a:pPr marL="514350" indent="-514350">
              <a:buFont typeface="+mj-lt"/>
              <a:buAutoNum type="arabicPeriod"/>
            </a:pPr>
            <a:r>
              <a:rPr lang="pt-BR" dirty="0" smtClean="0"/>
              <a:t>Delirium: </a:t>
            </a:r>
            <a:r>
              <a:rPr lang="pt-BR" dirty="0" err="1" smtClean="0"/>
              <a:t>hipoprosexia</a:t>
            </a:r>
            <a:endParaRPr lang="pt-BR" dirty="0" smtClean="0"/>
          </a:p>
          <a:p>
            <a:pPr marL="514350" indent="-514350">
              <a:buFont typeface="+mj-lt"/>
              <a:buAutoNum type="arabicPeriod"/>
            </a:pPr>
            <a:r>
              <a:rPr lang="pt-BR" dirty="0" smtClean="0"/>
              <a:t>Demência: capacidade diminuída (</a:t>
            </a:r>
            <a:r>
              <a:rPr lang="pt-BR" dirty="0" err="1" smtClean="0"/>
              <a:t>fatigabilidade</a:t>
            </a:r>
            <a:r>
              <a:rPr lang="pt-BR" dirty="0" smtClean="0"/>
              <a:t>) e mobilidade (diminuída ou aumentada)</a:t>
            </a:r>
          </a:p>
          <a:p>
            <a:pPr marL="514350" indent="-514350">
              <a:buFont typeface="+mj-lt"/>
              <a:buAutoNum type="arabicPeriod"/>
            </a:pPr>
            <a:r>
              <a:rPr lang="pt-BR" dirty="0" smtClean="0"/>
              <a:t>Retardo Mental: </a:t>
            </a:r>
            <a:r>
              <a:rPr lang="pt-BR" dirty="0" err="1" smtClean="0"/>
              <a:t>hipoprosexia</a:t>
            </a:r>
            <a:r>
              <a:rPr lang="pt-BR" dirty="0" smtClean="0"/>
              <a:t> ou labilidade</a:t>
            </a:r>
          </a:p>
          <a:p>
            <a:pPr marL="514350" indent="-514350">
              <a:buFont typeface="+mj-lt"/>
              <a:buAutoNum type="arabicPeriod"/>
            </a:pPr>
            <a:r>
              <a:rPr lang="pt-BR" dirty="0" smtClean="0"/>
              <a:t>Transtornos de ansiedade: dificuldade de concentração e aumento da atenção espontânea (passiva/involuntária)</a:t>
            </a:r>
          </a:p>
          <a:p>
            <a:pPr marL="514350" indent="-514350">
              <a:buFont typeface="+mj-lt"/>
              <a:buAutoNum type="arabicPeriod"/>
            </a:pPr>
            <a:r>
              <a:rPr lang="pt-BR" dirty="0" smtClean="0"/>
              <a:t>Transtornos Dissociativos: nos estados crepusculares histéricos, observa-se rigidez da atenção</a:t>
            </a:r>
          </a:p>
          <a:p>
            <a:pPr marL="514350" indent="-514350">
              <a:buFont typeface="+mj-lt"/>
              <a:buAutoNum type="arabicPeriod"/>
            </a:pPr>
            <a:r>
              <a:rPr lang="pt-BR" dirty="0" smtClean="0"/>
              <a:t>Transtornos de Déficit de Atenção e hiperatividade (TDAH): </a:t>
            </a:r>
            <a:r>
              <a:rPr lang="pt-BR" dirty="0" err="1" smtClean="0"/>
              <a:t>hipotenacidade</a:t>
            </a:r>
            <a:r>
              <a:rPr lang="pt-BR" dirty="0" smtClean="0"/>
              <a:t>/</a:t>
            </a:r>
            <a:r>
              <a:rPr lang="pt-BR" dirty="0" err="1" smtClean="0"/>
              <a:t>hipermobilidade</a:t>
            </a:r>
            <a:endParaRPr lang="pt-BR" dirty="0"/>
          </a:p>
        </p:txBody>
      </p:sp>
    </p:spTree>
    <p:extLst>
      <p:ext uri="{BB962C8B-B14F-4D97-AF65-F5344CB8AC3E}">
        <p14:creationId xmlns:p14="http://schemas.microsoft.com/office/powerpoint/2010/main" val="1734825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5- Memória</a:t>
            </a:r>
            <a:endParaRPr lang="pt-BR" dirty="0"/>
          </a:p>
        </p:txBody>
      </p:sp>
      <p:sp>
        <p:nvSpPr>
          <p:cNvPr id="3" name="Espaço Reservado para Conteúdo 2"/>
          <p:cNvSpPr>
            <a:spLocks noGrp="1"/>
          </p:cNvSpPr>
          <p:nvPr>
            <p:ph idx="1"/>
          </p:nvPr>
        </p:nvSpPr>
        <p:spPr/>
        <p:txBody>
          <a:bodyPr/>
          <a:lstStyle/>
          <a:p>
            <a:r>
              <a:rPr lang="pt-BR" dirty="0" smtClean="0"/>
              <a:t>Memória: fixação; conservação e evocação</a:t>
            </a:r>
          </a:p>
          <a:p>
            <a:r>
              <a:rPr lang="pt-BR" dirty="0" smtClean="0"/>
              <a:t>O exame da memória:</a:t>
            </a:r>
          </a:p>
          <a:p>
            <a:pPr marL="514350" indent="-514350">
              <a:buFont typeface="+mj-lt"/>
              <a:buAutoNum type="arabicPeriod"/>
            </a:pPr>
            <a:r>
              <a:rPr lang="pt-BR" dirty="0" smtClean="0"/>
              <a:t>A entrevista</a:t>
            </a:r>
          </a:p>
          <a:p>
            <a:pPr marL="514350" indent="-514350">
              <a:buFont typeface="+mj-lt"/>
              <a:buAutoNum type="arabicPeriod"/>
            </a:pPr>
            <a:r>
              <a:rPr lang="pt-BR" dirty="0" smtClean="0"/>
              <a:t>Observação de como o paciente lida com as questões do dia a dia</a:t>
            </a:r>
          </a:p>
          <a:p>
            <a:pPr marL="514350" indent="-514350">
              <a:buFont typeface="+mj-lt"/>
              <a:buAutoNum type="arabicPeriod"/>
            </a:pPr>
            <a:r>
              <a:rPr lang="pt-BR" dirty="0" smtClean="0"/>
              <a:t>Testagens</a:t>
            </a:r>
            <a:endParaRPr lang="pt-BR" dirty="0"/>
          </a:p>
        </p:txBody>
      </p:sp>
      <p:pic>
        <p:nvPicPr>
          <p:cNvPr id="10242" name="Picture 2" descr="C:\Users\acer1\Desktop\bianca\CAPS - Estratificação de risco\memor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033" y="3573016"/>
            <a:ext cx="2506247"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Conflitos de Interesse</a:t>
            </a:r>
            <a:endParaRPr lang="pt-BR" dirty="0"/>
          </a:p>
        </p:txBody>
      </p:sp>
      <p:sp>
        <p:nvSpPr>
          <p:cNvPr id="3" name="Espaço Reservado para Conteúdo 2"/>
          <p:cNvSpPr>
            <a:spLocks noGrp="1"/>
          </p:cNvSpPr>
          <p:nvPr>
            <p:ph idx="1"/>
          </p:nvPr>
        </p:nvSpPr>
        <p:spPr/>
        <p:txBody>
          <a:bodyPr>
            <a:normAutofit/>
          </a:bodyPr>
          <a:lstStyle/>
          <a:p>
            <a:r>
              <a:rPr lang="pt-BR" dirty="0" smtClean="0"/>
              <a:t>Não sou concursada da Prefeitura de Maringá, mas presto serviço para o CAPS III-Maringá e CISAMUSEP</a:t>
            </a:r>
          </a:p>
          <a:p>
            <a:pPr marL="45720" indent="0">
              <a:buNone/>
            </a:pPr>
            <a:endParaRPr lang="pt-BR" dirty="0" smtClean="0"/>
          </a:p>
          <a:p>
            <a:r>
              <a:rPr lang="pt-BR" dirty="0" smtClean="0"/>
              <a:t>Não sou funcionária do Ministério da Saúde</a:t>
            </a:r>
          </a:p>
          <a:p>
            <a:pPr marL="114300" indent="0">
              <a:buNone/>
            </a:pPr>
            <a:endParaRPr lang="pt-BR" dirty="0" smtClean="0"/>
          </a:p>
          <a:p>
            <a:r>
              <a:rPr lang="pt-BR" dirty="0" smtClean="0"/>
              <a:t>Não utilizo em minha clínica escalas e/ou estratificações, não porque as considero subjetivas; ao contrário, porque as considero objetivas em demasia. Afinal, o paciente psiquiátrico não é </a:t>
            </a:r>
            <a:r>
              <a:rPr lang="pt-BR" dirty="0"/>
              <a:t>a</a:t>
            </a:r>
            <a:r>
              <a:rPr lang="pt-BR" dirty="0" smtClean="0"/>
              <a:t> somatória de sinais e sintomas.</a:t>
            </a:r>
            <a:endParaRPr lang="pt-BR" dirty="0"/>
          </a:p>
        </p:txBody>
      </p:sp>
      <p:pic>
        <p:nvPicPr>
          <p:cNvPr id="1026" name="Picture 2" descr="C:\Users\acer1\Desktop\bianca\CAPS - Estratificação de risco\conflito de interes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991325"/>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133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5- Memória nos principais Transtornos Mentais</a:t>
            </a:r>
            <a:endParaRPr lang="pt-BR" dirty="0"/>
          </a:p>
        </p:txBody>
      </p:sp>
      <p:sp>
        <p:nvSpPr>
          <p:cNvPr id="3" name="Espaço Reservado para Conteúdo 2"/>
          <p:cNvSpPr>
            <a:spLocks noGrp="1"/>
          </p:cNvSpPr>
          <p:nvPr>
            <p:ph idx="1"/>
          </p:nvPr>
        </p:nvSpPr>
        <p:spPr/>
        <p:txBody>
          <a:bodyPr>
            <a:normAutofit fontScale="92500" lnSpcReduction="20000"/>
          </a:bodyPr>
          <a:lstStyle/>
          <a:p>
            <a:pPr marL="514350" indent="-514350">
              <a:buFont typeface="+mj-lt"/>
              <a:buAutoNum type="arabicPeriod"/>
            </a:pPr>
            <a:r>
              <a:rPr lang="pt-BR" dirty="0" smtClean="0"/>
              <a:t>Mania: </a:t>
            </a:r>
            <a:r>
              <a:rPr lang="pt-BR" dirty="0" err="1" smtClean="0"/>
              <a:t>hipermnésia</a:t>
            </a:r>
            <a:r>
              <a:rPr lang="pt-BR" dirty="0" smtClean="0"/>
              <a:t> de evocação e </a:t>
            </a:r>
            <a:r>
              <a:rPr lang="pt-BR" dirty="0" err="1" smtClean="0"/>
              <a:t>hipomnésia</a:t>
            </a:r>
            <a:r>
              <a:rPr lang="pt-BR" dirty="0" smtClean="0"/>
              <a:t> de fixação</a:t>
            </a:r>
          </a:p>
          <a:p>
            <a:pPr marL="514350" indent="-514350">
              <a:buFont typeface="+mj-lt"/>
              <a:buAutoNum type="arabicPeriod"/>
            </a:pPr>
            <a:r>
              <a:rPr lang="pt-BR" dirty="0" smtClean="0"/>
              <a:t>Depressão: </a:t>
            </a:r>
            <a:r>
              <a:rPr lang="pt-BR" dirty="0" err="1" smtClean="0"/>
              <a:t>hipermenésia</a:t>
            </a:r>
            <a:r>
              <a:rPr lang="pt-BR" dirty="0" smtClean="0"/>
              <a:t> seletiva. Distorções das recordações (</a:t>
            </a:r>
            <a:r>
              <a:rPr lang="pt-BR" dirty="0" err="1" smtClean="0"/>
              <a:t>alomnésia</a:t>
            </a:r>
            <a:r>
              <a:rPr lang="pt-BR" dirty="0" smtClean="0"/>
              <a:t>)</a:t>
            </a:r>
          </a:p>
          <a:p>
            <a:pPr marL="514350" indent="-514350">
              <a:buFont typeface="+mj-lt"/>
              <a:buAutoNum type="arabicPeriod"/>
            </a:pPr>
            <a:r>
              <a:rPr lang="pt-BR" dirty="0" smtClean="0"/>
              <a:t>Esquizofrenia: </a:t>
            </a:r>
            <a:r>
              <a:rPr lang="pt-BR" dirty="0" err="1" smtClean="0"/>
              <a:t>hipermenésia</a:t>
            </a:r>
            <a:r>
              <a:rPr lang="pt-BR" dirty="0" smtClean="0"/>
              <a:t> seletiva (fatos que confirmam delírios) e </a:t>
            </a:r>
            <a:r>
              <a:rPr lang="pt-BR" dirty="0" err="1" smtClean="0"/>
              <a:t>hipomnésia</a:t>
            </a:r>
            <a:r>
              <a:rPr lang="pt-BR" dirty="0" smtClean="0"/>
              <a:t> para aqueles que possam contradizê-lo</a:t>
            </a:r>
          </a:p>
          <a:p>
            <a:pPr marL="514350" indent="-514350">
              <a:buFont typeface="+mj-lt"/>
              <a:buAutoNum type="arabicPeriod"/>
            </a:pPr>
            <a:r>
              <a:rPr lang="pt-BR" dirty="0" smtClean="0"/>
              <a:t>Delirium: </a:t>
            </a:r>
            <a:r>
              <a:rPr lang="pt-BR" dirty="0" err="1" smtClean="0"/>
              <a:t>hipomnésia</a:t>
            </a:r>
            <a:r>
              <a:rPr lang="pt-BR" dirty="0" smtClean="0"/>
              <a:t> de fixação e </a:t>
            </a:r>
            <a:r>
              <a:rPr lang="pt-BR" dirty="0" err="1" smtClean="0"/>
              <a:t>hipomnésia</a:t>
            </a:r>
            <a:r>
              <a:rPr lang="pt-BR" dirty="0" smtClean="0"/>
              <a:t> lacunar (a posteriori)</a:t>
            </a:r>
          </a:p>
          <a:p>
            <a:pPr marL="514350" indent="-514350">
              <a:buFont typeface="+mj-lt"/>
              <a:buAutoNum type="arabicPeriod"/>
            </a:pPr>
            <a:r>
              <a:rPr lang="pt-BR" dirty="0" smtClean="0"/>
              <a:t>Demência: </a:t>
            </a:r>
            <a:r>
              <a:rPr lang="pt-BR" dirty="0" err="1" smtClean="0"/>
              <a:t>hipomnésia</a:t>
            </a:r>
            <a:r>
              <a:rPr lang="pt-BR" dirty="0" smtClean="0"/>
              <a:t> de fixação, mas a de evocação também está comprometida. Comuns as paramnésias (fabulações)</a:t>
            </a:r>
          </a:p>
          <a:p>
            <a:pPr marL="514350" indent="-514350">
              <a:buFont typeface="+mj-lt"/>
              <a:buAutoNum type="arabicPeriod"/>
            </a:pPr>
            <a:r>
              <a:rPr lang="pt-BR" dirty="0" smtClean="0"/>
              <a:t>Transtornos dissociativos: alterações reversíveis. Podem ser amnésia seletiva, lacunar ou generalizada e, em geral, são retrógradas. Encontra-se lúcido e consciente do distúrbio de memória, mas mostra-se indiferente. Apresenta uma relação temporal com aborrecimentos e contrariedades</a:t>
            </a:r>
          </a:p>
          <a:p>
            <a:pPr marL="514350" indent="-514350">
              <a:buFont typeface="+mj-lt"/>
              <a:buAutoNum type="arabicPeriod"/>
            </a:pPr>
            <a:r>
              <a:rPr lang="pt-BR" dirty="0" smtClean="0"/>
              <a:t>Transtornos de estresse pós-traumático: </a:t>
            </a:r>
            <a:r>
              <a:rPr lang="pt-BR" dirty="0" err="1" smtClean="0"/>
              <a:t>hipermnésia</a:t>
            </a:r>
            <a:r>
              <a:rPr lang="pt-BR" dirty="0" smtClean="0"/>
              <a:t> retrógrada em relação ao trauma</a:t>
            </a:r>
            <a:endParaRPr lang="pt-BR" dirty="0"/>
          </a:p>
        </p:txBody>
      </p:sp>
    </p:spTree>
    <p:extLst>
      <p:ext uri="{BB962C8B-B14F-4D97-AF65-F5344CB8AC3E}">
        <p14:creationId xmlns:p14="http://schemas.microsoft.com/office/powerpoint/2010/main" val="4190230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6- Linguagem</a:t>
            </a:r>
            <a:endParaRPr lang="pt-BR" dirty="0"/>
          </a:p>
        </p:txBody>
      </p:sp>
      <p:sp>
        <p:nvSpPr>
          <p:cNvPr id="3" name="Espaço Reservado para Conteúdo 2"/>
          <p:cNvSpPr>
            <a:spLocks noGrp="1"/>
          </p:cNvSpPr>
          <p:nvPr>
            <p:ph idx="1"/>
          </p:nvPr>
        </p:nvSpPr>
        <p:spPr>
          <a:xfrm>
            <a:off x="467544" y="1268760"/>
            <a:ext cx="7620000" cy="5040560"/>
          </a:xfrm>
        </p:spPr>
        <p:txBody>
          <a:bodyPr>
            <a:normAutofit/>
          </a:bodyPr>
          <a:lstStyle/>
          <a:p>
            <a:pPr marL="514350" indent="-514350">
              <a:buFont typeface="+mj-lt"/>
              <a:buAutoNum type="arabicPeriod"/>
            </a:pPr>
            <a:r>
              <a:rPr lang="pt-BR" dirty="0" smtClean="0"/>
              <a:t>Alterações Quantitativas:</a:t>
            </a:r>
          </a:p>
          <a:p>
            <a:r>
              <a:rPr lang="pt-BR" dirty="0" smtClean="0"/>
              <a:t>Afasias: perda da linguagem</a:t>
            </a:r>
          </a:p>
          <a:p>
            <a:r>
              <a:rPr lang="pt-BR" dirty="0" smtClean="0"/>
              <a:t>Agrafias: incapacidade isolada para escrever</a:t>
            </a:r>
          </a:p>
          <a:p>
            <a:r>
              <a:rPr lang="pt-BR" dirty="0" smtClean="0"/>
              <a:t>Alexia: perde-se a capacidade para a leitura</a:t>
            </a:r>
          </a:p>
          <a:p>
            <a:r>
              <a:rPr lang="pt-BR" dirty="0" smtClean="0"/>
              <a:t>Mutismo: ausência da fala (negativismos ou inibição psíquica)</a:t>
            </a:r>
          </a:p>
          <a:p>
            <a:r>
              <a:rPr lang="pt-BR" dirty="0" err="1" smtClean="0"/>
              <a:t>Logorréia</a:t>
            </a:r>
            <a:r>
              <a:rPr lang="pt-BR" dirty="0" smtClean="0"/>
              <a:t>: expressão verbal aumentada</a:t>
            </a:r>
          </a:p>
          <a:p>
            <a:r>
              <a:rPr lang="pt-BR" dirty="0" err="1" smtClean="0"/>
              <a:t>Oligolalia</a:t>
            </a:r>
            <a:r>
              <a:rPr lang="pt-BR" dirty="0" smtClean="0"/>
              <a:t>: expressão verbal diminuída</a:t>
            </a:r>
          </a:p>
          <a:p>
            <a:r>
              <a:rPr lang="pt-BR" dirty="0" err="1" smtClean="0"/>
              <a:t>Hiperfonia</a:t>
            </a:r>
            <a:r>
              <a:rPr lang="pt-BR" dirty="0" smtClean="0"/>
              <a:t>: elevação do volume da voz</a:t>
            </a:r>
          </a:p>
          <a:p>
            <a:r>
              <a:rPr lang="pt-BR" dirty="0" err="1" smtClean="0"/>
              <a:t>Hipofonia</a:t>
            </a:r>
            <a:r>
              <a:rPr lang="pt-BR" dirty="0" smtClean="0"/>
              <a:t>: redução do volume da voz</a:t>
            </a:r>
          </a:p>
          <a:p>
            <a:r>
              <a:rPr lang="pt-BR" dirty="0" err="1" smtClean="0"/>
              <a:t>Taquilalia</a:t>
            </a:r>
            <a:r>
              <a:rPr lang="pt-BR" dirty="0" smtClean="0"/>
              <a:t> e </a:t>
            </a:r>
            <a:r>
              <a:rPr lang="pt-BR" dirty="0" err="1" smtClean="0"/>
              <a:t>Bradilalia</a:t>
            </a:r>
            <a:r>
              <a:rPr lang="pt-BR" dirty="0" smtClean="0"/>
              <a:t>: aumento e diminuição da velocidade </a:t>
            </a:r>
          </a:p>
          <a:p>
            <a:r>
              <a:rPr lang="pt-BR" dirty="0" smtClean="0"/>
              <a:t>Latência de Resposta: tempo para responder às perguntas</a:t>
            </a:r>
            <a:endParaRPr lang="pt-BR" dirty="0"/>
          </a:p>
        </p:txBody>
      </p:sp>
      <p:pic>
        <p:nvPicPr>
          <p:cNvPr id="11266" name="Picture 2" descr="C:\Users\acer1\Desktop\bianca\CAPS - Estratificação de risco\linguag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429000"/>
            <a:ext cx="22860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549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6- Linguagem</a:t>
            </a:r>
            <a:endParaRPr lang="pt-BR" dirty="0"/>
          </a:p>
        </p:txBody>
      </p:sp>
      <p:sp>
        <p:nvSpPr>
          <p:cNvPr id="3" name="Espaço Reservado para Conteúdo 2"/>
          <p:cNvSpPr>
            <a:spLocks noGrp="1"/>
          </p:cNvSpPr>
          <p:nvPr>
            <p:ph idx="1"/>
          </p:nvPr>
        </p:nvSpPr>
        <p:spPr/>
        <p:txBody>
          <a:bodyPr>
            <a:normAutofit fontScale="92500"/>
          </a:bodyPr>
          <a:lstStyle/>
          <a:p>
            <a:pPr marL="0" indent="0">
              <a:buNone/>
            </a:pPr>
            <a:r>
              <a:rPr lang="pt-BR" dirty="0" smtClean="0"/>
              <a:t>2. Alterações Qualitativas</a:t>
            </a:r>
          </a:p>
          <a:p>
            <a:r>
              <a:rPr lang="pt-BR" dirty="0" smtClean="0"/>
              <a:t>Ecolalia: repetição da(s) última(s) palavras faladas pelo entrevistador</a:t>
            </a:r>
          </a:p>
          <a:p>
            <a:r>
              <a:rPr lang="pt-BR" dirty="0" err="1" smtClean="0"/>
              <a:t>Palilalia</a:t>
            </a:r>
            <a:r>
              <a:rPr lang="pt-BR" dirty="0" smtClean="0"/>
              <a:t>: repetição involuntária da(s) últimas palavra(s) que o próprio paciente falou</a:t>
            </a:r>
          </a:p>
          <a:p>
            <a:r>
              <a:rPr lang="pt-BR" dirty="0" err="1" smtClean="0"/>
              <a:t>Mussitação</a:t>
            </a:r>
            <a:r>
              <a:rPr lang="pt-BR" dirty="0" smtClean="0"/>
              <a:t>: voz sussurrada, para si próprio e de forma incompreensível</a:t>
            </a:r>
          </a:p>
          <a:p>
            <a:r>
              <a:rPr lang="pt-BR" dirty="0" smtClean="0"/>
              <a:t>Neologismos: palavras novas criadas pelo paciente ou palavras existentes para as quais atribui novo significado</a:t>
            </a:r>
          </a:p>
          <a:p>
            <a:r>
              <a:rPr lang="pt-BR" dirty="0" smtClean="0"/>
              <a:t>Solilóquios: comportamento de falar sozinho</a:t>
            </a:r>
          </a:p>
          <a:p>
            <a:r>
              <a:rPr lang="pt-BR" dirty="0" smtClean="0"/>
              <a:t>Maneirismos verbal: fala pouco natural, afetada, seja quanto à escolha de palavras, à pronúncia, ao sotaque ou à inflexão verbal</a:t>
            </a:r>
          </a:p>
          <a:p>
            <a:r>
              <a:rPr lang="pt-BR" dirty="0" err="1" smtClean="0"/>
              <a:t>Pararrespostas</a:t>
            </a:r>
            <a:r>
              <a:rPr lang="pt-BR" dirty="0" smtClean="0"/>
              <a:t>: respostas totalmente disparatadas em relação às perguntas</a:t>
            </a:r>
          </a:p>
          <a:p>
            <a:pPr marL="0" indent="0">
              <a:buNone/>
            </a:pPr>
            <a:endParaRPr lang="pt-BR" dirty="0" smtClean="0"/>
          </a:p>
        </p:txBody>
      </p:sp>
    </p:spTree>
    <p:extLst>
      <p:ext uri="{BB962C8B-B14F-4D97-AF65-F5344CB8AC3E}">
        <p14:creationId xmlns:p14="http://schemas.microsoft.com/office/powerpoint/2010/main" val="3034082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6- Linguagem nos principais Transtornos Mentais</a:t>
            </a:r>
            <a:endParaRPr lang="pt-BR"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a:pPr>
            <a:r>
              <a:rPr lang="pt-BR" dirty="0" smtClean="0"/>
              <a:t>Mania: </a:t>
            </a:r>
            <a:r>
              <a:rPr lang="pt-BR" dirty="0" err="1" smtClean="0"/>
              <a:t>hiperfonia</a:t>
            </a:r>
            <a:r>
              <a:rPr lang="pt-BR" dirty="0" smtClean="0"/>
              <a:t>, </a:t>
            </a:r>
            <a:r>
              <a:rPr lang="pt-BR" dirty="0" err="1" smtClean="0"/>
              <a:t>logorréia</a:t>
            </a:r>
            <a:r>
              <a:rPr lang="pt-BR" dirty="0" smtClean="0"/>
              <a:t>, </a:t>
            </a:r>
            <a:r>
              <a:rPr lang="pt-BR" dirty="0" err="1" smtClean="0"/>
              <a:t>taquilalia</a:t>
            </a:r>
            <a:r>
              <a:rPr lang="pt-BR" dirty="0" smtClean="0"/>
              <a:t>, diminuição da latência de respostas</a:t>
            </a:r>
          </a:p>
          <a:p>
            <a:pPr marL="514350" indent="-514350">
              <a:buFont typeface="+mj-lt"/>
              <a:buAutoNum type="arabicPeriod"/>
            </a:pPr>
            <a:r>
              <a:rPr lang="pt-BR" dirty="0" smtClean="0"/>
              <a:t>Depressão: </a:t>
            </a:r>
            <a:r>
              <a:rPr lang="pt-BR" dirty="0" err="1" smtClean="0"/>
              <a:t>oligolalia</a:t>
            </a:r>
            <a:r>
              <a:rPr lang="pt-BR" dirty="0" smtClean="0"/>
              <a:t> ou mutismo, </a:t>
            </a:r>
            <a:r>
              <a:rPr lang="pt-BR" dirty="0" err="1" smtClean="0"/>
              <a:t>bradilalia</a:t>
            </a:r>
            <a:r>
              <a:rPr lang="pt-BR" dirty="0" smtClean="0"/>
              <a:t>, </a:t>
            </a:r>
            <a:r>
              <a:rPr lang="pt-BR" dirty="0" err="1" smtClean="0"/>
              <a:t>hipofonia</a:t>
            </a:r>
            <a:r>
              <a:rPr lang="pt-BR" dirty="0" smtClean="0"/>
              <a:t>, aumento da latência de resposta</a:t>
            </a:r>
          </a:p>
          <a:p>
            <a:pPr marL="514350" indent="-514350">
              <a:buFont typeface="+mj-lt"/>
              <a:buAutoNum type="arabicPeriod"/>
            </a:pPr>
            <a:r>
              <a:rPr lang="pt-BR" dirty="0" smtClean="0"/>
              <a:t>Esquizofrenia: </a:t>
            </a:r>
            <a:r>
              <a:rPr lang="pt-BR" dirty="0" err="1" smtClean="0"/>
              <a:t>mussitação</a:t>
            </a:r>
            <a:r>
              <a:rPr lang="pt-BR" dirty="0" smtClean="0"/>
              <a:t>, solilóquios, neologismos, maneirismos, </a:t>
            </a:r>
            <a:r>
              <a:rPr lang="pt-BR" dirty="0" err="1" smtClean="0"/>
              <a:t>pararrespostas</a:t>
            </a:r>
            <a:endParaRPr lang="pt-BR" dirty="0" smtClean="0"/>
          </a:p>
          <a:p>
            <a:pPr marL="514350" indent="-514350">
              <a:buFont typeface="+mj-lt"/>
              <a:buAutoNum type="arabicPeriod"/>
            </a:pPr>
            <a:r>
              <a:rPr lang="pt-BR" dirty="0" smtClean="0"/>
              <a:t>Demência: afasia, ecolalia, </a:t>
            </a:r>
            <a:r>
              <a:rPr lang="pt-BR" dirty="0" err="1" smtClean="0"/>
              <a:t>palilalia</a:t>
            </a:r>
            <a:r>
              <a:rPr lang="pt-BR" dirty="0" smtClean="0"/>
              <a:t>, </a:t>
            </a:r>
            <a:r>
              <a:rPr lang="pt-BR" dirty="0" err="1" smtClean="0"/>
              <a:t>pararrespostas</a:t>
            </a:r>
            <a:endParaRPr lang="pt-BR" dirty="0" smtClean="0"/>
          </a:p>
          <a:p>
            <a:pPr marL="514350" indent="-514350">
              <a:buFont typeface="+mj-lt"/>
              <a:buAutoNum type="arabicPeriod"/>
            </a:pPr>
            <a:r>
              <a:rPr lang="pt-BR" dirty="0" smtClean="0"/>
              <a:t>Transtornos Conversivos e Dissociativos: pode haver mutismo, afonia histérica, respostas aproximadas, </a:t>
            </a:r>
            <a:r>
              <a:rPr lang="pt-BR" dirty="0" err="1" smtClean="0"/>
              <a:t>pedolalia</a:t>
            </a:r>
            <a:r>
              <a:rPr lang="pt-BR" dirty="0" smtClean="0"/>
              <a:t> (puerilidade histérica) e glossolalia (como se falasse outra língua, produzindo sons ininteligíveis)</a:t>
            </a:r>
            <a:endParaRPr lang="pt-BR" dirty="0"/>
          </a:p>
        </p:txBody>
      </p:sp>
    </p:spTree>
    <p:extLst>
      <p:ext uri="{BB962C8B-B14F-4D97-AF65-F5344CB8AC3E}">
        <p14:creationId xmlns:p14="http://schemas.microsoft.com/office/powerpoint/2010/main" val="3002450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7- </a:t>
            </a:r>
            <a:r>
              <a:rPr lang="pt-BR" dirty="0" err="1" smtClean="0"/>
              <a:t>Conação</a:t>
            </a:r>
            <a:endParaRPr lang="pt-BR" dirty="0"/>
          </a:p>
        </p:txBody>
      </p:sp>
      <p:sp>
        <p:nvSpPr>
          <p:cNvPr id="3" name="Espaço Reservado para Conteúdo 2"/>
          <p:cNvSpPr>
            <a:spLocks noGrp="1"/>
          </p:cNvSpPr>
          <p:nvPr>
            <p:ph idx="1"/>
          </p:nvPr>
        </p:nvSpPr>
        <p:spPr/>
        <p:txBody>
          <a:bodyPr>
            <a:normAutofit/>
          </a:bodyPr>
          <a:lstStyle/>
          <a:p>
            <a:r>
              <a:rPr lang="pt-BR" dirty="0" err="1" smtClean="0"/>
              <a:t>Conação</a:t>
            </a:r>
            <a:r>
              <a:rPr lang="pt-BR" dirty="0" smtClean="0"/>
              <a:t>: conjuntos de atividades psíquicas direcionadas para a ação. </a:t>
            </a:r>
          </a:p>
          <a:p>
            <a:pPr marL="514350" indent="-514350">
              <a:buFont typeface="+mj-lt"/>
              <a:buAutoNum type="arabicPeriod"/>
            </a:pPr>
            <a:r>
              <a:rPr lang="pt-BR" dirty="0" smtClean="0"/>
              <a:t>Impulso: também chamado de estado motivacional ou pulsão, representa um estado interno, uma vivência afetiva, que induz o indivíduo a atuar no sentido de satisfazer uma necessidade. </a:t>
            </a:r>
          </a:p>
          <a:p>
            <a:pPr marL="514350" indent="-514350">
              <a:buFont typeface="+mj-lt"/>
              <a:buAutoNum type="arabicPeriod"/>
            </a:pPr>
            <a:r>
              <a:rPr lang="pt-BR" dirty="0" smtClean="0"/>
              <a:t>Vontade: composto em 4 etapas (intenção, análise, decisão e execução)</a:t>
            </a:r>
          </a:p>
          <a:p>
            <a:endParaRPr lang="pt-BR" dirty="0"/>
          </a:p>
        </p:txBody>
      </p:sp>
    </p:spTree>
    <p:extLst>
      <p:ext uri="{BB962C8B-B14F-4D97-AF65-F5344CB8AC3E}">
        <p14:creationId xmlns:p14="http://schemas.microsoft.com/office/powerpoint/2010/main" val="1074613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7- </a:t>
            </a:r>
            <a:r>
              <a:rPr lang="pt-BR" dirty="0" err="1" smtClean="0"/>
              <a:t>Conação</a:t>
            </a:r>
            <a:endParaRPr lang="pt-BR" dirty="0"/>
          </a:p>
        </p:txBody>
      </p:sp>
      <p:sp>
        <p:nvSpPr>
          <p:cNvPr id="3" name="Espaço Reservado para Conteúdo 2"/>
          <p:cNvSpPr>
            <a:spLocks noGrp="1"/>
          </p:cNvSpPr>
          <p:nvPr>
            <p:ph idx="1"/>
          </p:nvPr>
        </p:nvSpPr>
        <p:spPr>
          <a:xfrm>
            <a:off x="457200" y="1600200"/>
            <a:ext cx="7620000" cy="5141168"/>
          </a:xfrm>
        </p:spPr>
        <p:txBody>
          <a:bodyPr>
            <a:normAutofit/>
          </a:bodyPr>
          <a:lstStyle/>
          <a:p>
            <a:pPr marL="514350" indent="-514350">
              <a:buFont typeface="+mj-lt"/>
              <a:buAutoNum type="arabicPeriod"/>
            </a:pPr>
            <a:r>
              <a:rPr lang="pt-BR" dirty="0" smtClean="0"/>
              <a:t>Alterações Quantitativas:</a:t>
            </a:r>
          </a:p>
          <a:p>
            <a:r>
              <a:rPr lang="pt-BR" dirty="0" err="1" smtClean="0"/>
              <a:t>Hipobulia</a:t>
            </a:r>
            <a:r>
              <a:rPr lang="pt-BR" dirty="0" smtClean="0"/>
              <a:t>/Abulia: diminuição e abolição </a:t>
            </a:r>
          </a:p>
          <a:p>
            <a:r>
              <a:rPr lang="pt-BR" dirty="0" err="1" smtClean="0"/>
              <a:t>Hiperbulia</a:t>
            </a:r>
            <a:r>
              <a:rPr lang="pt-BR" dirty="0" smtClean="0"/>
              <a:t>: sentimento subjetivo de força, energia, disposição. Aumento da iniciativa, espontaneidade, interesse</a:t>
            </a:r>
          </a:p>
          <a:p>
            <a:r>
              <a:rPr lang="pt-BR" dirty="0" smtClean="0"/>
              <a:t>Enfraquecimento de impulsos específicos (anorexia/insônia/perda da libido)</a:t>
            </a:r>
          </a:p>
          <a:p>
            <a:r>
              <a:rPr lang="pt-BR" dirty="0" smtClean="0"/>
              <a:t>Intensificação de impulsos específicos (bulimia/</a:t>
            </a:r>
            <a:r>
              <a:rPr lang="pt-BR" dirty="0" err="1" smtClean="0"/>
              <a:t>hipersonia</a:t>
            </a:r>
            <a:r>
              <a:rPr lang="pt-BR" dirty="0" smtClean="0"/>
              <a:t>/satiríase/ninfomania)</a:t>
            </a:r>
            <a:endParaRPr lang="pt-BR" dirty="0"/>
          </a:p>
        </p:txBody>
      </p:sp>
      <p:pic>
        <p:nvPicPr>
          <p:cNvPr id="12290" name="Picture 2" descr="C:\Users\acer1\Desktop\bianca\CAPS - Estratificação de risco\anorexia bulim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163" y="4725144"/>
            <a:ext cx="2280173"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015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7- </a:t>
            </a:r>
            <a:r>
              <a:rPr lang="pt-BR" dirty="0" err="1" smtClean="0"/>
              <a:t>Conação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smtClean="0"/>
              <a:t>2. Alterações Qualitativas</a:t>
            </a:r>
          </a:p>
          <a:p>
            <a:r>
              <a:rPr lang="pt-BR" dirty="0" smtClean="0"/>
              <a:t>Atos Impulsivos: súbitos, incoercíveis e incontroláveis. São atos desprovidos de finalidade consciente. Pulam-se as etapas de análise e decisão. São observados nos transtornos de personalidade antissocial, transtornos de instabilidade emocional, na mania, na esquizofrenia, no retardo mental, na demência e no estado crepuscular epiléptico.</a:t>
            </a:r>
          </a:p>
          <a:p>
            <a:pPr marL="45720" indent="0">
              <a:buNone/>
            </a:pPr>
            <a:endParaRPr lang="pt-BR" dirty="0" smtClean="0"/>
          </a:p>
          <a:p>
            <a:r>
              <a:rPr lang="pt-BR" dirty="0" smtClean="0"/>
              <a:t>Atos Compulsivos: sente-se compelido a realizar. Observado no TOC, cleptomania, jogo patológico, </a:t>
            </a:r>
            <a:r>
              <a:rPr lang="pt-BR" dirty="0" err="1" smtClean="0"/>
              <a:t>toxicofilia</a:t>
            </a:r>
            <a:r>
              <a:rPr lang="pt-BR" dirty="0" smtClean="0"/>
              <a:t>...</a:t>
            </a:r>
            <a:endParaRPr lang="pt-BR" dirty="0"/>
          </a:p>
        </p:txBody>
      </p:sp>
    </p:spTree>
    <p:extLst>
      <p:ext uri="{BB962C8B-B14F-4D97-AF65-F5344CB8AC3E}">
        <p14:creationId xmlns:p14="http://schemas.microsoft.com/office/powerpoint/2010/main" val="842226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7- </a:t>
            </a:r>
            <a:r>
              <a:rPr lang="pt-BR" dirty="0" err="1" smtClean="0"/>
              <a:t>Conação</a:t>
            </a:r>
            <a:endParaRPr lang="pt-BR" dirty="0"/>
          </a:p>
        </p:txBody>
      </p:sp>
      <p:sp>
        <p:nvSpPr>
          <p:cNvPr id="3" name="Espaço Reservado para Conteúdo 2"/>
          <p:cNvSpPr>
            <a:spLocks noGrp="1"/>
          </p:cNvSpPr>
          <p:nvPr>
            <p:ph idx="1"/>
          </p:nvPr>
        </p:nvSpPr>
        <p:spPr>
          <a:xfrm>
            <a:off x="380999" y="1268760"/>
            <a:ext cx="8007425" cy="5328591"/>
          </a:xfrm>
        </p:spPr>
        <p:txBody>
          <a:bodyPr>
            <a:normAutofit fontScale="92500" lnSpcReduction="10000"/>
          </a:bodyPr>
          <a:lstStyle/>
          <a:p>
            <a:pPr marL="0" indent="0">
              <a:buNone/>
            </a:pPr>
            <a:endParaRPr lang="pt-BR" dirty="0" smtClean="0"/>
          </a:p>
          <a:p>
            <a:r>
              <a:rPr lang="pt-BR" sz="2300" dirty="0" smtClean="0"/>
              <a:t>Comportamentos desviantes em relação aos impulsos: os comportamentos de </a:t>
            </a:r>
            <a:r>
              <a:rPr lang="pt-BR" sz="2300" b="1" dirty="0" smtClean="0"/>
              <a:t>automutilação</a:t>
            </a:r>
            <a:r>
              <a:rPr lang="pt-BR" sz="2300" dirty="0" smtClean="0"/>
              <a:t> e </a:t>
            </a:r>
            <a:r>
              <a:rPr lang="pt-BR" sz="2300" b="1" dirty="0" smtClean="0"/>
              <a:t>suicida</a:t>
            </a:r>
            <a:r>
              <a:rPr lang="pt-BR" sz="2300" dirty="0" smtClean="0"/>
              <a:t> podem ser considerados desvios dos impulsos de autopreservação. Formas leves e moderadas de automutilação ocorrem mais em pacientes com retardo mental e transtorno de personalidade com instabilidade emocional do tipo </a:t>
            </a:r>
            <a:r>
              <a:rPr lang="pt-BR" sz="2300" dirty="0" err="1" smtClean="0"/>
              <a:t>borderline</a:t>
            </a:r>
            <a:r>
              <a:rPr lang="pt-BR" sz="2300" dirty="0" smtClean="0"/>
              <a:t>. Já as formas mais graves são mais comuns na esquizofrenia. O suicídio é um risco importante especialmente na depressão, no alcoolismo e na esquizofrenia. </a:t>
            </a:r>
          </a:p>
          <a:p>
            <a:pPr marL="45720" indent="0">
              <a:buNone/>
            </a:pPr>
            <a:endParaRPr lang="pt-BR" sz="2300" dirty="0" smtClean="0"/>
          </a:p>
          <a:p>
            <a:r>
              <a:rPr lang="pt-BR" sz="2300" dirty="0" err="1" smtClean="0"/>
              <a:t>Sugestionabilidade</a:t>
            </a:r>
            <a:r>
              <a:rPr lang="pt-BR" sz="2300" dirty="0" smtClean="0"/>
              <a:t> patológica: consiste numa tendência exagerada a atender às solicitações vindas do exterior. Ocorre nos transtornos dissociativos e conversivos (autossugestão). Num transtorno dissociativo , por exemplo, o paciente se convence de que perdeu a memória. Num transtorno conversivo, ele passa a acreditar, por si próprio, que está paralítico ou cego. </a:t>
            </a:r>
            <a:endParaRPr lang="pt-BR" sz="2300" dirty="0"/>
          </a:p>
        </p:txBody>
      </p:sp>
    </p:spTree>
    <p:extLst>
      <p:ext uri="{BB962C8B-B14F-4D97-AF65-F5344CB8AC3E}">
        <p14:creationId xmlns:p14="http://schemas.microsoft.com/office/powerpoint/2010/main" val="2930066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7- </a:t>
            </a:r>
            <a:r>
              <a:rPr lang="pt-BR" dirty="0" err="1" smtClean="0"/>
              <a:t>Conação</a:t>
            </a:r>
            <a:r>
              <a:rPr lang="pt-BR" dirty="0" smtClean="0"/>
              <a:t> nos principais Transtornos Mentais</a:t>
            </a:r>
            <a:endParaRPr lang="pt-BR" dirty="0"/>
          </a:p>
        </p:txBody>
      </p:sp>
      <p:sp>
        <p:nvSpPr>
          <p:cNvPr id="3" name="Espaço Reservado para Conteúdo 2"/>
          <p:cNvSpPr>
            <a:spLocks noGrp="1"/>
          </p:cNvSpPr>
          <p:nvPr>
            <p:ph idx="1"/>
          </p:nvPr>
        </p:nvSpPr>
        <p:spPr/>
        <p:txBody>
          <a:bodyPr>
            <a:normAutofit fontScale="92500" lnSpcReduction="20000"/>
          </a:bodyPr>
          <a:lstStyle/>
          <a:p>
            <a:pPr marL="514350" indent="-514350">
              <a:buFont typeface="+mj-lt"/>
              <a:buAutoNum type="arabicPeriod"/>
            </a:pPr>
            <a:r>
              <a:rPr lang="pt-BR" dirty="0" smtClean="0"/>
              <a:t>Esquizofrenia: </a:t>
            </a:r>
            <a:r>
              <a:rPr lang="pt-BR" dirty="0" err="1" smtClean="0"/>
              <a:t>hipobulia</a:t>
            </a:r>
            <a:r>
              <a:rPr lang="pt-BR" dirty="0" smtClean="0"/>
              <a:t> (sintomas negativos). Mas, podem ocorrer atos impulsivos, suicídio, </a:t>
            </a:r>
            <a:r>
              <a:rPr lang="pt-BR" dirty="0" err="1" smtClean="0"/>
              <a:t>ambitendência</a:t>
            </a:r>
            <a:r>
              <a:rPr lang="pt-BR" dirty="0" smtClean="0"/>
              <a:t>, obediência automática</a:t>
            </a:r>
          </a:p>
          <a:p>
            <a:pPr marL="514350" indent="-514350">
              <a:buFont typeface="+mj-lt"/>
              <a:buAutoNum type="arabicPeriod"/>
            </a:pPr>
            <a:r>
              <a:rPr lang="pt-BR" dirty="0" smtClean="0"/>
              <a:t>Mania: </a:t>
            </a:r>
            <a:r>
              <a:rPr lang="pt-BR" dirty="0" err="1" smtClean="0"/>
              <a:t>hiperbulia</a:t>
            </a:r>
            <a:r>
              <a:rPr lang="pt-BR" dirty="0" smtClean="0"/>
              <a:t>, aumento da libido, insônia</a:t>
            </a:r>
          </a:p>
          <a:p>
            <a:pPr marL="514350" indent="-514350">
              <a:buFont typeface="+mj-lt"/>
              <a:buAutoNum type="arabicPeriod"/>
            </a:pPr>
            <a:r>
              <a:rPr lang="pt-BR" dirty="0" smtClean="0"/>
              <a:t>Depressão: </a:t>
            </a:r>
            <a:r>
              <a:rPr lang="pt-BR" dirty="0" err="1" smtClean="0"/>
              <a:t>hipobulia</a:t>
            </a:r>
            <a:r>
              <a:rPr lang="pt-BR" dirty="0" smtClean="0"/>
              <a:t>, anorexia, insônia, perda da libido, negativismo e ideação suicida</a:t>
            </a:r>
          </a:p>
          <a:p>
            <a:pPr marL="514350" indent="-514350">
              <a:buFont typeface="+mj-lt"/>
              <a:buAutoNum type="arabicPeriod"/>
            </a:pPr>
            <a:r>
              <a:rPr lang="pt-BR" dirty="0" smtClean="0"/>
              <a:t>Demência: </a:t>
            </a:r>
            <a:r>
              <a:rPr lang="pt-BR" dirty="0" err="1" smtClean="0"/>
              <a:t>hipobulia</a:t>
            </a:r>
            <a:r>
              <a:rPr lang="pt-BR" dirty="0" smtClean="0"/>
              <a:t>, fraco controle dos impulsos</a:t>
            </a:r>
          </a:p>
          <a:p>
            <a:pPr marL="514350" indent="-514350">
              <a:buFont typeface="+mj-lt"/>
              <a:buAutoNum type="arabicPeriod"/>
            </a:pPr>
            <a:r>
              <a:rPr lang="pt-BR" dirty="0" smtClean="0"/>
              <a:t>Transtornos de personalidade antissocial, </a:t>
            </a:r>
            <a:r>
              <a:rPr lang="pt-BR" dirty="0" err="1" smtClean="0"/>
              <a:t>borderline</a:t>
            </a:r>
            <a:r>
              <a:rPr lang="pt-BR" dirty="0" smtClean="0"/>
              <a:t> e explosiva: comportamento impulsivo</a:t>
            </a:r>
          </a:p>
          <a:p>
            <a:pPr marL="514350" indent="-514350">
              <a:buFont typeface="+mj-lt"/>
              <a:buAutoNum type="arabicPeriod"/>
            </a:pPr>
            <a:r>
              <a:rPr lang="pt-BR" dirty="0" smtClean="0"/>
              <a:t>Transtorno conversivo e dissociativo: auto e </a:t>
            </a:r>
            <a:r>
              <a:rPr lang="pt-BR" dirty="0" err="1" smtClean="0"/>
              <a:t>hetero</a:t>
            </a:r>
            <a:r>
              <a:rPr lang="pt-BR" dirty="0" smtClean="0"/>
              <a:t> </a:t>
            </a:r>
            <a:r>
              <a:rPr lang="pt-BR" dirty="0" err="1" smtClean="0"/>
              <a:t>sugestionabilidade</a:t>
            </a:r>
            <a:endParaRPr lang="pt-BR" dirty="0" smtClean="0"/>
          </a:p>
          <a:p>
            <a:pPr marL="514350" indent="-514350">
              <a:buFont typeface="+mj-lt"/>
              <a:buAutoNum type="arabicPeriod"/>
            </a:pPr>
            <a:r>
              <a:rPr lang="pt-BR" dirty="0" smtClean="0"/>
              <a:t>Transtornos de ansiedade: insônia inicial ou intermediária; aumento ou diminuição do apetite</a:t>
            </a:r>
          </a:p>
          <a:p>
            <a:pPr marL="514350" indent="-514350">
              <a:buFont typeface="+mj-lt"/>
              <a:buAutoNum type="arabicPeriod"/>
            </a:pPr>
            <a:r>
              <a:rPr lang="pt-BR" dirty="0" smtClean="0"/>
              <a:t>TOC: compulsões</a:t>
            </a:r>
          </a:p>
          <a:p>
            <a:pPr marL="514350" indent="-514350">
              <a:buFont typeface="+mj-lt"/>
              <a:buAutoNum type="arabicPeriod"/>
            </a:pPr>
            <a:r>
              <a:rPr lang="pt-BR" dirty="0" smtClean="0"/>
              <a:t>Transtornos Alimentares: na anorexia nervosa (perda do apetite); na bulimia nervosa (ataques de </a:t>
            </a:r>
            <a:r>
              <a:rPr lang="pt-BR" dirty="0" err="1" smtClean="0"/>
              <a:t>hiperingestão</a:t>
            </a:r>
            <a:r>
              <a:rPr lang="pt-BR" dirty="0"/>
              <a:t> </a:t>
            </a:r>
            <a:r>
              <a:rPr lang="pt-BR" dirty="0" smtClean="0"/>
              <a:t>– impulsivo)</a:t>
            </a:r>
          </a:p>
          <a:p>
            <a:pPr marL="514350" indent="-514350">
              <a:buFont typeface="+mj-lt"/>
              <a:buAutoNum type="arabicPeriod"/>
            </a:pPr>
            <a:r>
              <a:rPr lang="pt-BR" dirty="0" smtClean="0"/>
              <a:t>Alcoolismo: </a:t>
            </a:r>
            <a:r>
              <a:rPr lang="pt-BR" dirty="0" err="1" smtClean="0"/>
              <a:t>compulsividade</a:t>
            </a:r>
            <a:endParaRPr lang="pt-BR" dirty="0"/>
          </a:p>
        </p:txBody>
      </p:sp>
    </p:spTree>
    <p:extLst>
      <p:ext uri="{BB962C8B-B14F-4D97-AF65-F5344CB8AC3E}">
        <p14:creationId xmlns:p14="http://schemas.microsoft.com/office/powerpoint/2010/main" val="2209106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8- Psicomotricidade</a:t>
            </a:r>
            <a:endParaRPr lang="pt-BR" dirty="0"/>
          </a:p>
        </p:txBody>
      </p:sp>
      <p:sp>
        <p:nvSpPr>
          <p:cNvPr id="3" name="Espaço Reservado para Conteúdo 2"/>
          <p:cNvSpPr>
            <a:spLocks noGrp="1"/>
          </p:cNvSpPr>
          <p:nvPr>
            <p:ph idx="1"/>
          </p:nvPr>
        </p:nvSpPr>
        <p:spPr/>
        <p:txBody>
          <a:bodyPr>
            <a:normAutofit/>
          </a:bodyPr>
          <a:lstStyle/>
          <a:p>
            <a:r>
              <a:rPr lang="pt-BR" dirty="0" smtClean="0"/>
              <a:t>Psicomotricidade: possuem um conteúdo psicológico, são uma expressão do psiquismo. São voluntárias, isto é, conscientes quanto à motivação e finalidade. Representam a execução do processo volitivo. </a:t>
            </a:r>
          </a:p>
        </p:txBody>
      </p:sp>
      <p:pic>
        <p:nvPicPr>
          <p:cNvPr id="13314" name="Picture 2" descr="C:\Users\acer1\Desktop\bianca\CAPS - Estratificação de risco\psicomotricida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3429000"/>
            <a:ext cx="2664296"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46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Dados da realidade </a:t>
            </a:r>
            <a:endParaRPr lang="pt-BR" dirty="0"/>
          </a:p>
        </p:txBody>
      </p:sp>
      <p:sp>
        <p:nvSpPr>
          <p:cNvPr id="3" name="Espaço Reservado para Conteúdo 2"/>
          <p:cNvSpPr>
            <a:spLocks noGrp="1"/>
          </p:cNvSpPr>
          <p:nvPr>
            <p:ph idx="1"/>
          </p:nvPr>
        </p:nvSpPr>
        <p:spPr>
          <a:xfrm>
            <a:off x="395536" y="1268760"/>
            <a:ext cx="8007425" cy="5328592"/>
          </a:xfrm>
        </p:spPr>
        <p:txBody>
          <a:bodyPr>
            <a:normAutofit fontScale="92500" lnSpcReduction="20000"/>
          </a:bodyPr>
          <a:lstStyle/>
          <a:p>
            <a:r>
              <a:rPr lang="en-US" altLang="pt-BR" sz="2600" dirty="0" err="1">
                <a:latin typeface="Calibri" pitchFamily="34" charset="0"/>
              </a:rPr>
              <a:t>Mais</a:t>
            </a:r>
            <a:r>
              <a:rPr lang="en-US" altLang="pt-BR" sz="2600" dirty="0">
                <a:latin typeface="Calibri" pitchFamily="34" charset="0"/>
              </a:rPr>
              <a:t> de </a:t>
            </a:r>
            <a:r>
              <a:rPr lang="en-US" altLang="pt-BR" sz="2600" b="1" dirty="0">
                <a:latin typeface="Calibri" pitchFamily="34" charset="0"/>
              </a:rPr>
              <a:t>7</a:t>
            </a:r>
            <a:r>
              <a:rPr lang="en-US" altLang="pt-BR" sz="2600" b="1" dirty="0" smtClean="0">
                <a:latin typeface="Calibri" pitchFamily="34" charset="0"/>
              </a:rPr>
              <a:t>00 </a:t>
            </a:r>
            <a:r>
              <a:rPr lang="en-US" altLang="pt-BR" sz="2600" b="1" dirty="0" err="1">
                <a:latin typeface="Calibri" pitchFamily="34" charset="0"/>
              </a:rPr>
              <a:t>milhões</a:t>
            </a:r>
            <a:r>
              <a:rPr lang="en-US" altLang="pt-BR" sz="2600" b="1" dirty="0">
                <a:latin typeface="Calibri" pitchFamily="34" charset="0"/>
              </a:rPr>
              <a:t> de </a:t>
            </a:r>
            <a:r>
              <a:rPr lang="en-US" altLang="pt-BR" sz="2600" b="1" dirty="0" err="1" smtClean="0">
                <a:latin typeface="Calibri" pitchFamily="34" charset="0"/>
              </a:rPr>
              <a:t>pessoas</a:t>
            </a:r>
            <a:r>
              <a:rPr lang="en-US" altLang="pt-BR" sz="2600" b="1" dirty="0" smtClean="0">
                <a:latin typeface="Calibri" pitchFamily="34" charset="0"/>
              </a:rPr>
              <a:t> </a:t>
            </a:r>
            <a:r>
              <a:rPr lang="en-US" altLang="pt-BR" sz="2600" b="1" dirty="0" err="1" smtClean="0">
                <a:latin typeface="Calibri" pitchFamily="34" charset="0"/>
              </a:rPr>
              <a:t>sofrem</a:t>
            </a:r>
            <a:r>
              <a:rPr lang="en-US" altLang="pt-BR" sz="2600" b="1" dirty="0" smtClean="0">
                <a:latin typeface="Calibri" pitchFamily="34" charset="0"/>
              </a:rPr>
              <a:t> de </a:t>
            </a:r>
            <a:r>
              <a:rPr lang="en-US" altLang="pt-BR" sz="2600" b="1" dirty="0" err="1" smtClean="0">
                <a:latin typeface="Calibri" pitchFamily="34" charset="0"/>
              </a:rPr>
              <a:t>Transtornos</a:t>
            </a:r>
            <a:r>
              <a:rPr lang="en-US" altLang="pt-BR" sz="2600" b="1" dirty="0" smtClean="0">
                <a:latin typeface="Calibri" pitchFamily="34" charset="0"/>
              </a:rPr>
              <a:t> </a:t>
            </a:r>
            <a:r>
              <a:rPr lang="en-US" altLang="pt-BR" sz="2600" b="1" dirty="0" err="1" smtClean="0">
                <a:latin typeface="Calibri" pitchFamily="34" charset="0"/>
              </a:rPr>
              <a:t>Mentais</a:t>
            </a:r>
            <a:r>
              <a:rPr lang="en-US" altLang="pt-BR" sz="2600" dirty="0" smtClean="0">
                <a:latin typeface="Calibri" pitchFamily="34" charset="0"/>
              </a:rPr>
              <a:t> </a:t>
            </a:r>
            <a:endParaRPr lang="en-US" altLang="pt-BR" sz="2600" dirty="0">
              <a:latin typeface="Calibri" pitchFamily="34" charset="0"/>
            </a:endParaRPr>
          </a:p>
          <a:p>
            <a:pPr marL="457200" indent="-457200">
              <a:buFont typeface="+mj-lt"/>
              <a:buAutoNum type="arabicPeriod"/>
            </a:pPr>
            <a:r>
              <a:rPr lang="pt-BR" altLang="pt-BR" dirty="0" smtClean="0">
                <a:latin typeface="Calibri" pitchFamily="34" charset="0"/>
              </a:rPr>
              <a:t>350 </a:t>
            </a:r>
            <a:r>
              <a:rPr lang="pt-BR" altLang="pt-BR" dirty="0">
                <a:latin typeface="Calibri" pitchFamily="34" charset="0"/>
              </a:rPr>
              <a:t>milhões </a:t>
            </a:r>
            <a:r>
              <a:rPr lang="pt-BR" altLang="pt-BR" dirty="0" smtClean="0">
                <a:latin typeface="Calibri" pitchFamily="34" charset="0"/>
              </a:rPr>
              <a:t>sofrem de depressão (5% da população mundial)</a:t>
            </a:r>
          </a:p>
          <a:p>
            <a:pPr marL="457200" indent="-457200">
              <a:buFont typeface="+mj-lt"/>
              <a:buAutoNum type="arabicPeriod"/>
            </a:pPr>
            <a:r>
              <a:rPr lang="pt-BR" altLang="pt-BR" dirty="0" smtClean="0">
                <a:latin typeface="Calibri" pitchFamily="34" charset="0"/>
              </a:rPr>
              <a:t>10 milhões sofrem de ansiedade no mundo</a:t>
            </a:r>
          </a:p>
          <a:p>
            <a:pPr marL="457200" indent="-457200">
              <a:buFont typeface="+mj-lt"/>
              <a:buAutoNum type="arabicPeriod"/>
            </a:pPr>
            <a:r>
              <a:rPr lang="pt-BR" altLang="pt-BR" dirty="0" smtClean="0">
                <a:latin typeface="Calibri" pitchFamily="34" charset="0"/>
              </a:rPr>
              <a:t>80 mil casos novos de esquizofrenia por ano no Brasil </a:t>
            </a:r>
          </a:p>
          <a:p>
            <a:pPr marL="457200" indent="-457200">
              <a:buFont typeface="+mj-lt"/>
              <a:buAutoNum type="arabicPeriod"/>
            </a:pPr>
            <a:r>
              <a:rPr lang="pt-BR" altLang="pt-BR" dirty="0" smtClean="0">
                <a:latin typeface="Calibri" pitchFamily="34" charset="0"/>
              </a:rPr>
              <a:t>47 milhões sofrem de demências no mundo </a:t>
            </a:r>
          </a:p>
          <a:p>
            <a:pPr marL="457200" indent="-457200">
              <a:buFont typeface="+mj-lt"/>
              <a:buAutoNum type="arabicPeriod"/>
            </a:pPr>
            <a:r>
              <a:rPr lang="pt-BR" altLang="pt-BR" dirty="0" smtClean="0">
                <a:latin typeface="Calibri" pitchFamily="34" charset="0"/>
              </a:rPr>
              <a:t>11,7 milhões de brasileiros são dependentes de álcool ( 5,85% da população do país)</a:t>
            </a:r>
          </a:p>
          <a:p>
            <a:pPr marL="457200" indent="-457200">
              <a:buFont typeface="+mj-lt"/>
              <a:buAutoNum type="arabicPeriod"/>
            </a:pPr>
            <a:r>
              <a:rPr lang="pt-BR" altLang="pt-BR" dirty="0" smtClean="0">
                <a:latin typeface="Calibri" pitchFamily="34" charset="0"/>
              </a:rPr>
              <a:t>800 mil suicídios por ano no mundo ( O Brasil é o oitavo país em número de suicídios)</a:t>
            </a:r>
          </a:p>
          <a:p>
            <a:pPr marL="457200" indent="-457200">
              <a:buFont typeface="+mj-lt"/>
              <a:buAutoNum type="arabicPeriod"/>
            </a:pPr>
            <a:r>
              <a:rPr lang="pt-BR" dirty="0" smtClean="0"/>
              <a:t>23 </a:t>
            </a:r>
            <a:r>
              <a:rPr lang="pt-BR" dirty="0"/>
              <a:t>milhões de pessoas (12% da população) necessitam de algum atendimento em saúde mental. </a:t>
            </a:r>
            <a:endParaRPr lang="pt-BR" dirty="0" smtClean="0"/>
          </a:p>
          <a:p>
            <a:pPr marL="457200" indent="-457200">
              <a:buFont typeface="+mj-lt"/>
              <a:buAutoNum type="arabicPeriod"/>
            </a:pPr>
            <a:r>
              <a:rPr lang="pt-BR" dirty="0" smtClean="0"/>
              <a:t>Pelo </a:t>
            </a:r>
            <a:r>
              <a:rPr lang="pt-BR" dirty="0"/>
              <a:t>menos 5 milhões de brasileiros (3% da população) sofrem com transtornos mentais graves e </a:t>
            </a:r>
            <a:r>
              <a:rPr lang="pt-BR" dirty="0" smtClean="0"/>
              <a:t>persistentes</a:t>
            </a:r>
          </a:p>
          <a:p>
            <a:pPr marL="457200" indent="-457200">
              <a:buFont typeface="+mj-lt"/>
              <a:buAutoNum type="arabicPeriod"/>
            </a:pPr>
            <a:r>
              <a:rPr lang="pt-BR" dirty="0" smtClean="0"/>
              <a:t>Os </a:t>
            </a:r>
            <a:r>
              <a:rPr lang="pt-BR" dirty="0"/>
              <a:t>problemas de saúde mental ocupam a quinta posição no ranking das dez principais causas de incapacidade, de acordo com a Organização Mundial da Saúde (OMS</a:t>
            </a:r>
            <a:r>
              <a:rPr lang="pt-BR" dirty="0" smtClean="0"/>
              <a:t>).</a:t>
            </a:r>
          </a:p>
          <a:p>
            <a:pPr marL="457200" indent="-457200">
              <a:buFont typeface="+mj-lt"/>
              <a:buAutoNum type="arabicPeriod"/>
            </a:pPr>
            <a:endParaRPr lang="pt-BR" dirty="0" smtClean="0"/>
          </a:p>
          <a:p>
            <a:pPr marL="457200" indent="-457200">
              <a:buFont typeface="+mj-lt"/>
              <a:buAutoNum type="arabicPeriod"/>
            </a:pPr>
            <a:endParaRPr lang="pt-BR" altLang="pt-BR" dirty="0" smtClean="0">
              <a:latin typeface="Calibri" pitchFamily="34" charset="0"/>
            </a:endParaRPr>
          </a:p>
        </p:txBody>
      </p:sp>
    </p:spTree>
    <p:extLst>
      <p:ext uri="{BB962C8B-B14F-4D97-AF65-F5344CB8AC3E}">
        <p14:creationId xmlns:p14="http://schemas.microsoft.com/office/powerpoint/2010/main" val="1209079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8- Psicomotricidade</a:t>
            </a:r>
            <a:endParaRPr lang="pt-BR"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a:pPr>
            <a:r>
              <a:rPr lang="pt-BR" dirty="0"/>
              <a:t>Alterações </a:t>
            </a:r>
            <a:r>
              <a:rPr lang="pt-BR" dirty="0" smtClean="0"/>
              <a:t>quantitativas</a:t>
            </a:r>
          </a:p>
          <a:p>
            <a:pPr marL="0" indent="0">
              <a:buNone/>
            </a:pPr>
            <a:endParaRPr lang="pt-BR" dirty="0"/>
          </a:p>
          <a:p>
            <a:r>
              <a:rPr lang="pt-BR" dirty="0" smtClean="0"/>
              <a:t>Apraxia: dificuldade ou impossibilidade de realizar atos motores intencionais, voluntários, na ausência de paresia ou paralisia, de déficit sensorial e de </a:t>
            </a:r>
            <a:r>
              <a:rPr lang="pt-BR" dirty="0" err="1" smtClean="0"/>
              <a:t>incoordenação</a:t>
            </a:r>
            <a:r>
              <a:rPr lang="pt-BR" dirty="0" smtClean="0"/>
              <a:t> motora</a:t>
            </a:r>
            <a:endParaRPr lang="pt-BR" dirty="0"/>
          </a:p>
          <a:p>
            <a:r>
              <a:rPr lang="pt-BR" dirty="0" err="1" smtClean="0"/>
              <a:t>Hipocinesia</a:t>
            </a:r>
            <a:r>
              <a:rPr lang="pt-BR" dirty="0" smtClean="0"/>
              <a:t>/</a:t>
            </a:r>
            <a:r>
              <a:rPr lang="pt-BR" dirty="0" err="1" smtClean="0"/>
              <a:t>acinesia</a:t>
            </a:r>
            <a:r>
              <a:rPr lang="pt-BR" dirty="0" smtClean="0"/>
              <a:t>(estupor): diminuição acentuada ou abolição dos movimentos voluntários</a:t>
            </a:r>
            <a:endParaRPr lang="pt-BR" dirty="0"/>
          </a:p>
          <a:p>
            <a:r>
              <a:rPr lang="pt-BR" dirty="0" err="1" smtClean="0"/>
              <a:t>Hipercinesia</a:t>
            </a:r>
            <a:r>
              <a:rPr lang="pt-BR" dirty="0" smtClean="0"/>
              <a:t>: aumento patológico da atividade motora voluntária</a:t>
            </a:r>
            <a:endParaRPr lang="pt-BR" dirty="0"/>
          </a:p>
          <a:p>
            <a:pPr marL="0" indent="0">
              <a:buNone/>
            </a:pPr>
            <a:endParaRPr lang="pt-BR" dirty="0"/>
          </a:p>
        </p:txBody>
      </p:sp>
    </p:spTree>
    <p:extLst>
      <p:ext uri="{BB962C8B-B14F-4D97-AF65-F5344CB8AC3E}">
        <p14:creationId xmlns:p14="http://schemas.microsoft.com/office/powerpoint/2010/main" val="3384500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8- Psicomotricidade</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smtClean="0"/>
              <a:t>2. Alterações Qualitativas</a:t>
            </a:r>
          </a:p>
          <a:p>
            <a:r>
              <a:rPr lang="pt-BR" dirty="0" smtClean="0"/>
              <a:t>Estereotipias: ações motoras desprovidas de finalidade e de sentido (para o próprio paciente), sendo repetidas de maneira uniforme e com grande frequência.</a:t>
            </a:r>
          </a:p>
          <a:p>
            <a:r>
              <a:rPr lang="pt-BR" dirty="0" smtClean="0"/>
              <a:t>Maneirismos: movimentos expressivos, isto é, movimentos que servem a um propósito de comunicação, mas que se tornam exagerados quanto à sua amplitude, parecendo extravagantes ao observador</a:t>
            </a:r>
          </a:p>
          <a:p>
            <a:r>
              <a:rPr lang="pt-BR" dirty="0" err="1" smtClean="0"/>
              <a:t>Perseveração</a:t>
            </a:r>
            <a:r>
              <a:rPr lang="pt-BR" dirty="0" smtClean="0"/>
              <a:t> Motora: repetição sem sentido de uma ação motora de início executada adequadamente</a:t>
            </a:r>
            <a:endParaRPr lang="pt-BR" dirty="0"/>
          </a:p>
        </p:txBody>
      </p:sp>
    </p:spTree>
    <p:extLst>
      <p:ext uri="{BB962C8B-B14F-4D97-AF65-F5344CB8AC3E}">
        <p14:creationId xmlns:p14="http://schemas.microsoft.com/office/powerpoint/2010/main" val="2884165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8- Psicomotricidade nos principais Transtornos Mentais</a:t>
            </a:r>
            <a:endParaRPr lang="pt-BR"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a:pPr>
            <a:r>
              <a:rPr lang="pt-BR" dirty="0" smtClean="0"/>
              <a:t>Esquizofrenia: qualquer uma das alterações quantitativas ou qualitativas </a:t>
            </a:r>
          </a:p>
          <a:p>
            <a:pPr marL="514350" indent="-514350">
              <a:buFont typeface="+mj-lt"/>
              <a:buAutoNum type="arabicPeriod"/>
            </a:pPr>
            <a:r>
              <a:rPr lang="pt-BR" dirty="0" smtClean="0"/>
              <a:t>Mania: </a:t>
            </a:r>
            <a:r>
              <a:rPr lang="pt-BR" dirty="0" err="1" smtClean="0"/>
              <a:t>hipercinesia</a:t>
            </a:r>
            <a:endParaRPr lang="pt-BR" dirty="0" smtClean="0"/>
          </a:p>
          <a:p>
            <a:pPr marL="514350" indent="-514350">
              <a:buFont typeface="+mj-lt"/>
              <a:buAutoNum type="arabicPeriod"/>
            </a:pPr>
            <a:r>
              <a:rPr lang="pt-BR" dirty="0" smtClean="0"/>
              <a:t>Depressão: </a:t>
            </a:r>
            <a:r>
              <a:rPr lang="pt-BR" dirty="0" err="1" smtClean="0"/>
              <a:t>hipocinesia</a:t>
            </a:r>
            <a:r>
              <a:rPr lang="pt-BR" dirty="0" smtClean="0"/>
              <a:t> ou </a:t>
            </a:r>
            <a:r>
              <a:rPr lang="pt-BR" dirty="0" err="1" smtClean="0"/>
              <a:t>acinesia</a:t>
            </a:r>
            <a:endParaRPr lang="pt-BR" dirty="0" smtClean="0"/>
          </a:p>
          <a:p>
            <a:pPr marL="514350" indent="-514350">
              <a:buFont typeface="+mj-lt"/>
              <a:buAutoNum type="arabicPeriod"/>
            </a:pPr>
            <a:r>
              <a:rPr lang="pt-BR" dirty="0" smtClean="0"/>
              <a:t>Demência: apraxia, </a:t>
            </a:r>
            <a:r>
              <a:rPr lang="pt-BR" dirty="0" err="1" smtClean="0"/>
              <a:t>perseveração</a:t>
            </a:r>
            <a:r>
              <a:rPr lang="pt-BR" dirty="0" smtClean="0"/>
              <a:t> motora, estupor</a:t>
            </a:r>
          </a:p>
          <a:p>
            <a:pPr marL="514350" indent="-514350">
              <a:buFont typeface="+mj-lt"/>
              <a:buAutoNum type="arabicPeriod"/>
            </a:pPr>
            <a:r>
              <a:rPr lang="pt-BR" dirty="0" smtClean="0"/>
              <a:t>TDAH: aumento da psicomotricidade</a:t>
            </a:r>
          </a:p>
          <a:p>
            <a:pPr marL="514350" indent="-514350">
              <a:buFont typeface="+mj-lt"/>
              <a:buAutoNum type="arabicPeriod"/>
            </a:pPr>
            <a:r>
              <a:rPr lang="pt-BR" dirty="0" smtClean="0"/>
              <a:t>Transtorno conversivo e dissociativo: gestos teatrais (maneirismos) e nos quadros dissociativos (agitação ou estupor). Nos conversivos (diminuição ou abolição da força)</a:t>
            </a:r>
            <a:endParaRPr lang="pt-BR" dirty="0"/>
          </a:p>
        </p:txBody>
      </p:sp>
    </p:spTree>
    <p:extLst>
      <p:ext uri="{BB962C8B-B14F-4D97-AF65-F5344CB8AC3E}">
        <p14:creationId xmlns:p14="http://schemas.microsoft.com/office/powerpoint/2010/main" val="4257191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9- Afetividade</a:t>
            </a:r>
            <a:endParaRPr lang="pt-BR" dirty="0"/>
          </a:p>
        </p:txBody>
      </p:sp>
      <p:sp>
        <p:nvSpPr>
          <p:cNvPr id="3" name="Espaço Reservado para Conteúdo 2"/>
          <p:cNvSpPr>
            <a:spLocks noGrp="1"/>
          </p:cNvSpPr>
          <p:nvPr>
            <p:ph idx="1"/>
          </p:nvPr>
        </p:nvSpPr>
        <p:spPr/>
        <p:txBody>
          <a:bodyPr>
            <a:normAutofit/>
          </a:bodyPr>
          <a:lstStyle/>
          <a:p>
            <a:r>
              <a:rPr lang="pt-BR" dirty="0" smtClean="0"/>
              <a:t>Afetividade: os afetos são uma consequência das ações do indivíduo que visam à satisfação de suas necessidades (corporais ou psíquicas). Se essas ações são bem sucedidas, o afeto é agradável; caso contrário, o afeto é desagradável. </a:t>
            </a:r>
            <a:endParaRPr lang="pt-BR" dirty="0"/>
          </a:p>
        </p:txBody>
      </p:sp>
      <p:pic>
        <p:nvPicPr>
          <p:cNvPr id="21506" name="Picture 2" descr="C:\Users\acer1\Desktop\bianca\CAPS - Estratificação de risco\depressa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645024"/>
            <a:ext cx="2664296" cy="220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562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9- Afetividade</a:t>
            </a:r>
            <a:endParaRPr lang="pt-BR" dirty="0"/>
          </a:p>
        </p:txBody>
      </p:sp>
      <p:sp>
        <p:nvSpPr>
          <p:cNvPr id="3" name="Espaço Reservado para Conteúdo 2"/>
          <p:cNvSpPr>
            <a:spLocks noGrp="1"/>
          </p:cNvSpPr>
          <p:nvPr>
            <p:ph idx="1"/>
          </p:nvPr>
        </p:nvSpPr>
        <p:spPr>
          <a:xfrm>
            <a:off x="457200" y="1600200"/>
            <a:ext cx="7620000" cy="5069160"/>
          </a:xfrm>
        </p:spPr>
        <p:txBody>
          <a:bodyPr>
            <a:normAutofit/>
          </a:bodyPr>
          <a:lstStyle/>
          <a:p>
            <a:pPr marL="514350" indent="-514350">
              <a:buFont typeface="+mj-lt"/>
              <a:buAutoNum type="arabicPeriod"/>
            </a:pPr>
            <a:r>
              <a:rPr lang="pt-BR" dirty="0" smtClean="0"/>
              <a:t>Alterações Quantitativas:</a:t>
            </a:r>
          </a:p>
          <a:p>
            <a:r>
              <a:rPr lang="pt-BR" dirty="0" smtClean="0"/>
              <a:t>Exaltação Afetiva: aumento da intensidade ou da duração dos afetos, ou uma reação afetiva desproporcional em relação à </a:t>
            </a:r>
            <a:r>
              <a:rPr lang="pt-BR" dirty="0"/>
              <a:t>s</a:t>
            </a:r>
            <a:r>
              <a:rPr lang="pt-BR" dirty="0" smtClean="0"/>
              <a:t>ituação ou ao objeto que a motivou</a:t>
            </a:r>
          </a:p>
          <a:p>
            <a:r>
              <a:rPr lang="pt-BR" dirty="0" smtClean="0"/>
              <a:t>Embotamento Afetivo: significa diminuição da intensidade e da excitabilidade dos afetos, sejam eles positivos ou negativos. </a:t>
            </a:r>
            <a:endParaRPr lang="pt-BR" dirty="0"/>
          </a:p>
        </p:txBody>
      </p:sp>
      <p:pic>
        <p:nvPicPr>
          <p:cNvPr id="22530" name="Picture 2" descr="C:\Users\acer1\Desktop\bianca\CAPS - Estratificação de risco\atitud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568" y="4077072"/>
            <a:ext cx="3129136" cy="2198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28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9- Afetividade</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smtClean="0"/>
              <a:t>2. Alterações Qualitativas</a:t>
            </a:r>
          </a:p>
          <a:p>
            <a:r>
              <a:rPr lang="pt-BR" dirty="0" smtClean="0"/>
              <a:t>Labilidade Afetiva: dificuldade para controlar os afetos – instabilidade ou volubilidade</a:t>
            </a:r>
          </a:p>
          <a:p>
            <a:r>
              <a:rPr lang="pt-BR" dirty="0" smtClean="0"/>
              <a:t>Incontinência Afetiva: perda completa da capacidade de controle da expressão afetiva; existe uma falha de certos mecanismos </a:t>
            </a:r>
            <a:r>
              <a:rPr lang="pt-BR" dirty="0" err="1" smtClean="0"/>
              <a:t>frenadores</a:t>
            </a:r>
            <a:r>
              <a:rPr lang="pt-BR" dirty="0" smtClean="0"/>
              <a:t>, inibitórios, adquiridos na educação e no convívio social. As reações afetivas são produzidas com grande facilidade, são exageradas, desproporcionais ao estímulo e se prolongam em demasia. </a:t>
            </a:r>
          </a:p>
          <a:p>
            <a:r>
              <a:rPr lang="pt-BR" dirty="0" smtClean="0"/>
              <a:t>Rigidez Afetiva: perda da capacidade de modular a resposta afetiva de acordo com a situação de cada momento. </a:t>
            </a:r>
          </a:p>
        </p:txBody>
      </p:sp>
    </p:spTree>
    <p:extLst>
      <p:ext uri="{BB962C8B-B14F-4D97-AF65-F5344CB8AC3E}">
        <p14:creationId xmlns:p14="http://schemas.microsoft.com/office/powerpoint/2010/main" val="2132698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9- Afetividade nos principais Transtornos Mentais</a:t>
            </a:r>
            <a:endParaRPr lang="pt-BR"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a:pPr>
            <a:r>
              <a:rPr lang="pt-BR" dirty="0" smtClean="0"/>
              <a:t>Mania: euforia; irritabilidade; labilidade ou incontinência</a:t>
            </a:r>
          </a:p>
          <a:p>
            <a:pPr marL="514350" indent="-514350">
              <a:buFont typeface="+mj-lt"/>
              <a:buAutoNum type="arabicPeriod"/>
            </a:pPr>
            <a:r>
              <a:rPr lang="pt-BR" dirty="0" smtClean="0"/>
              <a:t>Depressão: tristeza patológica; rigidez afetiva</a:t>
            </a:r>
          </a:p>
          <a:p>
            <a:pPr marL="514350" indent="-514350">
              <a:buFont typeface="+mj-lt"/>
              <a:buAutoNum type="arabicPeriod"/>
            </a:pPr>
            <a:r>
              <a:rPr lang="pt-BR" dirty="0" smtClean="0"/>
              <a:t>Esquizofrenia: embotamento afetivo; rigidez afetiva; </a:t>
            </a:r>
            <a:r>
              <a:rPr lang="pt-BR" dirty="0" err="1" smtClean="0"/>
              <a:t>paratimias</a:t>
            </a:r>
            <a:endParaRPr lang="pt-BR" dirty="0" smtClean="0"/>
          </a:p>
          <a:p>
            <a:pPr marL="514350" indent="-514350">
              <a:buFont typeface="+mj-lt"/>
              <a:buAutoNum type="arabicPeriod"/>
            </a:pPr>
            <a:r>
              <a:rPr lang="pt-BR" dirty="0" smtClean="0"/>
              <a:t>Demência: labilidade e incontinência; embotamento afetivo</a:t>
            </a:r>
          </a:p>
          <a:p>
            <a:pPr marL="514350" indent="-514350">
              <a:buFont typeface="+mj-lt"/>
              <a:buAutoNum type="arabicPeriod"/>
            </a:pPr>
            <a:r>
              <a:rPr lang="pt-BR" dirty="0" smtClean="0"/>
              <a:t>Transtorno de ansiedade: exaltação afetiva (ansiedade patológica)</a:t>
            </a:r>
          </a:p>
          <a:p>
            <a:pPr marL="514350" indent="-514350">
              <a:buFont typeface="+mj-lt"/>
              <a:buAutoNum type="arabicPeriod"/>
            </a:pPr>
            <a:r>
              <a:rPr lang="pt-BR" dirty="0" smtClean="0"/>
              <a:t>Transtorno de Personalidade </a:t>
            </a:r>
            <a:r>
              <a:rPr lang="pt-BR" dirty="0" err="1" smtClean="0"/>
              <a:t>Borderline</a:t>
            </a:r>
            <a:r>
              <a:rPr lang="pt-BR" dirty="0" smtClean="0"/>
              <a:t>: exaltação afetiva (dificuldade de controle da raiva); labilidade e incontinência afetiva</a:t>
            </a:r>
          </a:p>
          <a:p>
            <a:pPr marL="514350" indent="-514350">
              <a:buFont typeface="+mj-lt"/>
              <a:buAutoNum type="arabicPeriod"/>
            </a:pPr>
            <a:r>
              <a:rPr lang="pt-BR" dirty="0" smtClean="0"/>
              <a:t>Transtorno de estresse pós-traumático (TEPT): irritabilidade </a:t>
            </a:r>
          </a:p>
          <a:p>
            <a:pPr marL="0" indent="0">
              <a:buNone/>
            </a:pPr>
            <a:endParaRPr lang="pt-BR" dirty="0"/>
          </a:p>
        </p:txBody>
      </p:sp>
    </p:spTree>
    <p:extLst>
      <p:ext uri="{BB962C8B-B14F-4D97-AF65-F5344CB8AC3E}">
        <p14:creationId xmlns:p14="http://schemas.microsoft.com/office/powerpoint/2010/main" val="1602124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10- Orientação</a:t>
            </a:r>
            <a:endParaRPr lang="pt-BR" dirty="0"/>
          </a:p>
        </p:txBody>
      </p:sp>
      <p:sp>
        <p:nvSpPr>
          <p:cNvPr id="3" name="Espaço Reservado para Conteúdo 2"/>
          <p:cNvSpPr>
            <a:spLocks noGrp="1"/>
          </p:cNvSpPr>
          <p:nvPr>
            <p:ph idx="1"/>
          </p:nvPr>
        </p:nvSpPr>
        <p:spPr/>
        <p:txBody>
          <a:bodyPr/>
          <a:lstStyle/>
          <a:p>
            <a:r>
              <a:rPr lang="pt-BR" dirty="0" smtClean="0"/>
              <a:t>Orientação: capacidade de se situar em relação a si mesmo e ao ambiente. Tipos: </a:t>
            </a:r>
          </a:p>
          <a:p>
            <a:pPr marL="514350" indent="-514350">
              <a:buFont typeface="+mj-lt"/>
              <a:buAutoNum type="arabicPeriod"/>
            </a:pPr>
            <a:r>
              <a:rPr lang="pt-BR" dirty="0" smtClean="0"/>
              <a:t>Orientação no tempo</a:t>
            </a:r>
          </a:p>
          <a:p>
            <a:pPr marL="514350" indent="-514350">
              <a:buFont typeface="+mj-lt"/>
              <a:buAutoNum type="arabicPeriod"/>
            </a:pPr>
            <a:r>
              <a:rPr lang="pt-BR" dirty="0" smtClean="0"/>
              <a:t>Orientação no espaço</a:t>
            </a:r>
          </a:p>
          <a:p>
            <a:pPr marL="514350" indent="-514350">
              <a:buFont typeface="+mj-lt"/>
              <a:buAutoNum type="arabicPeriod"/>
            </a:pPr>
            <a:r>
              <a:rPr lang="pt-BR" dirty="0" smtClean="0"/>
              <a:t>Orientação quanto às outras pessoas</a:t>
            </a:r>
          </a:p>
          <a:p>
            <a:pPr marL="514350" indent="-514350">
              <a:buFont typeface="+mj-lt"/>
              <a:buAutoNum type="arabicPeriod"/>
            </a:pPr>
            <a:r>
              <a:rPr lang="pt-BR" dirty="0" smtClean="0"/>
              <a:t>Orientação situacional</a:t>
            </a:r>
          </a:p>
        </p:txBody>
      </p:sp>
      <p:pic>
        <p:nvPicPr>
          <p:cNvPr id="14338" name="Picture 2" descr="C:\Users\acer1\Desktop\bianca\CAPS - Estratificação de risco\orientaca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835450"/>
            <a:ext cx="4176464"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845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10- Orientação </a:t>
            </a:r>
            <a:r>
              <a:rPr lang="pt-BR" dirty="0" err="1" smtClean="0"/>
              <a:t>alopsíquica</a:t>
            </a:r>
            <a:r>
              <a:rPr lang="pt-BR" dirty="0" smtClean="0"/>
              <a:t> nos principais Transtornos Mentais</a:t>
            </a:r>
            <a:endParaRPr lang="pt-BR"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a:pPr>
            <a:r>
              <a:rPr lang="pt-BR" dirty="0" smtClean="0"/>
              <a:t>Demência: perda progressiva – temporal, situacional, espacial e </a:t>
            </a:r>
            <a:r>
              <a:rPr lang="pt-BR" dirty="0" err="1" smtClean="0"/>
              <a:t>autopsíquica</a:t>
            </a:r>
            <a:endParaRPr lang="pt-BR" dirty="0" smtClean="0"/>
          </a:p>
          <a:p>
            <a:pPr marL="514350" indent="-514350">
              <a:buFont typeface="+mj-lt"/>
              <a:buAutoNum type="arabicPeriod"/>
            </a:pPr>
            <a:r>
              <a:rPr lang="pt-BR" dirty="0" smtClean="0"/>
              <a:t>Delirium: </a:t>
            </a:r>
            <a:r>
              <a:rPr lang="pt-BR" dirty="0" err="1" smtClean="0"/>
              <a:t>alopsíquica</a:t>
            </a:r>
            <a:endParaRPr lang="pt-BR" dirty="0" smtClean="0"/>
          </a:p>
          <a:p>
            <a:pPr marL="514350" indent="-514350">
              <a:buFont typeface="+mj-lt"/>
              <a:buAutoNum type="arabicPeriod"/>
            </a:pPr>
            <a:r>
              <a:rPr lang="pt-BR" dirty="0" smtClean="0"/>
              <a:t>Esquizofrenia: falsas orientações </a:t>
            </a:r>
            <a:r>
              <a:rPr lang="pt-BR" dirty="0" smtClean="0"/>
              <a:t>delirantes</a:t>
            </a:r>
            <a:endParaRPr lang="pt-BR" dirty="0" smtClean="0"/>
          </a:p>
          <a:p>
            <a:pPr marL="514350" indent="-514350">
              <a:buFont typeface="+mj-lt"/>
              <a:buAutoNum type="arabicPeriod"/>
            </a:pPr>
            <a:r>
              <a:rPr lang="pt-BR" dirty="0" smtClean="0"/>
              <a:t>Mania: passagem do tempo é percebida como acelerada</a:t>
            </a:r>
          </a:p>
          <a:p>
            <a:pPr marL="514350" indent="-514350">
              <a:buFont typeface="+mj-lt"/>
              <a:buAutoNum type="arabicPeriod"/>
            </a:pPr>
            <a:r>
              <a:rPr lang="pt-BR" dirty="0" smtClean="0"/>
              <a:t>Depressão: desorientação apática</a:t>
            </a:r>
          </a:p>
          <a:p>
            <a:pPr marL="514350" indent="-514350">
              <a:buFont typeface="+mj-lt"/>
              <a:buAutoNum type="arabicPeriod"/>
            </a:pPr>
            <a:r>
              <a:rPr lang="pt-BR" dirty="0" smtClean="0"/>
              <a:t>Transtornos dissociativos: amnésia e transe psicogênico levando a alterações quantitativas e qualitativas da orientação </a:t>
            </a:r>
            <a:r>
              <a:rPr lang="pt-BR" dirty="0" err="1" smtClean="0"/>
              <a:t>alopsíquica</a:t>
            </a:r>
            <a:endParaRPr lang="pt-BR" dirty="0"/>
          </a:p>
        </p:txBody>
      </p:sp>
    </p:spTree>
    <p:extLst>
      <p:ext uri="{BB962C8B-B14F-4D97-AF65-F5344CB8AC3E}">
        <p14:creationId xmlns:p14="http://schemas.microsoft.com/office/powerpoint/2010/main" val="3966457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11- Consciência do EU</a:t>
            </a:r>
            <a:endParaRPr lang="pt-BR" dirty="0"/>
          </a:p>
        </p:txBody>
      </p:sp>
      <p:sp>
        <p:nvSpPr>
          <p:cNvPr id="3" name="Espaço Reservado para Conteúdo 2"/>
          <p:cNvSpPr>
            <a:spLocks noGrp="1"/>
          </p:cNvSpPr>
          <p:nvPr>
            <p:ph idx="1"/>
          </p:nvPr>
        </p:nvSpPr>
        <p:spPr/>
        <p:txBody>
          <a:bodyPr>
            <a:normAutofit/>
          </a:bodyPr>
          <a:lstStyle/>
          <a:p>
            <a:r>
              <a:rPr lang="pt-BR" dirty="0" smtClean="0"/>
              <a:t>Consciência do Eu: propriedade psíquica através da qual o eu se faz consciente de si mesmo. </a:t>
            </a:r>
          </a:p>
          <a:p>
            <a:pPr marL="514350" indent="-514350">
              <a:buFont typeface="+mj-lt"/>
              <a:buAutoNum type="arabicPeriod"/>
            </a:pPr>
            <a:r>
              <a:rPr lang="pt-BR" dirty="0" smtClean="0"/>
              <a:t>Consciência da atividade do EU: consciência de que todas as nossas vivências (pensamentos/sentimentos/ações/juízos/percepções/recordações) pertencem a nós, emanam de nós e são realizadas por nós. </a:t>
            </a:r>
          </a:p>
          <a:p>
            <a:pPr marL="514350" indent="-514350">
              <a:buFont typeface="+mj-lt"/>
              <a:buAutoNum type="arabicPeriod"/>
            </a:pPr>
            <a:r>
              <a:rPr lang="pt-BR" dirty="0" smtClean="0"/>
              <a:t>Consciência da Unidade do EU: consciência que o Eu é único, inteiro e indivisível.</a:t>
            </a:r>
          </a:p>
        </p:txBody>
      </p:sp>
    </p:spTree>
    <p:extLst>
      <p:ext uri="{BB962C8B-B14F-4D97-AF65-F5344CB8AC3E}">
        <p14:creationId xmlns:p14="http://schemas.microsoft.com/office/powerpoint/2010/main" val="19555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           Dados </a:t>
            </a:r>
            <a:r>
              <a:rPr lang="pt-BR" dirty="0"/>
              <a:t>da realidade </a:t>
            </a:r>
          </a:p>
        </p:txBody>
      </p:sp>
      <p:sp>
        <p:nvSpPr>
          <p:cNvPr id="3" name="Espaço Reservado para Conteúdo 2"/>
          <p:cNvSpPr>
            <a:spLocks noGrp="1"/>
          </p:cNvSpPr>
          <p:nvPr>
            <p:ph idx="1"/>
          </p:nvPr>
        </p:nvSpPr>
        <p:spPr/>
        <p:txBody>
          <a:bodyPr>
            <a:normAutofit lnSpcReduction="10000"/>
          </a:bodyPr>
          <a:lstStyle/>
          <a:p>
            <a:pPr indent="-342900"/>
            <a:r>
              <a:rPr lang="pt-BR" dirty="0" smtClean="0"/>
              <a:t>População de Maringá: 403.063 (IBGE 2016); portanto:</a:t>
            </a:r>
          </a:p>
          <a:p>
            <a:pPr marL="457200" indent="-457200">
              <a:buFont typeface="+mj-lt"/>
              <a:buAutoNum type="arabicPeriod"/>
            </a:pPr>
            <a:r>
              <a:rPr lang="pt-BR" dirty="0" smtClean="0"/>
              <a:t>Aproximadamente 160 novos casos de esquizofrenia por ano e prevalência aproximada de 4 mil casos</a:t>
            </a:r>
          </a:p>
          <a:p>
            <a:pPr marL="457200" indent="-457200">
              <a:buFont typeface="+mj-lt"/>
              <a:buAutoNum type="arabicPeriod"/>
            </a:pPr>
            <a:r>
              <a:rPr lang="pt-BR" dirty="0" smtClean="0"/>
              <a:t>Taxa anual de incidência de Transtorno Bipolar do Humor de 0,5%</a:t>
            </a:r>
          </a:p>
          <a:p>
            <a:pPr marL="457200" indent="-457200">
              <a:buFont typeface="+mj-lt"/>
              <a:buAutoNum type="arabicPeriod"/>
            </a:pPr>
            <a:r>
              <a:rPr lang="pt-BR" dirty="0" smtClean="0"/>
              <a:t>23 mil habitantes sofrem com problemas relacionados ao álcool</a:t>
            </a:r>
          </a:p>
          <a:p>
            <a:pPr marL="457200" indent="-457200">
              <a:buFont typeface="+mj-lt"/>
              <a:buAutoNum type="arabicPeriod"/>
            </a:pPr>
            <a:r>
              <a:rPr lang="pt-BR" dirty="0" smtClean="0"/>
              <a:t>19 mil habitantes apresentam quadro de depressão</a:t>
            </a:r>
          </a:p>
          <a:p>
            <a:pPr marL="457200" indent="-457200">
              <a:buFont typeface="+mj-lt"/>
              <a:buAutoNum type="arabicPeriod"/>
            </a:pPr>
            <a:r>
              <a:rPr lang="pt-BR" dirty="0" smtClean="0"/>
              <a:t>47 mil necessitarão de algum atendimento em saúde mental</a:t>
            </a:r>
          </a:p>
          <a:p>
            <a:pPr marL="457200" indent="-457200">
              <a:buFont typeface="+mj-lt"/>
              <a:buAutoNum type="arabicPeriod"/>
            </a:pPr>
            <a:r>
              <a:rPr lang="pt-BR" dirty="0" smtClean="0"/>
              <a:t>12 mil habitantes sofrem de doenças graves e persistentes</a:t>
            </a:r>
          </a:p>
          <a:p>
            <a:pPr marL="457200" indent="-457200">
              <a:buFont typeface="+mj-lt"/>
              <a:buAutoNum type="arabicPeriod"/>
            </a:pPr>
            <a:endParaRPr lang="pt-BR" dirty="0"/>
          </a:p>
          <a:p>
            <a:pPr marL="114300" indent="0">
              <a:lnSpc>
                <a:spcPct val="90000"/>
              </a:lnSpc>
              <a:buNone/>
            </a:pPr>
            <a:r>
              <a:rPr lang="pt-BR" altLang="pt-BR" dirty="0" smtClean="0"/>
              <a:t>           </a:t>
            </a:r>
            <a:r>
              <a:rPr lang="pt-BR" altLang="pt-BR" dirty="0"/>
              <a:t>“</a:t>
            </a:r>
            <a:r>
              <a:rPr lang="pt-PT" altLang="pt-BR" sz="2400" dirty="0">
                <a:latin typeface="Calibri" pitchFamily="34" charset="0"/>
                <a:ea typeface="ＭＳ Ｐゴシック" pitchFamily="34" charset="-128"/>
                <a:cs typeface="Times New Roman" pitchFamily="18" charset="0"/>
              </a:rPr>
              <a:t>Os transtornos mentais são, em geral, crônicos</a:t>
            </a:r>
            <a:r>
              <a:rPr lang="pt-PT" altLang="pt-BR" sz="2000" dirty="0">
                <a:latin typeface="Calibri" pitchFamily="34" charset="0"/>
                <a:ea typeface="ＭＳ Ｐゴシック" pitchFamily="34" charset="-128"/>
                <a:cs typeface="Times New Roman" pitchFamily="18" charset="0"/>
              </a:rPr>
              <a:t>”</a:t>
            </a:r>
          </a:p>
          <a:p>
            <a:pPr marL="45720" indent="0">
              <a:lnSpc>
                <a:spcPct val="90000"/>
              </a:lnSpc>
              <a:buNone/>
            </a:pPr>
            <a:r>
              <a:rPr lang="pt-PT" altLang="pt-BR" sz="2000" dirty="0">
                <a:latin typeface="Calibri" pitchFamily="34" charset="0"/>
                <a:ea typeface="ＭＳ Ｐゴシック" pitchFamily="34" charset="-128"/>
                <a:cs typeface="Times New Roman" pitchFamily="18" charset="0"/>
              </a:rPr>
              <a:t>    (</a:t>
            </a:r>
            <a:r>
              <a:rPr lang="pt-PT" altLang="pt-BR" sz="2000" b="1" dirty="0">
                <a:latin typeface="Calibri" pitchFamily="34" charset="0"/>
                <a:ea typeface="ＭＳ Ｐゴシック" pitchFamily="34" charset="-128"/>
                <a:cs typeface="Times New Roman" pitchFamily="18" charset="0"/>
              </a:rPr>
              <a:t>Keller et al 1984; Thornicroft &amp; Sartorius 1993; Spijker et al 2002)</a:t>
            </a:r>
            <a:r>
              <a:rPr lang="pt-PT" altLang="pt-BR" sz="2000" dirty="0">
                <a:latin typeface="Calibri" pitchFamily="34" charset="0"/>
                <a:ea typeface="ＭＳ Ｐゴシック" pitchFamily="34" charset="-128"/>
                <a:cs typeface="Times New Roman" pitchFamily="18" charset="0"/>
              </a:rPr>
              <a:t>  </a:t>
            </a:r>
            <a:endParaRPr lang="pt-BR" dirty="0"/>
          </a:p>
          <a:p>
            <a:pPr marL="0" indent="0">
              <a:buNone/>
            </a:pPr>
            <a:endParaRPr lang="pt-BR" dirty="0" smtClean="0"/>
          </a:p>
          <a:p>
            <a:pPr marL="457200" indent="-457200">
              <a:buFont typeface="+mj-lt"/>
              <a:buAutoNum type="arabicPeriod"/>
            </a:pPr>
            <a:endParaRPr lang="pt-BR" dirty="0" smtClean="0"/>
          </a:p>
          <a:p>
            <a:pPr marL="457200" indent="-457200">
              <a:buFont typeface="+mj-lt"/>
              <a:buAutoNum type="arabicPeriod"/>
            </a:pPr>
            <a:endParaRPr lang="pt-BR" dirty="0" smtClean="0"/>
          </a:p>
          <a:p>
            <a:pPr indent="-342900"/>
            <a:endParaRPr lang="pt-BR" dirty="0" smtClean="0"/>
          </a:p>
          <a:p>
            <a:pPr marL="0" indent="0">
              <a:buNone/>
            </a:pPr>
            <a:endParaRPr lang="pt-BR" dirty="0"/>
          </a:p>
          <a:p>
            <a:pPr marL="0" indent="0">
              <a:buNone/>
            </a:pPr>
            <a:endParaRPr lang="pt-BR" dirty="0"/>
          </a:p>
        </p:txBody>
      </p:sp>
    </p:spTree>
    <p:extLst>
      <p:ext uri="{BB962C8B-B14F-4D97-AF65-F5344CB8AC3E}">
        <p14:creationId xmlns:p14="http://schemas.microsoft.com/office/powerpoint/2010/main" val="352335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11- Consciência do EU</a:t>
            </a:r>
            <a:endParaRPr lang="pt-BR" dirty="0"/>
          </a:p>
        </p:txBody>
      </p:sp>
      <p:sp>
        <p:nvSpPr>
          <p:cNvPr id="3" name="Espaço Reservado para Conteúdo 2"/>
          <p:cNvSpPr>
            <a:spLocks noGrp="1"/>
          </p:cNvSpPr>
          <p:nvPr>
            <p:ph idx="1"/>
          </p:nvPr>
        </p:nvSpPr>
        <p:spPr/>
        <p:txBody>
          <a:bodyPr/>
          <a:lstStyle/>
          <a:p>
            <a:pPr marL="0" indent="0">
              <a:buNone/>
            </a:pPr>
            <a:r>
              <a:rPr lang="pt-BR" dirty="0" smtClean="0"/>
              <a:t>3. Consciência da Identidade do EU: é a consciência de que durante a vida e nas mais diversas situações, ter sido sempre idêntico a si próprio. Consciência de ser o mesmo na sucessão do tempo.</a:t>
            </a:r>
          </a:p>
          <a:p>
            <a:pPr marL="0" indent="0">
              <a:buNone/>
            </a:pPr>
            <a:endParaRPr lang="pt-BR" dirty="0" smtClean="0"/>
          </a:p>
          <a:p>
            <a:pPr marL="0" indent="0">
              <a:buNone/>
            </a:pPr>
            <a:r>
              <a:rPr lang="pt-BR" dirty="0" smtClean="0"/>
              <a:t>4. Consciência dos Limites do EU: consciência da distinção entre o eu e o não eu, da separação entre o eu e o ambiente. </a:t>
            </a:r>
          </a:p>
          <a:p>
            <a:pPr marL="0" indent="0">
              <a:buNone/>
            </a:pPr>
            <a:endParaRPr lang="pt-BR" dirty="0"/>
          </a:p>
        </p:txBody>
      </p:sp>
      <p:pic>
        <p:nvPicPr>
          <p:cNvPr id="16386" name="Picture 2" descr="C:\Users\acer1\Desktop\bianca\CAPS - Estratificação de risco\consciencia do eu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4437112"/>
            <a:ext cx="2088232" cy="180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99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11- Consciência do EU nos principais Transtornos Mentais</a:t>
            </a:r>
            <a:endParaRPr lang="pt-BR"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a:pPr>
            <a:r>
              <a:rPr lang="pt-BR" dirty="0" smtClean="0"/>
              <a:t>Esquizofrenia: no trema (despersonalização/desrealização) e a posteriori todas as 4 alterações são possíveis</a:t>
            </a:r>
          </a:p>
          <a:p>
            <a:pPr marL="514350" indent="-514350">
              <a:buFont typeface="+mj-lt"/>
              <a:buAutoNum type="arabicPeriod"/>
            </a:pPr>
            <a:r>
              <a:rPr lang="pt-BR" dirty="0" smtClean="0"/>
              <a:t>Mania: exacerbação da consciência do EU</a:t>
            </a:r>
          </a:p>
          <a:p>
            <a:pPr marL="514350" indent="-514350">
              <a:buFont typeface="+mj-lt"/>
              <a:buAutoNum type="arabicPeriod"/>
            </a:pPr>
            <a:r>
              <a:rPr lang="pt-BR" dirty="0" smtClean="0"/>
              <a:t>Depressão: diminuição, podendo a chegar à abolição na Síndrome de </a:t>
            </a:r>
            <a:r>
              <a:rPr lang="pt-BR" dirty="0" err="1" smtClean="0"/>
              <a:t>Cotard</a:t>
            </a:r>
            <a:r>
              <a:rPr lang="pt-BR" dirty="0" smtClean="0"/>
              <a:t>. Pode cursar com despersonalização</a:t>
            </a:r>
          </a:p>
          <a:p>
            <a:pPr marL="514350" indent="-514350">
              <a:buFont typeface="+mj-lt"/>
              <a:buAutoNum type="arabicPeriod"/>
            </a:pPr>
            <a:r>
              <a:rPr lang="pt-BR" dirty="0" smtClean="0"/>
              <a:t>Transtornos de Ansiedade: nos ataques de pânico podem ocorrer a despersonalização</a:t>
            </a:r>
          </a:p>
          <a:p>
            <a:pPr marL="514350" indent="-514350">
              <a:buFont typeface="+mj-lt"/>
              <a:buAutoNum type="arabicPeriod"/>
            </a:pPr>
            <a:r>
              <a:rPr lang="pt-BR" dirty="0" smtClean="0"/>
              <a:t>Transtornos Dissociativos: na possessão (alteração da atividade/identidade/unidade); estados de êxtase (alteração do limite) e personalidade múltipla (identidade)</a:t>
            </a:r>
            <a:endParaRPr lang="pt-BR" dirty="0"/>
          </a:p>
        </p:txBody>
      </p:sp>
    </p:spTree>
    <p:extLst>
      <p:ext uri="{BB962C8B-B14F-4D97-AF65-F5344CB8AC3E}">
        <p14:creationId xmlns:p14="http://schemas.microsoft.com/office/powerpoint/2010/main" val="2018366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12- Consciência de Morbidade</a:t>
            </a:r>
            <a:endParaRPr lang="pt-BR" dirty="0"/>
          </a:p>
        </p:txBody>
      </p:sp>
      <p:sp>
        <p:nvSpPr>
          <p:cNvPr id="3" name="Espaço Reservado para Conteúdo 2"/>
          <p:cNvSpPr>
            <a:spLocks noGrp="1"/>
          </p:cNvSpPr>
          <p:nvPr>
            <p:ph idx="1"/>
          </p:nvPr>
        </p:nvSpPr>
        <p:spPr/>
        <p:txBody>
          <a:bodyPr>
            <a:normAutofit/>
          </a:bodyPr>
          <a:lstStyle/>
          <a:p>
            <a:r>
              <a:rPr lang="pt-BR" dirty="0" smtClean="0"/>
              <a:t>Consciência de Morbidade: refere-se ao entendimento que o indivíduo tem sobre o seu próprio estado de saúde.</a:t>
            </a:r>
          </a:p>
        </p:txBody>
      </p:sp>
      <p:pic>
        <p:nvPicPr>
          <p:cNvPr id="23554" name="Picture 2" descr="C:\Users\acer1\Desktop\bianca\CAPS - Estratificação de risco\to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705" y="3789040"/>
            <a:ext cx="3240360" cy="2181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203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12- Consciência de morbidade nos principais Transtornos Mentais</a:t>
            </a:r>
            <a:endParaRPr lang="pt-BR"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a:pPr>
            <a:r>
              <a:rPr lang="pt-BR" sz="2400" dirty="0" smtClean="0"/>
              <a:t>Transtornos Psicóticos: a consciência de morbidade está mais comprometida do que nos outros quadros sem psicose</a:t>
            </a:r>
            <a:endParaRPr lang="pt-BR" sz="2400" dirty="0"/>
          </a:p>
          <a:p>
            <a:pPr marL="514350" indent="-514350">
              <a:buFont typeface="+mj-lt"/>
              <a:buAutoNum type="arabicPeriod"/>
            </a:pPr>
            <a:r>
              <a:rPr lang="pt-BR" sz="2400" dirty="0" smtClean="0"/>
              <a:t>TOC: nos casos graves pode não haver plena consciência do comportamento compulsivo</a:t>
            </a:r>
            <a:endParaRPr lang="pt-BR" sz="2400" dirty="0"/>
          </a:p>
          <a:p>
            <a:pPr marL="514350" indent="-514350">
              <a:buFont typeface="+mj-lt"/>
              <a:buAutoNum type="arabicPeriod"/>
            </a:pPr>
            <a:r>
              <a:rPr lang="pt-BR" sz="2400" dirty="0" smtClean="0"/>
              <a:t>Mania: não se acha doente</a:t>
            </a:r>
            <a:endParaRPr lang="pt-BR" sz="2400" dirty="0"/>
          </a:p>
          <a:p>
            <a:pPr marL="514350" indent="-514350">
              <a:buFont typeface="+mj-lt"/>
              <a:buAutoNum type="arabicPeriod"/>
            </a:pPr>
            <a:r>
              <a:rPr lang="pt-BR" sz="2400" dirty="0"/>
              <a:t>Transtornos </a:t>
            </a:r>
            <a:r>
              <a:rPr lang="pt-BR" sz="2400" dirty="0" err="1" smtClean="0"/>
              <a:t>Somatoformes</a:t>
            </a:r>
            <a:r>
              <a:rPr lang="pt-BR" sz="2400" dirty="0" smtClean="0"/>
              <a:t>: na hipocondria e na </a:t>
            </a:r>
            <a:r>
              <a:rPr lang="pt-BR" sz="2400" dirty="0" err="1" smtClean="0"/>
              <a:t>somatização</a:t>
            </a:r>
            <a:r>
              <a:rPr lang="pt-BR" sz="2400" dirty="0" smtClean="0"/>
              <a:t> o paciente acredita estar sofrendo de doença física e não mental</a:t>
            </a:r>
            <a:endParaRPr lang="pt-BR" sz="2400" dirty="0"/>
          </a:p>
          <a:p>
            <a:pPr marL="514350" indent="-514350">
              <a:buFont typeface="+mj-lt"/>
              <a:buAutoNum type="arabicPeriod"/>
            </a:pPr>
            <a:r>
              <a:rPr lang="pt-BR" sz="2400" dirty="0" smtClean="0"/>
              <a:t>Demência: não há por parte do doente </a:t>
            </a:r>
            <a:r>
              <a:rPr lang="pt-BR" sz="2400" dirty="0" smtClean="0"/>
              <a:t>pela </a:t>
            </a:r>
            <a:r>
              <a:rPr lang="pt-BR" sz="2400" dirty="0" smtClean="0"/>
              <a:t>consciência quanto às suas dificuldades </a:t>
            </a:r>
            <a:endParaRPr lang="pt-BR" sz="2400" dirty="0"/>
          </a:p>
        </p:txBody>
      </p:sp>
    </p:spTree>
    <p:extLst>
      <p:ext uri="{BB962C8B-B14F-4D97-AF65-F5344CB8AC3E}">
        <p14:creationId xmlns:p14="http://schemas.microsoft.com/office/powerpoint/2010/main" val="1400101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13- </a:t>
            </a:r>
            <a:r>
              <a:rPr lang="pt-BR" dirty="0" err="1" smtClean="0"/>
              <a:t>Sensopercepção</a:t>
            </a:r>
            <a:endParaRPr lang="pt-BR" dirty="0"/>
          </a:p>
        </p:txBody>
      </p:sp>
      <p:sp>
        <p:nvSpPr>
          <p:cNvPr id="3" name="Espaço Reservado para Conteúdo 2"/>
          <p:cNvSpPr>
            <a:spLocks noGrp="1"/>
          </p:cNvSpPr>
          <p:nvPr>
            <p:ph idx="1"/>
          </p:nvPr>
        </p:nvSpPr>
        <p:spPr/>
        <p:txBody>
          <a:bodyPr>
            <a:normAutofit/>
          </a:bodyPr>
          <a:lstStyle/>
          <a:p>
            <a:r>
              <a:rPr lang="pt-BR" dirty="0" err="1" smtClean="0"/>
              <a:t>Sensopercepção</a:t>
            </a:r>
            <a:r>
              <a:rPr lang="pt-BR" dirty="0" smtClean="0"/>
              <a:t>: constitui a primeira etapa da cognição, ou seja, do conhecimento do mundo externo.</a:t>
            </a:r>
          </a:p>
          <a:p>
            <a:pPr marL="571500" indent="-457200">
              <a:buFont typeface="+mj-lt"/>
              <a:buAutoNum type="arabicPeriod"/>
            </a:pPr>
            <a:r>
              <a:rPr lang="pt-BR" dirty="0" smtClean="0"/>
              <a:t>Sensação: fenômeno passivo, periférico que resulta das alterações produzidas por estímulos externos sobre os órgãos sensoriais.</a:t>
            </a:r>
          </a:p>
          <a:p>
            <a:pPr marL="571500" indent="-457200">
              <a:buFont typeface="+mj-lt"/>
              <a:buAutoNum type="arabicPeriod"/>
            </a:pPr>
            <a:r>
              <a:rPr lang="pt-BR" dirty="0" smtClean="0"/>
              <a:t>Percepção: fenômeno ativo, central, consciente que resulta da integração das impressões sensoriais parciais e da associação destas às representações.</a:t>
            </a:r>
          </a:p>
          <a:p>
            <a:pPr marL="0" indent="0">
              <a:buNone/>
            </a:pPr>
            <a:endParaRPr lang="pt-BR" dirty="0"/>
          </a:p>
        </p:txBody>
      </p:sp>
      <p:pic>
        <p:nvPicPr>
          <p:cNvPr id="17410" name="Picture 2" descr="C:\Users\acer1\Desktop\bianca\CAPS - Estratificação de risco\sensopercepca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365104"/>
            <a:ext cx="2088232" cy="1997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936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13- </a:t>
            </a:r>
            <a:r>
              <a:rPr lang="pt-BR" dirty="0" err="1" smtClean="0"/>
              <a:t>Sensopercepção</a:t>
            </a:r>
            <a:endParaRPr lang="pt-BR" dirty="0"/>
          </a:p>
        </p:txBody>
      </p:sp>
      <p:sp>
        <p:nvSpPr>
          <p:cNvPr id="3" name="Espaço Reservado para Conteúdo 2"/>
          <p:cNvSpPr>
            <a:spLocks noGrp="1"/>
          </p:cNvSpPr>
          <p:nvPr>
            <p:ph idx="1"/>
          </p:nvPr>
        </p:nvSpPr>
        <p:spPr/>
        <p:txBody>
          <a:bodyPr>
            <a:normAutofit/>
          </a:bodyPr>
          <a:lstStyle/>
          <a:p>
            <a:pPr marL="0" indent="0">
              <a:buNone/>
            </a:pPr>
            <a:r>
              <a:rPr lang="pt-BR" dirty="0" smtClean="0"/>
              <a:t>1. Alterações Quantitativas</a:t>
            </a:r>
          </a:p>
          <a:p>
            <a:pPr marL="514350" indent="-514350"/>
            <a:r>
              <a:rPr lang="pt-BR" dirty="0" err="1" smtClean="0"/>
              <a:t>Agnosia</a:t>
            </a:r>
            <a:endParaRPr lang="pt-BR" dirty="0" smtClean="0"/>
          </a:p>
          <a:p>
            <a:pPr marL="514350" indent="-514350"/>
            <a:r>
              <a:rPr lang="pt-BR" dirty="0" err="1" smtClean="0"/>
              <a:t>Hiperestesia</a:t>
            </a:r>
            <a:endParaRPr lang="pt-BR" dirty="0" smtClean="0"/>
          </a:p>
          <a:p>
            <a:pPr marL="514350" indent="-514350"/>
            <a:r>
              <a:rPr lang="pt-BR" dirty="0" err="1" smtClean="0"/>
              <a:t>Hipoestesia</a:t>
            </a:r>
            <a:endParaRPr lang="pt-BR" dirty="0" smtClean="0"/>
          </a:p>
          <a:p>
            <a:pPr marL="0" indent="0">
              <a:buNone/>
            </a:pPr>
            <a:r>
              <a:rPr lang="pt-BR" dirty="0" smtClean="0"/>
              <a:t>1</a:t>
            </a:r>
            <a:r>
              <a:rPr lang="pt-BR" dirty="0" smtClean="0"/>
              <a:t>. </a:t>
            </a:r>
            <a:r>
              <a:rPr lang="pt-BR" dirty="0" smtClean="0"/>
              <a:t>Alterações Qualitativas</a:t>
            </a:r>
          </a:p>
          <a:p>
            <a:pPr indent="-342900"/>
            <a:r>
              <a:rPr lang="pt-BR" dirty="0" smtClean="0"/>
              <a:t>Ilusão: engano, fantasia, miragem. Percepção falseada, deformada de um objeto real e presente. </a:t>
            </a:r>
          </a:p>
          <a:p>
            <a:r>
              <a:rPr lang="pt-BR" dirty="0" err="1"/>
              <a:t>Alucinoses</a:t>
            </a:r>
            <a:r>
              <a:rPr lang="pt-BR" dirty="0"/>
              <a:t>: o objeto percebido é localizado no espaço objetivo externo. São imediatamente criticadas pelo indivíduo que percebe o fenômeno como algo patológico.</a:t>
            </a:r>
          </a:p>
          <a:p>
            <a:r>
              <a:rPr lang="pt-BR" dirty="0" err="1"/>
              <a:t>Pseudoalucinação</a:t>
            </a:r>
            <a:r>
              <a:rPr lang="pt-BR" dirty="0"/>
              <a:t>: factícias em simuladores; falsas na histeria.</a:t>
            </a:r>
          </a:p>
          <a:p>
            <a:pPr marL="0" indent="0">
              <a:buNone/>
            </a:pPr>
            <a:endParaRPr lang="pt-BR" dirty="0"/>
          </a:p>
          <a:p>
            <a:pPr marL="114300" indent="0">
              <a:buNone/>
            </a:pPr>
            <a:endParaRPr lang="pt-BR" dirty="0"/>
          </a:p>
          <a:p>
            <a:endParaRPr lang="pt-BR" dirty="0"/>
          </a:p>
        </p:txBody>
      </p:sp>
    </p:spTree>
    <p:extLst>
      <p:ext uri="{BB962C8B-B14F-4D97-AF65-F5344CB8AC3E}">
        <p14:creationId xmlns:p14="http://schemas.microsoft.com/office/powerpoint/2010/main" val="811591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13- </a:t>
            </a:r>
            <a:r>
              <a:rPr lang="pt-BR" dirty="0" err="1"/>
              <a:t>Sensopercepção</a:t>
            </a:r>
            <a:endParaRPr lang="pt-BR" dirty="0"/>
          </a:p>
        </p:txBody>
      </p:sp>
      <p:sp>
        <p:nvSpPr>
          <p:cNvPr id="3" name="Espaço Reservado para Conteúdo 2"/>
          <p:cNvSpPr>
            <a:spLocks noGrp="1"/>
          </p:cNvSpPr>
          <p:nvPr>
            <p:ph idx="1"/>
          </p:nvPr>
        </p:nvSpPr>
        <p:spPr>
          <a:xfrm>
            <a:off x="457200" y="1268760"/>
            <a:ext cx="7620000" cy="5400600"/>
          </a:xfrm>
        </p:spPr>
        <p:txBody>
          <a:bodyPr>
            <a:normAutofit/>
          </a:bodyPr>
          <a:lstStyle/>
          <a:p>
            <a:r>
              <a:rPr lang="pt-BR" dirty="0" smtClean="0"/>
              <a:t>Alucinações: </a:t>
            </a:r>
            <a:r>
              <a:rPr lang="pt-BR" dirty="0"/>
              <a:t>percepção sem objeto, ou percepção na ausência dos estímulos externos correspondentes. Sendo assim, a alucinação verdadeira apresenta todas as características de uma imagem perceptiva real, incluindo a corporeidade e a localização no espaço objetivo. Possuem uma irresistível força de convencimento, ou seja, são aceitas pelo juízo da realidade, por mais que pareçam para o próprio paciente estranhas ou especiais. </a:t>
            </a:r>
          </a:p>
        </p:txBody>
      </p:sp>
      <p:pic>
        <p:nvPicPr>
          <p:cNvPr id="18434" name="Picture 2" descr="C:\Users\acer1\Desktop\bianca\CAPS - Estratificação de risco\voz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005064"/>
            <a:ext cx="3903141" cy="253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517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13- </a:t>
            </a:r>
            <a:r>
              <a:rPr lang="pt-BR" dirty="0" err="1" smtClean="0"/>
              <a:t>Sensopercepção</a:t>
            </a:r>
            <a:endParaRPr lang="pt-BR" dirty="0"/>
          </a:p>
        </p:txBody>
      </p:sp>
      <p:sp>
        <p:nvSpPr>
          <p:cNvPr id="3" name="Espaço Reservado para Conteúdo 2"/>
          <p:cNvSpPr>
            <a:spLocks noGrp="1"/>
          </p:cNvSpPr>
          <p:nvPr>
            <p:ph idx="1"/>
          </p:nvPr>
        </p:nvSpPr>
        <p:spPr/>
        <p:txBody>
          <a:bodyPr/>
          <a:lstStyle/>
          <a:p>
            <a:r>
              <a:rPr lang="pt-BR" dirty="0" smtClean="0"/>
              <a:t>As vivências Alucinatórias:</a:t>
            </a:r>
          </a:p>
          <a:p>
            <a:pPr marL="514350" indent="-514350">
              <a:buFont typeface="+mj-lt"/>
              <a:buAutoNum type="arabicPeriod"/>
            </a:pPr>
            <a:r>
              <a:rPr lang="pt-BR" dirty="0" smtClean="0"/>
              <a:t>Visuais</a:t>
            </a:r>
          </a:p>
          <a:p>
            <a:pPr marL="514350" indent="-514350">
              <a:buFont typeface="+mj-lt"/>
              <a:buAutoNum type="arabicPeriod"/>
            </a:pPr>
            <a:r>
              <a:rPr lang="pt-BR" dirty="0" smtClean="0"/>
              <a:t>Olfativas/Gustativas</a:t>
            </a:r>
          </a:p>
          <a:p>
            <a:pPr marL="514350" indent="-514350">
              <a:buFont typeface="+mj-lt"/>
              <a:buAutoNum type="arabicPeriod"/>
            </a:pPr>
            <a:r>
              <a:rPr lang="pt-BR" dirty="0" smtClean="0"/>
              <a:t>Auditivas</a:t>
            </a:r>
          </a:p>
          <a:p>
            <a:pPr marL="514350" indent="-514350">
              <a:buFont typeface="+mj-lt"/>
              <a:buAutoNum type="arabicPeriod"/>
            </a:pPr>
            <a:r>
              <a:rPr lang="pt-BR" dirty="0" smtClean="0"/>
              <a:t>Cenestésicas</a:t>
            </a:r>
          </a:p>
          <a:p>
            <a:pPr marL="514350" indent="-514350">
              <a:buFont typeface="+mj-lt"/>
              <a:buAutoNum type="arabicPeriod"/>
            </a:pPr>
            <a:r>
              <a:rPr lang="pt-BR" dirty="0" err="1" smtClean="0"/>
              <a:t>Cinestésicas</a:t>
            </a:r>
            <a:endParaRPr lang="pt-BR" dirty="0" smtClean="0"/>
          </a:p>
          <a:p>
            <a:pPr marL="514350" indent="-514350">
              <a:buFont typeface="+mj-lt"/>
              <a:buAutoNum type="arabicPeriod"/>
            </a:pPr>
            <a:r>
              <a:rPr lang="pt-BR" dirty="0" smtClean="0"/>
              <a:t>Sinestésicas</a:t>
            </a:r>
          </a:p>
          <a:p>
            <a:pPr marL="514350" indent="-514350">
              <a:buFont typeface="+mj-lt"/>
              <a:buAutoNum type="arabicPeriod"/>
            </a:pPr>
            <a:endParaRPr lang="pt-BR" dirty="0"/>
          </a:p>
        </p:txBody>
      </p:sp>
      <p:pic>
        <p:nvPicPr>
          <p:cNvPr id="24578" name="Picture 2" descr="C:\Users\acer1\Desktop\bianca\CAPS - Estratificação de risco\ouve co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005064"/>
            <a:ext cx="3409950" cy="172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558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13- </a:t>
            </a:r>
            <a:r>
              <a:rPr lang="pt-BR" dirty="0" err="1" smtClean="0"/>
              <a:t>Sensopercepção</a:t>
            </a:r>
            <a:r>
              <a:rPr lang="pt-BR" dirty="0" smtClean="0"/>
              <a:t> nos principais Transtornos Mentais</a:t>
            </a:r>
            <a:endParaRPr lang="pt-BR"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a:pPr>
            <a:r>
              <a:rPr lang="pt-BR" dirty="0" smtClean="0"/>
              <a:t>Esquizofrenia: visuais (raras). Predomínio de alucinações auditivas e cenestésicas</a:t>
            </a:r>
          </a:p>
          <a:p>
            <a:pPr marL="514350" indent="-514350">
              <a:buFont typeface="+mj-lt"/>
              <a:buAutoNum type="arabicPeriod"/>
            </a:pPr>
            <a:r>
              <a:rPr lang="pt-BR" dirty="0" smtClean="0"/>
              <a:t>Transtornos do humor: nos quadros afetivos com sintomas psicóticos, as alucinações auditivas são as mais comuns</a:t>
            </a:r>
          </a:p>
          <a:p>
            <a:pPr marL="514350" indent="-514350">
              <a:buFont typeface="+mj-lt"/>
              <a:buAutoNum type="arabicPeriod"/>
            </a:pPr>
            <a:r>
              <a:rPr lang="pt-BR" dirty="0" smtClean="0"/>
              <a:t>Delirium: ilusões e alucinações visuais. Também são encontradas as alucinações táteis e auditivas. Na verdade, são consideradas </a:t>
            </a:r>
            <a:r>
              <a:rPr lang="pt-BR" dirty="0" err="1" smtClean="0"/>
              <a:t>pseudoalucinações</a:t>
            </a:r>
            <a:r>
              <a:rPr lang="pt-BR" dirty="0" smtClean="0"/>
              <a:t> devido a perda da lucidez de consciência.</a:t>
            </a:r>
          </a:p>
          <a:p>
            <a:pPr marL="514350" indent="-514350">
              <a:buFont typeface="+mj-lt"/>
              <a:buAutoNum type="arabicPeriod"/>
            </a:pPr>
            <a:r>
              <a:rPr lang="pt-BR" dirty="0" smtClean="0"/>
              <a:t>Transtornos Conversivos e Dissociativos: nos quadros conversivos podem ocorrer </a:t>
            </a:r>
            <a:r>
              <a:rPr lang="pt-BR" dirty="0" err="1" smtClean="0"/>
              <a:t>hiperestesias</a:t>
            </a:r>
            <a:r>
              <a:rPr lang="pt-BR" dirty="0" smtClean="0"/>
              <a:t>/anestesias. Nos quadros dissociativos encontramos </a:t>
            </a:r>
            <a:r>
              <a:rPr lang="pt-BR" dirty="0" err="1" smtClean="0"/>
              <a:t>pseudoalucinações</a:t>
            </a:r>
            <a:r>
              <a:rPr lang="pt-BR" dirty="0" smtClean="0"/>
              <a:t>.</a:t>
            </a:r>
            <a:endParaRPr lang="pt-BR" dirty="0"/>
          </a:p>
        </p:txBody>
      </p:sp>
    </p:spTree>
    <p:extLst>
      <p:ext uri="{BB962C8B-B14F-4D97-AF65-F5344CB8AC3E}">
        <p14:creationId xmlns:p14="http://schemas.microsoft.com/office/powerpoint/2010/main" val="34670580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chemeClr val="tx1"/>
                </a:solidFill>
              </a:rPr>
              <a:t>14- Pensamento</a:t>
            </a:r>
            <a:endParaRPr lang="pt-BR" dirty="0">
              <a:solidFill>
                <a:schemeClr val="tx1"/>
              </a:solidFill>
            </a:endParaRPr>
          </a:p>
        </p:txBody>
      </p:sp>
      <p:sp>
        <p:nvSpPr>
          <p:cNvPr id="3" name="Espaço Reservado para Conteúdo 2"/>
          <p:cNvSpPr>
            <a:spLocks noGrp="1"/>
          </p:cNvSpPr>
          <p:nvPr>
            <p:ph idx="1"/>
          </p:nvPr>
        </p:nvSpPr>
        <p:spPr/>
        <p:txBody>
          <a:bodyPr>
            <a:normAutofit/>
          </a:bodyPr>
          <a:lstStyle/>
          <a:p>
            <a:r>
              <a:rPr lang="pt-BR" dirty="0" smtClean="0"/>
              <a:t>Pensamento: o pensar está relacionado à antecipação de acontecimentos, à construção de modelos da realidade e simulação do seu funcionamento.</a:t>
            </a:r>
          </a:p>
        </p:txBody>
      </p:sp>
    </p:spTree>
    <p:extLst>
      <p:ext uri="{BB962C8B-B14F-4D97-AF65-F5344CB8AC3E}">
        <p14:creationId xmlns:p14="http://schemas.microsoft.com/office/powerpoint/2010/main" val="191607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Importância da Atenção Básica</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Garantir os princípios finalísticos do SUS:</a:t>
            </a:r>
          </a:p>
          <a:p>
            <a:pPr marL="571500" indent="-457200">
              <a:buFont typeface="+mj-lt"/>
              <a:buAutoNum type="arabicPeriod"/>
            </a:pPr>
            <a:r>
              <a:rPr lang="pt-BR" dirty="0" smtClean="0"/>
              <a:t>Universalidade: garantia </a:t>
            </a:r>
            <a:r>
              <a:rPr lang="pt-BR" dirty="0"/>
              <a:t>de atenção à saúde, por parte do sistema, a todo e qualquer cidadão</a:t>
            </a:r>
            <a:endParaRPr lang="pt-BR" dirty="0" smtClean="0"/>
          </a:p>
          <a:p>
            <a:pPr marL="571500" indent="-457200">
              <a:buFont typeface="+mj-lt"/>
              <a:buAutoNum type="arabicPeriod"/>
            </a:pPr>
            <a:r>
              <a:rPr lang="pt-BR" dirty="0" smtClean="0"/>
              <a:t>Integralidade: garantir que as </a:t>
            </a:r>
            <a:r>
              <a:rPr lang="pt-BR" dirty="0"/>
              <a:t>ações de promoção, proteção e reabilitação da saúde </a:t>
            </a:r>
            <a:r>
              <a:rPr lang="pt-BR" dirty="0" smtClean="0"/>
              <a:t>sejam realizadas de forma integral</a:t>
            </a:r>
          </a:p>
          <a:p>
            <a:pPr marL="571500" indent="-457200">
              <a:buFont typeface="+mj-lt"/>
              <a:buAutoNum type="arabicPeriod"/>
            </a:pPr>
            <a:r>
              <a:rPr lang="pt-BR" dirty="0" smtClean="0"/>
              <a:t>Equidade</a:t>
            </a:r>
            <a:r>
              <a:rPr lang="pt-BR" dirty="0"/>
              <a:t>: as pessoas não são iguais e por isso têm necessidades diferentes. Todo cidadão é igual perante o SUS e será atendido conforme suas necessidades até o limite do que o sistema pode oferecer para todos</a:t>
            </a:r>
            <a:r>
              <a:rPr lang="pt-BR" dirty="0" smtClean="0"/>
              <a:t>.</a:t>
            </a:r>
          </a:p>
          <a:p>
            <a:r>
              <a:rPr lang="pt-BR" dirty="0" smtClean="0"/>
              <a:t>Como?</a:t>
            </a:r>
          </a:p>
          <a:p>
            <a:pPr marL="571500" indent="-457200">
              <a:buFont typeface="+mj-lt"/>
              <a:buAutoNum type="arabicPeriod"/>
            </a:pPr>
            <a:r>
              <a:rPr lang="pt-BR" dirty="0" smtClean="0"/>
              <a:t>Identificando os casos incidentes e os prevalentes</a:t>
            </a:r>
          </a:p>
          <a:p>
            <a:pPr marL="571500" indent="-457200">
              <a:buFont typeface="+mj-lt"/>
              <a:buAutoNum type="arabicPeriod"/>
            </a:pPr>
            <a:r>
              <a:rPr lang="pt-BR" dirty="0" smtClean="0"/>
              <a:t>Oferecendo os cuidados necessários</a:t>
            </a:r>
          </a:p>
          <a:p>
            <a:pPr marL="571500" indent="-457200">
              <a:buFont typeface="+mj-lt"/>
              <a:buAutoNum type="arabicPeriod"/>
            </a:pPr>
            <a:r>
              <a:rPr lang="pt-BR" dirty="0" smtClean="0"/>
              <a:t>Estratificando o risco a fim de reorientar as </a:t>
            </a:r>
            <a:r>
              <a:rPr lang="pt-BR" dirty="0"/>
              <a:t>ações a serem realizadas, de acordo com o perfil de necessidades e problemas da população </a:t>
            </a:r>
            <a:r>
              <a:rPr lang="pt-BR" dirty="0" smtClean="0"/>
              <a:t>usuária. </a:t>
            </a:r>
          </a:p>
          <a:p>
            <a:pPr marL="114300" indent="0">
              <a:buNone/>
            </a:pPr>
            <a:endParaRPr lang="pt-BR" dirty="0"/>
          </a:p>
        </p:txBody>
      </p:sp>
    </p:spTree>
    <p:extLst>
      <p:ext uri="{BB962C8B-B14F-4D97-AF65-F5344CB8AC3E}">
        <p14:creationId xmlns:p14="http://schemas.microsoft.com/office/powerpoint/2010/main" val="2829351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14- Pensamento</a:t>
            </a:r>
            <a:endParaRPr lang="pt-BR"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a:pPr>
            <a:r>
              <a:rPr lang="pt-BR" dirty="0"/>
              <a:t>Alterações Quantitativas do Pensamento - CURSO</a:t>
            </a:r>
          </a:p>
          <a:p>
            <a:r>
              <a:rPr lang="pt-BR" dirty="0"/>
              <a:t>Aceleração do curso: maior produtividade ideativa e uma maior velocidade no processo associativo</a:t>
            </a:r>
          </a:p>
          <a:p>
            <a:r>
              <a:rPr lang="pt-BR" dirty="0" err="1"/>
              <a:t>Alentecimento</a:t>
            </a:r>
            <a:r>
              <a:rPr lang="pt-BR" dirty="0"/>
              <a:t> do curso: redução do número de ideias e representações, e inibição do processo associativo</a:t>
            </a:r>
          </a:p>
          <a:p>
            <a:r>
              <a:rPr lang="pt-BR" dirty="0"/>
              <a:t>Interrupção do curso: quando abruptamente, e sem qualquer motivo aparente, o paciente interrompe a sua fala, deixando de completar uma ideia. </a:t>
            </a:r>
          </a:p>
          <a:p>
            <a:endParaRPr lang="pt-BR" dirty="0"/>
          </a:p>
        </p:txBody>
      </p:sp>
    </p:spTree>
    <p:extLst>
      <p:ext uri="{BB962C8B-B14F-4D97-AF65-F5344CB8AC3E}">
        <p14:creationId xmlns:p14="http://schemas.microsoft.com/office/powerpoint/2010/main" val="565910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14- Pensamento</a:t>
            </a:r>
            <a:endParaRPr lang="pt-BR" dirty="0"/>
          </a:p>
        </p:txBody>
      </p:sp>
      <p:sp>
        <p:nvSpPr>
          <p:cNvPr id="3" name="Espaço Reservado para Conteúdo 2"/>
          <p:cNvSpPr>
            <a:spLocks noGrp="1"/>
          </p:cNvSpPr>
          <p:nvPr>
            <p:ph idx="1"/>
          </p:nvPr>
        </p:nvSpPr>
        <p:spPr/>
        <p:txBody>
          <a:bodyPr>
            <a:normAutofit fontScale="55000" lnSpcReduction="20000"/>
          </a:bodyPr>
          <a:lstStyle/>
          <a:p>
            <a:pPr marL="0" indent="0">
              <a:buNone/>
            </a:pPr>
            <a:r>
              <a:rPr lang="pt-BR" dirty="0" smtClean="0"/>
              <a:t>2</a:t>
            </a:r>
            <a:r>
              <a:rPr lang="pt-BR" sz="3600" dirty="0" smtClean="0"/>
              <a:t>. Alterações qualitativas do pensamento - FORMA</a:t>
            </a:r>
          </a:p>
          <a:p>
            <a:r>
              <a:rPr lang="pt-BR" sz="3600" dirty="0" smtClean="0"/>
              <a:t>Fuga de ideias: caracterizado pela variação rápida e incessante de tema, com preservação da coerência e do relato e da lógica na associação de ideias. Assim, diversas ideias-alvo se sucedem em um pequeno espaço de tempo</a:t>
            </a:r>
          </a:p>
          <a:p>
            <a:r>
              <a:rPr lang="pt-BR" sz="3600" dirty="0" smtClean="0"/>
              <a:t>Desagregação do pensamento: perda do sentido lógico na associação de ideias. Há uma formação de associações novas, que são incompreensíveis, irracionais e extravagantes</a:t>
            </a:r>
          </a:p>
          <a:p>
            <a:r>
              <a:rPr lang="pt-BR" sz="3600" dirty="0" smtClean="0"/>
              <a:t>Prolixidade: discurso repleto de detalhes irrelevantes, sendo a ideia-alvo jamais alcançada ou apenas tardiamente</a:t>
            </a:r>
          </a:p>
          <a:p>
            <a:r>
              <a:rPr lang="pt-BR" sz="3600" dirty="0" err="1" smtClean="0"/>
              <a:t>Minuciosidade</a:t>
            </a:r>
            <a:r>
              <a:rPr lang="pt-BR" sz="3600" dirty="0" smtClean="0"/>
              <a:t>: discurso com </a:t>
            </a:r>
            <a:r>
              <a:rPr lang="pt-BR" sz="3600" dirty="0" err="1" smtClean="0"/>
              <a:t>múmero</a:t>
            </a:r>
            <a:r>
              <a:rPr lang="pt-BR" sz="3600" dirty="0" smtClean="0"/>
              <a:t> excessivo de detalhes relevantes, introduzidos para enriquecer e. ansiosamente, para evitar quaisquer possíveis omissões</a:t>
            </a:r>
          </a:p>
          <a:p>
            <a:r>
              <a:rPr lang="pt-BR" sz="3600" dirty="0" err="1" smtClean="0"/>
              <a:t>Perseveração</a:t>
            </a:r>
            <a:r>
              <a:rPr lang="pt-BR" sz="3600" dirty="0" smtClean="0"/>
              <a:t>: recorrência excessiva e inadequada no discurso do mesmo tema, ou uma dificuldade em abandonar o tema. Há uma fixação persistente de uma única ideia-alvo e um empobrecimento dos processos associativos.</a:t>
            </a:r>
            <a:endParaRPr lang="pt-BR" sz="3600" dirty="0"/>
          </a:p>
        </p:txBody>
      </p:sp>
    </p:spTree>
    <p:extLst>
      <p:ext uri="{BB962C8B-B14F-4D97-AF65-F5344CB8AC3E}">
        <p14:creationId xmlns:p14="http://schemas.microsoft.com/office/powerpoint/2010/main" val="2873712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14- Pensamento</a:t>
            </a:r>
            <a:endParaRPr lang="pt-BR" dirty="0"/>
          </a:p>
        </p:txBody>
      </p:sp>
      <p:sp>
        <p:nvSpPr>
          <p:cNvPr id="3" name="Espaço Reservado para Conteúdo 2"/>
          <p:cNvSpPr>
            <a:spLocks noGrp="1"/>
          </p:cNvSpPr>
          <p:nvPr>
            <p:ph idx="1"/>
          </p:nvPr>
        </p:nvSpPr>
        <p:spPr>
          <a:xfrm>
            <a:off x="457200" y="1600200"/>
            <a:ext cx="7620000" cy="5069160"/>
          </a:xfrm>
        </p:spPr>
        <p:txBody>
          <a:bodyPr>
            <a:normAutofit/>
          </a:bodyPr>
          <a:lstStyle/>
          <a:p>
            <a:pPr marL="0" indent="0">
              <a:buNone/>
            </a:pPr>
            <a:r>
              <a:rPr lang="pt-BR" dirty="0" smtClean="0"/>
              <a:t>3. Alteração qualitativa do pensamento – CONTEÚDO</a:t>
            </a:r>
          </a:p>
          <a:p>
            <a:r>
              <a:rPr lang="pt-BR" dirty="0" smtClean="0"/>
              <a:t>Delírio primário: é a ideia delirante autêntica. É incompreensível- não pode ser seguido psicologicamente até sua origem, é algo de último e derradeiro. Está relacionado a uma profunda transformação da personalidade, sendo a expressão de um processo – o surgimento de algo novo, duradouro e irreversível na vida mental. </a:t>
            </a:r>
          </a:p>
          <a:p>
            <a:pPr marL="0" indent="0">
              <a:buNone/>
            </a:pPr>
            <a:endParaRPr lang="pt-BR" dirty="0" smtClean="0"/>
          </a:p>
          <a:p>
            <a:pPr marL="0" indent="0">
              <a:buNone/>
            </a:pPr>
            <a:endParaRPr lang="pt-BR" dirty="0"/>
          </a:p>
        </p:txBody>
      </p:sp>
      <p:pic>
        <p:nvPicPr>
          <p:cNvPr id="20482" name="Picture 2" descr="C:\Users\acer1\Desktop\bianca\CAPS - Estratificação de risco\delirio de grandez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221088"/>
            <a:ext cx="3168352"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038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14- Delírio nos principais Transtornos Mentais</a:t>
            </a:r>
            <a:endParaRPr lang="pt-BR"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a:pPr>
            <a:r>
              <a:rPr lang="pt-BR" dirty="0" smtClean="0"/>
              <a:t>Esquizofrenia: bloqueio do pensamento; acelerado, alentecido; desagregado; concretismo. O conteúdo pode estar repleto de delírios persecutórios, de influência, fantásticos e místicos.</a:t>
            </a:r>
          </a:p>
          <a:p>
            <a:pPr marL="514350" indent="-514350">
              <a:buFont typeface="+mj-lt"/>
              <a:buAutoNum type="arabicPeriod"/>
            </a:pPr>
            <a:r>
              <a:rPr lang="pt-BR" dirty="0" smtClean="0"/>
              <a:t>Transtornos do Humor: na mania, tipicamente o pensamento está acelerado, com fuga de ideias e até desagregação. O conteúdo do pensamento é marcado por delírios de grandeza, querelante. Já na depressão o pensamento se encontra </a:t>
            </a:r>
            <a:r>
              <a:rPr lang="pt-BR" dirty="0" err="1" smtClean="0"/>
              <a:t>lentificado</a:t>
            </a:r>
            <a:r>
              <a:rPr lang="pt-BR" dirty="0" smtClean="0"/>
              <a:t>, perseverante com delírios niilistas, de culpa ou ruína.</a:t>
            </a:r>
          </a:p>
          <a:p>
            <a:pPr marL="0" indent="0">
              <a:buNone/>
            </a:pPr>
            <a:endParaRPr lang="pt-BR" dirty="0" smtClean="0"/>
          </a:p>
          <a:p>
            <a:pPr marL="0" indent="0">
              <a:buNone/>
            </a:pPr>
            <a:endParaRPr lang="pt-BR" dirty="0"/>
          </a:p>
        </p:txBody>
      </p:sp>
    </p:spTree>
    <p:extLst>
      <p:ext uri="{BB962C8B-B14F-4D97-AF65-F5344CB8AC3E}">
        <p14:creationId xmlns:p14="http://schemas.microsoft.com/office/powerpoint/2010/main" val="3366608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Estratificação de Risco em Saúde Mental</a:t>
            </a:r>
            <a:endParaRPr lang="pt-BR" dirty="0"/>
          </a:p>
        </p:txBody>
      </p:sp>
      <p:sp>
        <p:nvSpPr>
          <p:cNvPr id="3" name="Espaço Reservado para Conteúdo 2"/>
          <p:cNvSpPr>
            <a:spLocks noGrp="1"/>
          </p:cNvSpPr>
          <p:nvPr>
            <p:ph idx="1"/>
          </p:nvPr>
        </p:nvSpPr>
        <p:spPr/>
        <p:txBody>
          <a:bodyPr>
            <a:normAutofit/>
          </a:bodyPr>
          <a:lstStyle/>
          <a:p>
            <a:r>
              <a:rPr lang="pt-BR" dirty="0"/>
              <a:t>GRUPO I – Sintomas relacionados aos transtornos mentais comuns </a:t>
            </a:r>
            <a:endParaRPr lang="pt-BR" dirty="0" smtClean="0"/>
          </a:p>
          <a:p>
            <a:r>
              <a:rPr lang="pt-BR" dirty="0" smtClean="0"/>
              <a:t>GRUPO </a:t>
            </a:r>
            <a:r>
              <a:rPr lang="pt-BR" dirty="0"/>
              <a:t>II – Sintomas relacionados aos transtornos mentais severos e persistentes </a:t>
            </a:r>
            <a:endParaRPr lang="pt-BR" dirty="0" smtClean="0"/>
          </a:p>
          <a:p>
            <a:r>
              <a:rPr lang="pt-BR" dirty="0" smtClean="0"/>
              <a:t>GRUPO </a:t>
            </a:r>
            <a:r>
              <a:rPr lang="pt-BR" dirty="0"/>
              <a:t>III – Sintomas relacionados à dependência de álcool e outras drogas </a:t>
            </a:r>
            <a:endParaRPr lang="pt-BR" dirty="0" smtClean="0"/>
          </a:p>
          <a:p>
            <a:r>
              <a:rPr lang="pt-BR" dirty="0" smtClean="0"/>
              <a:t>GRUPO </a:t>
            </a:r>
            <a:r>
              <a:rPr lang="pt-BR" dirty="0"/>
              <a:t>IV - Sintomas relacionados a alterações na saúde mental que se manifestam na infância e/ou na </a:t>
            </a:r>
            <a:r>
              <a:rPr lang="pt-BR" dirty="0" smtClean="0"/>
              <a:t>adolescência</a:t>
            </a:r>
          </a:p>
          <a:p>
            <a:r>
              <a:rPr lang="pt-BR" dirty="0" smtClean="0"/>
              <a:t> </a:t>
            </a:r>
            <a:r>
              <a:rPr lang="pt-BR" dirty="0"/>
              <a:t>GRUPO V – Sintomas relacionados a alterações na saúde mental que se manifestam nos idosos GRUPO VI – Fatores que podem se constituir em fatores agravantes ou atenuantes de problemas de saúde mental já identificados</a:t>
            </a:r>
          </a:p>
        </p:txBody>
      </p:sp>
    </p:spTree>
    <p:extLst>
      <p:ext uri="{BB962C8B-B14F-4D97-AF65-F5344CB8AC3E}">
        <p14:creationId xmlns:p14="http://schemas.microsoft.com/office/powerpoint/2010/main" val="13547685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Estratificação de Risco em Saúde Mental</a:t>
            </a:r>
            <a:endParaRPr lang="pt-BR" dirty="0"/>
          </a:p>
        </p:txBody>
      </p:sp>
      <p:graphicFrame>
        <p:nvGraphicFramePr>
          <p:cNvPr id="5" name="Espaço Reservado para Conteúdo 4"/>
          <p:cNvGraphicFramePr>
            <a:graphicFrameLocks noGrp="1"/>
          </p:cNvGraphicFramePr>
          <p:nvPr>
            <p:ph idx="1"/>
            <p:extLst>
              <p:ext uri="{D42A27DB-BD31-4B8C-83A1-F6EECF244321}">
                <p14:modId xmlns:p14="http://schemas.microsoft.com/office/powerpoint/2010/main" val="1620216390"/>
              </p:ext>
            </p:extLst>
          </p:nvPr>
        </p:nvGraphicFramePr>
        <p:xfrm>
          <a:off x="755576" y="1988840"/>
          <a:ext cx="7200800" cy="4637067"/>
        </p:xfrm>
        <a:graphic>
          <a:graphicData uri="http://schemas.openxmlformats.org/drawingml/2006/table">
            <a:tbl>
              <a:tblPr firstRow="1" firstCol="1" bandRow="1">
                <a:tableStyleId>{5C22544A-7EE6-4342-B048-85BDC9FD1C3A}</a:tableStyleId>
              </a:tblPr>
              <a:tblGrid>
                <a:gridCol w="6121467"/>
                <a:gridCol w="556021"/>
                <a:gridCol w="523312"/>
              </a:tblGrid>
              <a:tr h="465718">
                <a:tc gridSpan="3">
                  <a:txBody>
                    <a:bodyPr/>
                    <a:lstStyle/>
                    <a:p>
                      <a:pPr algn="ctr">
                        <a:lnSpc>
                          <a:spcPct val="115000"/>
                        </a:lnSpc>
                        <a:spcAft>
                          <a:spcPts val="0"/>
                        </a:spcAft>
                        <a:tabLst>
                          <a:tab pos="438150" algn="l"/>
                        </a:tabLst>
                      </a:pPr>
                      <a:r>
                        <a:rPr lang="pt-BR" sz="1400" dirty="0">
                          <a:effectLst/>
                        </a:rPr>
                        <a:t>GRUPO I - sintomas relacionados aos transtornos mentais comuns (TMC) – </a:t>
                      </a:r>
                      <a:r>
                        <a:rPr lang="pt-BR" sz="1400" baseline="30000" dirty="0">
                          <a:effectLst/>
                        </a:rPr>
                        <a:t>PARA TODOS OS PACIENTES</a:t>
                      </a:r>
                      <a:endParaRPr lang="pt-BR" sz="1400" dirty="0">
                        <a:effectLst/>
                        <a:latin typeface="Calibri"/>
                        <a:ea typeface="Times New Roman"/>
                        <a:cs typeface="Times New Roman"/>
                      </a:endParaRPr>
                    </a:p>
                  </a:txBody>
                  <a:tcPr marL="17780" marR="17780" marT="0" marB="0"/>
                </a:tc>
                <a:tc hMerge="1">
                  <a:txBody>
                    <a:bodyPr/>
                    <a:lstStyle/>
                    <a:p>
                      <a:endParaRPr lang="pt-BR"/>
                    </a:p>
                  </a:txBody>
                  <a:tcPr/>
                </a:tc>
                <a:tc hMerge="1">
                  <a:txBody>
                    <a:bodyPr/>
                    <a:lstStyle/>
                    <a:p>
                      <a:endParaRPr lang="pt-BR"/>
                    </a:p>
                  </a:txBody>
                  <a:tcPr/>
                </a:tc>
              </a:tr>
              <a:tr h="465718">
                <a:tc>
                  <a:txBody>
                    <a:bodyPr/>
                    <a:lstStyle/>
                    <a:p>
                      <a:pPr>
                        <a:lnSpc>
                          <a:spcPct val="115000"/>
                        </a:lnSpc>
                        <a:spcAft>
                          <a:spcPts val="0"/>
                        </a:spcAft>
                      </a:pPr>
                      <a:r>
                        <a:rPr lang="pt-BR" sz="1400" dirty="0">
                          <a:effectLst/>
                        </a:rPr>
                        <a:t>Sensação de morte iminente e/ou pânico (acompanhado de sinais e/ou sintomas físicos)</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5</a:t>
                      </a:r>
                      <a:endParaRPr lang="pt-BR" sz="1100">
                        <a:effectLst/>
                        <a:latin typeface="Calibri"/>
                        <a:ea typeface="Times New Roman"/>
                        <a:cs typeface="Times New Roman"/>
                      </a:endParaRPr>
                    </a:p>
                  </a:txBody>
                  <a:tcPr marL="17780" marR="17780" marT="0" marB="0"/>
                </a:tc>
              </a:tr>
              <a:tr h="225856">
                <a:tc>
                  <a:txBody>
                    <a:bodyPr/>
                    <a:lstStyle/>
                    <a:p>
                      <a:pPr>
                        <a:lnSpc>
                          <a:spcPct val="115000"/>
                        </a:lnSpc>
                        <a:spcAft>
                          <a:spcPts val="0"/>
                        </a:spcAft>
                      </a:pPr>
                      <a:r>
                        <a:rPr lang="pt-BR" sz="1400" dirty="0">
                          <a:effectLst/>
                        </a:rPr>
                        <a:t>Medo intenso (Fobia)</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2</a:t>
                      </a:r>
                      <a:endParaRPr lang="pt-BR" sz="1100">
                        <a:effectLst/>
                        <a:latin typeface="Calibri"/>
                        <a:ea typeface="Times New Roman"/>
                        <a:cs typeface="Times New Roman"/>
                      </a:endParaRPr>
                    </a:p>
                  </a:txBody>
                  <a:tcPr marL="17780" marR="17780" marT="0" marB="0"/>
                </a:tc>
              </a:tr>
              <a:tr h="225856">
                <a:tc>
                  <a:txBody>
                    <a:bodyPr/>
                    <a:lstStyle/>
                    <a:p>
                      <a:pPr>
                        <a:lnSpc>
                          <a:spcPct val="115000"/>
                        </a:lnSpc>
                        <a:spcAft>
                          <a:spcPts val="0"/>
                        </a:spcAft>
                      </a:pPr>
                      <a:r>
                        <a:rPr lang="pt-BR" sz="1400" dirty="0">
                          <a:effectLst/>
                        </a:rPr>
                        <a:t>Desrealização (estranheza em relação ao mundo ao seu redor)</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3</a:t>
                      </a:r>
                      <a:endParaRPr lang="pt-BR" sz="1100">
                        <a:effectLst/>
                        <a:latin typeface="Calibri"/>
                        <a:ea typeface="Times New Roman"/>
                        <a:cs typeface="Times New Roman"/>
                      </a:endParaRPr>
                    </a:p>
                  </a:txBody>
                  <a:tcPr marL="17780" marR="17780" marT="0" marB="0"/>
                </a:tc>
              </a:tr>
              <a:tr h="225856">
                <a:tc>
                  <a:txBody>
                    <a:bodyPr/>
                    <a:lstStyle/>
                    <a:p>
                      <a:pPr>
                        <a:lnSpc>
                          <a:spcPct val="115000"/>
                        </a:lnSpc>
                        <a:spcAft>
                          <a:spcPts val="0"/>
                        </a:spcAft>
                      </a:pPr>
                      <a:r>
                        <a:rPr lang="pt-BR" sz="1400" dirty="0">
                          <a:effectLst/>
                        </a:rPr>
                        <a:t>Despersonalização (estranheza em relação a si próprio)</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3</a:t>
                      </a:r>
                      <a:endParaRPr lang="pt-BR" sz="1100">
                        <a:effectLst/>
                        <a:latin typeface="Calibri"/>
                        <a:ea typeface="Times New Roman"/>
                        <a:cs typeface="Times New Roman"/>
                      </a:endParaRPr>
                    </a:p>
                  </a:txBody>
                  <a:tcPr marL="17780" marR="17780" marT="0" marB="0"/>
                </a:tc>
              </a:tr>
              <a:tr h="526903">
                <a:tc>
                  <a:txBody>
                    <a:bodyPr/>
                    <a:lstStyle/>
                    <a:p>
                      <a:pPr>
                        <a:lnSpc>
                          <a:spcPct val="115000"/>
                        </a:lnSpc>
                        <a:spcAft>
                          <a:spcPts val="0"/>
                        </a:spcAft>
                      </a:pPr>
                      <a:r>
                        <a:rPr lang="pt-BR" sz="1400" dirty="0">
                          <a:effectLst/>
                        </a:rPr>
                        <a:t>Crises conversivas (perda de alguma função motora ou sensorial não explicável por exames físico e complementar)</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3</a:t>
                      </a:r>
                      <a:endParaRPr lang="pt-BR" sz="1100">
                        <a:effectLst/>
                        <a:latin typeface="Calibri"/>
                        <a:ea typeface="Times New Roman"/>
                        <a:cs typeface="Times New Roman"/>
                      </a:endParaRPr>
                    </a:p>
                  </a:txBody>
                  <a:tcPr marL="17780" marR="17780" marT="0" marB="0"/>
                </a:tc>
              </a:tr>
              <a:tr h="465718">
                <a:tc>
                  <a:txBody>
                    <a:bodyPr/>
                    <a:lstStyle/>
                    <a:p>
                      <a:pPr>
                        <a:lnSpc>
                          <a:spcPct val="115000"/>
                        </a:lnSpc>
                        <a:spcAft>
                          <a:spcPts val="0"/>
                        </a:spcAft>
                      </a:pPr>
                      <a:r>
                        <a:rPr lang="pt-BR" sz="1400" dirty="0">
                          <a:effectLst/>
                        </a:rPr>
                        <a:t>Crises dissociativas (perturbação das funções integradas da consciência, memória, identidade ou percepção)</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3</a:t>
                      </a:r>
                      <a:endParaRPr lang="pt-BR" sz="1100">
                        <a:effectLst/>
                        <a:latin typeface="Calibri"/>
                        <a:ea typeface="Times New Roman"/>
                        <a:cs typeface="Times New Roman"/>
                      </a:endParaRPr>
                    </a:p>
                  </a:txBody>
                  <a:tcPr marL="17780" marR="17780" marT="0" marB="0"/>
                </a:tc>
              </a:tr>
              <a:tr h="465718">
                <a:tc>
                  <a:txBody>
                    <a:bodyPr/>
                    <a:lstStyle/>
                    <a:p>
                      <a:pPr>
                        <a:lnSpc>
                          <a:spcPct val="115000"/>
                        </a:lnSpc>
                        <a:spcAft>
                          <a:spcPts val="0"/>
                        </a:spcAft>
                      </a:pPr>
                      <a:r>
                        <a:rPr lang="pt-BR" sz="1400" dirty="0">
                          <a:effectLst/>
                        </a:rPr>
                        <a:t>Queixas somáticas persistentes e/ou hipocondríacas (sensações ou sintomas físicos sem causa biológica explicável)</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1</a:t>
                      </a:r>
                      <a:endParaRPr lang="pt-BR" sz="1100">
                        <a:effectLst/>
                        <a:latin typeface="Calibri"/>
                        <a:ea typeface="Times New Roman"/>
                        <a:cs typeface="Times New Roman"/>
                      </a:endParaRPr>
                    </a:p>
                  </a:txBody>
                  <a:tcPr marL="17780" marR="17780" marT="0" marB="0"/>
                </a:tc>
              </a:tr>
              <a:tr h="945442">
                <a:tc>
                  <a:txBody>
                    <a:bodyPr/>
                    <a:lstStyle/>
                    <a:p>
                      <a:pPr>
                        <a:lnSpc>
                          <a:spcPct val="115000"/>
                        </a:lnSpc>
                        <a:spcAft>
                          <a:spcPts val="0"/>
                        </a:spcAft>
                      </a:pPr>
                      <a:r>
                        <a:rPr lang="pt-BR" sz="1400" dirty="0">
                          <a:effectLst/>
                        </a:rPr>
                        <a:t>Pensamentos e/ou comportamentos repetitivos com ou sem conjunto de rituais (conteúdo do pensamento obsessivo e persistente, reconhecido pelo paciente como seu, entretanto repudiado como incômodo)</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3</a:t>
                      </a:r>
                      <a:endParaRPr lang="pt-BR" sz="1100">
                        <a:effectLst/>
                        <a:latin typeface="Calibri"/>
                        <a:ea typeface="Times New Roman"/>
                        <a:cs typeface="Times New Roman"/>
                      </a:endParaRPr>
                    </a:p>
                  </a:txBody>
                  <a:tcPr marL="17780" marR="17780" marT="0" marB="0"/>
                </a:tc>
              </a:tr>
              <a:tr h="225856">
                <a:tc>
                  <a:txBody>
                    <a:bodyPr/>
                    <a:lstStyle/>
                    <a:p>
                      <a:pPr>
                        <a:lnSpc>
                          <a:spcPct val="115000"/>
                        </a:lnSpc>
                        <a:spcAft>
                          <a:spcPts val="0"/>
                        </a:spcAft>
                      </a:pPr>
                      <a:r>
                        <a:rPr lang="pt-BR" sz="1400" dirty="0">
                          <a:effectLst/>
                        </a:rPr>
                        <a:t>Pensamentos de inutilidade e/ou sentimento de culpa</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4</a:t>
                      </a:r>
                      <a:endParaRPr lang="pt-BR" sz="1100">
                        <a:effectLst/>
                        <a:latin typeface="Calibri"/>
                        <a:ea typeface="Times New Roman"/>
                        <a:cs typeface="Times New Roman"/>
                      </a:endParaRPr>
                    </a:p>
                  </a:txBody>
                  <a:tcPr marL="17780" marR="17780" marT="0" marB="0"/>
                </a:tc>
              </a:tr>
              <a:tr h="225856">
                <a:tc>
                  <a:txBody>
                    <a:bodyPr/>
                    <a:lstStyle/>
                    <a:p>
                      <a:pPr>
                        <a:lnSpc>
                          <a:spcPct val="115000"/>
                        </a:lnSpc>
                        <a:spcAft>
                          <a:spcPts val="0"/>
                        </a:spcAft>
                      </a:pPr>
                      <a:r>
                        <a:rPr lang="pt-BR" sz="1400" dirty="0">
                          <a:effectLst/>
                        </a:rPr>
                        <a:t>Tristeza persistente acompanhada ou não de choro</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dirty="0">
                          <a:effectLst/>
                        </a:rPr>
                        <a:t>2</a:t>
                      </a:r>
                      <a:endParaRPr lang="pt-BR" sz="1100" dirty="0">
                        <a:effectLst/>
                        <a:latin typeface="Calibri"/>
                        <a:ea typeface="Times New Roman"/>
                        <a:cs typeface="Times New Roman"/>
                      </a:endParaRPr>
                    </a:p>
                  </a:txBody>
                  <a:tcPr marL="17780" marR="17780" marT="0" marB="0"/>
                </a:tc>
              </a:tr>
            </a:tbl>
          </a:graphicData>
        </a:graphic>
      </p:graphicFrame>
    </p:spTree>
    <p:extLst>
      <p:ext uri="{BB962C8B-B14F-4D97-AF65-F5344CB8AC3E}">
        <p14:creationId xmlns:p14="http://schemas.microsoft.com/office/powerpoint/2010/main" val="1030761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620000" cy="1282154"/>
          </a:xfrm>
        </p:spPr>
        <p:txBody>
          <a:bodyPr/>
          <a:lstStyle/>
          <a:p>
            <a:r>
              <a:rPr lang="pt-BR" dirty="0"/>
              <a:t>Estratificação de Risco em Saúde Mental</a:t>
            </a:r>
          </a:p>
        </p:txBody>
      </p:sp>
      <p:sp>
        <p:nvSpPr>
          <p:cNvPr id="3" name="Espaço Reservado para Conteúdo 2"/>
          <p:cNvSpPr>
            <a:spLocks noGrp="1"/>
          </p:cNvSpPr>
          <p:nvPr>
            <p:ph idx="1"/>
          </p:nvPr>
        </p:nvSpPr>
        <p:spPr/>
        <p:txBody>
          <a:bodyPr>
            <a:normAutofit fontScale="92500" lnSpcReduction="10000"/>
          </a:bodyPr>
          <a:lstStyle/>
          <a:p>
            <a:r>
              <a:rPr lang="pt-BR" dirty="0" smtClean="0"/>
              <a:t>Sensação </a:t>
            </a:r>
            <a:r>
              <a:rPr lang="pt-BR" dirty="0"/>
              <a:t>de morte iminente e/ou pânico (ataques de pânico</a:t>
            </a:r>
            <a:r>
              <a:rPr lang="pt-BR" dirty="0" smtClean="0"/>
              <a:t>): exaltação </a:t>
            </a:r>
            <a:r>
              <a:rPr lang="pt-BR" dirty="0"/>
              <a:t>afetiva; labilidade de atenção; alteração de memória (</a:t>
            </a:r>
            <a:r>
              <a:rPr lang="pt-BR" dirty="0" err="1"/>
              <a:t>hipomnesia</a:t>
            </a:r>
            <a:r>
              <a:rPr lang="pt-BR" dirty="0"/>
              <a:t> anterógrada); </a:t>
            </a:r>
            <a:r>
              <a:rPr lang="pt-BR" dirty="0" err="1"/>
              <a:t>logorréia</a:t>
            </a:r>
            <a:r>
              <a:rPr lang="pt-BR" dirty="0"/>
              <a:t> e diminuição da latência de resposta; aceleração do curso do pensamento; impulsividade; </a:t>
            </a:r>
            <a:r>
              <a:rPr lang="pt-BR" dirty="0" err="1"/>
              <a:t>hipercinesia</a:t>
            </a:r>
            <a:r>
              <a:rPr lang="pt-BR" dirty="0"/>
              <a:t> e pode ocorrer alteração da identidade do EU (despersonalização</a:t>
            </a:r>
            <a:r>
              <a:rPr lang="pt-BR" dirty="0" smtClean="0"/>
              <a:t>).</a:t>
            </a:r>
          </a:p>
          <a:p>
            <a:r>
              <a:rPr lang="pt-BR" dirty="0"/>
              <a:t>Medo Intenso (Síndrome Fóbica</a:t>
            </a:r>
            <a:r>
              <a:rPr lang="pt-BR" dirty="0" smtClean="0"/>
              <a:t>): as </a:t>
            </a:r>
            <a:r>
              <a:rPr lang="pt-BR" dirty="0"/>
              <a:t>alterações psicopatológicas da síndrome fóbica são semelhantes às alterações encontradas na síndrome </a:t>
            </a:r>
            <a:r>
              <a:rPr lang="pt-BR" dirty="0" smtClean="0"/>
              <a:t>ansiosa.</a:t>
            </a:r>
          </a:p>
          <a:p>
            <a:r>
              <a:rPr lang="pt-BR" dirty="0" smtClean="0"/>
              <a:t>Desrealização: é </a:t>
            </a:r>
            <a:r>
              <a:rPr lang="pt-BR" dirty="0"/>
              <a:t>uma alteração da consciência do EU, logo os pacientes vivenciam as alterações como algo concreto e real, não se expressam num sentido meramente metafórico (“como se”)</a:t>
            </a:r>
            <a:endParaRPr lang="pt-BR" dirty="0" smtClean="0"/>
          </a:p>
          <a:p>
            <a:r>
              <a:rPr lang="pt-BR" dirty="0" smtClean="0"/>
              <a:t>Despersonalização: </a:t>
            </a:r>
            <a:r>
              <a:rPr lang="pt-BR" dirty="0"/>
              <a:t>também é um distúrbio da consciência da unidade do EU, da identidade do EU ao longo do tempo, e da consciência do EU em oposição ao exterior. </a:t>
            </a:r>
          </a:p>
        </p:txBody>
      </p:sp>
    </p:spTree>
    <p:extLst>
      <p:ext uri="{BB962C8B-B14F-4D97-AF65-F5344CB8AC3E}">
        <p14:creationId xmlns:p14="http://schemas.microsoft.com/office/powerpoint/2010/main" val="28014092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620000" cy="1210146"/>
          </a:xfrm>
        </p:spPr>
        <p:txBody>
          <a:bodyPr/>
          <a:lstStyle/>
          <a:p>
            <a:r>
              <a:rPr lang="pt-BR" dirty="0"/>
              <a:t>Estratificação de Risco em Saúde Mental</a:t>
            </a:r>
          </a:p>
        </p:txBody>
      </p:sp>
      <p:sp>
        <p:nvSpPr>
          <p:cNvPr id="3" name="Espaço Reservado para Conteúdo 2"/>
          <p:cNvSpPr>
            <a:spLocks noGrp="1"/>
          </p:cNvSpPr>
          <p:nvPr>
            <p:ph idx="1"/>
          </p:nvPr>
        </p:nvSpPr>
        <p:spPr/>
        <p:txBody>
          <a:bodyPr>
            <a:normAutofit lnSpcReduction="10000"/>
          </a:bodyPr>
          <a:lstStyle/>
          <a:p>
            <a:r>
              <a:rPr lang="pt-BR" dirty="0"/>
              <a:t>Crises </a:t>
            </a:r>
            <a:r>
              <a:rPr lang="pt-BR" dirty="0" smtClean="0"/>
              <a:t>Conversivas: psicomotricidade </a:t>
            </a:r>
            <a:r>
              <a:rPr lang="pt-BR" dirty="0"/>
              <a:t>(movimentos anormais; fraqueza; paralisias; tremores; </a:t>
            </a:r>
            <a:r>
              <a:rPr lang="pt-BR" dirty="0" err="1"/>
              <a:t>pseudoconvulsões</a:t>
            </a:r>
            <a:r>
              <a:rPr lang="pt-BR" dirty="0"/>
              <a:t>); linguagem (afonia; mutismo); </a:t>
            </a:r>
            <a:r>
              <a:rPr lang="pt-BR" dirty="0" err="1"/>
              <a:t>sensopercepção</a:t>
            </a:r>
            <a:r>
              <a:rPr lang="pt-BR" dirty="0"/>
              <a:t> (anestesia; surdez; cegueira; </a:t>
            </a:r>
            <a:r>
              <a:rPr lang="pt-BR" dirty="0" err="1"/>
              <a:t>hiperestesias</a:t>
            </a:r>
            <a:r>
              <a:rPr lang="pt-BR" dirty="0"/>
              <a:t>); atitude (simuladora; teatral; dramática; sedutora; manipuladora; exibicionista); </a:t>
            </a:r>
            <a:r>
              <a:rPr lang="pt-BR" dirty="0" err="1"/>
              <a:t>conação</a:t>
            </a:r>
            <a:r>
              <a:rPr lang="pt-BR" dirty="0"/>
              <a:t> (</a:t>
            </a:r>
            <a:r>
              <a:rPr lang="pt-BR" dirty="0" err="1"/>
              <a:t>sugestionabilidade</a:t>
            </a:r>
            <a:r>
              <a:rPr lang="pt-BR" dirty="0"/>
              <a:t> patológica</a:t>
            </a:r>
            <a:r>
              <a:rPr lang="pt-BR" dirty="0" smtClean="0"/>
              <a:t>).</a:t>
            </a:r>
          </a:p>
          <a:p>
            <a:r>
              <a:rPr lang="pt-BR" dirty="0"/>
              <a:t>Crises </a:t>
            </a:r>
            <a:r>
              <a:rPr lang="pt-BR" dirty="0" smtClean="0"/>
              <a:t>Dissociativa: </a:t>
            </a:r>
            <a:r>
              <a:rPr lang="pt-BR" dirty="0"/>
              <a:t>consciência (vigilância) marcada por um estreitamento do nível; atenção (rigidez da atenção); </a:t>
            </a:r>
            <a:r>
              <a:rPr lang="pt-BR" dirty="0" err="1"/>
              <a:t>sensopercepção</a:t>
            </a:r>
            <a:r>
              <a:rPr lang="pt-BR" dirty="0"/>
              <a:t> (</a:t>
            </a:r>
            <a:r>
              <a:rPr lang="pt-BR" dirty="0" err="1"/>
              <a:t>pseudoalucinações</a:t>
            </a:r>
            <a:r>
              <a:rPr lang="pt-BR" dirty="0"/>
              <a:t>); memória (</a:t>
            </a:r>
            <a:r>
              <a:rPr lang="pt-BR" dirty="0" err="1"/>
              <a:t>hipomnésia</a:t>
            </a:r>
            <a:r>
              <a:rPr lang="pt-BR" dirty="0"/>
              <a:t> seletiva); consciência da identidade do EU; desorientação ou falsa orientação </a:t>
            </a:r>
            <a:r>
              <a:rPr lang="pt-BR" dirty="0" err="1"/>
              <a:t>alopsíquica</a:t>
            </a:r>
            <a:r>
              <a:rPr lang="pt-BR" dirty="0"/>
              <a:t>; linguagem (glossolalia – como se falasse outra língua); psicomotricidade (agitação ou estupor) e afetividade (exaltação afetiva). Quando há vivência de possessão há alteração da consciência do EU (atividade/identidade/unidade). </a:t>
            </a:r>
          </a:p>
        </p:txBody>
      </p:sp>
    </p:spTree>
    <p:extLst>
      <p:ext uri="{BB962C8B-B14F-4D97-AF65-F5344CB8AC3E}">
        <p14:creationId xmlns:p14="http://schemas.microsoft.com/office/powerpoint/2010/main" val="2687787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620000" cy="1282154"/>
          </a:xfrm>
        </p:spPr>
        <p:txBody>
          <a:bodyPr/>
          <a:lstStyle/>
          <a:p>
            <a:r>
              <a:rPr lang="pt-BR" dirty="0"/>
              <a:t>Estratificação de Risco em Saúde Mental</a:t>
            </a:r>
          </a:p>
        </p:txBody>
      </p:sp>
      <p:sp>
        <p:nvSpPr>
          <p:cNvPr id="3" name="Espaço Reservado para Conteúdo 2"/>
          <p:cNvSpPr>
            <a:spLocks noGrp="1"/>
          </p:cNvSpPr>
          <p:nvPr>
            <p:ph idx="1"/>
          </p:nvPr>
        </p:nvSpPr>
        <p:spPr/>
        <p:txBody>
          <a:bodyPr>
            <a:normAutofit lnSpcReduction="10000"/>
          </a:bodyPr>
          <a:lstStyle/>
          <a:p>
            <a:pPr lvl="0"/>
            <a:r>
              <a:rPr lang="pt-BR" dirty="0"/>
              <a:t>Queixas somáticas persistentes e/ou </a:t>
            </a:r>
            <a:r>
              <a:rPr lang="pt-BR" dirty="0" smtClean="0"/>
              <a:t>hipocondríacas: conteúdo </a:t>
            </a:r>
            <a:r>
              <a:rPr lang="pt-BR" dirty="0"/>
              <a:t>do pensamento (ideia </a:t>
            </a:r>
            <a:r>
              <a:rPr lang="pt-BR" dirty="0" err="1"/>
              <a:t>sobrevalorada</a:t>
            </a:r>
            <a:r>
              <a:rPr lang="pt-BR" dirty="0"/>
              <a:t>); alteração de </a:t>
            </a:r>
            <a:r>
              <a:rPr lang="pt-BR" dirty="0" err="1"/>
              <a:t>sensopercepção</a:t>
            </a:r>
            <a:r>
              <a:rPr lang="pt-BR" dirty="0"/>
              <a:t> (</a:t>
            </a:r>
            <a:r>
              <a:rPr lang="pt-BR" dirty="0" err="1"/>
              <a:t>hiperestesia</a:t>
            </a:r>
            <a:r>
              <a:rPr lang="pt-BR" dirty="0"/>
              <a:t>); atenção (</a:t>
            </a:r>
            <a:r>
              <a:rPr lang="pt-BR" dirty="0" err="1"/>
              <a:t>hipovigilância</a:t>
            </a:r>
            <a:r>
              <a:rPr lang="pt-BR" dirty="0"/>
              <a:t> e </a:t>
            </a:r>
            <a:r>
              <a:rPr lang="pt-BR" dirty="0" err="1"/>
              <a:t>hipertenacidade</a:t>
            </a:r>
            <a:r>
              <a:rPr lang="pt-BR" dirty="0"/>
              <a:t> – rigidez de atenção); consciência de morbidade (parcial ou abolida)</a:t>
            </a:r>
          </a:p>
          <a:p>
            <a:pPr lvl="0"/>
            <a:r>
              <a:rPr lang="pt-BR" dirty="0"/>
              <a:t>Pensamentos e/ou comportamentos repetitivos</a:t>
            </a:r>
            <a:r>
              <a:rPr lang="pt-BR" dirty="0" smtClean="0"/>
              <a:t>: </a:t>
            </a:r>
            <a:r>
              <a:rPr lang="pt-BR" dirty="0"/>
              <a:t>atenção (rigidez – </a:t>
            </a:r>
            <a:r>
              <a:rPr lang="pt-BR" dirty="0" err="1"/>
              <a:t>hipertenacidade</a:t>
            </a:r>
            <a:r>
              <a:rPr lang="pt-BR" dirty="0"/>
              <a:t> e </a:t>
            </a:r>
            <a:r>
              <a:rPr lang="pt-BR" dirty="0" err="1"/>
              <a:t>hipomobilidade</a:t>
            </a:r>
            <a:r>
              <a:rPr lang="pt-BR" dirty="0"/>
              <a:t>); forma do pensamento (</a:t>
            </a:r>
            <a:r>
              <a:rPr lang="pt-BR" dirty="0" err="1"/>
              <a:t>minuciosidade</a:t>
            </a:r>
            <a:r>
              <a:rPr lang="pt-BR" dirty="0"/>
              <a:t> e perseverança); </a:t>
            </a:r>
            <a:r>
              <a:rPr lang="pt-BR" dirty="0" err="1"/>
              <a:t>conação</a:t>
            </a:r>
            <a:r>
              <a:rPr lang="pt-BR" dirty="0"/>
              <a:t> (</a:t>
            </a:r>
            <a:r>
              <a:rPr lang="pt-BR" dirty="0" err="1"/>
              <a:t>ambitendência</a:t>
            </a:r>
            <a:r>
              <a:rPr lang="pt-BR" dirty="0"/>
              <a:t>); psicomotricidade (compulsão). Pode ocorrer no TOC, esquizofrenia, depressão, </a:t>
            </a:r>
            <a:r>
              <a:rPr lang="pt-BR" dirty="0" err="1"/>
              <a:t>Tourette</a:t>
            </a:r>
            <a:r>
              <a:rPr lang="pt-BR" dirty="0"/>
              <a:t>, dependência química, cleptomania, tricotilomania, jogo patológico.  </a:t>
            </a:r>
          </a:p>
          <a:p>
            <a:r>
              <a:rPr lang="pt-BR" dirty="0"/>
              <a:t>Pensamento de inutilidade e/ou sentimento de culpa</a:t>
            </a:r>
            <a:r>
              <a:rPr lang="pt-BR" dirty="0" smtClean="0"/>
              <a:t>: </a:t>
            </a:r>
            <a:r>
              <a:rPr lang="pt-BR" dirty="0"/>
              <a:t>conteúdo do pensamento (ideia errônea por superestimação afetiva). </a:t>
            </a:r>
          </a:p>
        </p:txBody>
      </p:sp>
    </p:spTree>
    <p:extLst>
      <p:ext uri="{BB962C8B-B14F-4D97-AF65-F5344CB8AC3E}">
        <p14:creationId xmlns:p14="http://schemas.microsoft.com/office/powerpoint/2010/main" val="302185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620000" cy="1282154"/>
          </a:xfrm>
        </p:spPr>
        <p:txBody>
          <a:bodyPr/>
          <a:lstStyle/>
          <a:p>
            <a:r>
              <a:rPr lang="pt-BR" dirty="0"/>
              <a:t>Estratificação de Risco em Saúde Mental</a:t>
            </a:r>
          </a:p>
        </p:txBody>
      </p:sp>
      <p:sp>
        <p:nvSpPr>
          <p:cNvPr id="3" name="Espaço Reservado para Conteúdo 2"/>
          <p:cNvSpPr>
            <a:spLocks noGrp="1"/>
          </p:cNvSpPr>
          <p:nvPr>
            <p:ph idx="1"/>
          </p:nvPr>
        </p:nvSpPr>
        <p:spPr/>
        <p:txBody>
          <a:bodyPr>
            <a:normAutofit/>
          </a:bodyPr>
          <a:lstStyle/>
          <a:p>
            <a:r>
              <a:rPr lang="pt-BR" dirty="0"/>
              <a:t>Tristeza persistente acompanhada ou não de choro: alteração da afetividade (exaltação afetiva – aumento da intensidade ou duração dos afetos, ou uma reação afetiva desproporcional em relação à situação ou ao objeto que a motivou). </a:t>
            </a:r>
          </a:p>
          <a:p>
            <a:pPr lvl="0"/>
            <a:endParaRPr lang="pt-BR" dirty="0"/>
          </a:p>
        </p:txBody>
      </p:sp>
    </p:spTree>
    <p:extLst>
      <p:ext uri="{BB962C8B-B14F-4D97-AF65-F5344CB8AC3E}">
        <p14:creationId xmlns:p14="http://schemas.microsoft.com/office/powerpoint/2010/main" val="1340525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Psicopatologia</a:t>
            </a:r>
            <a:endParaRPr lang="pt-BR" dirty="0"/>
          </a:p>
        </p:txBody>
      </p:sp>
      <p:sp>
        <p:nvSpPr>
          <p:cNvPr id="3" name="Espaço Reservado para Conteúdo 2"/>
          <p:cNvSpPr>
            <a:spLocks noGrp="1"/>
          </p:cNvSpPr>
          <p:nvPr>
            <p:ph idx="1"/>
          </p:nvPr>
        </p:nvSpPr>
        <p:spPr/>
        <p:txBody>
          <a:bodyPr>
            <a:normAutofit/>
          </a:bodyPr>
          <a:lstStyle/>
          <a:p>
            <a:r>
              <a:rPr lang="pt-BR" dirty="0" err="1" smtClean="0"/>
              <a:t>Psyché</a:t>
            </a:r>
            <a:r>
              <a:rPr lang="pt-BR" dirty="0" smtClean="0"/>
              <a:t> significa Alma</a:t>
            </a:r>
          </a:p>
          <a:p>
            <a:r>
              <a:rPr lang="pt-BR" dirty="0" err="1" smtClean="0"/>
              <a:t>Pathós</a:t>
            </a:r>
            <a:r>
              <a:rPr lang="pt-BR" dirty="0" smtClean="0"/>
              <a:t> significa Sofrimento ou Doença</a:t>
            </a:r>
          </a:p>
          <a:p>
            <a:r>
              <a:rPr lang="pt-BR" dirty="0" err="1" smtClean="0"/>
              <a:t>Lógos</a:t>
            </a:r>
            <a:r>
              <a:rPr lang="pt-BR" dirty="0" smtClean="0"/>
              <a:t> significa Estudo ou Ciência</a:t>
            </a:r>
          </a:p>
          <a:p>
            <a:r>
              <a:rPr lang="pt-BR" dirty="0" smtClean="0"/>
              <a:t>Criador da Psicopatologia: </a:t>
            </a:r>
            <a:r>
              <a:rPr lang="pt-BR" dirty="0" err="1" smtClean="0"/>
              <a:t>Esquirol</a:t>
            </a:r>
            <a:r>
              <a:rPr lang="pt-BR" dirty="0" smtClean="0"/>
              <a:t> (1837) </a:t>
            </a:r>
          </a:p>
          <a:p>
            <a:r>
              <a:rPr lang="pt-BR" dirty="0" smtClean="0"/>
              <a:t>Psicopatologia: disciplina científica que estuda a doença mental em seus vários aspectos - suas causas, as alterações estruturais e funcionais relacionadas, os métodos de investigação e suas formas de manifestação (sinais e sintomas). </a:t>
            </a:r>
          </a:p>
          <a:p>
            <a:endParaRPr lang="pt-BR" dirty="0"/>
          </a:p>
        </p:txBody>
      </p:sp>
      <p:pic>
        <p:nvPicPr>
          <p:cNvPr id="2050" name="Picture 2" descr="C:\Users\acer1\Desktop\bianca\CAPS - Estratificação de risco\psicopatolog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614" y="4869160"/>
            <a:ext cx="204348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9786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sp>
        <p:nvSpPr>
          <p:cNvPr id="3" name="Espaço Reservado para Conteúdo 2"/>
          <p:cNvSpPr>
            <a:spLocks noGrp="1"/>
          </p:cNvSpPr>
          <p:nvPr>
            <p:ph idx="1"/>
          </p:nvPr>
        </p:nvSpPr>
        <p:spPr/>
        <p:txBody>
          <a:bodyPr>
            <a:normAutofit/>
          </a:bodyPr>
          <a:lstStyle/>
          <a:p>
            <a:pPr fontAlgn="base"/>
            <a:r>
              <a:rPr lang="pt-BR" dirty="0"/>
              <a:t>Transtornos neuróticos, transtornos relacionados com o "stress" e transtornos </a:t>
            </a:r>
            <a:r>
              <a:rPr lang="pt-BR" dirty="0" err="1"/>
              <a:t>somatoformes</a:t>
            </a:r>
            <a:r>
              <a:rPr lang="pt-BR" dirty="0"/>
              <a:t> (F40 - F48)</a:t>
            </a:r>
          </a:p>
          <a:p>
            <a:pPr fontAlgn="ctr"/>
            <a:r>
              <a:rPr lang="pt-BR" dirty="0">
                <a:hlinkClick r:id="rId2"/>
              </a:rPr>
              <a:t>F40 - Transtornos fóbico-ansiosos</a:t>
            </a:r>
          </a:p>
          <a:p>
            <a:pPr fontAlgn="ctr"/>
            <a:r>
              <a:rPr lang="pt-BR" dirty="0">
                <a:hlinkClick r:id="rId3"/>
              </a:rPr>
              <a:t>F41 - Outros transtornos ansiosos</a:t>
            </a:r>
          </a:p>
          <a:p>
            <a:pPr fontAlgn="ctr"/>
            <a:r>
              <a:rPr lang="pt-BR" dirty="0">
                <a:hlinkClick r:id="rId4"/>
              </a:rPr>
              <a:t>F42 - Transtorno obsessivo-compulsivo</a:t>
            </a:r>
          </a:p>
          <a:p>
            <a:pPr fontAlgn="ctr"/>
            <a:r>
              <a:rPr lang="pt-BR" dirty="0">
                <a:hlinkClick r:id="rId5"/>
              </a:rPr>
              <a:t>F43 - Reações ao "stress" grave e transtornos de adaptação</a:t>
            </a:r>
          </a:p>
          <a:p>
            <a:pPr fontAlgn="ctr"/>
            <a:r>
              <a:rPr lang="pt-BR" dirty="0">
                <a:hlinkClick r:id="rId6"/>
              </a:rPr>
              <a:t>F44 - Transtornos dissociativos [de conversão]</a:t>
            </a:r>
          </a:p>
          <a:p>
            <a:pPr fontAlgn="ctr"/>
            <a:r>
              <a:rPr lang="pt-BR" dirty="0">
                <a:hlinkClick r:id="rId7"/>
              </a:rPr>
              <a:t>F45 - Transtornos </a:t>
            </a:r>
            <a:r>
              <a:rPr lang="pt-BR" dirty="0" err="1">
                <a:hlinkClick r:id="rId7"/>
              </a:rPr>
              <a:t>somatoformes</a:t>
            </a:r>
            <a:endParaRPr lang="pt-BR" dirty="0">
              <a:hlinkClick r:id="rId7"/>
            </a:endParaRPr>
          </a:p>
          <a:p>
            <a:pPr fontAlgn="ctr"/>
            <a:r>
              <a:rPr lang="pt-BR" dirty="0">
                <a:hlinkClick r:id="rId8"/>
              </a:rPr>
              <a:t>F48 - Outros transtornos neuróticos</a:t>
            </a:r>
          </a:p>
          <a:p>
            <a:endParaRPr lang="pt-BR" dirty="0"/>
          </a:p>
        </p:txBody>
      </p:sp>
    </p:spTree>
    <p:extLst>
      <p:ext uri="{BB962C8B-B14F-4D97-AF65-F5344CB8AC3E}">
        <p14:creationId xmlns:p14="http://schemas.microsoft.com/office/powerpoint/2010/main" val="7384833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sp>
        <p:nvSpPr>
          <p:cNvPr id="3" name="Espaço Reservado para Conteúdo 2"/>
          <p:cNvSpPr>
            <a:spLocks noGrp="1"/>
          </p:cNvSpPr>
          <p:nvPr>
            <p:ph idx="1"/>
          </p:nvPr>
        </p:nvSpPr>
        <p:spPr/>
        <p:txBody>
          <a:bodyPr>
            <a:normAutofit fontScale="92500" lnSpcReduction="20000"/>
          </a:bodyPr>
          <a:lstStyle/>
          <a:p>
            <a:pPr fontAlgn="base"/>
            <a:r>
              <a:rPr lang="pt-BR" dirty="0"/>
              <a:t>Transtornos da personalidade e do comportamento do adulto (F60 - F69)</a:t>
            </a:r>
          </a:p>
          <a:p>
            <a:pPr fontAlgn="ctr"/>
            <a:r>
              <a:rPr lang="pt-BR" dirty="0">
                <a:hlinkClick r:id="rId2"/>
              </a:rPr>
              <a:t>F60 - Transtornos específicos da personalidade</a:t>
            </a:r>
          </a:p>
          <a:p>
            <a:pPr fontAlgn="ctr"/>
            <a:r>
              <a:rPr lang="pt-BR" dirty="0">
                <a:hlinkClick r:id="rId3"/>
              </a:rPr>
              <a:t>F61 - Transtornos mistos da personalidade e outros transtornos da personalidade</a:t>
            </a:r>
          </a:p>
          <a:p>
            <a:pPr fontAlgn="ctr"/>
            <a:r>
              <a:rPr lang="pt-BR" dirty="0">
                <a:hlinkClick r:id="rId4"/>
              </a:rPr>
              <a:t>F62 - Modificações duradouras da personalidade não atribuíveis a lesão ou doença cerebral</a:t>
            </a:r>
          </a:p>
          <a:p>
            <a:pPr fontAlgn="ctr"/>
            <a:r>
              <a:rPr lang="pt-BR" dirty="0">
                <a:hlinkClick r:id="rId5"/>
              </a:rPr>
              <a:t>F63 - Transtornos dos hábitos e dos impulsos</a:t>
            </a:r>
          </a:p>
          <a:p>
            <a:pPr fontAlgn="ctr"/>
            <a:r>
              <a:rPr lang="pt-BR" dirty="0">
                <a:hlinkClick r:id="rId6"/>
              </a:rPr>
              <a:t>F64 - Transtornos da identidade sexual</a:t>
            </a:r>
          </a:p>
          <a:p>
            <a:pPr fontAlgn="ctr"/>
            <a:r>
              <a:rPr lang="pt-BR" dirty="0">
                <a:hlinkClick r:id="rId7"/>
              </a:rPr>
              <a:t>F65 - Transtornos da preferência sexual</a:t>
            </a:r>
          </a:p>
          <a:p>
            <a:pPr fontAlgn="ctr"/>
            <a:r>
              <a:rPr lang="pt-BR" dirty="0">
                <a:hlinkClick r:id="rId8"/>
              </a:rPr>
              <a:t>F66 - Transtornos psicológicos e comportamentais associados ao desenvolvimento sexual e à sua orientação</a:t>
            </a:r>
          </a:p>
          <a:p>
            <a:pPr fontAlgn="ctr"/>
            <a:r>
              <a:rPr lang="pt-BR" dirty="0">
                <a:hlinkClick r:id="rId9"/>
              </a:rPr>
              <a:t>F68 - Outros transtornos da personalidade e do comportamento do adulto</a:t>
            </a:r>
          </a:p>
          <a:p>
            <a:pPr fontAlgn="ctr"/>
            <a:r>
              <a:rPr lang="pt-BR" dirty="0">
                <a:hlinkClick r:id="rId3"/>
              </a:rPr>
              <a:t>F69 - Transtorno da personalidade e do comportamento do adulto, não especificado</a:t>
            </a:r>
          </a:p>
          <a:p>
            <a:endParaRPr lang="pt-BR" dirty="0"/>
          </a:p>
        </p:txBody>
      </p:sp>
    </p:spTree>
    <p:extLst>
      <p:ext uri="{BB962C8B-B14F-4D97-AF65-F5344CB8AC3E}">
        <p14:creationId xmlns:p14="http://schemas.microsoft.com/office/powerpoint/2010/main" val="31510795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sp>
        <p:nvSpPr>
          <p:cNvPr id="3" name="Espaço Reservado para Conteúdo 2"/>
          <p:cNvSpPr>
            <a:spLocks noGrp="1"/>
          </p:cNvSpPr>
          <p:nvPr>
            <p:ph idx="1"/>
          </p:nvPr>
        </p:nvSpPr>
        <p:spPr/>
        <p:txBody>
          <a:bodyPr>
            <a:normAutofit/>
          </a:bodyPr>
          <a:lstStyle/>
          <a:p>
            <a:pPr fontAlgn="base"/>
            <a:r>
              <a:rPr lang="pt-BR" dirty="0"/>
              <a:t>Transtornos do humor [afetivos] (F30 - F39)</a:t>
            </a:r>
          </a:p>
          <a:p>
            <a:pPr fontAlgn="ctr"/>
            <a:r>
              <a:rPr lang="pt-BR" dirty="0">
                <a:hlinkClick r:id="rId2"/>
              </a:rPr>
              <a:t>F30 - Episódio maníaco</a:t>
            </a:r>
          </a:p>
          <a:p>
            <a:pPr fontAlgn="ctr"/>
            <a:r>
              <a:rPr lang="pt-BR" dirty="0">
                <a:hlinkClick r:id="rId3"/>
              </a:rPr>
              <a:t>F31 - Transtorno afetivo bipolar</a:t>
            </a:r>
          </a:p>
          <a:p>
            <a:pPr fontAlgn="ctr"/>
            <a:r>
              <a:rPr lang="pt-BR" dirty="0">
                <a:hlinkClick r:id="rId4"/>
              </a:rPr>
              <a:t>F32 - Episódios depressivos</a:t>
            </a:r>
          </a:p>
          <a:p>
            <a:pPr fontAlgn="ctr"/>
            <a:r>
              <a:rPr lang="pt-BR" dirty="0">
                <a:hlinkClick r:id="rId5"/>
              </a:rPr>
              <a:t>F33 - Transtorno depressivo recorrente</a:t>
            </a:r>
          </a:p>
          <a:p>
            <a:pPr fontAlgn="ctr"/>
            <a:r>
              <a:rPr lang="pt-BR" dirty="0">
                <a:hlinkClick r:id="rId6"/>
              </a:rPr>
              <a:t>F34 - Transtornos de humor [afetivos] persistentes</a:t>
            </a:r>
          </a:p>
          <a:p>
            <a:pPr fontAlgn="ctr"/>
            <a:r>
              <a:rPr lang="pt-BR" dirty="0">
                <a:hlinkClick r:id="rId7"/>
              </a:rPr>
              <a:t>F38 - Outros transtornos do humor [afetivos]</a:t>
            </a:r>
          </a:p>
          <a:p>
            <a:pPr fontAlgn="ctr"/>
            <a:r>
              <a:rPr lang="pt-BR" dirty="0">
                <a:hlinkClick r:id="rId8"/>
              </a:rPr>
              <a:t>F39 - Transtorno do humor [afetivo] não especificado</a:t>
            </a:r>
          </a:p>
        </p:txBody>
      </p:sp>
    </p:spTree>
    <p:extLst>
      <p:ext uri="{BB962C8B-B14F-4D97-AF65-F5344CB8AC3E}">
        <p14:creationId xmlns:p14="http://schemas.microsoft.com/office/powerpoint/2010/main" val="18399988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466585766"/>
              </p:ext>
            </p:extLst>
          </p:nvPr>
        </p:nvGraphicFramePr>
        <p:xfrm>
          <a:off x="539552" y="1844824"/>
          <a:ext cx="7344816" cy="4762431"/>
        </p:xfrm>
        <a:graphic>
          <a:graphicData uri="http://schemas.openxmlformats.org/drawingml/2006/table">
            <a:tbl>
              <a:tblPr firstRow="1" firstCol="1" bandRow="1">
                <a:tableStyleId>{5C22544A-7EE6-4342-B048-85BDC9FD1C3A}</a:tableStyleId>
              </a:tblPr>
              <a:tblGrid>
                <a:gridCol w="6243896"/>
                <a:gridCol w="567141"/>
                <a:gridCol w="533779"/>
              </a:tblGrid>
              <a:tr h="209524">
                <a:tc gridSpan="3">
                  <a:txBody>
                    <a:bodyPr/>
                    <a:lstStyle/>
                    <a:p>
                      <a:pPr algn="ctr">
                        <a:lnSpc>
                          <a:spcPct val="115000"/>
                        </a:lnSpc>
                        <a:spcAft>
                          <a:spcPts val="0"/>
                        </a:spcAft>
                        <a:tabLst>
                          <a:tab pos="438150" algn="l"/>
                        </a:tabLst>
                      </a:pPr>
                      <a:r>
                        <a:rPr lang="pt-BR" sz="1200" dirty="0">
                          <a:effectLst/>
                        </a:rPr>
                        <a:t>GRUPO II - sintomas relacionados aos transtornos mentais severos e persistentes – </a:t>
                      </a:r>
                      <a:r>
                        <a:rPr lang="pt-BR" sz="1200" baseline="30000" dirty="0">
                          <a:effectLst/>
                        </a:rPr>
                        <a:t>PARA TODOS OS PACIENTES</a:t>
                      </a:r>
                      <a:endParaRPr lang="pt-BR" sz="1200" dirty="0">
                        <a:effectLst/>
                        <a:latin typeface="Calibri"/>
                        <a:ea typeface="Times New Roman"/>
                        <a:cs typeface="Times New Roman"/>
                      </a:endParaRPr>
                    </a:p>
                  </a:txBody>
                  <a:tcPr marL="17780" marR="17780" marT="0" marB="0"/>
                </a:tc>
                <a:tc hMerge="1">
                  <a:txBody>
                    <a:bodyPr/>
                    <a:lstStyle/>
                    <a:p>
                      <a:endParaRPr lang="pt-BR"/>
                    </a:p>
                  </a:txBody>
                  <a:tcPr/>
                </a:tc>
                <a:tc hMerge="1">
                  <a:txBody>
                    <a:bodyPr/>
                    <a:lstStyle/>
                    <a:p>
                      <a:endParaRPr lang="pt-BR"/>
                    </a:p>
                  </a:txBody>
                  <a:tcPr/>
                </a:tc>
              </a:tr>
              <a:tr h="275285">
                <a:tc>
                  <a:txBody>
                    <a:bodyPr/>
                    <a:lstStyle/>
                    <a:p>
                      <a:pPr>
                        <a:lnSpc>
                          <a:spcPct val="115000"/>
                        </a:lnSpc>
                        <a:spcAft>
                          <a:spcPts val="0"/>
                        </a:spcAft>
                      </a:pPr>
                      <a:r>
                        <a:rPr lang="pt-BR" sz="1200">
                          <a:effectLst/>
                        </a:rPr>
                        <a:t>Plano e/ou tentativa de suicídio nos últimos 12 meses</a:t>
                      </a:r>
                      <a:endParaRPr lang="pt-BR" sz="12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9</a:t>
                      </a:r>
                      <a:endParaRPr lang="pt-BR" sz="1100">
                        <a:effectLst/>
                        <a:latin typeface="Calibri"/>
                        <a:ea typeface="Times New Roman"/>
                        <a:cs typeface="Times New Roman"/>
                      </a:endParaRPr>
                    </a:p>
                  </a:txBody>
                  <a:tcPr marL="17780" marR="17780" marT="0" marB="0"/>
                </a:tc>
              </a:tr>
              <a:tr h="275285">
                <a:tc>
                  <a:txBody>
                    <a:bodyPr/>
                    <a:lstStyle/>
                    <a:p>
                      <a:pPr>
                        <a:lnSpc>
                          <a:spcPct val="115000"/>
                        </a:lnSpc>
                        <a:spcAft>
                          <a:spcPts val="0"/>
                        </a:spcAft>
                      </a:pPr>
                      <a:r>
                        <a:rPr lang="pt-BR" sz="1200" dirty="0">
                          <a:effectLst/>
                        </a:rPr>
                        <a:t>Isolamento familiar e/ou social (não sai de casa ou do quarto)</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6</a:t>
                      </a:r>
                      <a:endParaRPr lang="pt-BR" sz="1100">
                        <a:effectLst/>
                        <a:latin typeface="Calibri"/>
                        <a:ea typeface="Times New Roman"/>
                        <a:cs typeface="Times New Roman"/>
                      </a:endParaRPr>
                    </a:p>
                  </a:txBody>
                  <a:tcPr marL="17780" marR="17780" marT="0" marB="0"/>
                </a:tc>
              </a:tr>
              <a:tr h="550570">
                <a:tc>
                  <a:txBody>
                    <a:bodyPr/>
                    <a:lstStyle/>
                    <a:p>
                      <a:pPr>
                        <a:lnSpc>
                          <a:spcPct val="115000"/>
                        </a:lnSpc>
                        <a:spcAft>
                          <a:spcPts val="0"/>
                        </a:spcAft>
                      </a:pPr>
                      <a:r>
                        <a:rPr lang="pt-BR" sz="1200" dirty="0" err="1">
                          <a:effectLst/>
                        </a:rPr>
                        <a:t>Heteroagressividade</a:t>
                      </a:r>
                      <a:r>
                        <a:rPr lang="pt-BR" sz="1200" dirty="0">
                          <a:effectLst/>
                        </a:rPr>
                        <a:t> e/ou </a:t>
                      </a:r>
                      <a:r>
                        <a:rPr lang="pt-BR" sz="1200" dirty="0" err="1">
                          <a:effectLst/>
                        </a:rPr>
                        <a:t>autoagressividade</a:t>
                      </a:r>
                      <a:r>
                        <a:rPr lang="pt-BR" sz="1200" dirty="0">
                          <a:effectLst/>
                        </a:rPr>
                        <a:t> (atos de violência – física e/ou verbal – dirigida à terceiro ou </a:t>
                      </a:r>
                      <a:r>
                        <a:rPr lang="pt-BR" sz="1200" dirty="0" err="1">
                          <a:effectLst/>
                        </a:rPr>
                        <a:t>auto-infligidos</a:t>
                      </a:r>
                      <a:r>
                        <a:rPr lang="pt-BR" sz="1200" dirty="0">
                          <a:effectLst/>
                        </a:rPr>
                        <a:t>)</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9</a:t>
                      </a:r>
                      <a:endParaRPr lang="pt-BR" sz="1100">
                        <a:effectLst/>
                        <a:latin typeface="Calibri"/>
                        <a:ea typeface="Times New Roman"/>
                        <a:cs typeface="Times New Roman"/>
                      </a:endParaRPr>
                    </a:p>
                  </a:txBody>
                  <a:tcPr marL="17780" marR="17780" marT="0" marB="0"/>
                </a:tc>
              </a:tr>
              <a:tr h="275285">
                <a:tc>
                  <a:txBody>
                    <a:bodyPr/>
                    <a:lstStyle/>
                    <a:p>
                      <a:pPr>
                        <a:lnSpc>
                          <a:spcPct val="115000"/>
                        </a:lnSpc>
                        <a:spcAft>
                          <a:spcPts val="0"/>
                        </a:spcAft>
                      </a:pPr>
                      <a:r>
                        <a:rPr lang="pt-BR" sz="1200" dirty="0">
                          <a:effectLst/>
                        </a:rPr>
                        <a:t>Desinibição social e sexual (perda da moralidade e do pudor)</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7</a:t>
                      </a:r>
                      <a:endParaRPr lang="pt-BR" sz="1100">
                        <a:effectLst/>
                        <a:latin typeface="Calibri"/>
                        <a:ea typeface="Times New Roman"/>
                        <a:cs typeface="Times New Roman"/>
                      </a:endParaRPr>
                    </a:p>
                  </a:txBody>
                  <a:tcPr marL="17780" marR="17780" marT="0" marB="0"/>
                </a:tc>
              </a:tr>
              <a:tr h="433377">
                <a:tc>
                  <a:txBody>
                    <a:bodyPr/>
                    <a:lstStyle/>
                    <a:p>
                      <a:pPr>
                        <a:lnSpc>
                          <a:spcPct val="115000"/>
                        </a:lnSpc>
                        <a:spcAft>
                          <a:spcPts val="0"/>
                        </a:spcAft>
                      </a:pPr>
                      <a:r>
                        <a:rPr lang="pt-BR" sz="1200">
                          <a:effectLst/>
                        </a:rPr>
                        <a:t>Hiperatividade associada ou não a atos impulsivos (aumento da atividade motora voluntária)</a:t>
                      </a:r>
                      <a:endParaRPr lang="pt-BR" sz="12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3</a:t>
                      </a:r>
                      <a:endParaRPr lang="pt-BR" sz="1100">
                        <a:effectLst/>
                        <a:latin typeface="Calibri"/>
                        <a:ea typeface="Times New Roman"/>
                        <a:cs typeface="Times New Roman"/>
                      </a:endParaRPr>
                    </a:p>
                  </a:txBody>
                  <a:tcPr marL="17780" marR="17780" marT="0" marB="0"/>
                </a:tc>
              </a:tr>
              <a:tr h="275285">
                <a:tc>
                  <a:txBody>
                    <a:bodyPr/>
                    <a:lstStyle/>
                    <a:p>
                      <a:pPr>
                        <a:lnSpc>
                          <a:spcPct val="115000"/>
                        </a:lnSpc>
                        <a:spcAft>
                          <a:spcPts val="0"/>
                        </a:spcAft>
                      </a:pPr>
                      <a:r>
                        <a:rPr lang="pt-BR" sz="1200" dirty="0">
                          <a:effectLst/>
                        </a:rPr>
                        <a:t>Euforia (elevação desproporcional do humor)</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4</a:t>
                      </a:r>
                      <a:endParaRPr lang="pt-BR" sz="1100">
                        <a:effectLst/>
                        <a:latin typeface="Calibri"/>
                        <a:ea typeface="Times New Roman"/>
                        <a:cs typeface="Times New Roman"/>
                      </a:endParaRPr>
                    </a:p>
                  </a:txBody>
                  <a:tcPr marL="17780" marR="17780" marT="0" marB="0"/>
                </a:tc>
              </a:tr>
              <a:tr h="275285">
                <a:tc>
                  <a:txBody>
                    <a:bodyPr/>
                    <a:lstStyle/>
                    <a:p>
                      <a:pPr>
                        <a:lnSpc>
                          <a:spcPct val="115000"/>
                        </a:lnSpc>
                        <a:spcAft>
                          <a:spcPts val="0"/>
                        </a:spcAft>
                      </a:pPr>
                      <a:r>
                        <a:rPr lang="pt-BR" sz="1200" dirty="0">
                          <a:effectLst/>
                        </a:rPr>
                        <a:t>Elevação desproporcional da autoestima</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2</a:t>
                      </a:r>
                      <a:endParaRPr lang="pt-BR" sz="1100">
                        <a:effectLst/>
                        <a:latin typeface="Calibri"/>
                        <a:ea typeface="Times New Roman"/>
                        <a:cs typeface="Times New Roman"/>
                      </a:endParaRPr>
                    </a:p>
                  </a:txBody>
                  <a:tcPr marL="17780" marR="17780" marT="0" marB="0"/>
                </a:tc>
              </a:tr>
              <a:tr h="550570">
                <a:tc>
                  <a:txBody>
                    <a:bodyPr/>
                    <a:lstStyle/>
                    <a:p>
                      <a:pPr>
                        <a:lnSpc>
                          <a:spcPct val="115000"/>
                        </a:lnSpc>
                        <a:spcAft>
                          <a:spcPts val="0"/>
                        </a:spcAft>
                      </a:pPr>
                      <a:r>
                        <a:rPr lang="pt-BR" sz="1200" dirty="0">
                          <a:effectLst/>
                        </a:rPr>
                        <a:t> Delírio (um juízo falso da realidade, de origem mórbida, que se manifesta com uma certeza independente da experiência – convicção extraordinária)</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8</a:t>
                      </a:r>
                      <a:endParaRPr lang="pt-BR" sz="1100">
                        <a:effectLst/>
                        <a:latin typeface="Calibri"/>
                        <a:ea typeface="Times New Roman"/>
                        <a:cs typeface="Times New Roman"/>
                      </a:endParaRPr>
                    </a:p>
                  </a:txBody>
                  <a:tcPr marL="17780" marR="17780" marT="0" marB="0"/>
                </a:tc>
              </a:tr>
              <a:tr h="550570">
                <a:tc>
                  <a:txBody>
                    <a:bodyPr/>
                    <a:lstStyle/>
                    <a:p>
                      <a:pPr>
                        <a:lnSpc>
                          <a:spcPct val="115000"/>
                        </a:lnSpc>
                        <a:spcAft>
                          <a:spcPts val="0"/>
                        </a:spcAft>
                      </a:pPr>
                      <a:r>
                        <a:rPr lang="pt-BR" sz="1200">
                          <a:effectLst/>
                        </a:rPr>
                        <a:t>Alucinação (percepção do objeto sem que este esteja presente, pode ser visual, auditiva, olfativa, gustativa, cutânea, entre outras...)</a:t>
                      </a:r>
                      <a:endParaRPr lang="pt-BR" sz="12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10</a:t>
                      </a:r>
                      <a:endParaRPr lang="pt-BR" sz="1100">
                        <a:effectLst/>
                        <a:latin typeface="Calibri"/>
                        <a:ea typeface="Times New Roman"/>
                        <a:cs typeface="Times New Roman"/>
                      </a:endParaRPr>
                    </a:p>
                  </a:txBody>
                  <a:tcPr marL="17780" marR="17780" marT="0" marB="0"/>
                </a:tc>
              </a:tr>
              <a:tr h="433377">
                <a:tc>
                  <a:txBody>
                    <a:bodyPr/>
                    <a:lstStyle/>
                    <a:p>
                      <a:pPr>
                        <a:lnSpc>
                          <a:spcPct val="115000"/>
                        </a:lnSpc>
                        <a:spcAft>
                          <a:spcPts val="0"/>
                        </a:spcAft>
                      </a:pPr>
                      <a:r>
                        <a:rPr lang="pt-BR" sz="1200">
                          <a:effectLst/>
                        </a:rPr>
                        <a:t>Alteração do curso do pensamento (aceleração, alentecimento ou interrupção/bloqueio do pensamento)</a:t>
                      </a:r>
                      <a:endParaRPr lang="pt-BR" sz="12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9</a:t>
                      </a:r>
                      <a:endParaRPr lang="pt-BR" sz="1100">
                        <a:effectLst/>
                        <a:latin typeface="Calibri"/>
                        <a:ea typeface="Times New Roman"/>
                        <a:cs typeface="Times New Roman"/>
                      </a:endParaRPr>
                    </a:p>
                  </a:txBody>
                  <a:tcPr marL="17780" marR="17780" marT="0" marB="0"/>
                </a:tc>
              </a:tr>
              <a:tr h="657230">
                <a:tc>
                  <a:txBody>
                    <a:bodyPr/>
                    <a:lstStyle/>
                    <a:p>
                      <a:pPr>
                        <a:lnSpc>
                          <a:spcPct val="115000"/>
                        </a:lnSpc>
                        <a:spcAft>
                          <a:spcPts val="0"/>
                        </a:spcAft>
                      </a:pPr>
                      <a:r>
                        <a:rPr lang="pt-BR" sz="1200" dirty="0">
                          <a:effectLst/>
                        </a:rPr>
                        <a:t>Perda do juízo crítico da realidade motivada por fatores psicopatológicos (julgamento falso ou distorcido da realidade externa motivado por fatores patológicos </a:t>
                      </a:r>
                      <a:r>
                        <a:rPr lang="pt-BR" sz="1200" dirty="0" smtClean="0">
                          <a:effectLst/>
                        </a:rPr>
                        <a:t>psíquicos)</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dirty="0">
                          <a:effectLst/>
                        </a:rPr>
                        <a:t>10</a:t>
                      </a:r>
                      <a:endParaRPr lang="pt-BR" sz="1100" dirty="0">
                        <a:effectLst/>
                        <a:latin typeface="Calibri"/>
                        <a:ea typeface="Times New Roman"/>
                        <a:cs typeface="Times New Roman"/>
                      </a:endParaRPr>
                    </a:p>
                  </a:txBody>
                  <a:tcPr marL="17780" marR="17780" marT="0" marB="0"/>
                </a:tc>
              </a:tr>
            </a:tbl>
          </a:graphicData>
        </a:graphic>
      </p:graphicFrame>
    </p:spTree>
    <p:extLst>
      <p:ext uri="{BB962C8B-B14F-4D97-AF65-F5344CB8AC3E}">
        <p14:creationId xmlns:p14="http://schemas.microsoft.com/office/powerpoint/2010/main" val="35175291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Estratificação de Risco em Saúde Mental</a:t>
            </a:r>
          </a:p>
        </p:txBody>
      </p:sp>
      <p:sp>
        <p:nvSpPr>
          <p:cNvPr id="3" name="Espaço Reservado para Conteúdo 2"/>
          <p:cNvSpPr>
            <a:spLocks noGrp="1"/>
          </p:cNvSpPr>
          <p:nvPr>
            <p:ph idx="1"/>
          </p:nvPr>
        </p:nvSpPr>
        <p:spPr/>
        <p:txBody>
          <a:bodyPr>
            <a:normAutofit fontScale="92500"/>
          </a:bodyPr>
          <a:lstStyle/>
          <a:p>
            <a:pPr lvl="0"/>
            <a:r>
              <a:rPr lang="pt-BR" dirty="0"/>
              <a:t>Plano ou tentativa de Suicídio: alteração da </a:t>
            </a:r>
            <a:r>
              <a:rPr lang="pt-BR" dirty="0" err="1"/>
              <a:t>conação</a:t>
            </a:r>
            <a:r>
              <a:rPr lang="pt-BR" dirty="0"/>
              <a:t> (desvios dos impulsos de autopreservação). </a:t>
            </a:r>
          </a:p>
          <a:p>
            <a:r>
              <a:rPr lang="pt-BR" dirty="0"/>
              <a:t>Isolamento Social e/ou familiar: alteração da atitude (Esquiva - não deseja o contato social</a:t>
            </a:r>
            <a:r>
              <a:rPr lang="pt-BR" dirty="0" smtClean="0"/>
              <a:t>).</a:t>
            </a:r>
          </a:p>
          <a:p>
            <a:r>
              <a:rPr lang="pt-BR" dirty="0" err="1"/>
              <a:t>Heteroagressividade</a:t>
            </a:r>
            <a:r>
              <a:rPr lang="pt-BR" dirty="0"/>
              <a:t> e/ou </a:t>
            </a:r>
            <a:r>
              <a:rPr lang="pt-BR" dirty="0" err="1"/>
              <a:t>autoagressividade</a:t>
            </a:r>
            <a:r>
              <a:rPr lang="pt-BR" dirty="0"/>
              <a:t>: alteração da </a:t>
            </a:r>
            <a:r>
              <a:rPr lang="pt-BR" dirty="0" err="1"/>
              <a:t>conação</a:t>
            </a:r>
            <a:r>
              <a:rPr lang="pt-BR" dirty="0"/>
              <a:t> (conjunto de atividade psíquicas direcionadas para a ação). </a:t>
            </a:r>
            <a:endParaRPr lang="pt-BR" dirty="0" smtClean="0"/>
          </a:p>
          <a:p>
            <a:pPr lvl="0"/>
            <a:r>
              <a:rPr lang="pt-BR" dirty="0"/>
              <a:t>Desinibição </a:t>
            </a:r>
            <a:r>
              <a:rPr lang="pt-BR" dirty="0" smtClean="0"/>
              <a:t>social </a:t>
            </a:r>
            <a:r>
              <a:rPr lang="pt-BR" dirty="0"/>
              <a:t>e sexual: alteração da atitude; alteração da </a:t>
            </a:r>
            <a:r>
              <a:rPr lang="pt-BR" dirty="0" err="1"/>
              <a:t>conação</a:t>
            </a:r>
            <a:r>
              <a:rPr lang="pt-BR" dirty="0"/>
              <a:t> em alguns casos de perversões sexuais e no caso do desejo sexual patologicamente </a:t>
            </a:r>
            <a:r>
              <a:rPr lang="pt-BR" dirty="0" smtClean="0"/>
              <a:t>aumentado (satiríase/ninfomania)</a:t>
            </a:r>
            <a:endParaRPr lang="pt-BR" dirty="0"/>
          </a:p>
          <a:p>
            <a:pPr lvl="0"/>
            <a:r>
              <a:rPr lang="pt-BR" dirty="0"/>
              <a:t>Hiperatividade associada ou não a atos impulsivos: alteração da psicomotricidade. Encontrado em síndromes de ansiedade; TDAH; síndrome maníaca; síndrome catatônica; Delirium; casos de retardo mental e demência.</a:t>
            </a:r>
          </a:p>
          <a:p>
            <a:endParaRPr lang="pt-BR" dirty="0" smtClean="0"/>
          </a:p>
        </p:txBody>
      </p:sp>
    </p:spTree>
    <p:extLst>
      <p:ext uri="{BB962C8B-B14F-4D97-AF65-F5344CB8AC3E}">
        <p14:creationId xmlns:p14="http://schemas.microsoft.com/office/powerpoint/2010/main" val="9607181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Estratificação de Risco em Saúde Mental</a:t>
            </a:r>
          </a:p>
        </p:txBody>
      </p:sp>
      <p:sp>
        <p:nvSpPr>
          <p:cNvPr id="3" name="Espaço Reservado para Conteúdo 2"/>
          <p:cNvSpPr>
            <a:spLocks noGrp="1"/>
          </p:cNvSpPr>
          <p:nvPr>
            <p:ph idx="1"/>
          </p:nvPr>
        </p:nvSpPr>
        <p:spPr/>
        <p:txBody>
          <a:bodyPr/>
          <a:lstStyle/>
          <a:p>
            <a:pPr lvl="0"/>
            <a:r>
              <a:rPr lang="pt-BR" dirty="0"/>
              <a:t>Euforia: alteração da afetividade (exaltação afetiva - </a:t>
            </a:r>
            <a:r>
              <a:rPr lang="pt-BR" dirty="0" err="1"/>
              <a:t>hipertimia</a:t>
            </a:r>
            <a:r>
              <a:rPr lang="pt-BR" dirty="0"/>
              <a:t>) encontrada na síndrome maníaca; no retardo mental; em usuários de drogas </a:t>
            </a:r>
            <a:r>
              <a:rPr lang="pt-BR" dirty="0" err="1" smtClean="0"/>
              <a:t>psicoestimulantes</a:t>
            </a:r>
            <a:endParaRPr lang="pt-BR" dirty="0"/>
          </a:p>
          <a:p>
            <a:pPr lvl="0"/>
            <a:r>
              <a:rPr lang="pt-BR" dirty="0"/>
              <a:t>Elevação desproporcional da </a:t>
            </a:r>
            <a:r>
              <a:rPr lang="pt-BR" dirty="0" err="1"/>
              <a:t>auto-estima</a:t>
            </a:r>
            <a:r>
              <a:rPr lang="pt-BR" dirty="0"/>
              <a:t>: alteração da prospecção (otimistas e realizam planos além de suas possibilidades de executar</a:t>
            </a:r>
            <a:r>
              <a:rPr lang="pt-BR" dirty="0" smtClean="0"/>
              <a:t>)</a:t>
            </a:r>
            <a:endParaRPr lang="pt-BR" dirty="0"/>
          </a:p>
          <a:p>
            <a:pPr lvl="0"/>
            <a:r>
              <a:rPr lang="pt-BR" dirty="0"/>
              <a:t>Delírio: alteração do conteúdo do pensamento</a:t>
            </a:r>
          </a:p>
          <a:p>
            <a:pPr lvl="0"/>
            <a:r>
              <a:rPr lang="pt-BR" dirty="0"/>
              <a:t>Alucinação: alteração da </a:t>
            </a:r>
            <a:r>
              <a:rPr lang="pt-BR" dirty="0" err="1"/>
              <a:t>sensopercepção</a:t>
            </a:r>
            <a:endParaRPr lang="pt-BR" dirty="0"/>
          </a:p>
          <a:p>
            <a:pPr lvl="0"/>
            <a:r>
              <a:rPr lang="pt-BR" dirty="0"/>
              <a:t>Alteração do curso do pensamento: (acelerado, alentecido, bloqueios/interrupções)</a:t>
            </a:r>
          </a:p>
          <a:p>
            <a:pPr lvl="0"/>
            <a:r>
              <a:rPr lang="pt-BR" dirty="0"/>
              <a:t>Perda do juízo crítico da realidade: </a:t>
            </a:r>
            <a:r>
              <a:rPr lang="pt-BR" dirty="0" smtClean="0"/>
              <a:t>consciência de morbidade</a:t>
            </a:r>
            <a:endParaRPr lang="pt-BR" dirty="0"/>
          </a:p>
          <a:p>
            <a:endParaRPr lang="pt-BR" dirty="0"/>
          </a:p>
        </p:txBody>
      </p:sp>
    </p:spTree>
    <p:extLst>
      <p:ext uri="{BB962C8B-B14F-4D97-AF65-F5344CB8AC3E}">
        <p14:creationId xmlns:p14="http://schemas.microsoft.com/office/powerpoint/2010/main" val="19970494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sp>
        <p:nvSpPr>
          <p:cNvPr id="3" name="Espaço Reservado para Conteúdo 2"/>
          <p:cNvSpPr>
            <a:spLocks noGrp="1"/>
          </p:cNvSpPr>
          <p:nvPr>
            <p:ph idx="1"/>
          </p:nvPr>
        </p:nvSpPr>
        <p:spPr/>
        <p:txBody>
          <a:bodyPr>
            <a:normAutofit/>
          </a:bodyPr>
          <a:lstStyle/>
          <a:p>
            <a:pPr fontAlgn="base"/>
            <a:r>
              <a:rPr lang="pt-BR" dirty="0"/>
              <a:t>Esquizofrenia, transtornos </a:t>
            </a:r>
            <a:r>
              <a:rPr lang="pt-BR" dirty="0" err="1"/>
              <a:t>esquizotípicos</a:t>
            </a:r>
            <a:r>
              <a:rPr lang="pt-BR" dirty="0"/>
              <a:t> e transtornos delirantes (F20 - F29)</a:t>
            </a:r>
          </a:p>
          <a:p>
            <a:pPr fontAlgn="ctr"/>
            <a:r>
              <a:rPr lang="pt-BR" dirty="0">
                <a:hlinkClick r:id="rId2"/>
              </a:rPr>
              <a:t>F20 - Esquizofrenia</a:t>
            </a:r>
          </a:p>
          <a:p>
            <a:pPr fontAlgn="ctr"/>
            <a:r>
              <a:rPr lang="pt-BR" dirty="0">
                <a:hlinkClick r:id="rId3"/>
              </a:rPr>
              <a:t>F21 - Transtorno </a:t>
            </a:r>
            <a:r>
              <a:rPr lang="pt-BR" dirty="0" err="1">
                <a:hlinkClick r:id="rId3"/>
              </a:rPr>
              <a:t>esquizotípico</a:t>
            </a:r>
            <a:endParaRPr lang="pt-BR" dirty="0">
              <a:hlinkClick r:id="rId3"/>
            </a:endParaRPr>
          </a:p>
          <a:p>
            <a:pPr fontAlgn="ctr"/>
            <a:r>
              <a:rPr lang="pt-BR" dirty="0">
                <a:hlinkClick r:id="rId4"/>
              </a:rPr>
              <a:t>F22 - Transtornos delirantes persistentes</a:t>
            </a:r>
          </a:p>
          <a:p>
            <a:pPr fontAlgn="ctr"/>
            <a:r>
              <a:rPr lang="pt-BR" dirty="0">
                <a:hlinkClick r:id="rId5"/>
              </a:rPr>
              <a:t>F23 - Transtornos psicóticos agudos e transitórios</a:t>
            </a:r>
          </a:p>
          <a:p>
            <a:pPr fontAlgn="ctr"/>
            <a:r>
              <a:rPr lang="pt-BR" dirty="0">
                <a:hlinkClick r:id="rId3"/>
              </a:rPr>
              <a:t>F24 - Transtorno delirante induzido</a:t>
            </a:r>
          </a:p>
          <a:p>
            <a:pPr fontAlgn="ctr"/>
            <a:r>
              <a:rPr lang="pt-BR" dirty="0">
                <a:hlinkClick r:id="rId6"/>
              </a:rPr>
              <a:t>F25 - Transtornos </a:t>
            </a:r>
            <a:r>
              <a:rPr lang="pt-BR" dirty="0" err="1">
                <a:hlinkClick r:id="rId6"/>
              </a:rPr>
              <a:t>esquizoafetivos</a:t>
            </a:r>
            <a:endParaRPr lang="pt-BR" dirty="0">
              <a:hlinkClick r:id="rId6"/>
            </a:endParaRPr>
          </a:p>
          <a:p>
            <a:pPr fontAlgn="ctr"/>
            <a:r>
              <a:rPr lang="pt-BR" dirty="0">
                <a:hlinkClick r:id="rId3"/>
              </a:rPr>
              <a:t>F28 - Outros transtornos psicóticos não-orgânicos</a:t>
            </a:r>
          </a:p>
          <a:p>
            <a:pPr fontAlgn="ctr"/>
            <a:r>
              <a:rPr lang="pt-BR" dirty="0">
                <a:hlinkClick r:id="rId3"/>
              </a:rPr>
              <a:t>F29 - Psicose não-orgânica não especificada</a:t>
            </a:r>
          </a:p>
          <a:p>
            <a:endParaRPr lang="pt-BR" dirty="0"/>
          </a:p>
        </p:txBody>
      </p:sp>
    </p:spTree>
    <p:extLst>
      <p:ext uri="{BB962C8B-B14F-4D97-AF65-F5344CB8AC3E}">
        <p14:creationId xmlns:p14="http://schemas.microsoft.com/office/powerpoint/2010/main" val="4469277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sp>
        <p:nvSpPr>
          <p:cNvPr id="3" name="Espaço Reservado para Conteúdo 2"/>
          <p:cNvSpPr>
            <a:spLocks noGrp="1"/>
          </p:cNvSpPr>
          <p:nvPr>
            <p:ph idx="1"/>
          </p:nvPr>
        </p:nvSpPr>
        <p:spPr/>
        <p:txBody>
          <a:bodyPr>
            <a:normAutofit/>
          </a:bodyPr>
          <a:lstStyle/>
          <a:p>
            <a:pPr fontAlgn="base"/>
            <a:r>
              <a:rPr lang="pt-BR" dirty="0"/>
              <a:t>Transtornos do humor [afetivos] (F30 - F39)</a:t>
            </a:r>
          </a:p>
          <a:p>
            <a:pPr fontAlgn="ctr"/>
            <a:r>
              <a:rPr lang="pt-BR" dirty="0">
                <a:hlinkClick r:id="rId2"/>
              </a:rPr>
              <a:t>F30 - Episódio maníaco</a:t>
            </a:r>
          </a:p>
          <a:p>
            <a:pPr fontAlgn="ctr"/>
            <a:r>
              <a:rPr lang="pt-BR" dirty="0">
                <a:hlinkClick r:id="rId3"/>
              </a:rPr>
              <a:t>F31 - Transtorno afetivo bipolar</a:t>
            </a:r>
          </a:p>
          <a:p>
            <a:pPr fontAlgn="ctr"/>
            <a:r>
              <a:rPr lang="pt-BR" dirty="0">
                <a:hlinkClick r:id="rId4"/>
              </a:rPr>
              <a:t>F32 - Episódios depressivos</a:t>
            </a:r>
          </a:p>
          <a:p>
            <a:pPr fontAlgn="ctr"/>
            <a:r>
              <a:rPr lang="pt-BR" dirty="0">
                <a:hlinkClick r:id="rId5"/>
              </a:rPr>
              <a:t>F33 - Transtorno depressivo recorrente</a:t>
            </a:r>
          </a:p>
          <a:p>
            <a:pPr fontAlgn="ctr"/>
            <a:r>
              <a:rPr lang="pt-BR" dirty="0">
                <a:hlinkClick r:id="rId6"/>
              </a:rPr>
              <a:t>F34 - Transtornos de humor [afetivos] persistentes</a:t>
            </a:r>
          </a:p>
          <a:p>
            <a:pPr fontAlgn="ctr"/>
            <a:r>
              <a:rPr lang="pt-BR" dirty="0">
                <a:hlinkClick r:id="rId7"/>
              </a:rPr>
              <a:t>F38 - Outros transtornos do humor [afetivos]</a:t>
            </a:r>
          </a:p>
          <a:p>
            <a:pPr fontAlgn="ctr"/>
            <a:r>
              <a:rPr lang="pt-BR" dirty="0">
                <a:hlinkClick r:id="rId8"/>
              </a:rPr>
              <a:t>F39 - Transtorno do humor [afetivo] não especificado</a:t>
            </a:r>
          </a:p>
          <a:p>
            <a:endParaRPr lang="pt-BR" dirty="0"/>
          </a:p>
        </p:txBody>
      </p:sp>
    </p:spTree>
    <p:extLst>
      <p:ext uri="{BB962C8B-B14F-4D97-AF65-F5344CB8AC3E}">
        <p14:creationId xmlns:p14="http://schemas.microsoft.com/office/powerpoint/2010/main" val="7943620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2097171186"/>
              </p:ext>
            </p:extLst>
          </p:nvPr>
        </p:nvGraphicFramePr>
        <p:xfrm>
          <a:off x="827585" y="1916830"/>
          <a:ext cx="7344815" cy="4392489"/>
        </p:xfrm>
        <a:graphic>
          <a:graphicData uri="http://schemas.openxmlformats.org/drawingml/2006/table">
            <a:tbl>
              <a:tblPr firstRow="1" firstCol="1" bandRow="1">
                <a:tableStyleId>{5C22544A-7EE6-4342-B048-85BDC9FD1C3A}</a:tableStyleId>
              </a:tblPr>
              <a:tblGrid>
                <a:gridCol w="6281716"/>
                <a:gridCol w="547657"/>
                <a:gridCol w="515442"/>
              </a:tblGrid>
              <a:tr h="711565">
                <a:tc gridSpan="3">
                  <a:txBody>
                    <a:bodyPr/>
                    <a:lstStyle/>
                    <a:p>
                      <a:pPr algn="ctr">
                        <a:lnSpc>
                          <a:spcPct val="115000"/>
                        </a:lnSpc>
                        <a:spcAft>
                          <a:spcPts val="0"/>
                        </a:spcAft>
                      </a:pPr>
                      <a:r>
                        <a:rPr lang="pt-BR" sz="1400" dirty="0">
                          <a:effectLst/>
                        </a:rPr>
                        <a:t>GRUPO III - sintomas relacionados à dependência de álcool e outras drogas - </a:t>
                      </a:r>
                      <a:r>
                        <a:rPr lang="pt-BR" sz="1400" baseline="30000" dirty="0">
                          <a:effectLst/>
                        </a:rPr>
                        <a:t>APENAS PARA PACIENTES QUE FAZEM USO ABUSIVO DE SUBSTÂNCIAS PSICOATIVAS</a:t>
                      </a:r>
                      <a:endParaRPr lang="pt-BR" sz="1400" dirty="0">
                        <a:effectLst/>
                        <a:latin typeface="Calibri"/>
                        <a:ea typeface="Times New Roman"/>
                        <a:cs typeface="Times New Roman"/>
                      </a:endParaRPr>
                    </a:p>
                  </a:txBody>
                  <a:tcPr marL="17780" marR="17780" marT="0" marB="0"/>
                </a:tc>
                <a:tc hMerge="1">
                  <a:txBody>
                    <a:bodyPr/>
                    <a:lstStyle/>
                    <a:p>
                      <a:endParaRPr lang="pt-BR"/>
                    </a:p>
                  </a:txBody>
                  <a:tcPr/>
                </a:tc>
                <a:tc hMerge="1">
                  <a:txBody>
                    <a:bodyPr/>
                    <a:lstStyle/>
                    <a:p>
                      <a:endParaRPr lang="pt-BR"/>
                    </a:p>
                  </a:txBody>
                  <a:tcPr/>
                </a:tc>
              </a:tr>
              <a:tr h="1567628">
                <a:tc>
                  <a:txBody>
                    <a:bodyPr/>
                    <a:lstStyle/>
                    <a:p>
                      <a:pPr>
                        <a:lnSpc>
                          <a:spcPct val="115000"/>
                        </a:lnSpc>
                        <a:spcAft>
                          <a:spcPts val="0"/>
                        </a:spcAft>
                      </a:pPr>
                      <a:r>
                        <a:rPr lang="pt-BR" sz="1400" dirty="0">
                          <a:effectLst/>
                        </a:rPr>
                        <a:t>Delirium </a:t>
                      </a:r>
                      <a:r>
                        <a:rPr lang="pt-BR" sz="1400" dirty="0" err="1">
                          <a:effectLst/>
                        </a:rPr>
                        <a:t>tremens</a:t>
                      </a:r>
                      <a:r>
                        <a:rPr lang="pt-BR" sz="1400" dirty="0">
                          <a:effectLst/>
                        </a:rPr>
                        <a:t> (condição orgânica reversível marcado por tremores de extremidades e/ou generalizados, sudorese profusa, diminuição do nível da consciência, desorientação tempo-espacial, ilusões e alucinações visuais e táteis)</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10</a:t>
                      </a:r>
                      <a:endParaRPr lang="pt-BR" sz="1100">
                        <a:effectLst/>
                        <a:latin typeface="Calibri"/>
                        <a:ea typeface="Times New Roman"/>
                        <a:cs typeface="Times New Roman"/>
                      </a:endParaRPr>
                    </a:p>
                  </a:txBody>
                  <a:tcPr marL="17780" marR="17780" marT="0" marB="0"/>
                </a:tc>
              </a:tr>
              <a:tr h="345083">
                <a:tc>
                  <a:txBody>
                    <a:bodyPr/>
                    <a:lstStyle/>
                    <a:p>
                      <a:pPr>
                        <a:lnSpc>
                          <a:spcPct val="115000"/>
                        </a:lnSpc>
                        <a:spcAft>
                          <a:spcPts val="0"/>
                        </a:spcAft>
                      </a:pPr>
                      <a:r>
                        <a:rPr lang="pt-BR" sz="1400" dirty="0">
                          <a:effectLst/>
                        </a:rPr>
                        <a:t>Tremor associado ao hálito etílico e sudorese etílica</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3</a:t>
                      </a:r>
                      <a:endParaRPr lang="pt-BR" sz="1100">
                        <a:effectLst/>
                        <a:latin typeface="Calibri"/>
                        <a:ea typeface="Times New Roman"/>
                        <a:cs typeface="Times New Roman"/>
                      </a:endParaRPr>
                    </a:p>
                  </a:txBody>
                  <a:tcPr marL="17780" marR="17780" marT="0" marB="0"/>
                </a:tc>
              </a:tr>
              <a:tr h="711565">
                <a:tc>
                  <a:txBody>
                    <a:bodyPr/>
                    <a:lstStyle/>
                    <a:p>
                      <a:pPr>
                        <a:lnSpc>
                          <a:spcPct val="115000"/>
                        </a:lnSpc>
                        <a:spcAft>
                          <a:spcPts val="0"/>
                        </a:spcAft>
                      </a:pPr>
                      <a:r>
                        <a:rPr lang="pt-BR" sz="1400" dirty="0">
                          <a:effectLst/>
                        </a:rPr>
                        <a:t>Incapacidade de redução e controle do uso de drogas, mesmo sabendo dos prejuízos para sua saúde</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6</a:t>
                      </a:r>
                      <a:endParaRPr lang="pt-BR" sz="1100">
                        <a:effectLst/>
                        <a:latin typeface="Calibri"/>
                        <a:ea typeface="Times New Roman"/>
                        <a:cs typeface="Times New Roman"/>
                      </a:endParaRPr>
                    </a:p>
                  </a:txBody>
                  <a:tcPr marL="17780" marR="17780" marT="0" marB="0"/>
                </a:tc>
              </a:tr>
              <a:tr h="345083">
                <a:tc>
                  <a:txBody>
                    <a:bodyPr/>
                    <a:lstStyle/>
                    <a:p>
                      <a:pPr>
                        <a:lnSpc>
                          <a:spcPct val="115000"/>
                        </a:lnSpc>
                        <a:spcAft>
                          <a:spcPts val="0"/>
                        </a:spcAft>
                      </a:pPr>
                      <a:r>
                        <a:rPr lang="pt-BR" sz="1400" dirty="0">
                          <a:effectLst/>
                        </a:rPr>
                        <a:t>Manifestação de comportamento de risco para si e para terceiros</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6</a:t>
                      </a:r>
                      <a:endParaRPr lang="pt-BR" sz="1100">
                        <a:effectLst/>
                        <a:latin typeface="Calibri"/>
                        <a:ea typeface="Times New Roman"/>
                        <a:cs typeface="Times New Roman"/>
                      </a:endParaRPr>
                    </a:p>
                  </a:txBody>
                  <a:tcPr marL="17780" marR="17780" marT="0" marB="0"/>
                </a:tc>
              </a:tr>
              <a:tr h="711565">
                <a:tc>
                  <a:txBody>
                    <a:bodyPr/>
                    <a:lstStyle/>
                    <a:p>
                      <a:pPr>
                        <a:lnSpc>
                          <a:spcPct val="115000"/>
                        </a:lnSpc>
                        <a:spcAft>
                          <a:spcPts val="0"/>
                        </a:spcAft>
                      </a:pPr>
                      <a:r>
                        <a:rPr lang="pt-BR" sz="1400" dirty="0">
                          <a:effectLst/>
                        </a:rPr>
                        <a:t>Tolerância (ingestão de doses cada vez maiores para obter os efeitos esperados)</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dirty="0">
                          <a:effectLst/>
                        </a:rPr>
                        <a:t>3</a:t>
                      </a:r>
                      <a:endParaRPr lang="pt-BR" sz="1100" dirty="0">
                        <a:effectLst/>
                        <a:latin typeface="Calibri"/>
                        <a:ea typeface="Times New Roman"/>
                        <a:cs typeface="Times New Roman"/>
                      </a:endParaRPr>
                    </a:p>
                  </a:txBody>
                  <a:tcPr marL="17780" marR="17780" marT="0" marB="0"/>
                </a:tc>
              </a:tr>
            </a:tbl>
          </a:graphicData>
        </a:graphic>
      </p:graphicFrame>
    </p:spTree>
    <p:extLst>
      <p:ext uri="{BB962C8B-B14F-4D97-AF65-F5344CB8AC3E}">
        <p14:creationId xmlns:p14="http://schemas.microsoft.com/office/powerpoint/2010/main" val="3531426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sp>
        <p:nvSpPr>
          <p:cNvPr id="3" name="Espaço Reservado para Conteúdo 2"/>
          <p:cNvSpPr>
            <a:spLocks noGrp="1"/>
          </p:cNvSpPr>
          <p:nvPr>
            <p:ph idx="1"/>
          </p:nvPr>
        </p:nvSpPr>
        <p:spPr/>
        <p:txBody>
          <a:bodyPr>
            <a:normAutofit fontScale="77500" lnSpcReduction="20000"/>
          </a:bodyPr>
          <a:lstStyle/>
          <a:p>
            <a:pPr fontAlgn="base"/>
            <a:r>
              <a:rPr lang="pt-BR" dirty="0"/>
              <a:t>Transtornos mentais e comportamentais devidos ao uso de substância psicoativa (F10 - F19)</a:t>
            </a:r>
          </a:p>
          <a:p>
            <a:pPr fontAlgn="ctr"/>
            <a:r>
              <a:rPr lang="pt-BR" dirty="0">
                <a:hlinkClick r:id="rId2"/>
              </a:rPr>
              <a:t>F10 - Transtornos mentais e comportamentais devidos ao uso de álcool</a:t>
            </a:r>
          </a:p>
          <a:p>
            <a:pPr fontAlgn="ctr"/>
            <a:r>
              <a:rPr lang="pt-BR" dirty="0">
                <a:hlinkClick r:id="rId3"/>
              </a:rPr>
              <a:t>F11 - Transtornos mentais e comportamentais devidos ao uso de </a:t>
            </a:r>
            <a:r>
              <a:rPr lang="pt-BR" dirty="0" err="1">
                <a:hlinkClick r:id="rId3"/>
              </a:rPr>
              <a:t>opiáceos</a:t>
            </a:r>
            <a:endParaRPr lang="pt-BR" dirty="0">
              <a:hlinkClick r:id="rId3"/>
            </a:endParaRPr>
          </a:p>
          <a:p>
            <a:pPr fontAlgn="ctr"/>
            <a:r>
              <a:rPr lang="pt-BR" dirty="0">
                <a:hlinkClick r:id="rId4"/>
              </a:rPr>
              <a:t>F12 - Transtornos mentais e comportamentais devidos ao uso de </a:t>
            </a:r>
            <a:r>
              <a:rPr lang="pt-BR" dirty="0" err="1">
                <a:hlinkClick r:id="rId4"/>
              </a:rPr>
              <a:t>canabinóides</a:t>
            </a:r>
            <a:endParaRPr lang="pt-BR" dirty="0">
              <a:hlinkClick r:id="rId4"/>
            </a:endParaRPr>
          </a:p>
          <a:p>
            <a:pPr fontAlgn="ctr"/>
            <a:r>
              <a:rPr lang="pt-BR" dirty="0">
                <a:hlinkClick r:id="rId5"/>
              </a:rPr>
              <a:t>F13 - Transtornos mentais e comportamentais devidos ao uso de sedativos e hipnóticos</a:t>
            </a:r>
          </a:p>
          <a:p>
            <a:pPr fontAlgn="ctr"/>
            <a:r>
              <a:rPr lang="pt-BR" dirty="0">
                <a:hlinkClick r:id="rId6"/>
              </a:rPr>
              <a:t>F14 - Transtornos mentais e comportamentais devidos ao uso da cocaína</a:t>
            </a:r>
          </a:p>
          <a:p>
            <a:pPr fontAlgn="ctr"/>
            <a:r>
              <a:rPr lang="pt-BR" dirty="0">
                <a:hlinkClick r:id="rId7"/>
              </a:rPr>
              <a:t>F15 - Transtornos mentais e comportamentais devidos ao uso de outros estimulantes, inclusive a cafeína</a:t>
            </a:r>
          </a:p>
          <a:p>
            <a:pPr fontAlgn="ctr"/>
            <a:r>
              <a:rPr lang="pt-BR" dirty="0">
                <a:hlinkClick r:id="rId8"/>
              </a:rPr>
              <a:t>F16 - Transtornos mentais e comportamentais devidos ao uso de alucinógenos</a:t>
            </a:r>
          </a:p>
          <a:p>
            <a:pPr fontAlgn="ctr"/>
            <a:r>
              <a:rPr lang="pt-BR" dirty="0">
                <a:hlinkClick r:id="rId9"/>
              </a:rPr>
              <a:t>F17 - Transtornos mentais e comportamentais devidos ao uso de fumo</a:t>
            </a:r>
          </a:p>
          <a:p>
            <a:pPr fontAlgn="ctr"/>
            <a:r>
              <a:rPr lang="pt-BR" dirty="0">
                <a:hlinkClick r:id="rId10"/>
              </a:rPr>
              <a:t>F18 - Transtornos mentais e comportamentais devidos ao uso de solventes voláteis</a:t>
            </a:r>
          </a:p>
          <a:p>
            <a:pPr fontAlgn="ctr"/>
            <a:r>
              <a:rPr lang="pt-BR" dirty="0">
                <a:hlinkClick r:id="rId11"/>
              </a:rPr>
              <a:t>F19 - Transtornos mentais e comportamentais devidos ao uso de múltiplas drogas e ao uso de outras substâncias psicoativas</a:t>
            </a:r>
          </a:p>
          <a:p>
            <a:endParaRPr lang="pt-BR" dirty="0"/>
          </a:p>
        </p:txBody>
      </p:sp>
    </p:spTree>
    <p:extLst>
      <p:ext uri="{BB962C8B-B14F-4D97-AF65-F5344CB8AC3E}">
        <p14:creationId xmlns:p14="http://schemas.microsoft.com/office/powerpoint/2010/main" val="228687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Psicopatologia</a:t>
            </a:r>
            <a:endParaRPr lang="pt-BR" dirty="0"/>
          </a:p>
        </p:txBody>
      </p:sp>
      <p:sp>
        <p:nvSpPr>
          <p:cNvPr id="3" name="Espaço Reservado para Conteúdo 2"/>
          <p:cNvSpPr>
            <a:spLocks noGrp="1"/>
          </p:cNvSpPr>
          <p:nvPr>
            <p:ph idx="1"/>
          </p:nvPr>
        </p:nvSpPr>
        <p:spPr/>
        <p:txBody>
          <a:bodyPr/>
          <a:lstStyle/>
          <a:p>
            <a:r>
              <a:rPr lang="pt-BR" dirty="0" smtClean="0"/>
              <a:t>Segundo </a:t>
            </a:r>
            <a:r>
              <a:rPr lang="pt-BR" dirty="0" err="1" smtClean="0"/>
              <a:t>Jaspers</a:t>
            </a:r>
            <a:r>
              <a:rPr lang="pt-BR" dirty="0" smtClean="0"/>
              <a:t>: “o objeto da psicopatologia é o fenômeno psíquico, mas só os patológicos”. </a:t>
            </a:r>
          </a:p>
          <a:p>
            <a:pPr marL="45720" indent="0">
              <a:buNone/>
            </a:pPr>
            <a:endParaRPr lang="pt-BR" dirty="0" smtClean="0"/>
          </a:p>
          <a:p>
            <a:r>
              <a:rPr lang="pt-BR" dirty="0" smtClean="0"/>
              <a:t>Contudo, a distinção entre o normal e o patológico em medicina é bastante imprecisa. </a:t>
            </a:r>
          </a:p>
          <a:p>
            <a:pPr marL="0" indent="0">
              <a:buNone/>
            </a:pPr>
            <a:endParaRPr lang="pt-BR" dirty="0"/>
          </a:p>
        </p:txBody>
      </p:sp>
    </p:spTree>
    <p:extLst>
      <p:ext uri="{BB962C8B-B14F-4D97-AF65-F5344CB8AC3E}">
        <p14:creationId xmlns:p14="http://schemas.microsoft.com/office/powerpoint/2010/main" val="20529914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104530622"/>
              </p:ext>
            </p:extLst>
          </p:nvPr>
        </p:nvGraphicFramePr>
        <p:xfrm>
          <a:off x="611558" y="1988838"/>
          <a:ext cx="7128793" cy="4176465"/>
        </p:xfrm>
        <a:graphic>
          <a:graphicData uri="http://schemas.openxmlformats.org/drawingml/2006/table">
            <a:tbl>
              <a:tblPr firstRow="1" firstCol="1" bandRow="1">
                <a:tableStyleId>{5C22544A-7EE6-4342-B048-85BDC9FD1C3A}</a:tableStyleId>
              </a:tblPr>
              <a:tblGrid>
                <a:gridCol w="6060251"/>
                <a:gridCol w="550461"/>
                <a:gridCol w="518081"/>
              </a:tblGrid>
              <a:tr h="549686">
                <a:tc gridSpan="3">
                  <a:txBody>
                    <a:bodyPr/>
                    <a:lstStyle/>
                    <a:p>
                      <a:pPr algn="ctr">
                        <a:lnSpc>
                          <a:spcPct val="115000"/>
                        </a:lnSpc>
                        <a:spcAft>
                          <a:spcPts val="0"/>
                        </a:spcAft>
                      </a:pPr>
                      <a:r>
                        <a:rPr lang="pt-BR" sz="1400" dirty="0">
                          <a:effectLst/>
                        </a:rPr>
                        <a:t>GRUPO IV - sintomas relacionados a alterações na saúde mental que se manifestam na infância e/ou na adolescência - </a:t>
                      </a:r>
                      <a:r>
                        <a:rPr lang="pt-BR" sz="1400" baseline="30000" dirty="0">
                          <a:effectLst/>
                        </a:rPr>
                        <a:t>APENAS PARA PACIENTES DE 0 A 17 ANOS</a:t>
                      </a:r>
                      <a:endParaRPr lang="pt-BR" sz="1400" dirty="0">
                        <a:effectLst/>
                        <a:latin typeface="Calibri"/>
                        <a:ea typeface="Times New Roman"/>
                        <a:cs typeface="Times New Roman"/>
                      </a:endParaRPr>
                    </a:p>
                  </a:txBody>
                  <a:tcPr marL="17780" marR="17780" marT="0" marB="0"/>
                </a:tc>
                <a:tc hMerge="1">
                  <a:txBody>
                    <a:bodyPr/>
                    <a:lstStyle/>
                    <a:p>
                      <a:endParaRPr lang="pt-BR"/>
                    </a:p>
                  </a:txBody>
                  <a:tcPr/>
                </a:tc>
                <a:tc hMerge="1">
                  <a:txBody>
                    <a:bodyPr/>
                    <a:lstStyle/>
                    <a:p>
                      <a:endParaRPr lang="pt-BR"/>
                    </a:p>
                  </a:txBody>
                  <a:tcPr/>
                </a:tc>
              </a:tr>
              <a:tr h="549686">
                <a:tc>
                  <a:txBody>
                    <a:bodyPr/>
                    <a:lstStyle/>
                    <a:p>
                      <a:pPr>
                        <a:lnSpc>
                          <a:spcPct val="115000"/>
                        </a:lnSpc>
                        <a:spcAft>
                          <a:spcPts val="0"/>
                        </a:spcAft>
                      </a:pPr>
                      <a:r>
                        <a:rPr lang="pt-BR" sz="1400" dirty="0">
                          <a:effectLst/>
                        </a:rPr>
                        <a:t>Dificuldade manifestada na infância e/ou adolescência de compreender e transmitir informação</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3</a:t>
                      </a:r>
                      <a:endParaRPr lang="pt-BR" sz="1100">
                        <a:effectLst/>
                        <a:latin typeface="Calibri"/>
                        <a:ea typeface="Times New Roman"/>
                        <a:cs typeface="Times New Roman"/>
                      </a:endParaRPr>
                    </a:p>
                  </a:txBody>
                  <a:tcPr marL="17780" marR="17780" marT="0" marB="0"/>
                </a:tc>
              </a:tr>
              <a:tr h="727740">
                <a:tc>
                  <a:txBody>
                    <a:bodyPr/>
                    <a:lstStyle/>
                    <a:p>
                      <a:pPr>
                        <a:lnSpc>
                          <a:spcPct val="115000"/>
                        </a:lnSpc>
                        <a:spcAft>
                          <a:spcPts val="0"/>
                        </a:spcAft>
                      </a:pPr>
                      <a:r>
                        <a:rPr lang="pt-BR" sz="1400" dirty="0">
                          <a:effectLst/>
                        </a:rPr>
                        <a:t>Movimentos corporais ou comportamentais estereotipados (gestos, trejeitos, tiques e/ou maneirismos sem objetivo aparente)</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5</a:t>
                      </a:r>
                      <a:endParaRPr lang="pt-BR" sz="1100">
                        <a:effectLst/>
                        <a:latin typeface="Calibri"/>
                        <a:ea typeface="Times New Roman"/>
                        <a:cs typeface="Times New Roman"/>
                      </a:endParaRPr>
                    </a:p>
                  </a:txBody>
                  <a:tcPr marL="17780" marR="17780" marT="0" marB="0"/>
                </a:tc>
              </a:tr>
              <a:tr h="975137">
                <a:tc>
                  <a:txBody>
                    <a:bodyPr/>
                    <a:lstStyle/>
                    <a:p>
                      <a:pPr>
                        <a:lnSpc>
                          <a:spcPct val="115000"/>
                        </a:lnSpc>
                        <a:spcAft>
                          <a:spcPts val="0"/>
                        </a:spcAft>
                      </a:pPr>
                      <a:r>
                        <a:rPr lang="pt-BR" sz="1400" dirty="0">
                          <a:effectLst/>
                        </a:rPr>
                        <a:t>Desatenção manifestada na infância e/ou adolescência (desorganização, distração, esquecimentos e/ou falta de planejamento que prejudique significativamente a criança e/ou o adolescente)</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4</a:t>
                      </a:r>
                      <a:endParaRPr lang="pt-BR" sz="1100">
                        <a:effectLst/>
                        <a:latin typeface="Calibri"/>
                        <a:ea typeface="Times New Roman"/>
                        <a:cs typeface="Times New Roman"/>
                      </a:endParaRPr>
                    </a:p>
                  </a:txBody>
                  <a:tcPr marL="17780" marR="17780" marT="0" marB="0"/>
                </a:tc>
              </a:tr>
              <a:tr h="824530">
                <a:tc>
                  <a:txBody>
                    <a:bodyPr/>
                    <a:lstStyle/>
                    <a:p>
                      <a:pPr>
                        <a:lnSpc>
                          <a:spcPct val="115000"/>
                        </a:lnSpc>
                        <a:spcAft>
                          <a:spcPts val="0"/>
                        </a:spcAft>
                      </a:pPr>
                      <a:r>
                        <a:rPr lang="pt-BR" sz="1400" dirty="0">
                          <a:effectLst/>
                        </a:rPr>
                        <a:t>Inquietação constante manifestada na infância e/ou adolescência (excesso de agitação e impulsividade, que podem estar associadas à violência e agressividade)</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2</a:t>
                      </a:r>
                      <a:endParaRPr lang="pt-BR" sz="1100">
                        <a:effectLst/>
                        <a:latin typeface="Calibri"/>
                        <a:ea typeface="Times New Roman"/>
                        <a:cs typeface="Times New Roman"/>
                      </a:endParaRPr>
                    </a:p>
                  </a:txBody>
                  <a:tcPr marL="17780" marR="17780" marT="0" marB="0"/>
                </a:tc>
              </a:tr>
              <a:tr h="549686">
                <a:tc>
                  <a:txBody>
                    <a:bodyPr/>
                    <a:lstStyle/>
                    <a:p>
                      <a:pPr>
                        <a:lnSpc>
                          <a:spcPct val="115000"/>
                        </a:lnSpc>
                        <a:spcAft>
                          <a:spcPts val="0"/>
                        </a:spcAft>
                      </a:pPr>
                      <a:r>
                        <a:rPr lang="pt-BR" sz="1400" dirty="0">
                          <a:effectLst/>
                        </a:rPr>
                        <a:t>Regressão (comportamentos ou afetividade de fases anteriores do desenvolvimento)</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dirty="0">
                          <a:effectLst/>
                        </a:rPr>
                        <a:t>1</a:t>
                      </a:r>
                      <a:endParaRPr lang="pt-BR" sz="1100" dirty="0">
                        <a:effectLst/>
                        <a:latin typeface="Calibri"/>
                        <a:ea typeface="Times New Roman"/>
                        <a:cs typeface="Times New Roman"/>
                      </a:endParaRPr>
                    </a:p>
                  </a:txBody>
                  <a:tcPr marL="17780" marR="17780" marT="0" marB="0"/>
                </a:tc>
              </a:tr>
            </a:tbl>
          </a:graphicData>
        </a:graphic>
      </p:graphicFrame>
    </p:spTree>
    <p:extLst>
      <p:ext uri="{BB962C8B-B14F-4D97-AF65-F5344CB8AC3E}">
        <p14:creationId xmlns:p14="http://schemas.microsoft.com/office/powerpoint/2010/main" val="12947121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sp>
        <p:nvSpPr>
          <p:cNvPr id="3" name="Espaço Reservado para Conteúdo 2"/>
          <p:cNvSpPr>
            <a:spLocks noGrp="1"/>
          </p:cNvSpPr>
          <p:nvPr>
            <p:ph idx="1"/>
          </p:nvPr>
        </p:nvSpPr>
        <p:spPr/>
        <p:txBody>
          <a:bodyPr>
            <a:normAutofit fontScale="92500"/>
          </a:bodyPr>
          <a:lstStyle/>
          <a:p>
            <a:pPr fontAlgn="base"/>
            <a:r>
              <a:rPr lang="pt-BR" dirty="0" smtClean="0"/>
              <a:t>Retardo Mental (F70-F79)</a:t>
            </a:r>
          </a:p>
          <a:p>
            <a:pPr fontAlgn="base"/>
            <a:r>
              <a:rPr lang="pt-BR" dirty="0" smtClean="0"/>
              <a:t>Transtornos </a:t>
            </a:r>
            <a:r>
              <a:rPr lang="pt-BR" dirty="0"/>
              <a:t>do comportamento e transtornos emocionais que aparecem habitualmente durante a infância ou a adolescência (F90 - F98)</a:t>
            </a:r>
          </a:p>
          <a:p>
            <a:pPr fontAlgn="ctr"/>
            <a:r>
              <a:rPr lang="pt-BR" dirty="0">
                <a:hlinkClick r:id="rId2"/>
              </a:rPr>
              <a:t>F90 - Transtornos hipercinéticos</a:t>
            </a:r>
          </a:p>
          <a:p>
            <a:pPr fontAlgn="ctr"/>
            <a:r>
              <a:rPr lang="pt-BR" dirty="0">
                <a:hlinkClick r:id="rId3"/>
              </a:rPr>
              <a:t>F91 - Distúrbios de conduta</a:t>
            </a:r>
          </a:p>
          <a:p>
            <a:pPr fontAlgn="ctr"/>
            <a:r>
              <a:rPr lang="pt-BR" dirty="0">
                <a:hlinkClick r:id="rId4"/>
              </a:rPr>
              <a:t>F92 - Transtornos mistos de conduta e das emoções</a:t>
            </a:r>
          </a:p>
          <a:p>
            <a:pPr fontAlgn="ctr"/>
            <a:r>
              <a:rPr lang="pt-BR" dirty="0">
                <a:hlinkClick r:id="rId5"/>
              </a:rPr>
              <a:t>F93 - Transtornos emocionais com início especificamente na infância</a:t>
            </a:r>
          </a:p>
          <a:p>
            <a:pPr fontAlgn="ctr"/>
            <a:r>
              <a:rPr lang="pt-BR" dirty="0">
                <a:hlinkClick r:id="rId6"/>
              </a:rPr>
              <a:t>F94 - Transtornos do funcionamento social com início especificamente durante a infância ou a adolescência</a:t>
            </a:r>
          </a:p>
          <a:p>
            <a:pPr fontAlgn="ctr"/>
            <a:r>
              <a:rPr lang="pt-BR" dirty="0">
                <a:hlinkClick r:id="rId7"/>
              </a:rPr>
              <a:t>F95 - Tiques</a:t>
            </a:r>
          </a:p>
          <a:p>
            <a:pPr fontAlgn="ctr"/>
            <a:r>
              <a:rPr lang="pt-BR" dirty="0">
                <a:hlinkClick r:id="rId8"/>
              </a:rPr>
              <a:t>F98 - Outros transtornos comportamentais e emocionais com início habitualmente durante a infância ou a adolescência</a:t>
            </a:r>
          </a:p>
          <a:p>
            <a:endParaRPr lang="pt-BR" dirty="0"/>
          </a:p>
        </p:txBody>
      </p:sp>
    </p:spTree>
    <p:extLst>
      <p:ext uri="{BB962C8B-B14F-4D97-AF65-F5344CB8AC3E}">
        <p14:creationId xmlns:p14="http://schemas.microsoft.com/office/powerpoint/2010/main" val="39406014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sp>
        <p:nvSpPr>
          <p:cNvPr id="3" name="Espaço Reservado para Conteúdo 2"/>
          <p:cNvSpPr>
            <a:spLocks noGrp="1"/>
          </p:cNvSpPr>
          <p:nvPr>
            <p:ph idx="1"/>
          </p:nvPr>
        </p:nvSpPr>
        <p:spPr/>
        <p:txBody>
          <a:bodyPr>
            <a:normAutofit/>
          </a:bodyPr>
          <a:lstStyle/>
          <a:p>
            <a:pPr fontAlgn="base"/>
            <a:r>
              <a:rPr lang="pt-BR" dirty="0"/>
              <a:t>Transtornos do desenvolvimento psicológico (F80 - F89)</a:t>
            </a:r>
          </a:p>
          <a:p>
            <a:pPr fontAlgn="ctr"/>
            <a:r>
              <a:rPr lang="pt-BR" dirty="0">
                <a:hlinkClick r:id="rId2"/>
              </a:rPr>
              <a:t>F80 - Transtornos específicos do desenvolvimento da fala e da linguagem</a:t>
            </a:r>
          </a:p>
          <a:p>
            <a:pPr fontAlgn="ctr"/>
            <a:r>
              <a:rPr lang="pt-BR" dirty="0">
                <a:hlinkClick r:id="rId3"/>
              </a:rPr>
              <a:t>F81 - Transtornos específicos do desenvolvimento das habilidades escolares</a:t>
            </a:r>
          </a:p>
          <a:p>
            <a:pPr fontAlgn="ctr"/>
            <a:r>
              <a:rPr lang="pt-BR" dirty="0">
                <a:hlinkClick r:id="rId4"/>
              </a:rPr>
              <a:t>F82 - Transtorno específico do desenvolvimento motor</a:t>
            </a:r>
          </a:p>
          <a:p>
            <a:pPr fontAlgn="ctr"/>
            <a:r>
              <a:rPr lang="pt-BR" dirty="0">
                <a:hlinkClick r:id="rId4"/>
              </a:rPr>
              <a:t>F83 - Transtornos específicos misto do desenvolvimento</a:t>
            </a:r>
          </a:p>
          <a:p>
            <a:pPr fontAlgn="ctr"/>
            <a:r>
              <a:rPr lang="pt-BR" dirty="0">
                <a:hlinkClick r:id="rId5"/>
              </a:rPr>
              <a:t>F84 - Transtornos globais do desenvolvimento</a:t>
            </a:r>
          </a:p>
          <a:p>
            <a:pPr fontAlgn="ctr"/>
            <a:r>
              <a:rPr lang="pt-BR" dirty="0">
                <a:hlinkClick r:id="rId4"/>
              </a:rPr>
              <a:t>F88 - Outros transtornos do desenvolvimento psicológico</a:t>
            </a:r>
          </a:p>
          <a:p>
            <a:pPr fontAlgn="ctr"/>
            <a:r>
              <a:rPr lang="pt-BR" dirty="0">
                <a:hlinkClick r:id="rId4"/>
              </a:rPr>
              <a:t>F89 - Transtorno do desenvolvimento psicológico não especificado</a:t>
            </a:r>
          </a:p>
          <a:p>
            <a:endParaRPr lang="pt-BR" dirty="0"/>
          </a:p>
        </p:txBody>
      </p:sp>
    </p:spTree>
    <p:extLst>
      <p:ext uri="{BB962C8B-B14F-4D97-AF65-F5344CB8AC3E}">
        <p14:creationId xmlns:p14="http://schemas.microsoft.com/office/powerpoint/2010/main" val="5688044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3414136598"/>
              </p:ext>
            </p:extLst>
          </p:nvPr>
        </p:nvGraphicFramePr>
        <p:xfrm>
          <a:off x="611560" y="2060848"/>
          <a:ext cx="6984777" cy="3888432"/>
        </p:xfrm>
        <a:graphic>
          <a:graphicData uri="http://schemas.openxmlformats.org/drawingml/2006/table">
            <a:tbl>
              <a:tblPr firstRow="1" firstCol="1" bandRow="1">
                <a:tableStyleId>{5C22544A-7EE6-4342-B048-85BDC9FD1C3A}</a:tableStyleId>
              </a:tblPr>
              <a:tblGrid>
                <a:gridCol w="5937822"/>
                <a:gridCol w="539341"/>
                <a:gridCol w="507614"/>
              </a:tblGrid>
              <a:tr h="1722068">
                <a:tc gridSpan="3">
                  <a:txBody>
                    <a:bodyPr/>
                    <a:lstStyle/>
                    <a:p>
                      <a:pPr algn="ctr">
                        <a:lnSpc>
                          <a:spcPct val="115000"/>
                        </a:lnSpc>
                        <a:spcAft>
                          <a:spcPts val="0"/>
                        </a:spcAft>
                      </a:pPr>
                      <a:r>
                        <a:rPr lang="pt-BR" sz="1400" dirty="0">
                          <a:effectLst/>
                        </a:rPr>
                        <a:t> </a:t>
                      </a:r>
                    </a:p>
                    <a:p>
                      <a:pPr algn="ctr">
                        <a:lnSpc>
                          <a:spcPct val="115000"/>
                        </a:lnSpc>
                        <a:spcAft>
                          <a:spcPts val="0"/>
                        </a:spcAft>
                      </a:pPr>
                      <a:r>
                        <a:rPr lang="pt-BR" sz="1400" dirty="0">
                          <a:effectLst/>
                        </a:rPr>
                        <a:t>GRUPO V - sintomas relacionados a alterações na saúde mental que se manifestam nos idosos - </a:t>
                      </a:r>
                      <a:r>
                        <a:rPr lang="pt-BR" sz="1400" baseline="30000" dirty="0">
                          <a:effectLst/>
                        </a:rPr>
                        <a:t>APENAS PARA PACIENTES ACIMA DE 60 ANOS</a:t>
                      </a:r>
                      <a:endParaRPr lang="pt-BR" sz="1400" dirty="0">
                        <a:effectLst/>
                        <a:latin typeface="Calibri"/>
                        <a:ea typeface="Times New Roman"/>
                        <a:cs typeface="Times New Roman"/>
                      </a:endParaRPr>
                    </a:p>
                  </a:txBody>
                  <a:tcPr marL="17780" marR="17780" marT="0" marB="0"/>
                </a:tc>
                <a:tc hMerge="1">
                  <a:txBody>
                    <a:bodyPr/>
                    <a:lstStyle/>
                    <a:p>
                      <a:endParaRPr lang="pt-BR"/>
                    </a:p>
                  </a:txBody>
                  <a:tcPr/>
                </a:tc>
                <a:tc hMerge="1">
                  <a:txBody>
                    <a:bodyPr/>
                    <a:lstStyle/>
                    <a:p>
                      <a:endParaRPr lang="pt-BR"/>
                    </a:p>
                  </a:txBody>
                  <a:tcPr/>
                </a:tc>
              </a:tr>
              <a:tr h="564461">
                <a:tc>
                  <a:txBody>
                    <a:bodyPr/>
                    <a:lstStyle/>
                    <a:p>
                      <a:pPr>
                        <a:lnSpc>
                          <a:spcPct val="115000"/>
                        </a:lnSpc>
                        <a:spcAft>
                          <a:spcPts val="0"/>
                        </a:spcAft>
                      </a:pPr>
                      <a:r>
                        <a:rPr lang="pt-BR" sz="1400" dirty="0">
                          <a:effectLst/>
                        </a:rPr>
                        <a:t>Perda da memória (sugestão: aplicar o </a:t>
                      </a:r>
                      <a:r>
                        <a:rPr lang="pt-BR" sz="1400" dirty="0" err="1">
                          <a:effectLst/>
                        </a:rPr>
                        <a:t>Minimental</a:t>
                      </a:r>
                      <a:r>
                        <a:rPr lang="pt-BR" sz="1400" dirty="0">
                          <a:effectLst/>
                        </a:rPr>
                        <a:t>)</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3</a:t>
                      </a:r>
                      <a:endParaRPr lang="pt-BR" sz="1100">
                        <a:effectLst/>
                        <a:latin typeface="Calibri"/>
                        <a:ea typeface="Times New Roman"/>
                        <a:cs typeface="Times New Roman"/>
                      </a:endParaRPr>
                    </a:p>
                  </a:txBody>
                  <a:tcPr marL="17780" marR="17780" marT="0" marB="0"/>
                </a:tc>
              </a:tr>
              <a:tr h="855232">
                <a:tc>
                  <a:txBody>
                    <a:bodyPr/>
                    <a:lstStyle/>
                    <a:p>
                      <a:pPr>
                        <a:lnSpc>
                          <a:spcPct val="115000"/>
                        </a:lnSpc>
                        <a:spcAft>
                          <a:spcPts val="0"/>
                        </a:spcAft>
                      </a:pPr>
                      <a:r>
                        <a:rPr lang="pt-BR" sz="1400" dirty="0">
                          <a:effectLst/>
                        </a:rPr>
                        <a:t>Perda progressiva da capacidade funcional, ocupacional e social em função do transtorno mental (sugestão: aplicar o </a:t>
                      </a:r>
                      <a:r>
                        <a:rPr lang="pt-BR" sz="1400" dirty="0" err="1">
                          <a:effectLst/>
                        </a:rPr>
                        <a:t>Minimental</a:t>
                      </a:r>
                      <a:r>
                        <a:rPr lang="pt-BR" sz="1400" dirty="0">
                          <a:effectLst/>
                        </a:rPr>
                        <a:t>)</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4</a:t>
                      </a:r>
                      <a:endParaRPr lang="pt-BR" sz="1100">
                        <a:effectLst/>
                        <a:latin typeface="Calibri"/>
                        <a:ea typeface="Times New Roman"/>
                        <a:cs typeface="Times New Roman"/>
                      </a:endParaRPr>
                    </a:p>
                  </a:txBody>
                  <a:tcPr marL="17780" marR="17780" marT="0" marB="0"/>
                </a:tc>
              </a:tr>
              <a:tr h="746671">
                <a:tc>
                  <a:txBody>
                    <a:bodyPr/>
                    <a:lstStyle/>
                    <a:p>
                      <a:pPr>
                        <a:lnSpc>
                          <a:spcPct val="115000"/>
                        </a:lnSpc>
                        <a:spcAft>
                          <a:spcPts val="0"/>
                        </a:spcAft>
                      </a:pPr>
                      <a:r>
                        <a:rPr lang="pt-BR" sz="1400" dirty="0">
                          <a:effectLst/>
                        </a:rPr>
                        <a:t>Desorientação temporal e espacial (sugestão: aplicar o </a:t>
                      </a:r>
                      <a:r>
                        <a:rPr lang="pt-BR" sz="1400" dirty="0" err="1">
                          <a:effectLst/>
                        </a:rPr>
                        <a:t>Minimental</a:t>
                      </a:r>
                      <a:r>
                        <a:rPr lang="pt-BR" sz="1400" dirty="0">
                          <a:effectLst/>
                        </a:rPr>
                        <a:t>)</a:t>
                      </a:r>
                      <a:endParaRPr lang="pt-BR" sz="14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dirty="0">
                          <a:effectLst/>
                        </a:rPr>
                        <a:t>5</a:t>
                      </a:r>
                      <a:endParaRPr lang="pt-BR" sz="1100" dirty="0">
                        <a:effectLst/>
                        <a:latin typeface="Calibri"/>
                        <a:ea typeface="Times New Roman"/>
                        <a:cs typeface="Times New Roman"/>
                      </a:endParaRPr>
                    </a:p>
                  </a:txBody>
                  <a:tcPr marL="17780" marR="17780" marT="0" marB="0"/>
                </a:tc>
              </a:tr>
            </a:tbl>
          </a:graphicData>
        </a:graphic>
      </p:graphicFrame>
    </p:spTree>
    <p:extLst>
      <p:ext uri="{BB962C8B-B14F-4D97-AF65-F5344CB8AC3E}">
        <p14:creationId xmlns:p14="http://schemas.microsoft.com/office/powerpoint/2010/main" val="16853580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sp>
        <p:nvSpPr>
          <p:cNvPr id="3" name="Espaço Reservado para Conteúdo 2"/>
          <p:cNvSpPr>
            <a:spLocks noGrp="1"/>
          </p:cNvSpPr>
          <p:nvPr>
            <p:ph idx="1"/>
          </p:nvPr>
        </p:nvSpPr>
        <p:spPr/>
        <p:txBody>
          <a:bodyPr>
            <a:normAutofit fontScale="92500" lnSpcReduction="10000"/>
          </a:bodyPr>
          <a:lstStyle/>
          <a:p>
            <a:pPr fontAlgn="base"/>
            <a:r>
              <a:rPr lang="pt-BR" dirty="0"/>
              <a:t>Transtornos mentais orgânicos, inclusive os sintomáticos (F00 - F09)</a:t>
            </a:r>
          </a:p>
          <a:p>
            <a:pPr fontAlgn="ctr"/>
            <a:r>
              <a:rPr lang="pt-BR" dirty="0">
                <a:hlinkClick r:id="rId2"/>
              </a:rPr>
              <a:t>F00 - Demência na doença de Alzheimer</a:t>
            </a:r>
          </a:p>
          <a:p>
            <a:pPr fontAlgn="ctr"/>
            <a:r>
              <a:rPr lang="pt-BR" dirty="0">
                <a:hlinkClick r:id="rId3"/>
              </a:rPr>
              <a:t>F01 - Demência vascular</a:t>
            </a:r>
          </a:p>
          <a:p>
            <a:pPr fontAlgn="ctr"/>
            <a:r>
              <a:rPr lang="pt-BR" dirty="0">
                <a:hlinkClick r:id="rId4"/>
              </a:rPr>
              <a:t>F02 - Demência em outras doenças classificadas em outra parte</a:t>
            </a:r>
          </a:p>
          <a:p>
            <a:pPr fontAlgn="ctr"/>
            <a:r>
              <a:rPr lang="pt-BR" dirty="0">
                <a:hlinkClick r:id="rId5"/>
              </a:rPr>
              <a:t>F03 - Demência não especificada</a:t>
            </a:r>
          </a:p>
          <a:p>
            <a:pPr fontAlgn="ctr"/>
            <a:r>
              <a:rPr lang="pt-BR" dirty="0">
                <a:hlinkClick r:id="rId5"/>
              </a:rPr>
              <a:t>F04 - Síndrome amnésica orgânica não induzida pelo álcool ou por outras substâncias psicoativas</a:t>
            </a:r>
          </a:p>
          <a:p>
            <a:pPr fontAlgn="ctr"/>
            <a:r>
              <a:rPr lang="pt-BR" dirty="0">
                <a:hlinkClick r:id="rId6"/>
              </a:rPr>
              <a:t>F05 - Delirium não induzido pelo álcool ou por outras substâncias psicoativas</a:t>
            </a:r>
          </a:p>
          <a:p>
            <a:pPr fontAlgn="ctr"/>
            <a:r>
              <a:rPr lang="pt-BR" dirty="0">
                <a:hlinkClick r:id="rId7"/>
              </a:rPr>
              <a:t>F06 - Outros transtornos mentais devidos a lesão e disfunção cerebral e a doença física</a:t>
            </a:r>
          </a:p>
          <a:p>
            <a:pPr fontAlgn="ctr"/>
            <a:r>
              <a:rPr lang="pt-BR" dirty="0">
                <a:hlinkClick r:id="rId8"/>
              </a:rPr>
              <a:t>F07 - Transtornos de personalidade e do comportamento devidos a doença, a lesão e a disfunção cerebral</a:t>
            </a:r>
          </a:p>
          <a:p>
            <a:pPr fontAlgn="ctr"/>
            <a:r>
              <a:rPr lang="pt-BR" dirty="0">
                <a:hlinkClick r:id="rId5"/>
              </a:rPr>
              <a:t>F09 - Transtorno mental orgânico ou sintomático não especificado</a:t>
            </a:r>
          </a:p>
          <a:p>
            <a:endParaRPr lang="pt-BR" dirty="0"/>
          </a:p>
        </p:txBody>
      </p:sp>
    </p:spTree>
    <p:extLst>
      <p:ext uri="{BB962C8B-B14F-4D97-AF65-F5344CB8AC3E}">
        <p14:creationId xmlns:p14="http://schemas.microsoft.com/office/powerpoint/2010/main" val="15166616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183946115"/>
              </p:ext>
            </p:extLst>
          </p:nvPr>
        </p:nvGraphicFramePr>
        <p:xfrm>
          <a:off x="467545" y="1700807"/>
          <a:ext cx="7200800" cy="4968180"/>
        </p:xfrm>
        <a:graphic>
          <a:graphicData uri="http://schemas.openxmlformats.org/drawingml/2006/table">
            <a:tbl>
              <a:tblPr firstRow="1" firstCol="1" bandRow="1">
                <a:tableStyleId>{5C22544A-7EE6-4342-B048-85BDC9FD1C3A}</a:tableStyleId>
              </a:tblPr>
              <a:tblGrid>
                <a:gridCol w="6121466"/>
                <a:gridCol w="556021"/>
                <a:gridCol w="523313"/>
              </a:tblGrid>
              <a:tr h="432141">
                <a:tc gridSpan="3">
                  <a:txBody>
                    <a:bodyPr/>
                    <a:lstStyle/>
                    <a:p>
                      <a:pPr algn="ctr">
                        <a:lnSpc>
                          <a:spcPct val="115000"/>
                        </a:lnSpc>
                        <a:spcAft>
                          <a:spcPts val="0"/>
                        </a:spcAft>
                      </a:pPr>
                      <a:r>
                        <a:rPr lang="pt-BR" sz="1200" dirty="0">
                          <a:effectLst/>
                        </a:rPr>
                        <a:t>GRUPO VI - fatores que podem se constituir em fatores agravantes ou atenuantes de problemas de saúde mental já identificados - </a:t>
                      </a:r>
                      <a:r>
                        <a:rPr lang="pt-BR" sz="1200" baseline="30000" dirty="0">
                          <a:effectLst/>
                        </a:rPr>
                        <a:t>CONDIÇÕES REFERENTES AOS ÚLTIMOS 06 MESES</a:t>
                      </a:r>
                      <a:endParaRPr lang="pt-BR" sz="1200" dirty="0">
                        <a:effectLst/>
                        <a:latin typeface="Calibri"/>
                        <a:ea typeface="Times New Roman"/>
                        <a:cs typeface="Times New Roman"/>
                      </a:endParaRPr>
                    </a:p>
                  </a:txBody>
                  <a:tcPr marL="17780" marR="17780" marT="0" marB="0"/>
                </a:tc>
                <a:tc hMerge="1">
                  <a:txBody>
                    <a:bodyPr/>
                    <a:lstStyle/>
                    <a:p>
                      <a:endParaRPr lang="pt-BR"/>
                    </a:p>
                  </a:txBody>
                  <a:tcPr/>
                </a:tc>
                <a:tc hMerge="1">
                  <a:txBody>
                    <a:bodyPr/>
                    <a:lstStyle/>
                    <a:p>
                      <a:endParaRPr lang="pt-BR"/>
                    </a:p>
                  </a:txBody>
                  <a:tcPr/>
                </a:tc>
              </a:tr>
              <a:tr h="431382">
                <a:tc>
                  <a:txBody>
                    <a:bodyPr/>
                    <a:lstStyle/>
                    <a:p>
                      <a:pPr>
                        <a:lnSpc>
                          <a:spcPct val="115000"/>
                        </a:lnSpc>
                        <a:spcAft>
                          <a:spcPts val="0"/>
                        </a:spcAft>
                      </a:pPr>
                      <a:r>
                        <a:rPr lang="pt-BR" sz="1200" dirty="0">
                          <a:effectLst/>
                        </a:rPr>
                        <a:t>Resistência ao tratamento e/ou </a:t>
                      </a:r>
                      <a:r>
                        <a:rPr lang="pt-BR" sz="1200" dirty="0" err="1">
                          <a:effectLst/>
                        </a:rPr>
                        <a:t>refratariedade</a:t>
                      </a:r>
                      <a:r>
                        <a:rPr lang="pt-BR" sz="1200" dirty="0">
                          <a:effectLst/>
                        </a:rPr>
                        <a:t> (resposta não efetiva do tratamento quando este é aplicado de forma adequada)</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4</a:t>
                      </a:r>
                      <a:endParaRPr lang="pt-BR" sz="1100">
                        <a:effectLst/>
                        <a:latin typeface="Calibri"/>
                        <a:ea typeface="Times New Roman"/>
                        <a:cs typeface="Times New Roman"/>
                      </a:endParaRPr>
                    </a:p>
                  </a:txBody>
                  <a:tcPr marL="17780" marR="17780" marT="0" marB="0"/>
                </a:tc>
              </a:tr>
              <a:tr h="358462">
                <a:tc>
                  <a:txBody>
                    <a:bodyPr/>
                    <a:lstStyle/>
                    <a:p>
                      <a:pPr>
                        <a:lnSpc>
                          <a:spcPct val="115000"/>
                        </a:lnSpc>
                        <a:spcAft>
                          <a:spcPts val="0"/>
                        </a:spcAft>
                      </a:pPr>
                      <a:r>
                        <a:rPr lang="pt-BR" sz="1200" dirty="0">
                          <a:effectLst/>
                        </a:rPr>
                        <a:t>Recorrência ou recaída (retorno da doença após 2 meses em que houve remissão completa dos sinais e sintomas)</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9</a:t>
                      </a:r>
                      <a:endParaRPr lang="pt-BR" sz="1100">
                        <a:effectLst/>
                        <a:latin typeface="Calibri"/>
                        <a:ea typeface="Times New Roman"/>
                        <a:cs typeface="Times New Roman"/>
                      </a:endParaRPr>
                    </a:p>
                  </a:txBody>
                  <a:tcPr marL="17780" marR="17780" marT="0" marB="0"/>
                </a:tc>
              </a:tr>
              <a:tr h="431382">
                <a:tc>
                  <a:txBody>
                    <a:bodyPr/>
                    <a:lstStyle/>
                    <a:p>
                      <a:pPr>
                        <a:lnSpc>
                          <a:spcPct val="115000"/>
                        </a:lnSpc>
                        <a:spcAft>
                          <a:spcPts val="0"/>
                        </a:spcAft>
                      </a:pPr>
                      <a:r>
                        <a:rPr lang="pt-BR" sz="1200" dirty="0">
                          <a:effectLst/>
                        </a:rPr>
                        <a:t>Uso abusivo de substâncias psicoativas com prejuízos para a vida social e profissional, sem sinais e sintomas de dependência química</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10</a:t>
                      </a:r>
                      <a:endParaRPr lang="pt-BR" sz="1100">
                        <a:effectLst/>
                        <a:latin typeface="Calibri"/>
                        <a:ea typeface="Times New Roman"/>
                        <a:cs typeface="Times New Roman"/>
                      </a:endParaRPr>
                    </a:p>
                  </a:txBody>
                  <a:tcPr marL="17780" marR="17780" marT="0" marB="0"/>
                </a:tc>
              </a:tr>
              <a:tr h="358462">
                <a:tc>
                  <a:txBody>
                    <a:bodyPr/>
                    <a:lstStyle/>
                    <a:p>
                      <a:pPr>
                        <a:lnSpc>
                          <a:spcPct val="115000"/>
                        </a:lnSpc>
                        <a:spcAft>
                          <a:spcPts val="0"/>
                        </a:spcAft>
                      </a:pPr>
                      <a:r>
                        <a:rPr lang="pt-BR" sz="1200" dirty="0">
                          <a:effectLst/>
                        </a:rPr>
                        <a:t>Exposição continuada ao estresse que traga sofrimento emocional insuportável</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3</a:t>
                      </a:r>
                      <a:endParaRPr lang="pt-BR" sz="1100">
                        <a:effectLst/>
                        <a:latin typeface="Calibri"/>
                        <a:ea typeface="Times New Roman"/>
                        <a:cs typeface="Times New Roman"/>
                      </a:endParaRPr>
                    </a:p>
                  </a:txBody>
                  <a:tcPr marL="17780" marR="17780" marT="0" marB="0"/>
                </a:tc>
              </a:tr>
              <a:tr h="358462">
                <a:tc>
                  <a:txBody>
                    <a:bodyPr/>
                    <a:lstStyle/>
                    <a:p>
                      <a:pPr>
                        <a:lnSpc>
                          <a:spcPct val="115000"/>
                        </a:lnSpc>
                        <a:spcAft>
                          <a:spcPts val="0"/>
                        </a:spcAft>
                      </a:pPr>
                      <a:r>
                        <a:rPr lang="pt-BR" sz="1200" dirty="0">
                          <a:effectLst/>
                        </a:rPr>
                        <a:t>Precariedade de suporte social (ausência de pessoas na comunidade para apoiar o tratamento)</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3</a:t>
                      </a:r>
                      <a:endParaRPr lang="pt-BR" sz="1100">
                        <a:effectLst/>
                        <a:latin typeface="Calibri"/>
                        <a:ea typeface="Times New Roman"/>
                        <a:cs typeface="Times New Roman"/>
                      </a:endParaRPr>
                    </a:p>
                  </a:txBody>
                  <a:tcPr marL="17780" marR="17780" marT="0" marB="0"/>
                </a:tc>
              </a:tr>
              <a:tr h="358462">
                <a:tc>
                  <a:txBody>
                    <a:bodyPr/>
                    <a:lstStyle/>
                    <a:p>
                      <a:pPr>
                        <a:lnSpc>
                          <a:spcPct val="115000"/>
                        </a:lnSpc>
                        <a:spcAft>
                          <a:spcPts val="0"/>
                        </a:spcAft>
                      </a:pPr>
                      <a:r>
                        <a:rPr lang="pt-BR" sz="1200" dirty="0">
                          <a:effectLst/>
                        </a:rPr>
                        <a:t>Precariedade de suporte familiar (ausência de familiares para apoiar o tratamento)</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6</a:t>
                      </a:r>
                      <a:endParaRPr lang="pt-BR" sz="1100">
                        <a:effectLst/>
                        <a:latin typeface="Calibri"/>
                        <a:ea typeface="Times New Roman"/>
                        <a:cs typeface="Times New Roman"/>
                      </a:endParaRPr>
                    </a:p>
                  </a:txBody>
                  <a:tcPr marL="17780" marR="17780" marT="0" marB="0"/>
                </a:tc>
              </a:tr>
              <a:tr h="284457">
                <a:tc>
                  <a:txBody>
                    <a:bodyPr/>
                    <a:lstStyle/>
                    <a:p>
                      <a:pPr>
                        <a:lnSpc>
                          <a:spcPct val="115000"/>
                        </a:lnSpc>
                        <a:spcAft>
                          <a:spcPts val="0"/>
                        </a:spcAft>
                      </a:pPr>
                      <a:r>
                        <a:rPr lang="pt-BR" sz="1200" dirty="0">
                          <a:effectLst/>
                        </a:rPr>
                        <a:t>Testemunha de violência física contra terceiros e/ou contra objetos</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4</a:t>
                      </a:r>
                      <a:endParaRPr lang="pt-BR" sz="1100">
                        <a:effectLst/>
                        <a:latin typeface="Calibri"/>
                        <a:ea typeface="Times New Roman"/>
                        <a:cs typeface="Times New Roman"/>
                      </a:endParaRPr>
                    </a:p>
                  </a:txBody>
                  <a:tcPr marL="17780" marR="17780" marT="0" marB="0"/>
                </a:tc>
              </a:tr>
              <a:tr h="173306">
                <a:tc>
                  <a:txBody>
                    <a:bodyPr/>
                    <a:lstStyle/>
                    <a:p>
                      <a:pPr>
                        <a:lnSpc>
                          <a:spcPct val="115000"/>
                        </a:lnSpc>
                        <a:spcAft>
                          <a:spcPts val="0"/>
                        </a:spcAft>
                      </a:pPr>
                      <a:r>
                        <a:rPr lang="pt-BR" sz="1200" dirty="0">
                          <a:effectLst/>
                        </a:rPr>
                        <a:t>Autor ou vítima de violência física contra si, terceiros e/ou objetos</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8</a:t>
                      </a:r>
                      <a:endParaRPr lang="pt-BR" sz="1100">
                        <a:effectLst/>
                        <a:latin typeface="Calibri"/>
                        <a:ea typeface="Times New Roman"/>
                        <a:cs typeface="Times New Roman"/>
                      </a:endParaRPr>
                    </a:p>
                  </a:txBody>
                  <a:tcPr marL="17780" marR="17780" marT="0" marB="0"/>
                </a:tc>
              </a:tr>
              <a:tr h="358462">
                <a:tc>
                  <a:txBody>
                    <a:bodyPr/>
                    <a:lstStyle/>
                    <a:p>
                      <a:pPr>
                        <a:lnSpc>
                          <a:spcPct val="115000"/>
                        </a:lnSpc>
                        <a:spcAft>
                          <a:spcPts val="0"/>
                        </a:spcAft>
                      </a:pPr>
                      <a:r>
                        <a:rPr lang="pt-BR" sz="1200" dirty="0">
                          <a:effectLst/>
                        </a:rPr>
                        <a:t>Perda da funcionalidade familiar e/ou afetiva (incapacidade de autogerenciamento ou de tomar decisões sozinho)</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6</a:t>
                      </a:r>
                      <a:endParaRPr lang="pt-BR" sz="1100">
                        <a:effectLst/>
                        <a:latin typeface="Calibri"/>
                        <a:ea typeface="Times New Roman"/>
                        <a:cs typeface="Times New Roman"/>
                      </a:endParaRPr>
                    </a:p>
                  </a:txBody>
                  <a:tcPr marL="17780" marR="17780" marT="0" marB="0"/>
                </a:tc>
              </a:tr>
              <a:tr h="358462">
                <a:tc>
                  <a:txBody>
                    <a:bodyPr/>
                    <a:lstStyle/>
                    <a:p>
                      <a:pPr>
                        <a:lnSpc>
                          <a:spcPct val="115000"/>
                        </a:lnSpc>
                        <a:spcAft>
                          <a:spcPts val="0"/>
                        </a:spcAft>
                      </a:pPr>
                      <a:r>
                        <a:rPr lang="pt-BR" sz="1200" dirty="0">
                          <a:effectLst/>
                        </a:rPr>
                        <a:t>Vulnerabilidade econômica e ambiental (</a:t>
                      </a:r>
                      <a:r>
                        <a:rPr lang="pt-BR" sz="1200" dirty="0" err="1">
                          <a:effectLst/>
                        </a:rPr>
                        <a:t>ex</a:t>
                      </a:r>
                      <a:r>
                        <a:rPr lang="pt-BR" sz="1200" dirty="0">
                          <a:effectLst/>
                        </a:rPr>
                        <a:t>: desemprego, ausência de moradia, vítima de desastres naturais, etc.)</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3</a:t>
                      </a:r>
                      <a:endParaRPr lang="pt-BR" sz="1100">
                        <a:effectLst/>
                        <a:latin typeface="Calibri"/>
                        <a:ea typeface="Times New Roman"/>
                        <a:cs typeface="Times New Roman"/>
                      </a:endParaRPr>
                    </a:p>
                  </a:txBody>
                  <a:tcPr marL="17780" marR="17780" marT="0" marB="0"/>
                </a:tc>
              </a:tr>
              <a:tr h="358462">
                <a:tc>
                  <a:txBody>
                    <a:bodyPr/>
                    <a:lstStyle/>
                    <a:p>
                      <a:pPr>
                        <a:lnSpc>
                          <a:spcPct val="115000"/>
                        </a:lnSpc>
                        <a:spcAft>
                          <a:spcPts val="0"/>
                        </a:spcAft>
                      </a:pPr>
                      <a:r>
                        <a:rPr lang="pt-BR" sz="1200" dirty="0" err="1">
                          <a:effectLst/>
                        </a:rPr>
                        <a:t>Comorbidade</a:t>
                      </a:r>
                      <a:r>
                        <a:rPr lang="pt-BR" sz="1200" dirty="0">
                          <a:effectLst/>
                        </a:rPr>
                        <a:t> ou outra condição crônica associada (uma ou mais doenças presentes ao mesmo tempo do transtorno mental)</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3</a:t>
                      </a:r>
                      <a:endParaRPr lang="pt-BR" sz="1100">
                        <a:effectLst/>
                        <a:latin typeface="Calibri"/>
                        <a:ea typeface="Times New Roman"/>
                        <a:cs typeface="Times New Roman"/>
                      </a:endParaRPr>
                    </a:p>
                  </a:txBody>
                  <a:tcPr marL="17780" marR="17780" marT="0" marB="0"/>
                </a:tc>
              </a:tr>
              <a:tr h="173306">
                <a:tc>
                  <a:txBody>
                    <a:bodyPr/>
                    <a:lstStyle/>
                    <a:p>
                      <a:pPr>
                        <a:lnSpc>
                          <a:spcPct val="115000"/>
                        </a:lnSpc>
                        <a:spcAft>
                          <a:spcPts val="0"/>
                        </a:spcAft>
                      </a:pPr>
                      <a:r>
                        <a:rPr lang="pt-BR" sz="1200" dirty="0">
                          <a:effectLst/>
                        </a:rPr>
                        <a:t>Faixa etária &gt; </a:t>
                      </a:r>
                      <a:r>
                        <a:rPr lang="pt-BR" sz="1200" dirty="0" smtClean="0">
                          <a:effectLst/>
                        </a:rPr>
                        <a:t>60 </a:t>
                      </a:r>
                      <a:r>
                        <a:rPr lang="pt-BR" sz="1200" dirty="0">
                          <a:effectLst/>
                        </a:rPr>
                        <a:t>anos e &lt; de 18 anos</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10</a:t>
                      </a:r>
                      <a:endParaRPr lang="pt-BR" sz="1100">
                        <a:effectLst/>
                        <a:latin typeface="Calibri"/>
                        <a:ea typeface="Times New Roman"/>
                        <a:cs typeface="Times New Roman"/>
                      </a:endParaRPr>
                    </a:p>
                  </a:txBody>
                  <a:tcPr marL="17780" marR="17780" marT="0" marB="0"/>
                </a:tc>
              </a:tr>
              <a:tr h="173306">
                <a:tc>
                  <a:txBody>
                    <a:bodyPr/>
                    <a:lstStyle/>
                    <a:p>
                      <a:pPr>
                        <a:lnSpc>
                          <a:spcPct val="115000"/>
                        </a:lnSpc>
                        <a:spcAft>
                          <a:spcPts val="0"/>
                        </a:spcAft>
                      </a:pPr>
                      <a:r>
                        <a:rPr lang="pt-BR" sz="1200" dirty="0">
                          <a:effectLst/>
                        </a:rPr>
                        <a:t>Abandono e/ou atraso escolar de no mínimo 2 anos consecutivos</a:t>
                      </a:r>
                      <a:endParaRPr lang="pt-BR" sz="12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a:effectLst/>
                        </a:rPr>
                        <a:t>0</a:t>
                      </a:r>
                      <a:endParaRPr lang="pt-BR" sz="110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850" dirty="0">
                          <a:effectLst/>
                        </a:rPr>
                        <a:t>6</a:t>
                      </a:r>
                      <a:endParaRPr lang="pt-BR" sz="1100" dirty="0">
                        <a:effectLst/>
                        <a:latin typeface="Calibri"/>
                        <a:ea typeface="Times New Roman"/>
                        <a:cs typeface="Times New Roman"/>
                      </a:endParaRPr>
                    </a:p>
                  </a:txBody>
                  <a:tcPr marL="17780" marR="17780" marT="0" marB="0"/>
                </a:tc>
              </a:tr>
            </a:tbl>
          </a:graphicData>
        </a:graphic>
      </p:graphicFrame>
    </p:spTree>
    <p:extLst>
      <p:ext uri="{BB962C8B-B14F-4D97-AF65-F5344CB8AC3E}">
        <p14:creationId xmlns:p14="http://schemas.microsoft.com/office/powerpoint/2010/main" val="3191473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Estratificação de Risco em Saúde Mental</a:t>
            </a: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552597197"/>
              </p:ext>
            </p:extLst>
          </p:nvPr>
        </p:nvGraphicFramePr>
        <p:xfrm>
          <a:off x="1115616" y="2132856"/>
          <a:ext cx="6192688" cy="4149464"/>
        </p:xfrm>
        <a:graphic>
          <a:graphicData uri="http://schemas.openxmlformats.org/drawingml/2006/table">
            <a:tbl>
              <a:tblPr firstRow="1" firstCol="1" bandRow="1">
                <a:tableStyleId>{5C22544A-7EE6-4342-B048-85BDC9FD1C3A}</a:tableStyleId>
              </a:tblPr>
              <a:tblGrid>
                <a:gridCol w="2164740"/>
                <a:gridCol w="2232249"/>
                <a:gridCol w="1795699"/>
              </a:tblGrid>
              <a:tr h="3588632">
                <a:tc>
                  <a:txBody>
                    <a:bodyPr/>
                    <a:lstStyle/>
                    <a:p>
                      <a:pPr algn="ctr">
                        <a:lnSpc>
                          <a:spcPct val="115000"/>
                        </a:lnSpc>
                        <a:spcAft>
                          <a:spcPts val="0"/>
                        </a:spcAft>
                      </a:pPr>
                      <a:r>
                        <a:rPr lang="pt-BR" sz="1600" dirty="0">
                          <a:effectLst/>
                        </a:rPr>
                        <a:t>BAIXO RISCO</a:t>
                      </a:r>
                    </a:p>
                    <a:p>
                      <a:pPr algn="ctr">
                        <a:lnSpc>
                          <a:spcPct val="115000"/>
                        </a:lnSpc>
                        <a:spcAft>
                          <a:spcPts val="0"/>
                        </a:spcAft>
                      </a:pPr>
                      <a:r>
                        <a:rPr lang="pt-BR" sz="1600" dirty="0">
                          <a:effectLst/>
                        </a:rPr>
                        <a:t> 0 a 30 pontos</a:t>
                      </a:r>
                    </a:p>
                    <a:p>
                      <a:pPr algn="ctr">
                        <a:lnSpc>
                          <a:spcPct val="115000"/>
                        </a:lnSpc>
                        <a:spcAft>
                          <a:spcPts val="0"/>
                        </a:spcAft>
                      </a:pPr>
                      <a:r>
                        <a:rPr lang="pt-BR" sz="1600" u="sng" dirty="0">
                          <a:effectLst/>
                        </a:rPr>
                        <a:t>Transtorno mental:</a:t>
                      </a:r>
                      <a:r>
                        <a:rPr lang="pt-BR" sz="1600" dirty="0">
                          <a:effectLst/>
                        </a:rPr>
                        <a:t> acompanhar na UBS</a:t>
                      </a:r>
                    </a:p>
                    <a:p>
                      <a:pPr algn="ctr">
                        <a:lnSpc>
                          <a:spcPct val="115000"/>
                        </a:lnSpc>
                        <a:spcAft>
                          <a:spcPts val="0"/>
                        </a:spcAft>
                      </a:pPr>
                      <a:r>
                        <a:rPr lang="pt-BR" sz="1600" dirty="0">
                          <a:effectLst/>
                        </a:rPr>
                        <a:t> </a:t>
                      </a:r>
                    </a:p>
                    <a:p>
                      <a:pPr algn="ctr">
                        <a:lnSpc>
                          <a:spcPct val="115000"/>
                        </a:lnSpc>
                        <a:spcAft>
                          <a:spcPts val="0"/>
                        </a:spcAft>
                      </a:pPr>
                      <a:r>
                        <a:rPr lang="pt-BR" sz="1600" u="sng" dirty="0">
                          <a:effectLst/>
                        </a:rPr>
                        <a:t>Dependência de drogas de abuso:</a:t>
                      </a:r>
                      <a:r>
                        <a:rPr lang="pt-BR" sz="1600" dirty="0">
                          <a:effectLst/>
                        </a:rPr>
                        <a:t> acompanhar na UBS</a:t>
                      </a:r>
                      <a:endParaRPr lang="pt-BR" sz="16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1600" dirty="0">
                          <a:effectLst/>
                        </a:rPr>
                        <a:t>MÉDIO RISCO </a:t>
                      </a:r>
                    </a:p>
                    <a:p>
                      <a:pPr algn="ctr">
                        <a:lnSpc>
                          <a:spcPct val="115000"/>
                        </a:lnSpc>
                        <a:spcAft>
                          <a:spcPts val="0"/>
                        </a:spcAft>
                      </a:pPr>
                      <a:r>
                        <a:rPr lang="pt-BR" sz="1600" dirty="0">
                          <a:effectLst/>
                        </a:rPr>
                        <a:t>31 a 50 pontos</a:t>
                      </a:r>
                    </a:p>
                    <a:p>
                      <a:pPr algn="ctr">
                        <a:lnSpc>
                          <a:spcPct val="115000"/>
                        </a:lnSpc>
                        <a:spcAft>
                          <a:spcPts val="0"/>
                        </a:spcAft>
                      </a:pPr>
                      <a:r>
                        <a:rPr lang="pt-BR" sz="1600" u="sng" dirty="0">
                          <a:effectLst/>
                        </a:rPr>
                        <a:t>Transtorno mental: </a:t>
                      </a:r>
                      <a:r>
                        <a:rPr lang="pt-BR" sz="1600" dirty="0">
                          <a:effectLst/>
                        </a:rPr>
                        <a:t>acompanhar na UBS e agendar psiquiatria ambulatorial</a:t>
                      </a:r>
                    </a:p>
                    <a:p>
                      <a:pPr algn="ctr">
                        <a:lnSpc>
                          <a:spcPct val="115000"/>
                        </a:lnSpc>
                        <a:spcAft>
                          <a:spcPts val="0"/>
                        </a:spcAft>
                      </a:pPr>
                      <a:r>
                        <a:rPr lang="pt-BR" sz="1600" dirty="0">
                          <a:effectLst/>
                        </a:rPr>
                        <a:t>(CISAMUSEP)</a:t>
                      </a:r>
                    </a:p>
                    <a:p>
                      <a:pPr algn="ctr">
                        <a:lnSpc>
                          <a:spcPct val="115000"/>
                        </a:lnSpc>
                        <a:spcAft>
                          <a:spcPts val="0"/>
                        </a:spcAft>
                      </a:pPr>
                      <a:r>
                        <a:rPr lang="pt-BR" sz="1600" u="sng" dirty="0">
                          <a:effectLst/>
                        </a:rPr>
                        <a:t>Dependência de drogas de abuso:</a:t>
                      </a:r>
                      <a:r>
                        <a:rPr lang="pt-BR" sz="1600" dirty="0">
                          <a:effectLst/>
                        </a:rPr>
                        <a:t> acompanhar na UBS e agendar </a:t>
                      </a:r>
                      <a:r>
                        <a:rPr lang="pt-BR" sz="1600" dirty="0" smtClean="0">
                          <a:effectLst/>
                        </a:rPr>
                        <a:t>atendimento</a:t>
                      </a:r>
                      <a:r>
                        <a:rPr lang="pt-BR" sz="1600" baseline="0" dirty="0" smtClean="0">
                          <a:effectLst/>
                        </a:rPr>
                        <a:t> </a:t>
                      </a:r>
                      <a:r>
                        <a:rPr lang="pt-BR" sz="1600" dirty="0" smtClean="0">
                          <a:effectLst/>
                        </a:rPr>
                        <a:t>CAPS </a:t>
                      </a:r>
                      <a:r>
                        <a:rPr lang="pt-BR" sz="1600" dirty="0">
                          <a:effectLst/>
                        </a:rPr>
                        <a:t>AD</a:t>
                      </a:r>
                      <a:endParaRPr lang="pt-BR" sz="1600" dirty="0">
                        <a:effectLst/>
                        <a:latin typeface="Calibri"/>
                        <a:ea typeface="Times New Roman"/>
                        <a:cs typeface="Times New Roman"/>
                      </a:endParaRPr>
                    </a:p>
                  </a:txBody>
                  <a:tcPr marL="17780" marR="17780" marT="0" marB="0"/>
                </a:tc>
                <a:tc>
                  <a:txBody>
                    <a:bodyPr/>
                    <a:lstStyle/>
                    <a:p>
                      <a:pPr algn="ctr">
                        <a:lnSpc>
                          <a:spcPct val="115000"/>
                        </a:lnSpc>
                        <a:spcAft>
                          <a:spcPts val="0"/>
                        </a:spcAft>
                      </a:pPr>
                      <a:r>
                        <a:rPr lang="pt-BR" sz="1600" dirty="0">
                          <a:effectLst/>
                        </a:rPr>
                        <a:t>ALTO RISCO</a:t>
                      </a:r>
                    </a:p>
                    <a:p>
                      <a:pPr algn="ctr">
                        <a:lnSpc>
                          <a:spcPct val="115000"/>
                        </a:lnSpc>
                        <a:spcAft>
                          <a:spcPts val="0"/>
                        </a:spcAft>
                      </a:pPr>
                      <a:r>
                        <a:rPr lang="pt-BR" sz="1600" dirty="0">
                          <a:effectLst/>
                        </a:rPr>
                        <a:t> 51 a 236 pontos</a:t>
                      </a:r>
                    </a:p>
                    <a:p>
                      <a:pPr algn="ctr">
                        <a:lnSpc>
                          <a:spcPct val="115000"/>
                        </a:lnSpc>
                        <a:spcAft>
                          <a:spcPts val="0"/>
                        </a:spcAft>
                      </a:pPr>
                      <a:r>
                        <a:rPr lang="pt-BR" sz="1600" u="sng" dirty="0">
                          <a:effectLst/>
                        </a:rPr>
                        <a:t>Transtorno mental: </a:t>
                      </a:r>
                      <a:r>
                        <a:rPr lang="pt-BR" sz="1600" u="none" dirty="0">
                          <a:effectLst/>
                        </a:rPr>
                        <a:t>acompanhar na UBS e no CA</a:t>
                      </a:r>
                      <a:r>
                        <a:rPr lang="pt-BR" sz="1600" dirty="0">
                          <a:effectLst/>
                        </a:rPr>
                        <a:t>PS III/ </a:t>
                      </a:r>
                      <a:r>
                        <a:rPr lang="pt-BR" sz="1600" dirty="0" err="1">
                          <a:effectLst/>
                        </a:rPr>
                        <a:t>CAPSi</a:t>
                      </a:r>
                      <a:endParaRPr lang="pt-BR" sz="1600" dirty="0">
                        <a:effectLst/>
                      </a:endParaRPr>
                    </a:p>
                    <a:p>
                      <a:pPr algn="ctr">
                        <a:lnSpc>
                          <a:spcPct val="115000"/>
                        </a:lnSpc>
                        <a:spcAft>
                          <a:spcPts val="0"/>
                        </a:spcAft>
                      </a:pPr>
                      <a:r>
                        <a:rPr lang="pt-BR" sz="1600" dirty="0">
                          <a:effectLst/>
                        </a:rPr>
                        <a:t> </a:t>
                      </a:r>
                    </a:p>
                    <a:p>
                      <a:pPr algn="ctr">
                        <a:lnSpc>
                          <a:spcPct val="115000"/>
                        </a:lnSpc>
                        <a:spcAft>
                          <a:spcPts val="0"/>
                        </a:spcAft>
                      </a:pPr>
                      <a:r>
                        <a:rPr lang="pt-BR" sz="1600" u="sng" dirty="0">
                          <a:effectLst/>
                        </a:rPr>
                        <a:t>Dependência de drogas de abuso:</a:t>
                      </a:r>
                      <a:r>
                        <a:rPr lang="pt-BR" sz="1600" dirty="0">
                          <a:effectLst/>
                        </a:rPr>
                        <a:t> acompanhar na UBS e no CAPS AD</a:t>
                      </a:r>
                      <a:endParaRPr lang="pt-BR" sz="1600" dirty="0">
                        <a:effectLst/>
                        <a:latin typeface="Calibri"/>
                        <a:ea typeface="Times New Roman"/>
                        <a:cs typeface="Times New Roman"/>
                      </a:endParaRPr>
                    </a:p>
                  </a:txBody>
                  <a:tcPr marL="17780" marR="17780" marT="0" marB="0"/>
                </a:tc>
              </a:tr>
              <a:tr h="530786">
                <a:tc gridSpan="3">
                  <a:txBody>
                    <a:bodyPr/>
                    <a:lstStyle/>
                    <a:p>
                      <a:pPr>
                        <a:lnSpc>
                          <a:spcPct val="115000"/>
                        </a:lnSpc>
                        <a:spcAft>
                          <a:spcPts val="0"/>
                        </a:spcAft>
                      </a:pPr>
                      <a:r>
                        <a:rPr lang="pt-BR" sz="1600" dirty="0">
                          <a:effectLst/>
                        </a:rPr>
                        <a:t>PONTUAÇÃO TOTAL ______________</a:t>
                      </a:r>
                    </a:p>
                    <a:p>
                      <a:pPr>
                        <a:lnSpc>
                          <a:spcPct val="115000"/>
                        </a:lnSpc>
                        <a:spcAft>
                          <a:spcPts val="0"/>
                        </a:spcAft>
                      </a:pPr>
                      <a:r>
                        <a:rPr lang="pt-BR" sz="1600" dirty="0">
                          <a:effectLst/>
                        </a:rPr>
                        <a:t>BAIXO RISCO □	         MÉDIO RISCO □	  ALTO RISCO □</a:t>
                      </a:r>
                      <a:endParaRPr lang="pt-BR" sz="1600" dirty="0">
                        <a:effectLst/>
                        <a:latin typeface="Calibri"/>
                        <a:ea typeface="Times New Roman"/>
                        <a:cs typeface="Times New Roman"/>
                      </a:endParaRPr>
                    </a:p>
                  </a:txBody>
                  <a:tcPr marL="17780" marR="17780" marT="0" marB="0"/>
                </a:tc>
                <a:tc hMerge="1">
                  <a:txBody>
                    <a:bodyPr/>
                    <a:lstStyle/>
                    <a:p>
                      <a:endParaRPr lang="pt-BR"/>
                    </a:p>
                  </a:txBody>
                  <a:tcPr/>
                </a:tc>
                <a:tc hMerge="1">
                  <a:txBody>
                    <a:bodyPr/>
                    <a:lstStyle/>
                    <a:p>
                      <a:endParaRPr lang="pt-BR"/>
                    </a:p>
                  </a:txBody>
                  <a:tcPr/>
                </a:tc>
              </a:tr>
            </a:tbl>
          </a:graphicData>
        </a:graphic>
      </p:graphicFrame>
    </p:spTree>
    <p:extLst>
      <p:ext uri="{BB962C8B-B14F-4D97-AF65-F5344CB8AC3E}">
        <p14:creationId xmlns:p14="http://schemas.microsoft.com/office/powerpoint/2010/main" val="24168219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620000" cy="1282154"/>
          </a:xfrm>
        </p:spPr>
        <p:txBody>
          <a:bodyPr/>
          <a:lstStyle/>
          <a:p>
            <a:r>
              <a:rPr lang="pt-BR" dirty="0"/>
              <a:t>Estratificação de Risco em Saúde Mental</a:t>
            </a:r>
          </a:p>
        </p:txBody>
      </p:sp>
      <p:sp>
        <p:nvSpPr>
          <p:cNvPr id="3" name="Espaço Reservado para Conteúdo 2"/>
          <p:cNvSpPr>
            <a:spLocks noGrp="1"/>
          </p:cNvSpPr>
          <p:nvPr>
            <p:ph idx="1"/>
          </p:nvPr>
        </p:nvSpPr>
        <p:spPr/>
        <p:txBody>
          <a:bodyPr/>
          <a:lstStyle/>
          <a:p>
            <a:pPr marL="571500" indent="-457200">
              <a:buFont typeface="+mj-lt"/>
              <a:buAutoNum type="arabicPeriod"/>
            </a:pPr>
            <a:r>
              <a:rPr lang="pt-BR" dirty="0" smtClean="0"/>
              <a:t>Não se pontua sinais e sintomas que estiveram presentes na vida do paciente e não são queixas neste momento.</a:t>
            </a:r>
          </a:p>
          <a:p>
            <a:pPr marL="571500" indent="-457200">
              <a:buFont typeface="+mj-lt"/>
              <a:buAutoNum type="arabicPeriod"/>
            </a:pPr>
            <a:r>
              <a:rPr lang="pt-BR" dirty="0" smtClean="0"/>
              <a:t>Não se pontua queixas que não trazem prejuízo para o paciente – lembrar do conceito de normalidade. </a:t>
            </a:r>
          </a:p>
          <a:p>
            <a:pPr marL="571500" indent="-457200">
              <a:buFont typeface="+mj-lt"/>
              <a:buAutoNum type="arabicPeriod"/>
            </a:pPr>
            <a:r>
              <a:rPr lang="pt-BR" dirty="0" smtClean="0"/>
              <a:t>O Grupo III é exclusivo para os pacientes que fazem uso de substâncias psicoativas</a:t>
            </a:r>
          </a:p>
          <a:p>
            <a:pPr marL="571500" indent="-457200">
              <a:buFont typeface="+mj-lt"/>
              <a:buAutoNum type="arabicPeriod"/>
            </a:pPr>
            <a:r>
              <a:rPr lang="pt-BR" dirty="0" smtClean="0"/>
              <a:t>O grupo IV é exclusivo para crianças e adolescentes</a:t>
            </a:r>
          </a:p>
          <a:p>
            <a:pPr marL="571500" indent="-457200">
              <a:buFont typeface="+mj-lt"/>
              <a:buAutoNum type="arabicPeriod"/>
            </a:pPr>
            <a:r>
              <a:rPr lang="pt-BR" dirty="0" smtClean="0"/>
              <a:t>O Grupo V é exclusivo para idosos</a:t>
            </a:r>
            <a:endParaRPr lang="pt-BR" dirty="0"/>
          </a:p>
        </p:txBody>
      </p:sp>
    </p:spTree>
    <p:extLst>
      <p:ext uri="{BB962C8B-B14F-4D97-AF65-F5344CB8AC3E}">
        <p14:creationId xmlns:p14="http://schemas.microsoft.com/office/powerpoint/2010/main" val="38999596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Clínico Ilustrativo</a:t>
            </a:r>
            <a:endParaRPr lang="pt-BR" dirty="0"/>
          </a:p>
        </p:txBody>
      </p:sp>
      <p:sp>
        <p:nvSpPr>
          <p:cNvPr id="3" name="Espaço Reservado para Conteúdo 2"/>
          <p:cNvSpPr>
            <a:spLocks noGrp="1"/>
          </p:cNvSpPr>
          <p:nvPr>
            <p:ph idx="1"/>
          </p:nvPr>
        </p:nvSpPr>
        <p:spPr/>
        <p:txBody>
          <a:bodyPr>
            <a:normAutofit fontScale="62500" lnSpcReduction="20000"/>
          </a:bodyPr>
          <a:lstStyle/>
          <a:p>
            <a:r>
              <a:rPr lang="pt-BR" dirty="0"/>
              <a:t>M.L.S, 82 anos, viúva, aposentada, ensino primário incompleto, reside com os filhos, católica praticante, hipertensa de longa data, apresenta sequelas de 5 </a:t>
            </a:r>
            <a:r>
              <a:rPr lang="pt-BR" dirty="0" err="1"/>
              <a:t>AVE’s</a:t>
            </a:r>
            <a:r>
              <a:rPr lang="pt-BR" dirty="0"/>
              <a:t> prévios (</a:t>
            </a:r>
            <a:r>
              <a:rPr lang="pt-BR" dirty="0" err="1"/>
              <a:t>disartria</a:t>
            </a:r>
            <a:r>
              <a:rPr lang="pt-BR" dirty="0"/>
              <a:t>, hemiplegia), não faz uso de quaisquer psicotrópicos e lhe é prescrito, regularmente, </a:t>
            </a:r>
            <a:r>
              <a:rPr lang="pt-BR" dirty="0" err="1"/>
              <a:t>antihipertensivos</a:t>
            </a:r>
            <a:r>
              <a:rPr lang="pt-BR" dirty="0"/>
              <a:t>, AAS e sinvastatina. </a:t>
            </a:r>
          </a:p>
          <a:p>
            <a:r>
              <a:rPr lang="pt-BR" dirty="0"/>
              <a:t>Na última terça-feira, de forma aguda, a paciente iniciou alteração de comportamento marcado por hostilidade, agressão dirigida aos familiares próximos, insônia, agitação importante, frases marcadas por conteúdo absurdo e incongruente, visões de objetos os quais não se faziam presentes no ambiente e desatenção marcante ao que lhe era solicitado. </a:t>
            </a:r>
          </a:p>
          <a:p>
            <a:r>
              <a:rPr lang="pt-BR" dirty="0"/>
              <a:t>A família, preocupada com tal quadro, uma vez que M.L.S nunca havia se apresentado assim anteriormente, levou a paciente à Emergência Psiquiátrica onde a medicaram e encaminharam-na para atendimento na Unidade de Pronto Atendimento. Nessa realizaram RAIO-X de tórax, Hemograma completo, EAS (Urina tipo I) </a:t>
            </a:r>
            <a:r>
              <a:rPr lang="pt-BR" dirty="0" smtClean="0"/>
              <a:t>, realizaram contenção mecânica e a </a:t>
            </a:r>
            <a:r>
              <a:rPr lang="pt-BR" dirty="0"/>
              <a:t>medicaram com injeção </a:t>
            </a:r>
            <a:r>
              <a:rPr lang="pt-BR" dirty="0" smtClean="0"/>
              <a:t>, cujo </a:t>
            </a:r>
            <a:r>
              <a:rPr lang="pt-BR" dirty="0"/>
              <a:t>nome a família não soube </a:t>
            </a:r>
            <a:r>
              <a:rPr lang="pt-BR" dirty="0" smtClean="0"/>
              <a:t>informar.</a:t>
            </a:r>
            <a:endParaRPr lang="pt-BR" dirty="0"/>
          </a:p>
          <a:p>
            <a:r>
              <a:rPr lang="pt-BR" dirty="0"/>
              <a:t>Não constataram, aos exames, quaisquer alterações dignas de nota e, por isso, a paciente recebeu alta com prescrição de </a:t>
            </a:r>
            <a:r>
              <a:rPr lang="pt-BR" dirty="0" err="1"/>
              <a:t>risperidona</a:t>
            </a:r>
            <a:r>
              <a:rPr lang="pt-BR" dirty="0"/>
              <a:t> 2mg/noite, apesar dos sinais e sintomas iniciais </a:t>
            </a:r>
            <a:r>
              <a:rPr lang="pt-BR" dirty="0" smtClean="0"/>
              <a:t>permanecerem.</a:t>
            </a:r>
            <a:endParaRPr lang="pt-BR" dirty="0"/>
          </a:p>
          <a:p>
            <a:r>
              <a:rPr lang="pt-BR" dirty="0"/>
              <a:t>No dia seguinte, M.L.S manteve comportamento alterado: não se alimentou, não dormiu, persistiu com agitação, falas desconexas e visões inexistentes aos demais presentes. Medicaram-na, como proposto na UPA e a paciente se acalmou e manteve-se sonolenta desde então. </a:t>
            </a:r>
          </a:p>
          <a:p>
            <a:r>
              <a:rPr lang="pt-BR" dirty="0"/>
              <a:t>Ontem a UBS próxima à casa de M.L.S foi contemplada com vaga para o ambulatório de </a:t>
            </a:r>
            <a:r>
              <a:rPr lang="pt-BR" dirty="0" smtClean="0"/>
              <a:t>psiquiatria, no CISAMUSEP, </a:t>
            </a:r>
            <a:r>
              <a:rPr lang="pt-BR" dirty="0"/>
              <a:t>para a mesma </a:t>
            </a:r>
            <a:r>
              <a:rPr lang="pt-BR" dirty="0" smtClean="0"/>
              <a:t>tarde. Sendo assim, os </a:t>
            </a:r>
            <a:r>
              <a:rPr lang="pt-BR" dirty="0"/>
              <a:t>funcionários zelosos e preocupados com o bem-estar desta paciente trataram de encaminhá-la para uma avaliação  </a:t>
            </a:r>
            <a:r>
              <a:rPr lang="pt-BR" dirty="0" smtClean="0"/>
              <a:t>rapidamente. </a:t>
            </a:r>
            <a:endParaRPr lang="pt-BR" dirty="0"/>
          </a:p>
          <a:p>
            <a:endParaRPr lang="pt-BR" dirty="0"/>
          </a:p>
        </p:txBody>
      </p:sp>
    </p:spTree>
    <p:extLst>
      <p:ext uri="{BB962C8B-B14F-4D97-AF65-F5344CB8AC3E}">
        <p14:creationId xmlns:p14="http://schemas.microsoft.com/office/powerpoint/2010/main" val="17107805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Ilustrativo - Estratificação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A paciente entrou no consultório com suas mãos enfaixadas com atadura, em cadeira de rodas e “dormindo”. Ao perguntar aos familiares há quanto tempo a paciente era cadeirante a médica se assustou com a resposta, pois ouviu dos familiares que dona M.L.S, apesar dos </a:t>
            </a:r>
            <a:r>
              <a:rPr lang="pt-BR" dirty="0" err="1" smtClean="0"/>
              <a:t>AVE’s</a:t>
            </a:r>
            <a:r>
              <a:rPr lang="pt-BR" dirty="0" smtClean="0"/>
              <a:t> sofridos há alguns anos, andava até ontem e também conversava, mas depois de uma agitação intensa ocorrida na terça-feira, uma corrida à UPA e alguns medicamentos, evoluiu com essa “depressão”. </a:t>
            </a:r>
          </a:p>
          <a:p>
            <a:r>
              <a:rPr lang="pt-BR" dirty="0" smtClean="0"/>
              <a:t>Paciente respondendo apenas a estímulos dolorosos; Frequência cardíaca de 41 </a:t>
            </a:r>
            <a:r>
              <a:rPr lang="pt-BR" dirty="0" err="1" smtClean="0"/>
              <a:t>bpm</a:t>
            </a:r>
            <a:r>
              <a:rPr lang="pt-BR" dirty="0" smtClean="0"/>
              <a:t>; Pressão arterial: 60 x inaudível; HGT 120; sudorese fria; pulsos filiformes</a:t>
            </a:r>
          </a:p>
          <a:p>
            <a:endParaRPr lang="pt-BR" dirty="0"/>
          </a:p>
          <a:p>
            <a:r>
              <a:rPr lang="pt-BR" b="1" dirty="0" smtClean="0"/>
              <a:t>Evento Agudo: nestes casos não se faz estratificação de risco, pois são considerados situações de urgência para as quais deve ser aplicada a classificação de risco como em qualquer outro evento agudo.  </a:t>
            </a:r>
            <a:endParaRPr lang="pt-BR" b="1" dirty="0"/>
          </a:p>
        </p:txBody>
      </p:sp>
    </p:spTree>
    <p:extLst>
      <p:ext uri="{BB962C8B-B14F-4D97-AF65-F5344CB8AC3E}">
        <p14:creationId xmlns:p14="http://schemas.microsoft.com/office/powerpoint/2010/main" val="184426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Conceito de Normal</a:t>
            </a:r>
            <a:endParaRPr lang="pt-BR" dirty="0"/>
          </a:p>
        </p:txBody>
      </p:sp>
      <p:sp>
        <p:nvSpPr>
          <p:cNvPr id="3" name="Espaço Reservado para Conteúdo 2"/>
          <p:cNvSpPr>
            <a:spLocks noGrp="1"/>
          </p:cNvSpPr>
          <p:nvPr>
            <p:ph idx="1"/>
          </p:nvPr>
        </p:nvSpPr>
        <p:spPr>
          <a:xfrm>
            <a:off x="395536" y="1556792"/>
            <a:ext cx="7620000" cy="5112568"/>
          </a:xfrm>
        </p:spPr>
        <p:txBody>
          <a:bodyPr>
            <a:normAutofit/>
          </a:bodyPr>
          <a:lstStyle/>
          <a:p>
            <a:r>
              <a:rPr lang="pt-BR" dirty="0" smtClean="0"/>
              <a:t>Normalidade Subjetiva: doente está aquele que sofre ou se sente doente, logo normal é aquele que se sente bem</a:t>
            </a:r>
          </a:p>
          <a:p>
            <a:pPr marL="45720" indent="0">
              <a:buNone/>
            </a:pPr>
            <a:endParaRPr lang="pt-BR" dirty="0" smtClean="0"/>
          </a:p>
          <a:p>
            <a:r>
              <a:rPr lang="pt-BR" dirty="0" smtClean="0"/>
              <a:t>Normalidade Estatística: normal é sinônimo de comum, ou seja, aquele próximo à média</a:t>
            </a:r>
          </a:p>
          <a:p>
            <a:pPr marL="45720" indent="0">
              <a:buNone/>
            </a:pPr>
            <a:endParaRPr lang="pt-BR" dirty="0" smtClean="0"/>
          </a:p>
          <a:p>
            <a:r>
              <a:rPr lang="pt-BR" dirty="0" smtClean="0"/>
              <a:t>Normalidade Qualitativa: normal é aquilo adequado a determinado padrão funcional considerado ótimo ou ideal</a:t>
            </a:r>
          </a:p>
          <a:p>
            <a:endParaRPr lang="pt-BR" dirty="0"/>
          </a:p>
        </p:txBody>
      </p:sp>
      <p:pic>
        <p:nvPicPr>
          <p:cNvPr id="3074" name="Picture 2" descr="C:\Users\acer1\Desktop\bianca\CAPS - Estratificação de risco\normalxanorm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4869160"/>
            <a:ext cx="1944216" cy="1664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8878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1</a:t>
            </a:r>
            <a:endParaRPr lang="pt-BR" dirty="0"/>
          </a:p>
        </p:txBody>
      </p:sp>
      <p:sp>
        <p:nvSpPr>
          <p:cNvPr id="3" name="Espaço Reservado para Conteúdo 2"/>
          <p:cNvSpPr>
            <a:spLocks noGrp="1"/>
          </p:cNvSpPr>
          <p:nvPr>
            <p:ph idx="1"/>
          </p:nvPr>
        </p:nvSpPr>
        <p:spPr>
          <a:xfrm>
            <a:off x="457200" y="1268759"/>
            <a:ext cx="7859216" cy="5450695"/>
          </a:xfrm>
        </p:spPr>
        <p:txBody>
          <a:bodyPr>
            <a:noAutofit/>
          </a:bodyPr>
          <a:lstStyle/>
          <a:p>
            <a:r>
              <a:rPr lang="pt-BR" sz="1600" dirty="0"/>
              <a:t>Identificação: Maurício, 41 anos de idade, casado, técnico em eletrônica, natural do RS, </a:t>
            </a:r>
            <a:r>
              <a:rPr lang="pt-BR" sz="1600" dirty="0" smtClean="0"/>
              <a:t>atualmente residindo </a:t>
            </a:r>
            <a:r>
              <a:rPr lang="pt-BR" sz="1600" dirty="0"/>
              <a:t>em SP</a:t>
            </a:r>
            <a:r>
              <a:rPr lang="pt-BR" sz="1600" dirty="0" smtClean="0"/>
              <a:t>.</a:t>
            </a:r>
          </a:p>
          <a:p>
            <a:r>
              <a:rPr lang="pt-BR" sz="1600" dirty="0"/>
              <a:t>Queixa atual: </a:t>
            </a:r>
            <a:r>
              <a:rPr lang="pt-BR" sz="1600" dirty="0" smtClean="0"/>
              <a:t>tristeza</a:t>
            </a:r>
          </a:p>
          <a:p>
            <a:r>
              <a:rPr lang="pt-BR" sz="1600" dirty="0" smtClean="0"/>
              <a:t>História da Doença Atual: Há </a:t>
            </a:r>
            <a:r>
              <a:rPr lang="pt-BR" sz="1600" dirty="0"/>
              <a:t>cinco meses, apareceu tristeza profunda, desânimo, sentimento de inutilidade, </a:t>
            </a:r>
            <a:r>
              <a:rPr lang="pt-BR" sz="1600" dirty="0" smtClean="0"/>
              <a:t>pensamento de suicídio. Foi demitido, pois agrediu fisicamente um cliente, fato nunca ocorrido antes. Percebe que sua concentração e raciocínio estão deficientes,  por isso, fica </a:t>
            </a:r>
            <a:r>
              <a:rPr lang="pt-BR" sz="1600" dirty="0"/>
              <a:t>dormindo quase o tempo todo. Apresenta </a:t>
            </a:r>
            <a:r>
              <a:rPr lang="pt-BR" sz="1600" dirty="0" smtClean="0"/>
              <a:t>sentimentos de menos-valia</a:t>
            </a:r>
            <a:r>
              <a:rPr lang="pt-BR" sz="1600" dirty="0"/>
              <a:t>, abandono, desesperança, apatia, incapacidade de sentir prazer, </a:t>
            </a:r>
            <a:r>
              <a:rPr lang="pt-BR" sz="1600" dirty="0" smtClean="0"/>
              <a:t>queixa </a:t>
            </a:r>
            <a:r>
              <a:rPr lang="pt-BR" sz="1600" dirty="0"/>
              <a:t>de </a:t>
            </a:r>
            <a:r>
              <a:rPr lang="pt-BR" sz="1600" dirty="0" smtClean="0"/>
              <a:t>cansaço, </a:t>
            </a:r>
            <a:r>
              <a:rPr lang="pt-BR" sz="1600" dirty="0"/>
              <a:t>de </a:t>
            </a:r>
            <a:r>
              <a:rPr lang="pt-BR" sz="1600" dirty="0" smtClean="0"/>
              <a:t>fadiga</a:t>
            </a:r>
            <a:r>
              <a:rPr lang="pt-BR" sz="1600" dirty="0"/>
              <a:t> </a:t>
            </a:r>
            <a:r>
              <a:rPr lang="pt-BR" sz="1600" dirty="0" smtClean="0"/>
              <a:t>e preocupação crescente com as contas a pagar.</a:t>
            </a:r>
          </a:p>
          <a:p>
            <a:r>
              <a:rPr lang="pt-BR" sz="1600" dirty="0" smtClean="0"/>
              <a:t>História Patológica Pregressa: </a:t>
            </a:r>
            <a:r>
              <a:rPr lang="pt-BR" sz="1600" dirty="0"/>
              <a:t>Aos </a:t>
            </a:r>
            <a:r>
              <a:rPr lang="pt-BR" sz="1600" dirty="0" smtClean="0"/>
              <a:t>39 </a:t>
            </a:r>
            <a:r>
              <a:rPr lang="pt-BR" sz="1600" dirty="0"/>
              <a:t>anos de idade, teve seu primeiro episódio depressivo, quando tentou suicídio com substância de letalidade. Socorrido por seu pai, ficou seis dias na UTI, fez quadro de pneumonia aspirativa. Foi levado ao psiquiatra no RS, que prescreveu terapia medicamentosa. Após dois meses, voltou ao </a:t>
            </a:r>
            <a:r>
              <a:rPr lang="pt-BR" sz="1600" dirty="0" smtClean="0"/>
              <a:t>trabalho. Passados </a:t>
            </a:r>
            <a:r>
              <a:rPr lang="pt-BR" sz="1600" dirty="0"/>
              <a:t>três meses, a empresa o demitiu. Procurou trabalho, mas não encontrou. </a:t>
            </a:r>
            <a:r>
              <a:rPr lang="pt-BR" sz="1600" dirty="0" smtClean="0"/>
              <a:t>Começou </a:t>
            </a:r>
            <a:r>
              <a:rPr lang="pt-BR" sz="1600" dirty="0"/>
              <a:t>a dar aulas particulares em casa de matemática. Em pouco tempo, tinha muitos alunos. Fez curso de informática e passou a realizar diversos trabalhos na área. Ficou bem com a medicação </a:t>
            </a:r>
            <a:r>
              <a:rPr lang="pt-BR" sz="1600" dirty="0" smtClean="0"/>
              <a:t>. Casou-se </a:t>
            </a:r>
            <a:r>
              <a:rPr lang="pt-BR" sz="1600" dirty="0"/>
              <a:t>e mudou para SP.  </a:t>
            </a:r>
            <a:r>
              <a:rPr lang="pt-BR" sz="1600" dirty="0" smtClean="0"/>
              <a:t>Parou </a:t>
            </a:r>
            <a:r>
              <a:rPr lang="pt-BR" sz="1600" dirty="0"/>
              <a:t>a medicação por conselho do </a:t>
            </a:r>
            <a:r>
              <a:rPr lang="pt-BR" sz="1600" dirty="0" smtClean="0"/>
              <a:t>endocrinologista há 6 meses. </a:t>
            </a:r>
            <a:r>
              <a:rPr lang="pt-BR" sz="1600" dirty="0"/>
              <a:t>Apresentava obesidade mórbida, cansaço e muita sonolência. Fez cirurgia bariátrica, havia emagrecido cerca de 20 quilos, porém está recuperando o peso atualmente.</a:t>
            </a:r>
          </a:p>
        </p:txBody>
      </p:sp>
    </p:spTree>
    <p:extLst>
      <p:ext uri="{BB962C8B-B14F-4D97-AF65-F5344CB8AC3E}">
        <p14:creationId xmlns:p14="http://schemas.microsoft.com/office/powerpoint/2010/main" val="7799708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1 – Estratificação de Risco</a:t>
            </a:r>
            <a:endParaRPr lang="pt-BR" dirty="0"/>
          </a:p>
        </p:txBody>
      </p:sp>
      <p:sp>
        <p:nvSpPr>
          <p:cNvPr id="5" name="Espaço Reservado para Conteúdo 4"/>
          <p:cNvSpPr>
            <a:spLocks noGrp="1"/>
          </p:cNvSpPr>
          <p:nvPr>
            <p:ph idx="1"/>
          </p:nvPr>
        </p:nvSpPr>
        <p:spPr/>
        <p:txBody>
          <a:bodyPr/>
          <a:lstStyle/>
          <a:p>
            <a:r>
              <a:rPr lang="pt-BR" dirty="0" smtClean="0"/>
              <a:t>Pensamento de inutilidade  e/ou sentimento de culpa – 4</a:t>
            </a:r>
          </a:p>
          <a:p>
            <a:r>
              <a:rPr lang="pt-BR" dirty="0" smtClean="0"/>
              <a:t>Tristeza persistente acompanhada ou não de choro – 2</a:t>
            </a:r>
          </a:p>
          <a:p>
            <a:r>
              <a:rPr lang="pt-BR" dirty="0" err="1" smtClean="0"/>
              <a:t>Heteroagressividade</a:t>
            </a:r>
            <a:r>
              <a:rPr lang="pt-BR" dirty="0" smtClean="0"/>
              <a:t> e/ou </a:t>
            </a:r>
            <a:r>
              <a:rPr lang="pt-BR" dirty="0" err="1" smtClean="0"/>
              <a:t>autoagressividade</a:t>
            </a:r>
            <a:r>
              <a:rPr lang="pt-BR" dirty="0" smtClean="0"/>
              <a:t> - 9</a:t>
            </a:r>
          </a:p>
          <a:p>
            <a:r>
              <a:rPr lang="pt-BR" dirty="0" smtClean="0"/>
              <a:t>Isolamento social e/ou familiar – 6</a:t>
            </a:r>
          </a:p>
          <a:p>
            <a:r>
              <a:rPr lang="pt-BR" dirty="0" smtClean="0"/>
              <a:t>Alteração do curso do pensamento – 9</a:t>
            </a:r>
            <a:endParaRPr lang="pt-BR" dirty="0"/>
          </a:p>
          <a:p>
            <a:r>
              <a:rPr lang="pt-BR" dirty="0" smtClean="0"/>
              <a:t>Recorrência e/ou recaída – 9</a:t>
            </a:r>
          </a:p>
          <a:p>
            <a:r>
              <a:rPr lang="pt-BR" dirty="0" smtClean="0"/>
              <a:t>Perda da Funcionalidade familiar e/ou afetiva – 6</a:t>
            </a:r>
          </a:p>
          <a:p>
            <a:r>
              <a:rPr lang="pt-BR" dirty="0" smtClean="0"/>
              <a:t>Vulnerabilidade econômica e/ou ambiental – 3</a:t>
            </a:r>
          </a:p>
          <a:p>
            <a:r>
              <a:rPr lang="pt-BR" dirty="0" err="1" smtClean="0"/>
              <a:t>Comorbidade</a:t>
            </a:r>
            <a:r>
              <a:rPr lang="pt-BR" dirty="0"/>
              <a:t> </a:t>
            </a:r>
            <a:r>
              <a:rPr lang="pt-BR" dirty="0" smtClean="0"/>
              <a:t>ou outra condição crônica associada – 3</a:t>
            </a:r>
          </a:p>
          <a:p>
            <a:endParaRPr lang="pt-BR" dirty="0"/>
          </a:p>
          <a:p>
            <a:r>
              <a:rPr lang="pt-BR" dirty="0" smtClean="0"/>
              <a:t>Total: 51 – Paciente Alto Risco – Acompanhamento na UBS e no CAPS III</a:t>
            </a:r>
          </a:p>
          <a:p>
            <a:endParaRPr lang="pt-BR" dirty="0"/>
          </a:p>
        </p:txBody>
      </p:sp>
    </p:spTree>
    <p:extLst>
      <p:ext uri="{BB962C8B-B14F-4D97-AF65-F5344CB8AC3E}">
        <p14:creationId xmlns:p14="http://schemas.microsoft.com/office/powerpoint/2010/main" val="16549690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2</a:t>
            </a:r>
            <a:endParaRPr lang="pt-BR" dirty="0"/>
          </a:p>
        </p:txBody>
      </p:sp>
      <p:sp>
        <p:nvSpPr>
          <p:cNvPr id="3" name="Espaço Reservado para Conteúdo 2"/>
          <p:cNvSpPr>
            <a:spLocks noGrp="1"/>
          </p:cNvSpPr>
          <p:nvPr>
            <p:ph idx="1"/>
          </p:nvPr>
        </p:nvSpPr>
        <p:spPr>
          <a:xfrm>
            <a:off x="457200" y="1600200"/>
            <a:ext cx="7931224" cy="4853136"/>
          </a:xfrm>
        </p:spPr>
        <p:txBody>
          <a:bodyPr>
            <a:noAutofit/>
          </a:bodyPr>
          <a:lstStyle/>
          <a:p>
            <a:r>
              <a:rPr lang="pt-BR" sz="1600" dirty="0"/>
              <a:t>Identificação: Patrícia, </a:t>
            </a:r>
            <a:r>
              <a:rPr lang="pt-BR" sz="1600" dirty="0" smtClean="0"/>
              <a:t>19 anos </a:t>
            </a:r>
            <a:r>
              <a:rPr lang="pt-BR" sz="1600" dirty="0"/>
              <a:t>de idade, solteira, católica, estudante do Ensino Fundamental (cursou até a 7ª série). </a:t>
            </a:r>
            <a:endParaRPr lang="pt-BR" sz="1600" dirty="0" smtClean="0"/>
          </a:p>
          <a:p>
            <a:r>
              <a:rPr lang="pt-BR" sz="1600" dirty="0" smtClean="0"/>
              <a:t>Motivo do Atendimento: minha filha não é mais a mesma (mãe)</a:t>
            </a:r>
          </a:p>
          <a:p>
            <a:r>
              <a:rPr lang="pt-BR" sz="1600" dirty="0"/>
              <a:t> </a:t>
            </a:r>
            <a:r>
              <a:rPr lang="pt-BR" sz="1600" dirty="0" smtClean="0"/>
              <a:t>Ao </a:t>
            </a:r>
            <a:r>
              <a:rPr lang="pt-BR" sz="1600" dirty="0"/>
              <a:t>completar 14 anos, seu comportamento começou a se modificar. Lia a Bíblia em voz alta, apresentava risos imotivados, não dormia e por vezes aparentava ansiedade, com sudorese intensa. Ficava aflita, dizia palavrões e atirava objetos contra a parede, dizendo que via pessoas conhecidas lhe fazendo propostas sexuais. Permanecia longos </a:t>
            </a:r>
            <a:r>
              <a:rPr lang="pt-BR" sz="1600" dirty="0" smtClean="0"/>
              <a:t>períodos </a:t>
            </a:r>
            <a:r>
              <a:rPr lang="pt-BR" sz="1600" dirty="0"/>
              <a:t>olhando para as paredes. Tornou-se agressiva com os familiares, reagia de maneira explosiva sempre que julgava que o olhar ou o comportamento deles era diferente. O rendimento escolar decaiu, sua escrita se tornou quase incompreensível, escrevia nomes estranhos e fazia desenhos bizarros no chão. A família procurou tratamento ambulatorial </a:t>
            </a:r>
            <a:r>
              <a:rPr lang="pt-BR" sz="1600" dirty="0" smtClean="0"/>
              <a:t>psiquiátrico</a:t>
            </a:r>
            <a:r>
              <a:rPr lang="pt-BR" sz="1600" dirty="0"/>
              <a:t>, que resultou em melhora parcial dos sintomas, mas manteve o tratamento de forma irregular por oito meses e o interrompeu. Já com </a:t>
            </a:r>
            <a:r>
              <a:rPr lang="pt-BR" sz="1600" dirty="0" smtClean="0"/>
              <a:t>15 </a:t>
            </a:r>
            <a:r>
              <a:rPr lang="pt-BR" sz="1600" dirty="0"/>
              <a:t>anos, houve piora progressiva e gradual dos sintomas, começou a apresentar rigidez muscular, conversava sozinha como se estivesse brigando com alguém, às vezes batia nas paredes, sendo então internada por quatro meses. </a:t>
            </a:r>
          </a:p>
        </p:txBody>
      </p:sp>
    </p:spTree>
    <p:extLst>
      <p:ext uri="{BB962C8B-B14F-4D97-AF65-F5344CB8AC3E}">
        <p14:creationId xmlns:p14="http://schemas.microsoft.com/office/powerpoint/2010/main" val="16733238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0"/>
            <a:ext cx="8229600" cy="1143000"/>
          </a:xfrm>
        </p:spPr>
        <p:txBody>
          <a:bodyPr/>
          <a:lstStyle/>
          <a:p>
            <a:r>
              <a:rPr lang="pt-BR" dirty="0" smtClean="0"/>
              <a:t>Caso </a:t>
            </a:r>
            <a:r>
              <a:rPr lang="pt-BR" dirty="0"/>
              <a:t>2</a:t>
            </a:r>
          </a:p>
        </p:txBody>
      </p:sp>
      <p:sp>
        <p:nvSpPr>
          <p:cNvPr id="3" name="Espaço Reservado para Conteúdo 2"/>
          <p:cNvSpPr>
            <a:spLocks noGrp="1"/>
          </p:cNvSpPr>
          <p:nvPr>
            <p:ph idx="1"/>
          </p:nvPr>
        </p:nvSpPr>
        <p:spPr>
          <a:xfrm>
            <a:off x="457200" y="1340768"/>
            <a:ext cx="7931224" cy="5112568"/>
          </a:xfrm>
        </p:spPr>
        <p:txBody>
          <a:bodyPr>
            <a:normAutofit fontScale="77500" lnSpcReduction="20000"/>
          </a:bodyPr>
          <a:lstStyle/>
          <a:p>
            <a:r>
              <a:rPr lang="pt-BR" dirty="0" smtClean="0"/>
              <a:t>Desde a alta hospitalar a paciente faz uso correto de suas medicações, mas nunca mais voltou a ser a mesma. Hoje, Patrícia não tem amigos; pouco conversa; ajuda sua mãe nas atividades domésticas, quando é solicitada; não deseja voltar à escola; não tem interesse sexual ou afetivo; mantém-se a maior parte do tempo quieta e assistindo televisão e quando questionada sobre como se sente a mesma responde, de forma fragmentada, que é feliz.</a:t>
            </a:r>
          </a:p>
          <a:p>
            <a:r>
              <a:rPr lang="pt-BR" dirty="0" smtClean="0"/>
              <a:t>Antecedentes</a:t>
            </a:r>
            <a:r>
              <a:rPr lang="pt-BR" dirty="0"/>
              <a:t>: Sua gestação e parto foram sem intercorrências, aos dois anos de idade os pais se separaram e a usuária passou a residir com uma tia paterna. Com muita dificuldade para se adaptar, permanecia isolada, retraída. Após três meses, a família a levou para residir com a avó materna no Nordeste, com quem a usuária tinha melhor relacionamento. Recebia apenas visitas anuais da mãe, e aos cinco anos recebeu a primeira visita do pai. Nesta época aprendeu a escrever seu nome, mas iniciou os estudos apenas aos oito anos. Era muito dedicada, dizia que gostava muito de estudar, tinha bom rendimento escolar. Aos nove anos os pais reataram o casamento e retornaram à SP. Logo em seguida, nasceu seu irmão. </a:t>
            </a:r>
            <a:endParaRPr lang="pt-BR" dirty="0" smtClean="0"/>
          </a:p>
          <a:p>
            <a:r>
              <a:rPr lang="pt-BR" dirty="0" smtClean="0"/>
              <a:t>História Familiar: Avô </a:t>
            </a:r>
            <a:r>
              <a:rPr lang="pt-BR" dirty="0"/>
              <a:t>paterno etilista, epiléptico. Tia e tio maternos esquizofrênicos </a:t>
            </a:r>
            <a:r>
              <a:rPr lang="pt-BR" dirty="0" err="1"/>
              <a:t>paranóides</a:t>
            </a:r>
            <a:r>
              <a:rPr lang="pt-BR" dirty="0"/>
              <a:t>. Tio paterno com tumor cerebral e manifestações psicóticas. Tio paterno etilista, que foi assassinado. O avô materno também é etilista e a avó é diabética e hipertensa. O pai </a:t>
            </a:r>
            <a:r>
              <a:rPr lang="pt-BR" dirty="0" smtClean="0"/>
              <a:t>é pedreiro e a mãe abandonou o emprego de vendedora para cuidar da filha. </a:t>
            </a:r>
            <a:endParaRPr lang="pt-BR" dirty="0"/>
          </a:p>
        </p:txBody>
      </p:sp>
    </p:spTree>
    <p:extLst>
      <p:ext uri="{BB962C8B-B14F-4D97-AF65-F5344CB8AC3E}">
        <p14:creationId xmlns:p14="http://schemas.microsoft.com/office/powerpoint/2010/main" val="27959344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2 – Estratificação de Risco</a:t>
            </a:r>
            <a:endParaRPr lang="pt-BR" dirty="0"/>
          </a:p>
        </p:txBody>
      </p:sp>
      <p:sp>
        <p:nvSpPr>
          <p:cNvPr id="3" name="Espaço Reservado para Conteúdo 2"/>
          <p:cNvSpPr>
            <a:spLocks noGrp="1"/>
          </p:cNvSpPr>
          <p:nvPr>
            <p:ph idx="1"/>
          </p:nvPr>
        </p:nvSpPr>
        <p:spPr/>
        <p:txBody>
          <a:bodyPr/>
          <a:lstStyle/>
          <a:p>
            <a:r>
              <a:rPr lang="pt-BR" dirty="0" smtClean="0"/>
              <a:t>Isolamento Social e/ou Familiar – 6</a:t>
            </a:r>
          </a:p>
          <a:p>
            <a:r>
              <a:rPr lang="pt-BR" dirty="0" smtClean="0"/>
              <a:t>Alteração do curso do pensamento – 9</a:t>
            </a:r>
          </a:p>
          <a:p>
            <a:r>
              <a:rPr lang="pt-BR" dirty="0" smtClean="0"/>
              <a:t>Perda da funcionalidade familiar e/ou afetiva – 6</a:t>
            </a:r>
          </a:p>
          <a:p>
            <a:r>
              <a:rPr lang="pt-BR" dirty="0" smtClean="0"/>
              <a:t>Abandono e/ou atraso escolar de no mínimo 2 anos consecutivos – 6</a:t>
            </a:r>
          </a:p>
          <a:p>
            <a:endParaRPr lang="pt-BR" dirty="0"/>
          </a:p>
          <a:p>
            <a:endParaRPr lang="pt-BR" dirty="0" smtClean="0"/>
          </a:p>
          <a:p>
            <a:endParaRPr lang="pt-BR" dirty="0"/>
          </a:p>
          <a:p>
            <a:r>
              <a:rPr lang="pt-BR" dirty="0" smtClean="0"/>
              <a:t>Total: 27 pontos – Paciente Baixo Risco – Acompanhada pela UBS</a:t>
            </a:r>
            <a:endParaRPr lang="pt-BR" dirty="0"/>
          </a:p>
        </p:txBody>
      </p:sp>
    </p:spTree>
    <p:extLst>
      <p:ext uri="{BB962C8B-B14F-4D97-AF65-F5344CB8AC3E}">
        <p14:creationId xmlns:p14="http://schemas.microsoft.com/office/powerpoint/2010/main" val="41113708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3</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a:t>Identificação: André, 47 anos de idade, brasileiro, professor, católico</a:t>
            </a:r>
            <a:r>
              <a:rPr lang="pt-BR" dirty="0" smtClean="0"/>
              <a:t>.</a:t>
            </a:r>
          </a:p>
          <a:p>
            <a:r>
              <a:rPr lang="pt-BR" dirty="0"/>
              <a:t>Queixa </a:t>
            </a:r>
            <a:r>
              <a:rPr lang="pt-BR" dirty="0" smtClean="0"/>
              <a:t>Atual: bebida</a:t>
            </a:r>
          </a:p>
          <a:p>
            <a:r>
              <a:rPr lang="pt-BR" dirty="0" smtClean="0"/>
              <a:t>História da doença atual: </a:t>
            </a:r>
            <a:r>
              <a:rPr lang="pt-BR" dirty="0"/>
              <a:t>Bebe </a:t>
            </a:r>
            <a:r>
              <a:rPr lang="pt-BR" dirty="0" smtClean="0"/>
              <a:t>desde sua juventude. Começou em uma festa de família, quando tinha 12 anos, com um tio oferecendo-lhe um copo de cerveja. Passou então a beber com amigos e já na juventude passou a ingerir doses cada vez maiores para sentir a sensação que apenas 2 copos lhe provocavam anteriormente. Atualmente, ingere 500ml de aguardente por dia, após ministrar sua aulas de história na faculdade. Algumas manhãs sente dificuldade para levantar-se, por isso, costuma acumular faltas no trabalho, onde já foi advertido sobre os riscos de perder seu emprego. Nega </a:t>
            </a:r>
            <a:r>
              <a:rPr lang="pt-BR" dirty="0"/>
              <a:t>depressão ou ideias de suicídio. Associa sua relação com o álcool com situações de dificuldade financeira. Afirma que quando vem o desejo de beber, não tem como se controlar. O que mais teme é que esses abusos com álcool venham a prejudicar sua carreira de professor, já que é dedicado e bem conceituado entre seus colegas de profissão</a:t>
            </a:r>
            <a:r>
              <a:rPr lang="pt-BR" dirty="0" smtClean="0"/>
              <a:t>. Estava sem ingesta alcóolica desde sua última internação (Maio de 2016), mas esta semana voltou o consumo de bebida em doses importantes. </a:t>
            </a:r>
          </a:p>
          <a:p>
            <a:r>
              <a:rPr lang="pt-BR" dirty="0" smtClean="0"/>
              <a:t>Antecedentes: </a:t>
            </a:r>
            <a:r>
              <a:rPr lang="pt-BR" dirty="0"/>
              <a:t>A primeira </a:t>
            </a:r>
            <a:r>
              <a:rPr lang="pt-BR" dirty="0" smtClean="0"/>
              <a:t>internação ocorreu </a:t>
            </a:r>
            <a:r>
              <a:rPr lang="pt-BR" dirty="0"/>
              <a:t>em janeiro de 2004, a segunda, em fevereiro de 2005, e a terceira, em maio de </a:t>
            </a:r>
            <a:r>
              <a:rPr lang="pt-BR" dirty="0" smtClean="0"/>
              <a:t>2016. </a:t>
            </a:r>
            <a:r>
              <a:rPr lang="pt-BR" dirty="0"/>
              <a:t>Nesta última</a:t>
            </a:r>
            <a:r>
              <a:rPr lang="pt-BR" dirty="0" smtClean="0"/>
              <a:t>, após atropelar jovem que atravessava uma rua, </a:t>
            </a:r>
            <a:r>
              <a:rPr lang="pt-BR" dirty="0"/>
              <a:t>necessitou de internação em hospital clínico para tratar os efeitos da intoxicação </a:t>
            </a:r>
            <a:r>
              <a:rPr lang="pt-BR" dirty="0" smtClean="0"/>
              <a:t>alcoólica e evoluiu com Delirium </a:t>
            </a:r>
            <a:r>
              <a:rPr lang="pt-BR" dirty="0" err="1" smtClean="0"/>
              <a:t>Tremens</a:t>
            </a:r>
            <a:r>
              <a:rPr lang="pt-BR" dirty="0" smtClean="0"/>
              <a:t>. </a:t>
            </a:r>
            <a:r>
              <a:rPr lang="pt-BR" dirty="0"/>
              <a:t>Está em seu segundo casamento. O primeiro terminou após 16 anos por problemas de relacionamento. Tem um filho de 20 e outro de 17 </a:t>
            </a:r>
            <a:r>
              <a:rPr lang="pt-BR" dirty="0" smtClean="0"/>
              <a:t>anos, com os quais não possui contato. Seus pais são falecidos, é filho único e reside sozinho. </a:t>
            </a:r>
            <a:endParaRPr lang="pt-BR" dirty="0"/>
          </a:p>
        </p:txBody>
      </p:sp>
    </p:spTree>
    <p:extLst>
      <p:ext uri="{BB962C8B-B14F-4D97-AF65-F5344CB8AC3E}">
        <p14:creationId xmlns:p14="http://schemas.microsoft.com/office/powerpoint/2010/main" val="22681964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3 – Estratificação de Risco</a:t>
            </a:r>
            <a:endParaRPr lang="pt-BR" dirty="0"/>
          </a:p>
        </p:txBody>
      </p:sp>
      <p:sp>
        <p:nvSpPr>
          <p:cNvPr id="3" name="Espaço Reservado para Conteúdo 2"/>
          <p:cNvSpPr>
            <a:spLocks noGrp="1"/>
          </p:cNvSpPr>
          <p:nvPr>
            <p:ph idx="1"/>
          </p:nvPr>
        </p:nvSpPr>
        <p:spPr/>
        <p:txBody>
          <a:bodyPr>
            <a:normAutofit fontScale="92500"/>
          </a:bodyPr>
          <a:lstStyle/>
          <a:p>
            <a:r>
              <a:rPr lang="pt-BR" dirty="0" smtClean="0"/>
              <a:t>Delirium </a:t>
            </a:r>
            <a:r>
              <a:rPr lang="pt-BR" dirty="0" err="1" smtClean="0"/>
              <a:t>Tremens</a:t>
            </a:r>
            <a:r>
              <a:rPr lang="pt-BR" dirty="0" smtClean="0"/>
              <a:t> – 10</a:t>
            </a:r>
          </a:p>
          <a:p>
            <a:r>
              <a:rPr lang="pt-BR" dirty="0" smtClean="0"/>
              <a:t>Tremor associado ao hálito etílico e sudorese etílica – 3</a:t>
            </a:r>
          </a:p>
          <a:p>
            <a:r>
              <a:rPr lang="pt-BR" dirty="0" smtClean="0"/>
              <a:t>Incapacidade de redução e controle do uso de drogas, mesmo sabendo dos prejuízos para sua saúde – 6</a:t>
            </a:r>
          </a:p>
          <a:p>
            <a:r>
              <a:rPr lang="pt-BR" dirty="0" smtClean="0"/>
              <a:t>Manifestação de comportamento de risco para si e para terceiros – 6</a:t>
            </a:r>
          </a:p>
          <a:p>
            <a:r>
              <a:rPr lang="pt-BR" dirty="0" smtClean="0"/>
              <a:t>Tolerância – 3</a:t>
            </a:r>
          </a:p>
          <a:p>
            <a:r>
              <a:rPr lang="pt-BR" dirty="0" smtClean="0"/>
              <a:t>Recorrência e/ou recaída – 9</a:t>
            </a:r>
          </a:p>
          <a:p>
            <a:r>
              <a:rPr lang="pt-BR" dirty="0" smtClean="0"/>
              <a:t>Precariedade de Suporte Familiar - 6</a:t>
            </a:r>
          </a:p>
          <a:p>
            <a:r>
              <a:rPr lang="pt-BR" dirty="0" smtClean="0"/>
              <a:t>Autor e/ou vítima de violência física contra si, terceiros e/ou objetos – 8</a:t>
            </a:r>
          </a:p>
          <a:p>
            <a:endParaRPr lang="pt-BR" dirty="0"/>
          </a:p>
          <a:p>
            <a:r>
              <a:rPr lang="pt-BR" dirty="0" smtClean="0"/>
              <a:t>Total: 51 pontos – Paciente Alto Risco – Acompanhar na UBS e no CAPS AD</a:t>
            </a:r>
          </a:p>
          <a:p>
            <a:endParaRPr lang="pt-BR" dirty="0" smtClean="0"/>
          </a:p>
        </p:txBody>
      </p:sp>
    </p:spTree>
    <p:extLst>
      <p:ext uri="{BB962C8B-B14F-4D97-AF65-F5344CB8AC3E}">
        <p14:creationId xmlns:p14="http://schemas.microsoft.com/office/powerpoint/2010/main" val="25268252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a:t>
            </a:r>
            <a:r>
              <a:rPr lang="pt-BR" dirty="0"/>
              <a:t>4</a:t>
            </a:r>
          </a:p>
        </p:txBody>
      </p:sp>
      <p:sp>
        <p:nvSpPr>
          <p:cNvPr id="3" name="Espaço Reservado para Conteúdo 2"/>
          <p:cNvSpPr>
            <a:spLocks noGrp="1"/>
          </p:cNvSpPr>
          <p:nvPr>
            <p:ph idx="1"/>
          </p:nvPr>
        </p:nvSpPr>
        <p:spPr/>
        <p:txBody>
          <a:bodyPr>
            <a:normAutofit lnSpcReduction="10000"/>
          </a:bodyPr>
          <a:lstStyle/>
          <a:p>
            <a:r>
              <a:rPr lang="pt-BR" dirty="0"/>
              <a:t>Identificação: </a:t>
            </a:r>
            <a:r>
              <a:rPr lang="pt-BR" dirty="0" smtClean="0"/>
              <a:t>Antônio</a:t>
            </a:r>
            <a:r>
              <a:rPr lang="pt-BR" dirty="0"/>
              <a:t>, 24 anos de idade, brasileiro, separado, </a:t>
            </a:r>
            <a:r>
              <a:rPr lang="pt-BR" dirty="0" smtClean="0"/>
              <a:t>ensino médio completo, </a:t>
            </a:r>
            <a:r>
              <a:rPr lang="pt-BR" dirty="0"/>
              <a:t>trabalha na empresa da família, evangélico. </a:t>
            </a:r>
            <a:endParaRPr lang="pt-BR" dirty="0" smtClean="0"/>
          </a:p>
          <a:p>
            <a:r>
              <a:rPr lang="pt-BR" dirty="0" smtClean="0"/>
              <a:t>Queixa </a:t>
            </a:r>
            <a:r>
              <a:rPr lang="pt-BR" dirty="0"/>
              <a:t>Atual</a:t>
            </a:r>
            <a:r>
              <a:rPr lang="pt-BR" dirty="0" smtClean="0"/>
              <a:t>: uso de drogas</a:t>
            </a:r>
          </a:p>
          <a:p>
            <a:r>
              <a:rPr lang="pt-BR" dirty="0" smtClean="0"/>
              <a:t>História da Doença Atual: </a:t>
            </a:r>
            <a:r>
              <a:rPr lang="pt-BR" dirty="0"/>
              <a:t>O primeiro contato com cocaína foi aos 16 anos. Acha que começou a usar droga por influência de colegas. Aos 19 anos experimentou </a:t>
            </a:r>
            <a:r>
              <a:rPr lang="pt-BR" dirty="0" err="1"/>
              <a:t>cannabis</a:t>
            </a:r>
            <a:r>
              <a:rPr lang="pt-BR" dirty="0"/>
              <a:t>. Faz uso de cocaína </a:t>
            </a:r>
            <a:r>
              <a:rPr lang="pt-BR" dirty="0" smtClean="0"/>
              <a:t>aspirada, em quantidade importante, aos finais de semana, quando se encontra com os amigos para jogar cartas. Durante a semana é </a:t>
            </a:r>
            <a:r>
              <a:rPr lang="pt-BR" dirty="0"/>
              <a:t>trabalhador e cumpridor de suas </a:t>
            </a:r>
            <a:r>
              <a:rPr lang="pt-BR" dirty="0" smtClean="0"/>
              <a:t>obrigações</a:t>
            </a:r>
            <a:r>
              <a:rPr lang="pt-BR" dirty="0"/>
              <a:t> </a:t>
            </a:r>
            <a:r>
              <a:rPr lang="pt-BR" dirty="0" smtClean="0"/>
              <a:t>e não faz uso de substâncias lícitas ou ilícitas antes, durante ou após o trabalho. </a:t>
            </a:r>
            <a:r>
              <a:rPr lang="pt-BR" dirty="0"/>
              <a:t>Já fez tratamento ambulatorial com tranquilizante e medicação de ação </a:t>
            </a:r>
            <a:r>
              <a:rPr lang="pt-BR" dirty="0" smtClean="0"/>
              <a:t>anticonvulsivante, pois após noite com grande consumo de cocaína e energético apresentou IAM. Nessa </a:t>
            </a:r>
            <a:r>
              <a:rPr lang="pt-BR" dirty="0"/>
              <a:t>ocasião, ficou seis meses abstêmio. </a:t>
            </a:r>
          </a:p>
        </p:txBody>
      </p:sp>
    </p:spTree>
    <p:extLst>
      <p:ext uri="{BB962C8B-B14F-4D97-AF65-F5344CB8AC3E}">
        <p14:creationId xmlns:p14="http://schemas.microsoft.com/office/powerpoint/2010/main" val="8303506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4</a:t>
            </a:r>
            <a:endParaRPr lang="pt-BR" dirty="0"/>
          </a:p>
        </p:txBody>
      </p:sp>
      <p:sp>
        <p:nvSpPr>
          <p:cNvPr id="3" name="Espaço Reservado para Conteúdo 2"/>
          <p:cNvSpPr>
            <a:spLocks noGrp="1"/>
          </p:cNvSpPr>
          <p:nvPr>
            <p:ph idx="1"/>
          </p:nvPr>
        </p:nvSpPr>
        <p:spPr/>
        <p:txBody>
          <a:bodyPr>
            <a:normAutofit/>
          </a:bodyPr>
          <a:lstStyle/>
          <a:p>
            <a:pPr marL="114300" indent="0">
              <a:buNone/>
            </a:pPr>
            <a:endParaRPr lang="pt-BR" dirty="0" smtClean="0"/>
          </a:p>
          <a:p>
            <a:r>
              <a:rPr lang="pt-BR" dirty="0" smtClean="0"/>
              <a:t>Antecedentes: Seu </a:t>
            </a:r>
            <a:r>
              <a:rPr lang="pt-BR" dirty="0"/>
              <a:t>casamento durou 6 meses, após três anos e meio de namoro. </a:t>
            </a:r>
            <a:r>
              <a:rPr lang="pt-BR" dirty="0" smtClean="0"/>
              <a:t>Sua esposa disse que só haverá reconciliação se o mesmo interromper suas saídas aos fins de semana e cessar o uso da droga.</a:t>
            </a:r>
            <a:r>
              <a:rPr lang="pt-BR" dirty="0"/>
              <a:t> </a:t>
            </a:r>
            <a:r>
              <a:rPr lang="pt-BR" dirty="0" smtClean="0"/>
              <a:t>Tem </a:t>
            </a:r>
            <a:r>
              <a:rPr lang="pt-BR" dirty="0"/>
              <a:t>um filho de cinco </a:t>
            </a:r>
            <a:r>
              <a:rPr lang="pt-BR" dirty="0" smtClean="0"/>
              <a:t>meses e, atualmente, Antônio retornou para a casa dos pais. Quer se manter abstêmio para recuperar sua família. </a:t>
            </a:r>
          </a:p>
          <a:p>
            <a:pPr marL="114300" indent="0">
              <a:buNone/>
            </a:pPr>
            <a:endParaRPr lang="pt-BR" dirty="0"/>
          </a:p>
        </p:txBody>
      </p:sp>
    </p:spTree>
    <p:extLst>
      <p:ext uri="{BB962C8B-B14F-4D97-AF65-F5344CB8AC3E}">
        <p14:creationId xmlns:p14="http://schemas.microsoft.com/office/powerpoint/2010/main" val="39463777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Caso 4 – Estratificação de Risco</a:t>
            </a:r>
            <a:endParaRPr lang="pt-BR" dirty="0"/>
          </a:p>
        </p:txBody>
      </p:sp>
      <p:sp>
        <p:nvSpPr>
          <p:cNvPr id="3" name="Espaço Reservado para Conteúdo 2"/>
          <p:cNvSpPr>
            <a:spLocks noGrp="1"/>
          </p:cNvSpPr>
          <p:nvPr>
            <p:ph idx="1"/>
          </p:nvPr>
        </p:nvSpPr>
        <p:spPr/>
        <p:txBody>
          <a:bodyPr/>
          <a:lstStyle/>
          <a:p>
            <a:r>
              <a:rPr lang="pt-BR" dirty="0" smtClean="0"/>
              <a:t>Incapacidade de redução e controle do uso de drogas, mesmo sabendo dos prejuízos para sua saúde – 6</a:t>
            </a:r>
          </a:p>
          <a:p>
            <a:r>
              <a:rPr lang="pt-BR" dirty="0" smtClean="0"/>
              <a:t>Manifestação de risco para si e para terceiros - 6</a:t>
            </a:r>
          </a:p>
          <a:p>
            <a:r>
              <a:rPr lang="pt-BR" dirty="0" smtClean="0"/>
              <a:t>Uso abusivo de substância psicoativa, com prejuízos para a vida social e profissional, sem sinais ou sintomas de dependência química -  10</a:t>
            </a:r>
          </a:p>
          <a:p>
            <a:endParaRPr lang="pt-BR" dirty="0" smtClean="0"/>
          </a:p>
          <a:p>
            <a:pPr marL="114300" indent="0">
              <a:buNone/>
            </a:pPr>
            <a:endParaRPr lang="pt-BR" dirty="0"/>
          </a:p>
          <a:p>
            <a:r>
              <a:rPr lang="pt-BR" dirty="0" smtClean="0"/>
              <a:t>Total: 22 pontos – Paciente Baixo </a:t>
            </a:r>
            <a:r>
              <a:rPr lang="pt-BR" smtClean="0"/>
              <a:t>Risco – Acompanhar na UBS</a:t>
            </a:r>
            <a:endParaRPr lang="pt-BR" dirty="0"/>
          </a:p>
        </p:txBody>
      </p:sp>
    </p:spTree>
    <p:extLst>
      <p:ext uri="{BB962C8B-B14F-4D97-AF65-F5344CB8AC3E}">
        <p14:creationId xmlns:p14="http://schemas.microsoft.com/office/powerpoint/2010/main" val="318728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Fenomenologia</a:t>
            </a:r>
            <a:endParaRPr lang="pt-BR" dirty="0"/>
          </a:p>
        </p:txBody>
      </p:sp>
      <p:sp>
        <p:nvSpPr>
          <p:cNvPr id="3" name="Espaço Reservado para Conteúdo 2"/>
          <p:cNvSpPr>
            <a:spLocks noGrp="1"/>
          </p:cNvSpPr>
          <p:nvPr>
            <p:ph idx="1"/>
          </p:nvPr>
        </p:nvSpPr>
        <p:spPr/>
        <p:txBody>
          <a:bodyPr>
            <a:normAutofit/>
          </a:bodyPr>
          <a:lstStyle/>
          <a:p>
            <a:r>
              <a:rPr lang="pt-BR" dirty="0" smtClean="0"/>
              <a:t>Fenomenologia: descrição da aparência.</a:t>
            </a:r>
          </a:p>
          <a:p>
            <a:pPr marL="114300" indent="0">
              <a:buNone/>
            </a:pPr>
            <a:endParaRPr lang="pt-BR" dirty="0" smtClean="0"/>
          </a:p>
          <a:p>
            <a:r>
              <a:rPr lang="pt-BR" dirty="0" smtClean="0"/>
              <a:t> </a:t>
            </a:r>
            <a:r>
              <a:rPr lang="pt-BR" dirty="0"/>
              <a:t>A fenomenologia descreve experiências psicológicas subjetivas, e seu objeto é o que aparece na consciência; </a:t>
            </a:r>
            <a:r>
              <a:rPr lang="pt-BR" dirty="0" smtClean="0"/>
              <a:t>sendo a consciência doadora de sentido às coisas; ela </a:t>
            </a:r>
            <a:r>
              <a:rPr lang="pt-BR" dirty="0"/>
              <a:t>centra-se na vivência das coisas pelo sujeito, e não nas coisas em si. </a:t>
            </a:r>
          </a:p>
        </p:txBody>
      </p:sp>
      <p:pic>
        <p:nvPicPr>
          <p:cNvPr id="4098" name="Picture 2" descr="C:\Users\acer1\Desktop\bianca\CAPS - Estratificação de risco\fenomenolog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293096"/>
            <a:ext cx="249555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3679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meu muito obrigada!!</a:t>
            </a:r>
            <a:endParaRPr lang="pt-BR" dirty="0"/>
          </a:p>
        </p:txBody>
      </p:sp>
      <p:sp>
        <p:nvSpPr>
          <p:cNvPr id="3" name="Espaço Reservado para Conteúdo 2"/>
          <p:cNvSpPr>
            <a:spLocks noGrp="1"/>
          </p:cNvSpPr>
          <p:nvPr>
            <p:ph idx="1"/>
          </p:nvPr>
        </p:nvSpPr>
        <p:spPr/>
        <p:txBody>
          <a:bodyPr>
            <a:normAutofit/>
          </a:bodyPr>
          <a:lstStyle/>
          <a:p>
            <a:pPr marL="114300" indent="0">
              <a:buNone/>
            </a:pPr>
            <a:endParaRPr lang="pt-BR" dirty="0"/>
          </a:p>
          <a:p>
            <a:pPr marL="114300" indent="0">
              <a:buNone/>
            </a:pPr>
            <a:endParaRPr lang="pt-BR" dirty="0" smtClean="0"/>
          </a:p>
          <a:p>
            <a:pPr marL="114300" indent="0">
              <a:buNone/>
            </a:pPr>
            <a:endParaRPr lang="pt-BR" dirty="0"/>
          </a:p>
          <a:p>
            <a:pPr marL="114300" indent="0">
              <a:buNone/>
            </a:pPr>
            <a:endParaRPr lang="pt-BR" dirty="0" smtClean="0"/>
          </a:p>
          <a:p>
            <a:pPr marL="114300" indent="0">
              <a:buNone/>
            </a:pPr>
            <a:endParaRPr lang="pt-BR" dirty="0"/>
          </a:p>
          <a:p>
            <a:pPr marL="114300" indent="0">
              <a:buNone/>
            </a:pPr>
            <a:endParaRPr lang="pt-BR" dirty="0"/>
          </a:p>
          <a:p>
            <a:pPr marL="114300" indent="0">
              <a:buNone/>
            </a:pPr>
            <a:endParaRPr lang="pt-BR" dirty="0" smtClean="0"/>
          </a:p>
          <a:p>
            <a:pPr marL="114300" indent="0">
              <a:buNone/>
            </a:pPr>
            <a:endParaRPr lang="pt-BR" dirty="0"/>
          </a:p>
          <a:p>
            <a:pPr marL="114300" indent="0">
              <a:buNone/>
            </a:pPr>
            <a:endParaRPr lang="pt-BR" dirty="0" smtClean="0"/>
          </a:p>
          <a:p>
            <a:pPr marL="114300" indent="0">
              <a:buNone/>
            </a:pPr>
            <a:r>
              <a:rPr lang="pt-BR" dirty="0" smtClean="0"/>
              <a:t>Bianca </a:t>
            </a:r>
            <a:r>
              <a:rPr lang="pt-BR" dirty="0" err="1" smtClean="0"/>
              <a:t>Magnago</a:t>
            </a:r>
            <a:r>
              <a:rPr lang="pt-BR" dirty="0" smtClean="0"/>
              <a:t> Paiva</a:t>
            </a:r>
          </a:p>
          <a:p>
            <a:pPr marL="114300" indent="0">
              <a:buNone/>
            </a:pPr>
            <a:r>
              <a:rPr lang="pt-BR" dirty="0" smtClean="0"/>
              <a:t>Bianca.magnago@gmail.com</a:t>
            </a:r>
            <a:endParaRPr lang="pt-BR" dirty="0"/>
          </a:p>
        </p:txBody>
      </p:sp>
      <p:pic>
        <p:nvPicPr>
          <p:cNvPr id="1026" name="Picture 2" descr="C:\Users\acer1\Desktop\bianca\Aula Liga Medicina Legal\osh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628800"/>
            <a:ext cx="3960440" cy="338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0848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Bibliografia</a:t>
            </a:r>
            <a:endParaRPr lang="pt-BR" dirty="0"/>
          </a:p>
        </p:txBody>
      </p:sp>
      <p:sp>
        <p:nvSpPr>
          <p:cNvPr id="3" name="Espaço Reservado para Conteúdo 2"/>
          <p:cNvSpPr>
            <a:spLocks noGrp="1"/>
          </p:cNvSpPr>
          <p:nvPr>
            <p:ph idx="1"/>
          </p:nvPr>
        </p:nvSpPr>
        <p:spPr/>
        <p:txBody>
          <a:bodyPr/>
          <a:lstStyle/>
          <a:p>
            <a:r>
              <a:rPr lang="pt-BR" dirty="0" smtClean="0"/>
              <a:t>Manual de psicopatologia – Elie </a:t>
            </a:r>
            <a:r>
              <a:rPr lang="pt-BR" dirty="0" err="1" smtClean="0"/>
              <a:t>Cheniaux</a:t>
            </a:r>
            <a:endParaRPr lang="pt-BR" dirty="0" smtClean="0"/>
          </a:p>
          <a:p>
            <a:r>
              <a:rPr lang="pt-BR" dirty="0" smtClean="0"/>
              <a:t>Temas de Psicopatologia – Miguel </a:t>
            </a:r>
            <a:r>
              <a:rPr lang="pt-BR" dirty="0" err="1" smtClean="0"/>
              <a:t>Chalub</a:t>
            </a:r>
            <a:endParaRPr lang="pt-BR" dirty="0" smtClean="0"/>
          </a:p>
          <a:p>
            <a:r>
              <a:rPr lang="pt-BR" dirty="0" smtClean="0"/>
              <a:t>O sistema AMDP – Associação de metodologia e documentação em psiquiatria – Dr. </a:t>
            </a:r>
            <a:r>
              <a:rPr lang="pt-BR" dirty="0" err="1" smtClean="0"/>
              <a:t>Hanfried</a:t>
            </a:r>
            <a:r>
              <a:rPr lang="pt-BR" dirty="0" smtClean="0"/>
              <a:t> </a:t>
            </a:r>
            <a:r>
              <a:rPr lang="pt-BR" dirty="0" err="1" smtClean="0"/>
              <a:t>Helmchen</a:t>
            </a:r>
            <a:endParaRPr lang="pt-BR" dirty="0" smtClean="0"/>
          </a:p>
          <a:p>
            <a:r>
              <a:rPr lang="pt-BR" dirty="0" smtClean="0"/>
              <a:t>Psicopatologia e semiologia dos transtornos mentais – Paulo </a:t>
            </a:r>
            <a:r>
              <a:rPr lang="pt-BR" dirty="0" err="1" smtClean="0"/>
              <a:t>Dalgalarrondo</a:t>
            </a:r>
            <a:endParaRPr lang="pt-BR" dirty="0" smtClean="0"/>
          </a:p>
          <a:p>
            <a:r>
              <a:rPr lang="pt-BR" dirty="0" smtClean="0"/>
              <a:t>Site do Ministério da Saúde – Estratificação de risco em saúde Mental</a:t>
            </a:r>
            <a:endParaRPr lang="pt-BR" dirty="0"/>
          </a:p>
        </p:txBody>
      </p:sp>
    </p:spTree>
    <p:extLst>
      <p:ext uri="{BB962C8B-B14F-4D97-AF65-F5344CB8AC3E}">
        <p14:creationId xmlns:p14="http://schemas.microsoft.com/office/powerpoint/2010/main" val="263611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ência">
  <a:themeElements>
    <a:clrScheme name="Brilh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Escritório">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ê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5990</TotalTime>
  <Words>8320</Words>
  <Application>Microsoft Office PowerPoint</Application>
  <PresentationFormat>Apresentação na tela (4:3)</PresentationFormat>
  <Paragraphs>757</Paragraphs>
  <Slides>91</Slides>
  <Notes>1</Notes>
  <HiddenSlides>0</HiddenSlides>
  <MMClips>0</MMClips>
  <ScaleCrop>false</ScaleCrop>
  <HeadingPairs>
    <vt:vector size="4" baseType="variant">
      <vt:variant>
        <vt:lpstr>Tema</vt:lpstr>
      </vt:variant>
      <vt:variant>
        <vt:i4>1</vt:i4>
      </vt:variant>
      <vt:variant>
        <vt:lpstr>Títulos de slides</vt:lpstr>
      </vt:variant>
      <vt:variant>
        <vt:i4>91</vt:i4>
      </vt:variant>
    </vt:vector>
  </HeadingPairs>
  <TitlesOfParts>
    <vt:vector size="92" baseType="lpstr">
      <vt:lpstr>Adjacência</vt:lpstr>
      <vt:lpstr>Descritores da Estratificação de Risco em Saúde Mental</vt:lpstr>
      <vt:lpstr>Conflitos de Interesse</vt:lpstr>
      <vt:lpstr>            Dados da realidade </vt:lpstr>
      <vt:lpstr>           Dados da realidade </vt:lpstr>
      <vt:lpstr> Importância da Atenção Básica</vt:lpstr>
      <vt:lpstr>Psicopatologia</vt:lpstr>
      <vt:lpstr>Psicopatologia</vt:lpstr>
      <vt:lpstr>Conceito de Normal</vt:lpstr>
      <vt:lpstr>Fenomenologia</vt:lpstr>
      <vt:lpstr>História Psiquiátrica</vt:lpstr>
      <vt:lpstr>Súmula Psicopatológica</vt:lpstr>
      <vt:lpstr>1- Aparência</vt:lpstr>
      <vt:lpstr>2- Atitude</vt:lpstr>
      <vt:lpstr>2- Atitude nos principais Transtornos Mentais</vt:lpstr>
      <vt:lpstr>3- Consciência nos principais Transtornos Mentais</vt:lpstr>
      <vt:lpstr>4- Atenção</vt:lpstr>
      <vt:lpstr>4- Atenção</vt:lpstr>
      <vt:lpstr>4- Atenção nos principais Transtornos Mentais</vt:lpstr>
      <vt:lpstr>5- Memória</vt:lpstr>
      <vt:lpstr>5- Memória nos principais Transtornos Mentais</vt:lpstr>
      <vt:lpstr>6- Linguagem</vt:lpstr>
      <vt:lpstr>6- Linguagem</vt:lpstr>
      <vt:lpstr>6- Linguagem nos principais Transtornos Mentais</vt:lpstr>
      <vt:lpstr>7- Conação</vt:lpstr>
      <vt:lpstr>7- Conação</vt:lpstr>
      <vt:lpstr>7- Conação</vt:lpstr>
      <vt:lpstr>7- Conação</vt:lpstr>
      <vt:lpstr>7- Conação nos principais Transtornos Mentais</vt:lpstr>
      <vt:lpstr>8- Psicomotricidade</vt:lpstr>
      <vt:lpstr>8- Psicomotricidade</vt:lpstr>
      <vt:lpstr>8- Psicomotricidade</vt:lpstr>
      <vt:lpstr>8- Psicomotricidade nos principais Transtornos Mentais</vt:lpstr>
      <vt:lpstr>9- Afetividade</vt:lpstr>
      <vt:lpstr>9- Afetividade</vt:lpstr>
      <vt:lpstr>9- Afetividade</vt:lpstr>
      <vt:lpstr>9- Afetividade nos principais Transtornos Mentais</vt:lpstr>
      <vt:lpstr>10- Orientação</vt:lpstr>
      <vt:lpstr>10- Orientação alopsíquica nos principais Transtornos Mentais</vt:lpstr>
      <vt:lpstr>11- Consciência do EU</vt:lpstr>
      <vt:lpstr>11- Consciência do EU</vt:lpstr>
      <vt:lpstr>11- Consciência do EU nos principais Transtornos Mentais</vt:lpstr>
      <vt:lpstr>12- Consciência de Morbidade</vt:lpstr>
      <vt:lpstr>12- Consciência de morbidade nos principais Transtornos Mentais</vt:lpstr>
      <vt:lpstr>13- Sensopercepção</vt:lpstr>
      <vt:lpstr>13- Sensopercepção</vt:lpstr>
      <vt:lpstr>13- Sensopercepção</vt:lpstr>
      <vt:lpstr>13- Sensopercepção</vt:lpstr>
      <vt:lpstr>13- Sensopercepção nos principais Transtornos Mentais</vt:lpstr>
      <vt:lpstr>14- Pensamento</vt:lpstr>
      <vt:lpstr>14- Pensamento</vt:lpstr>
      <vt:lpstr>14- Pensamento</vt:lpstr>
      <vt:lpstr>14- Pensamento</vt:lpstr>
      <vt:lpstr>14- Delírio nos principais Transtornos Mentais</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Estratificação de Risco em Saúde Mental</vt:lpstr>
      <vt:lpstr>Caso Clínico Ilustrativo</vt:lpstr>
      <vt:lpstr>Caso Ilustrativo - Estratificação</vt:lpstr>
      <vt:lpstr>Caso 1</vt:lpstr>
      <vt:lpstr>Caso 1 – Estratificação de Risco</vt:lpstr>
      <vt:lpstr>Caso 2</vt:lpstr>
      <vt:lpstr>Caso 2</vt:lpstr>
      <vt:lpstr>Caso 2 – Estratificação de Risco</vt:lpstr>
      <vt:lpstr>Caso 3</vt:lpstr>
      <vt:lpstr>Caso 3 – Estratificação de Risco</vt:lpstr>
      <vt:lpstr>Caso 4</vt:lpstr>
      <vt:lpstr>Caso 4</vt:lpstr>
      <vt:lpstr>Caso 4 – Estratificação de Risco</vt:lpstr>
      <vt:lpstr>O meu muito obrigada!!</vt:lpstr>
      <vt:lpstr>Bibliografia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Descritores da Estratificação de risco em Saúde Mental</dc:title>
  <dc:creator>acer1</dc:creator>
  <cp:lastModifiedBy>acer1</cp:lastModifiedBy>
  <cp:revision>184</cp:revision>
  <dcterms:created xsi:type="dcterms:W3CDTF">2016-07-14T13:29:34Z</dcterms:created>
  <dcterms:modified xsi:type="dcterms:W3CDTF">2016-09-15T14:55:14Z</dcterms:modified>
</cp:coreProperties>
</file>