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36.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1.xml" ContentType="application/vnd.openxmlformats-officedocument.presentationml.notesSlide+xml"/>
  <Override PartName="/ppt/notesSlides/notesSlide47.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427" r:id="rId3"/>
    <p:sldId id="534" r:id="rId4"/>
    <p:sldId id="581" r:id="rId5"/>
    <p:sldId id="535" r:id="rId6"/>
    <p:sldId id="580" r:id="rId7"/>
    <p:sldId id="536" r:id="rId8"/>
    <p:sldId id="537" r:id="rId9"/>
    <p:sldId id="538" r:id="rId10"/>
    <p:sldId id="539" r:id="rId11"/>
    <p:sldId id="540" r:id="rId12"/>
    <p:sldId id="541" r:id="rId13"/>
    <p:sldId id="542" r:id="rId14"/>
    <p:sldId id="543" r:id="rId15"/>
    <p:sldId id="544" r:id="rId16"/>
    <p:sldId id="545" r:id="rId17"/>
    <p:sldId id="546" r:id="rId18"/>
    <p:sldId id="547" r:id="rId19"/>
    <p:sldId id="548" r:id="rId20"/>
    <p:sldId id="549" r:id="rId21"/>
    <p:sldId id="550" r:id="rId22"/>
    <p:sldId id="551" r:id="rId23"/>
    <p:sldId id="552" r:id="rId24"/>
    <p:sldId id="553" r:id="rId25"/>
    <p:sldId id="554" r:id="rId26"/>
    <p:sldId id="555" r:id="rId27"/>
    <p:sldId id="556" r:id="rId28"/>
    <p:sldId id="557" r:id="rId29"/>
    <p:sldId id="558" r:id="rId30"/>
    <p:sldId id="559" r:id="rId31"/>
    <p:sldId id="560" r:id="rId32"/>
    <p:sldId id="561" r:id="rId33"/>
    <p:sldId id="563" r:id="rId34"/>
    <p:sldId id="564" r:id="rId35"/>
    <p:sldId id="565" r:id="rId36"/>
    <p:sldId id="572" r:id="rId37"/>
    <p:sldId id="573" r:id="rId38"/>
    <p:sldId id="574" r:id="rId39"/>
    <p:sldId id="575" r:id="rId40"/>
    <p:sldId id="576" r:id="rId41"/>
    <p:sldId id="577" r:id="rId42"/>
    <p:sldId id="578" r:id="rId43"/>
    <p:sldId id="579" r:id="rId44"/>
    <p:sldId id="571" r:id="rId45"/>
    <p:sldId id="582" r:id="rId46"/>
    <p:sldId id="583" r:id="rId47"/>
    <p:sldId id="584" r:id="rId48"/>
    <p:sldId id="585" r:id="rId49"/>
    <p:sldId id="586" r:id="rId50"/>
    <p:sldId id="587" r:id="rId51"/>
    <p:sldId id="588" r:id="rId52"/>
    <p:sldId id="589" r:id="rId53"/>
    <p:sldId id="590" r:id="rId54"/>
    <p:sldId id="566" r:id="rId55"/>
    <p:sldId id="567" r:id="rId56"/>
    <p:sldId id="568" r:id="rId57"/>
    <p:sldId id="569" r:id="rId58"/>
    <p:sldId id="570" r:id="rId59"/>
  </p:sldIdLst>
  <p:sldSz cx="9906000" cy="6858000" type="A4"/>
  <p:notesSz cx="7099300" cy="10234613"/>
  <p:defaultTextStyle>
    <a:defPPr>
      <a:defRPr lang="ja-JP"/>
    </a:defPPr>
    <a:lvl1pPr algn="ctr" rtl="0" eaLnBrk="0" fontAlgn="base" hangingPunct="0">
      <a:spcBef>
        <a:spcPct val="20000"/>
      </a:spcBef>
      <a:spcAft>
        <a:spcPct val="0"/>
      </a:spcAft>
      <a:defRPr kumimoji="1" sz="3600" kern="1200">
        <a:solidFill>
          <a:schemeClr val="tx1"/>
        </a:solidFill>
        <a:latin typeface="Arial" charset="0"/>
        <a:ea typeface="ＭＳ Ｐゴシック" charset="-128"/>
        <a:cs typeface="Arial" charset="0"/>
      </a:defRPr>
    </a:lvl1pPr>
    <a:lvl2pPr marL="457200" algn="ctr" rtl="0" eaLnBrk="0" fontAlgn="base" hangingPunct="0">
      <a:spcBef>
        <a:spcPct val="20000"/>
      </a:spcBef>
      <a:spcAft>
        <a:spcPct val="0"/>
      </a:spcAft>
      <a:defRPr kumimoji="1" sz="3600" kern="1200">
        <a:solidFill>
          <a:schemeClr val="tx1"/>
        </a:solidFill>
        <a:latin typeface="Arial" charset="0"/>
        <a:ea typeface="ＭＳ Ｐゴシック" charset="-128"/>
        <a:cs typeface="Arial" charset="0"/>
      </a:defRPr>
    </a:lvl2pPr>
    <a:lvl3pPr marL="914400" algn="ctr" rtl="0" eaLnBrk="0" fontAlgn="base" hangingPunct="0">
      <a:spcBef>
        <a:spcPct val="20000"/>
      </a:spcBef>
      <a:spcAft>
        <a:spcPct val="0"/>
      </a:spcAft>
      <a:defRPr kumimoji="1" sz="3600" kern="1200">
        <a:solidFill>
          <a:schemeClr val="tx1"/>
        </a:solidFill>
        <a:latin typeface="Arial" charset="0"/>
        <a:ea typeface="ＭＳ Ｐゴシック" charset="-128"/>
        <a:cs typeface="Arial" charset="0"/>
      </a:defRPr>
    </a:lvl3pPr>
    <a:lvl4pPr marL="1371600" algn="ctr" rtl="0" eaLnBrk="0" fontAlgn="base" hangingPunct="0">
      <a:spcBef>
        <a:spcPct val="20000"/>
      </a:spcBef>
      <a:spcAft>
        <a:spcPct val="0"/>
      </a:spcAft>
      <a:defRPr kumimoji="1" sz="3600" kern="1200">
        <a:solidFill>
          <a:schemeClr val="tx1"/>
        </a:solidFill>
        <a:latin typeface="Arial" charset="0"/>
        <a:ea typeface="ＭＳ Ｐゴシック" charset="-128"/>
        <a:cs typeface="Arial" charset="0"/>
      </a:defRPr>
    </a:lvl4pPr>
    <a:lvl5pPr marL="1828800" algn="ctr" rtl="0" eaLnBrk="0" fontAlgn="base" hangingPunct="0">
      <a:spcBef>
        <a:spcPct val="20000"/>
      </a:spcBef>
      <a:spcAft>
        <a:spcPct val="0"/>
      </a:spcAft>
      <a:defRPr kumimoji="1" sz="3600" kern="1200">
        <a:solidFill>
          <a:schemeClr val="tx1"/>
        </a:solidFill>
        <a:latin typeface="Arial" charset="0"/>
        <a:ea typeface="ＭＳ Ｐゴシック" charset="-128"/>
        <a:cs typeface="Arial" charset="0"/>
      </a:defRPr>
    </a:lvl5pPr>
    <a:lvl6pPr marL="2286000" algn="l" defTabSz="914400" rtl="0" eaLnBrk="1" latinLnBrk="0" hangingPunct="1">
      <a:defRPr kumimoji="1" sz="3600" kern="1200">
        <a:solidFill>
          <a:schemeClr val="tx1"/>
        </a:solidFill>
        <a:latin typeface="Arial" charset="0"/>
        <a:ea typeface="ＭＳ Ｐゴシック" charset="-128"/>
        <a:cs typeface="Arial" charset="0"/>
      </a:defRPr>
    </a:lvl6pPr>
    <a:lvl7pPr marL="2743200" algn="l" defTabSz="914400" rtl="0" eaLnBrk="1" latinLnBrk="0" hangingPunct="1">
      <a:defRPr kumimoji="1" sz="3600" kern="1200">
        <a:solidFill>
          <a:schemeClr val="tx1"/>
        </a:solidFill>
        <a:latin typeface="Arial" charset="0"/>
        <a:ea typeface="ＭＳ Ｐゴシック" charset="-128"/>
        <a:cs typeface="Arial" charset="0"/>
      </a:defRPr>
    </a:lvl7pPr>
    <a:lvl8pPr marL="3200400" algn="l" defTabSz="914400" rtl="0" eaLnBrk="1" latinLnBrk="0" hangingPunct="1">
      <a:defRPr kumimoji="1" sz="3600" kern="1200">
        <a:solidFill>
          <a:schemeClr val="tx1"/>
        </a:solidFill>
        <a:latin typeface="Arial" charset="0"/>
        <a:ea typeface="ＭＳ Ｐゴシック" charset="-128"/>
        <a:cs typeface="Arial" charset="0"/>
      </a:defRPr>
    </a:lvl8pPr>
    <a:lvl9pPr marL="3657600" algn="l" defTabSz="914400" rtl="0" eaLnBrk="1" latinLnBrk="0" hangingPunct="1">
      <a:defRPr kumimoji="1" sz="3600" kern="1200">
        <a:solidFill>
          <a:schemeClr val="tx1"/>
        </a:solidFill>
        <a:latin typeface="Arial" charset="0"/>
        <a:ea typeface="ＭＳ Ｐゴシック"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777777"/>
    <a:srgbClr val="C0C0C0"/>
    <a:srgbClr val="EAEAEA"/>
    <a:srgbClr val="DDDDDD"/>
    <a:srgbClr val="B2B2B2"/>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3" autoAdjust="0"/>
    <p:restoredTop sz="99194" autoAdjust="0"/>
  </p:normalViewPr>
  <p:slideViewPr>
    <p:cSldViewPr snapToGrid="0">
      <p:cViewPr varScale="1">
        <p:scale>
          <a:sx n="116" d="100"/>
          <a:sy n="116" d="100"/>
        </p:scale>
        <p:origin x="1458"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118" y="-102"/>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t" anchorCtr="0" compatLnSpc="1">
            <a:prstTxWarp prst="textNoShape">
              <a:avLst/>
            </a:prstTxWarp>
          </a:bodyPr>
          <a:lstStyle>
            <a:lvl1pPr algn="l" defTabSz="946150">
              <a:spcBef>
                <a:spcPct val="0"/>
              </a:spcBef>
              <a:defRPr sz="1200">
                <a:ea typeface="ＭＳ Ｐゴシック" pitchFamily="50" charset="-128"/>
                <a:cs typeface="Arial" charset="0"/>
              </a:defRPr>
            </a:lvl1pPr>
          </a:lstStyle>
          <a:p>
            <a:pPr>
              <a:defRPr/>
            </a:pPr>
            <a:endParaRPr lang="en-US" altLang="ja-JP"/>
          </a:p>
        </p:txBody>
      </p:sp>
      <p:sp>
        <p:nvSpPr>
          <p:cNvPr id="3686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t" anchorCtr="0" compatLnSpc="1">
            <a:prstTxWarp prst="textNoShape">
              <a:avLst/>
            </a:prstTxWarp>
          </a:bodyPr>
          <a:lstStyle>
            <a:lvl1pPr algn="r" defTabSz="946150">
              <a:spcBef>
                <a:spcPct val="0"/>
              </a:spcBef>
              <a:defRPr sz="1200">
                <a:ea typeface="ＭＳ Ｐゴシック" pitchFamily="50" charset="-128"/>
                <a:cs typeface="Arial" charset="0"/>
              </a:defRPr>
            </a:lvl1pPr>
          </a:lstStyle>
          <a:p>
            <a:pPr>
              <a:defRPr/>
            </a:pPr>
            <a:fld id="{4A4B739B-564F-4E21-ABD9-C175F6B66F73}" type="datetimeFigureOut">
              <a:rPr lang="ja-JP" altLang="en-US"/>
              <a:pPr>
                <a:defRPr/>
              </a:pPr>
              <a:t>2019/5/8</a:t>
            </a:fld>
            <a:endParaRPr lang="en-US" altLang="ja-JP"/>
          </a:p>
        </p:txBody>
      </p:sp>
      <p:sp>
        <p:nvSpPr>
          <p:cNvPr id="3686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b" anchorCtr="0" compatLnSpc="1">
            <a:prstTxWarp prst="textNoShape">
              <a:avLst/>
            </a:prstTxWarp>
          </a:bodyPr>
          <a:lstStyle>
            <a:lvl1pPr algn="l" defTabSz="946150">
              <a:spcBef>
                <a:spcPct val="0"/>
              </a:spcBef>
              <a:defRPr sz="1200">
                <a:ea typeface="ＭＳ Ｐゴシック" pitchFamily="50" charset="-128"/>
                <a:cs typeface="Arial" charset="0"/>
              </a:defRPr>
            </a:lvl1pPr>
          </a:lstStyle>
          <a:p>
            <a:pPr>
              <a:defRPr/>
            </a:pPr>
            <a:endParaRPr lang="en-US" altLang="ja-JP"/>
          </a:p>
        </p:txBody>
      </p:sp>
      <p:sp>
        <p:nvSpPr>
          <p:cNvPr id="3686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b" anchorCtr="0" compatLnSpc="1">
            <a:prstTxWarp prst="textNoShape">
              <a:avLst/>
            </a:prstTxWarp>
          </a:bodyPr>
          <a:lstStyle>
            <a:lvl1pPr algn="r" defTabSz="946150">
              <a:spcBef>
                <a:spcPct val="0"/>
              </a:spcBef>
              <a:defRPr sz="1200">
                <a:ea typeface="ＭＳ Ｐゴシック" pitchFamily="50" charset="-128"/>
                <a:cs typeface="Arial" charset="0"/>
              </a:defRPr>
            </a:lvl1pPr>
          </a:lstStyle>
          <a:p>
            <a:pPr>
              <a:defRPr/>
            </a:pPr>
            <a:fld id="{8D3EC4FA-FAB3-4877-BE8D-89E5600EA81E}" type="slidenum">
              <a:rPr lang="ja-JP" altLang="en-US"/>
              <a:pPr>
                <a:defRPr/>
              </a:pPr>
              <a:t>‹#›</a:t>
            </a:fld>
            <a:endParaRPr lang="en-US" altLang="ja-JP"/>
          </a:p>
        </p:txBody>
      </p:sp>
    </p:spTree>
    <p:extLst>
      <p:ext uri="{BB962C8B-B14F-4D97-AF65-F5344CB8AC3E}">
        <p14:creationId xmlns:p14="http://schemas.microsoft.com/office/powerpoint/2010/main" val="725880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0" tIns="47325" rIns="94650" bIns="47325" numCol="1" anchor="t" anchorCtr="0" compatLnSpc="1">
            <a:prstTxWarp prst="textNoShape">
              <a:avLst/>
            </a:prstTxWarp>
          </a:bodyPr>
          <a:lstStyle>
            <a:lvl1pPr algn="l" defTabSz="946150" eaLnBrk="1" hangingPunct="1">
              <a:spcBef>
                <a:spcPct val="0"/>
              </a:spcBef>
              <a:defRPr sz="1200">
                <a:ea typeface="ＭＳ Ｐゴシック" pitchFamily="50" charset="-128"/>
                <a:cs typeface="Arial" charset="0"/>
              </a:defRPr>
            </a:lvl1pPr>
          </a:lstStyle>
          <a:p>
            <a:pPr>
              <a:defRPr/>
            </a:pPr>
            <a:endParaRPr lang="en-US" altLang="ja-JP"/>
          </a:p>
        </p:txBody>
      </p:sp>
      <p:sp>
        <p:nvSpPr>
          <p:cNvPr id="12291" name="Rectangle 3"/>
          <p:cNvSpPr>
            <a:spLocks noGrp="1" noChangeArrowheads="1"/>
          </p:cNvSpPr>
          <p:nvPr>
            <p:ph type="dt" idx="1"/>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0" tIns="47325" rIns="94650" bIns="47325" numCol="1" anchor="t" anchorCtr="0" compatLnSpc="1">
            <a:prstTxWarp prst="textNoShape">
              <a:avLst/>
            </a:prstTxWarp>
          </a:bodyPr>
          <a:lstStyle>
            <a:lvl1pPr algn="r" defTabSz="946150" eaLnBrk="1" hangingPunct="1">
              <a:spcBef>
                <a:spcPct val="0"/>
              </a:spcBef>
              <a:defRPr sz="1200">
                <a:ea typeface="ＭＳ Ｐゴシック" pitchFamily="50" charset="-128"/>
                <a:cs typeface="Arial" charset="0"/>
              </a:defRPr>
            </a:lvl1pPr>
          </a:lstStyle>
          <a:p>
            <a:pPr>
              <a:defRPr/>
            </a:pPr>
            <a:endParaRPr lang="en-US" altLang="ja-JP"/>
          </a:p>
        </p:txBody>
      </p:sp>
      <p:sp>
        <p:nvSpPr>
          <p:cNvPr id="41988" name="Rectangle 4"/>
          <p:cNvSpPr>
            <a:spLocks noGrp="1" noRot="1" noChangeAspect="1" noChangeArrowheads="1" noTextEdit="1"/>
          </p:cNvSpPr>
          <p:nvPr>
            <p:ph type="sldImg" idx="2"/>
          </p:nvPr>
        </p:nvSpPr>
        <p:spPr bwMode="auto">
          <a:xfrm>
            <a:off x="779463" y="768350"/>
            <a:ext cx="55419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47738" y="4860925"/>
            <a:ext cx="520382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0" tIns="47325" rIns="94650" bIns="47325"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2294" name="Rectangle 6"/>
          <p:cNvSpPr>
            <a:spLocks noGrp="1" noChangeArrowheads="1"/>
          </p:cNvSpPr>
          <p:nvPr>
            <p:ph type="ftr" sz="quarter" idx="4"/>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0" tIns="47325" rIns="94650" bIns="47325" numCol="1" anchor="b" anchorCtr="0" compatLnSpc="1">
            <a:prstTxWarp prst="textNoShape">
              <a:avLst/>
            </a:prstTxWarp>
          </a:bodyPr>
          <a:lstStyle>
            <a:lvl1pPr algn="l" defTabSz="946150" eaLnBrk="1" hangingPunct="1">
              <a:spcBef>
                <a:spcPct val="0"/>
              </a:spcBef>
              <a:defRPr sz="1200">
                <a:ea typeface="ＭＳ Ｐゴシック" pitchFamily="50" charset="-128"/>
                <a:cs typeface="Arial" charset="0"/>
              </a:defRPr>
            </a:lvl1pPr>
          </a:lstStyle>
          <a:p>
            <a:pPr>
              <a:defRPr/>
            </a:pPr>
            <a:endParaRPr lang="en-US" altLang="ja-JP"/>
          </a:p>
        </p:txBody>
      </p:sp>
      <p:sp>
        <p:nvSpPr>
          <p:cNvPr id="12295" name="Rectangle 7"/>
          <p:cNvSpPr>
            <a:spLocks noGrp="1" noChangeArrowheads="1"/>
          </p:cNvSpPr>
          <p:nvPr>
            <p:ph type="sldNum" sz="quarter" idx="5"/>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0" tIns="47325" rIns="94650" bIns="47325" numCol="1" anchor="b" anchorCtr="0" compatLnSpc="1">
            <a:prstTxWarp prst="textNoShape">
              <a:avLst/>
            </a:prstTxWarp>
          </a:bodyPr>
          <a:lstStyle>
            <a:lvl1pPr algn="r" defTabSz="946150" eaLnBrk="1" hangingPunct="1">
              <a:spcBef>
                <a:spcPct val="0"/>
              </a:spcBef>
              <a:defRPr sz="1200">
                <a:ea typeface="ＭＳ Ｐゴシック" pitchFamily="50" charset="-128"/>
                <a:cs typeface="Arial" charset="0"/>
              </a:defRPr>
            </a:lvl1pPr>
          </a:lstStyle>
          <a:p>
            <a:pPr>
              <a:defRPr/>
            </a:pPr>
            <a:fld id="{9EAAECA4-EEA5-46BE-9995-C90AA800F78A}" type="slidenum">
              <a:rPr lang="en-US" altLang="ja-JP"/>
              <a:pPr>
                <a:defRPr/>
              </a:pPr>
              <a:t>‹#›</a:t>
            </a:fld>
            <a:endParaRPr lang="en-US" altLang="ja-JP"/>
          </a:p>
        </p:txBody>
      </p:sp>
    </p:spTree>
    <p:extLst>
      <p:ext uri="{BB962C8B-B14F-4D97-AF65-F5344CB8AC3E}">
        <p14:creationId xmlns:p14="http://schemas.microsoft.com/office/powerpoint/2010/main" val="4288705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44"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44"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44"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44"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4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スライド イメージ プレースホルダ 1"/>
          <p:cNvSpPr>
            <a:spLocks noGrp="1" noRot="1" noChangeAspect="1" noTextEdit="1"/>
          </p:cNvSpPr>
          <p:nvPr>
            <p:ph type="sldImg"/>
          </p:nvPr>
        </p:nvSpPr>
        <p:spPr>
          <a:ln/>
        </p:spPr>
      </p:sp>
      <p:sp>
        <p:nvSpPr>
          <p:cNvPr id="43011" name="ノート プレースホルダ 2"/>
          <p:cNvSpPr>
            <a:spLocks noGrp="1"/>
          </p:cNvSpPr>
          <p:nvPr>
            <p:ph type="body" idx="1"/>
          </p:nvPr>
        </p:nvSpPr>
        <p:spPr>
          <a:noFill/>
        </p:spPr>
        <p:txBody>
          <a:bodyPr/>
          <a:lstStyle/>
          <a:p>
            <a:pPr eaLnBrk="1" hangingPunct="1"/>
            <a:endParaRPr lang="ja-JP" altLang="en-US" smtClean="0">
              <a:ea typeface="ＭＳ Ｐゴシック" charset="-128"/>
            </a:endParaRPr>
          </a:p>
        </p:txBody>
      </p:sp>
      <p:sp>
        <p:nvSpPr>
          <p:cNvPr id="43012" name="スライド番号プレースホルダ 3"/>
          <p:cNvSpPr>
            <a:spLocks noGrp="1"/>
          </p:cNvSpPr>
          <p:nvPr>
            <p:ph type="sldNum" sz="quarter" idx="5"/>
          </p:nvPr>
        </p:nvSpPr>
        <p:spPr>
          <a:noFill/>
        </p:spPr>
        <p:txBody>
          <a:bodyPr/>
          <a:lstStyle>
            <a:lvl1pPr defTabSz="946150">
              <a:defRPr kumimoji="1" sz="3600">
                <a:solidFill>
                  <a:schemeClr val="tx1"/>
                </a:solidFill>
                <a:latin typeface="Arial" charset="0"/>
                <a:ea typeface="ＭＳ Ｐゴシック" charset="-128"/>
              </a:defRPr>
            </a:lvl1pPr>
            <a:lvl2pPr marL="742950" indent="-285750" defTabSz="946150">
              <a:defRPr kumimoji="1" sz="3600">
                <a:solidFill>
                  <a:schemeClr val="tx1"/>
                </a:solidFill>
                <a:latin typeface="Arial" charset="0"/>
                <a:ea typeface="ＭＳ Ｐゴシック" charset="-128"/>
              </a:defRPr>
            </a:lvl2pPr>
            <a:lvl3pPr marL="1143000" indent="-228600" defTabSz="946150">
              <a:defRPr kumimoji="1" sz="3600">
                <a:solidFill>
                  <a:schemeClr val="tx1"/>
                </a:solidFill>
                <a:latin typeface="Arial" charset="0"/>
                <a:ea typeface="ＭＳ Ｐゴシック" charset="-128"/>
              </a:defRPr>
            </a:lvl3pPr>
            <a:lvl4pPr marL="1600200" indent="-228600" defTabSz="946150">
              <a:defRPr kumimoji="1" sz="3600">
                <a:solidFill>
                  <a:schemeClr val="tx1"/>
                </a:solidFill>
                <a:latin typeface="Arial" charset="0"/>
                <a:ea typeface="ＭＳ Ｐゴシック" charset="-128"/>
              </a:defRPr>
            </a:lvl4pPr>
            <a:lvl5pPr marL="2057400" indent="-228600" defTabSz="946150">
              <a:defRPr kumimoji="1" sz="3600">
                <a:solidFill>
                  <a:schemeClr val="tx1"/>
                </a:solidFill>
                <a:latin typeface="Arial" charset="0"/>
                <a:ea typeface="ＭＳ Ｐゴシック" charset="-128"/>
              </a:defRPr>
            </a:lvl5pPr>
            <a:lvl6pPr marL="2514600" indent="-228600" algn="ctr" defTabSz="946150"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946150"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946150"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946150" eaLnBrk="0" fontAlgn="base" hangingPunct="0">
              <a:spcBef>
                <a:spcPct val="20000"/>
              </a:spcBef>
              <a:spcAft>
                <a:spcPct val="0"/>
              </a:spcAft>
              <a:defRPr kumimoji="1" sz="3600">
                <a:solidFill>
                  <a:schemeClr val="tx1"/>
                </a:solidFill>
                <a:latin typeface="Arial" charset="0"/>
                <a:ea typeface="ＭＳ Ｐゴシック" charset="-128"/>
              </a:defRPr>
            </a:lvl9pPr>
          </a:lstStyle>
          <a:p>
            <a:fld id="{CE1551F0-3258-401A-8520-F9DF483DD850}" type="slidenum">
              <a:rPr lang="en-US" altLang="ja-JP" sz="1200" smtClean="0"/>
              <a:pPr/>
              <a:t>1</a:t>
            </a:fld>
            <a:endParaRPr lang="en-US" altLang="ja-JP" sz="1200" smtClean="0"/>
          </a:p>
        </p:txBody>
      </p:sp>
    </p:spTree>
    <p:extLst>
      <p:ext uri="{BB962C8B-B14F-4D97-AF65-F5344CB8AC3E}">
        <p14:creationId xmlns:p14="http://schemas.microsoft.com/office/powerpoint/2010/main" val="258512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23800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39397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36214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100945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02114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95220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62280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95902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537125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75634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648490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004949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173265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302239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689016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755534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020592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02029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49721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455124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95782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08304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890615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736125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501802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926699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479019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297351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33241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08363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735788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9225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985302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693496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62242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64804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12438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086431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134439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94685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190681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7196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6247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380781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15814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491285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520811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746489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9738938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4242728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4557887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4953655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285015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3958939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3994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96387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ja-JP" altLang="en-US" smtClean="0">
              <a:ea typeface="ＭＳ Ｐゴシック" charset="-128"/>
            </a:endParaRPr>
          </a:p>
        </p:txBody>
      </p:sp>
    </p:spTree>
    <p:extLst>
      <p:ext uri="{BB962C8B-B14F-4D97-AF65-F5344CB8AC3E}">
        <p14:creationId xmlns:p14="http://schemas.microsoft.com/office/powerpoint/2010/main" val="1135854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 name="Picture 27" descr="表紙元"/>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0"/>
            <a:ext cx="9906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30"/>
          <p:cNvSpPr>
            <a:spLocks noChangeShapeType="1"/>
          </p:cNvSpPr>
          <p:nvPr userDrawn="1"/>
        </p:nvSpPr>
        <p:spPr bwMode="auto">
          <a:xfrm>
            <a:off x="1836738" y="6418263"/>
            <a:ext cx="80692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0016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75913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639050" y="285750"/>
            <a:ext cx="2266950" cy="60547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838200" y="285750"/>
            <a:ext cx="6648450" cy="60547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77100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76288" y="258763"/>
            <a:ext cx="8404225" cy="549116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1876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6696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44550" y="4859338"/>
            <a:ext cx="9085263" cy="1501775"/>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844550" y="3205163"/>
            <a:ext cx="9085263"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173687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838200" y="1243013"/>
            <a:ext cx="4457700" cy="5097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448300" y="1243013"/>
            <a:ext cx="4457700" cy="5097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78576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4988" y="303213"/>
            <a:ext cx="9618662" cy="1260475"/>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534988" y="1692275"/>
            <a:ext cx="4722812"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534988" y="2398713"/>
            <a:ext cx="4722812"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429250"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429250"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97464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155614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28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4988" y="301625"/>
            <a:ext cx="3516312" cy="1281113"/>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178300" y="301625"/>
            <a:ext cx="59753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534988" y="1582738"/>
            <a:ext cx="3516312"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80716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95500" y="5294313"/>
            <a:ext cx="6413500" cy="623887"/>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095500" y="676275"/>
            <a:ext cx="6413500" cy="4537075"/>
          </a:xfrm>
        </p:spPr>
        <p:txBody>
          <a:bodyPr lIns="91440" tIns="45720" rIns="91440" bIns="4572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2095500" y="5918200"/>
            <a:ext cx="64135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2557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0"/>
          <p:cNvGrpSpPr>
            <a:grpSpLocks/>
          </p:cNvGrpSpPr>
          <p:nvPr userDrawn="1"/>
        </p:nvGrpSpPr>
        <p:grpSpPr bwMode="auto">
          <a:xfrm>
            <a:off x="839788" y="0"/>
            <a:ext cx="9066212" cy="242888"/>
            <a:chOff x="571" y="0"/>
            <a:chExt cx="3893" cy="169"/>
          </a:xfrm>
        </p:grpSpPr>
        <p:sp>
          <p:nvSpPr>
            <p:cNvPr id="1055" name="Rectangle 31"/>
            <p:cNvSpPr>
              <a:spLocks noChangeArrowheads="1"/>
            </p:cNvSpPr>
            <p:nvPr/>
          </p:nvSpPr>
          <p:spPr bwMode="auto">
            <a:xfrm>
              <a:off x="571" y="139"/>
              <a:ext cx="3893" cy="30"/>
            </a:xfrm>
            <a:prstGeom prst="rect">
              <a:avLst/>
            </a:prstGeom>
            <a:solidFill>
              <a:srgbClr val="A4A7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88" tIns="41994" rIns="83988" bIns="41994" anchor="ctr"/>
            <a:lstStyle>
              <a:lvl1pPr algn="l" defTabSz="839788">
                <a:spcBef>
                  <a:spcPct val="0"/>
                </a:spcBef>
                <a:defRPr kumimoji="1" sz="2200">
                  <a:solidFill>
                    <a:schemeClr val="tx1"/>
                  </a:solidFill>
                  <a:latin typeface="Arial" charset="0"/>
                  <a:ea typeface="ＭＳ Ｐゴシック" pitchFamily="50" charset="-128"/>
                </a:defRPr>
              </a:lvl1pPr>
              <a:lvl2pPr marL="682625" indent="-261938" algn="l" defTabSz="839788">
                <a:spcBef>
                  <a:spcPct val="0"/>
                </a:spcBef>
                <a:defRPr kumimoji="1" sz="2200">
                  <a:solidFill>
                    <a:schemeClr val="tx1"/>
                  </a:solidFill>
                  <a:latin typeface="Arial" charset="0"/>
                  <a:ea typeface="ＭＳ Ｐゴシック" pitchFamily="50" charset="-128"/>
                </a:defRPr>
              </a:lvl2pPr>
              <a:lvl3pPr marL="1049338" indent="-209550" algn="l" defTabSz="839788">
                <a:spcBef>
                  <a:spcPct val="0"/>
                </a:spcBef>
                <a:defRPr kumimoji="1" sz="2200">
                  <a:solidFill>
                    <a:schemeClr val="tx1"/>
                  </a:solidFill>
                  <a:latin typeface="Arial" charset="0"/>
                  <a:ea typeface="ＭＳ Ｐゴシック" pitchFamily="50" charset="-128"/>
                </a:defRPr>
              </a:lvl3pPr>
              <a:lvl4pPr marL="1470025" indent="-209550" algn="l" defTabSz="839788">
                <a:spcBef>
                  <a:spcPct val="0"/>
                </a:spcBef>
                <a:defRPr kumimoji="1" sz="2200">
                  <a:solidFill>
                    <a:schemeClr val="tx1"/>
                  </a:solidFill>
                  <a:latin typeface="Arial" charset="0"/>
                  <a:ea typeface="ＭＳ Ｐゴシック" pitchFamily="50" charset="-128"/>
                </a:defRPr>
              </a:lvl4pPr>
              <a:lvl5pPr marL="1889125" indent="-209550" algn="l" defTabSz="839788">
                <a:spcBef>
                  <a:spcPct val="0"/>
                </a:spcBef>
                <a:defRPr kumimoji="1" sz="2200">
                  <a:solidFill>
                    <a:schemeClr val="tx1"/>
                  </a:solidFill>
                  <a:latin typeface="Arial" charset="0"/>
                  <a:ea typeface="ＭＳ Ｐゴシック" pitchFamily="50" charset="-128"/>
                </a:defRPr>
              </a:lvl5pPr>
              <a:lvl6pPr marL="23463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6pPr>
              <a:lvl7pPr marL="28035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7pPr>
              <a:lvl8pPr marL="32607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8pPr>
              <a:lvl9pPr marL="37179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9pPr>
            </a:lstStyle>
            <a:p>
              <a:pPr eaLnBrk="1" hangingPunct="1">
                <a:defRPr/>
              </a:pPr>
              <a:endParaRPr lang="ja-JP" altLang="en-US" sz="2000" smtClean="0"/>
            </a:p>
          </p:txBody>
        </p:sp>
        <p:sp>
          <p:nvSpPr>
            <p:cNvPr id="1056" name="Rectangle 32"/>
            <p:cNvSpPr>
              <a:spLocks noChangeArrowheads="1"/>
            </p:cNvSpPr>
            <p:nvPr/>
          </p:nvSpPr>
          <p:spPr bwMode="auto">
            <a:xfrm>
              <a:off x="571" y="0"/>
              <a:ext cx="3893" cy="141"/>
            </a:xfrm>
            <a:prstGeom prst="rect">
              <a:avLst/>
            </a:prstGeom>
            <a:solidFill>
              <a:srgbClr val="EF0D1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88" tIns="41994" rIns="83988" bIns="41994" anchor="ctr"/>
            <a:lstStyle>
              <a:lvl1pPr algn="l" defTabSz="839788">
                <a:spcBef>
                  <a:spcPct val="0"/>
                </a:spcBef>
                <a:defRPr kumimoji="1" sz="2200">
                  <a:solidFill>
                    <a:schemeClr val="tx1"/>
                  </a:solidFill>
                  <a:latin typeface="Arial" charset="0"/>
                  <a:ea typeface="ＭＳ Ｐゴシック" pitchFamily="50" charset="-128"/>
                </a:defRPr>
              </a:lvl1pPr>
              <a:lvl2pPr marL="682625" indent="-261938" algn="l" defTabSz="839788">
                <a:spcBef>
                  <a:spcPct val="0"/>
                </a:spcBef>
                <a:defRPr kumimoji="1" sz="2200">
                  <a:solidFill>
                    <a:schemeClr val="tx1"/>
                  </a:solidFill>
                  <a:latin typeface="Arial" charset="0"/>
                  <a:ea typeface="ＭＳ Ｐゴシック" pitchFamily="50" charset="-128"/>
                </a:defRPr>
              </a:lvl2pPr>
              <a:lvl3pPr marL="1049338" indent="-209550" algn="l" defTabSz="839788">
                <a:spcBef>
                  <a:spcPct val="0"/>
                </a:spcBef>
                <a:defRPr kumimoji="1" sz="2200">
                  <a:solidFill>
                    <a:schemeClr val="tx1"/>
                  </a:solidFill>
                  <a:latin typeface="Arial" charset="0"/>
                  <a:ea typeface="ＭＳ Ｐゴシック" pitchFamily="50" charset="-128"/>
                </a:defRPr>
              </a:lvl3pPr>
              <a:lvl4pPr marL="1470025" indent="-209550" algn="l" defTabSz="839788">
                <a:spcBef>
                  <a:spcPct val="0"/>
                </a:spcBef>
                <a:defRPr kumimoji="1" sz="2200">
                  <a:solidFill>
                    <a:schemeClr val="tx1"/>
                  </a:solidFill>
                  <a:latin typeface="Arial" charset="0"/>
                  <a:ea typeface="ＭＳ Ｐゴシック" pitchFamily="50" charset="-128"/>
                </a:defRPr>
              </a:lvl4pPr>
              <a:lvl5pPr marL="1889125" indent="-209550" algn="l" defTabSz="839788">
                <a:spcBef>
                  <a:spcPct val="0"/>
                </a:spcBef>
                <a:defRPr kumimoji="1" sz="2200">
                  <a:solidFill>
                    <a:schemeClr val="tx1"/>
                  </a:solidFill>
                  <a:latin typeface="Arial" charset="0"/>
                  <a:ea typeface="ＭＳ Ｐゴシック" pitchFamily="50" charset="-128"/>
                </a:defRPr>
              </a:lvl5pPr>
              <a:lvl6pPr marL="23463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6pPr>
              <a:lvl7pPr marL="28035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7pPr>
              <a:lvl8pPr marL="32607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8pPr>
              <a:lvl9pPr marL="3717925" indent="-209550" defTabSz="839788" eaLnBrk="0" fontAlgn="base" hangingPunct="0">
                <a:spcBef>
                  <a:spcPct val="0"/>
                </a:spcBef>
                <a:spcAft>
                  <a:spcPct val="0"/>
                </a:spcAft>
                <a:defRPr kumimoji="1" sz="2200">
                  <a:solidFill>
                    <a:schemeClr val="tx1"/>
                  </a:solidFill>
                  <a:latin typeface="Arial" charset="0"/>
                  <a:ea typeface="ＭＳ Ｐゴシック" pitchFamily="50" charset="-128"/>
                </a:defRPr>
              </a:lvl9pPr>
            </a:lstStyle>
            <a:p>
              <a:pPr eaLnBrk="1" hangingPunct="1">
                <a:defRPr/>
              </a:pPr>
              <a:endParaRPr lang="ja-JP" altLang="en-US" sz="2000" smtClean="0"/>
            </a:p>
          </p:txBody>
        </p:sp>
      </p:grpSp>
      <p:sp>
        <p:nvSpPr>
          <p:cNvPr id="1027" name="Line 34"/>
          <p:cNvSpPr>
            <a:spLocks noChangeShapeType="1"/>
          </p:cNvSpPr>
          <p:nvPr userDrawn="1"/>
        </p:nvSpPr>
        <p:spPr bwMode="auto">
          <a:xfrm>
            <a:off x="847725" y="6418263"/>
            <a:ext cx="905827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28" name="Rectangle 40"/>
          <p:cNvSpPr>
            <a:spLocks noGrp="1" noChangeArrowheads="1"/>
          </p:cNvSpPr>
          <p:nvPr>
            <p:ph type="title"/>
          </p:nvPr>
        </p:nvSpPr>
        <p:spPr bwMode="auto">
          <a:xfrm>
            <a:off x="776288" y="2587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3988" tIns="41994" rIns="83988" bIns="41994" numCol="1" anchor="t" anchorCtr="0" compatLnSpc="1">
            <a:prstTxWarp prst="textNoShape">
              <a:avLst/>
            </a:prstTxWarp>
          </a:bodyPr>
          <a:lstStyle/>
          <a:p>
            <a:pPr lvl="0"/>
            <a:r>
              <a:rPr lang="ja-JP" altLang="en-US" smtClean="0"/>
              <a:t>マスタ タイトルの書式設定</a:t>
            </a:r>
          </a:p>
        </p:txBody>
      </p:sp>
      <p:sp>
        <p:nvSpPr>
          <p:cNvPr id="1029" name="Rectangle 41"/>
          <p:cNvSpPr>
            <a:spLocks noGrp="1" noChangeArrowheads="1"/>
          </p:cNvSpPr>
          <p:nvPr>
            <p:ph type="body" idx="1"/>
          </p:nvPr>
        </p:nvSpPr>
        <p:spPr bwMode="auto">
          <a:xfrm>
            <a:off x="776288" y="1127125"/>
            <a:ext cx="8404225"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3988" tIns="41994" rIns="83988" bIns="41994"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57263" rtl="0" eaLnBrk="0" fontAlgn="base" hangingPunct="0">
        <a:spcBef>
          <a:spcPct val="0"/>
        </a:spcBef>
        <a:spcAft>
          <a:spcPct val="0"/>
        </a:spcAft>
        <a:defRPr kumimoji="1" sz="2600" b="1">
          <a:solidFill>
            <a:schemeClr val="tx2"/>
          </a:solidFill>
          <a:latin typeface="+mj-lt"/>
          <a:ea typeface="+mj-ea"/>
          <a:cs typeface="+mj-cs"/>
        </a:defRPr>
      </a:lvl1pPr>
      <a:lvl2pPr algn="l" defTabSz="957263" rtl="0" eaLnBrk="0" fontAlgn="base" hangingPunct="0">
        <a:spcBef>
          <a:spcPct val="0"/>
        </a:spcBef>
        <a:spcAft>
          <a:spcPct val="0"/>
        </a:spcAft>
        <a:defRPr kumimoji="1" sz="2600" b="1">
          <a:solidFill>
            <a:schemeClr val="tx2"/>
          </a:solidFill>
          <a:latin typeface="Arial" charset="0"/>
          <a:ea typeface="ＭＳ Ｐゴシック" pitchFamily="-44" charset="-128"/>
        </a:defRPr>
      </a:lvl2pPr>
      <a:lvl3pPr algn="l" defTabSz="957263" rtl="0" eaLnBrk="0" fontAlgn="base" hangingPunct="0">
        <a:spcBef>
          <a:spcPct val="0"/>
        </a:spcBef>
        <a:spcAft>
          <a:spcPct val="0"/>
        </a:spcAft>
        <a:defRPr kumimoji="1" sz="2600" b="1">
          <a:solidFill>
            <a:schemeClr val="tx2"/>
          </a:solidFill>
          <a:latin typeface="Arial" charset="0"/>
          <a:ea typeface="ＭＳ Ｐゴシック" pitchFamily="-44" charset="-128"/>
        </a:defRPr>
      </a:lvl3pPr>
      <a:lvl4pPr algn="l" defTabSz="957263" rtl="0" eaLnBrk="0" fontAlgn="base" hangingPunct="0">
        <a:spcBef>
          <a:spcPct val="0"/>
        </a:spcBef>
        <a:spcAft>
          <a:spcPct val="0"/>
        </a:spcAft>
        <a:defRPr kumimoji="1" sz="2600" b="1">
          <a:solidFill>
            <a:schemeClr val="tx2"/>
          </a:solidFill>
          <a:latin typeface="Arial" charset="0"/>
          <a:ea typeface="ＭＳ Ｐゴシック" pitchFamily="-44" charset="-128"/>
        </a:defRPr>
      </a:lvl4pPr>
      <a:lvl5pPr algn="l" defTabSz="957263" rtl="0" eaLnBrk="0" fontAlgn="base" hangingPunct="0">
        <a:spcBef>
          <a:spcPct val="0"/>
        </a:spcBef>
        <a:spcAft>
          <a:spcPct val="0"/>
        </a:spcAft>
        <a:defRPr kumimoji="1" sz="2600" b="1">
          <a:solidFill>
            <a:schemeClr val="tx2"/>
          </a:solidFill>
          <a:latin typeface="Arial" charset="0"/>
          <a:ea typeface="ＭＳ Ｐゴシック" pitchFamily="-44" charset="-128"/>
        </a:defRPr>
      </a:lvl5pPr>
      <a:lvl6pPr marL="457200" algn="l" defTabSz="1042988" rtl="0" fontAlgn="base">
        <a:spcBef>
          <a:spcPct val="0"/>
        </a:spcBef>
        <a:spcAft>
          <a:spcPct val="0"/>
        </a:spcAft>
        <a:defRPr kumimoji="1" sz="2800" b="1">
          <a:solidFill>
            <a:schemeClr val="tx2"/>
          </a:solidFill>
          <a:latin typeface="Arial" charset="0"/>
          <a:ea typeface="ＭＳ Ｐゴシック" pitchFamily="-44" charset="-128"/>
        </a:defRPr>
      </a:lvl6pPr>
      <a:lvl7pPr marL="914400" algn="l" defTabSz="1042988" rtl="0" fontAlgn="base">
        <a:spcBef>
          <a:spcPct val="0"/>
        </a:spcBef>
        <a:spcAft>
          <a:spcPct val="0"/>
        </a:spcAft>
        <a:defRPr kumimoji="1" sz="2800" b="1">
          <a:solidFill>
            <a:schemeClr val="tx2"/>
          </a:solidFill>
          <a:latin typeface="Arial" charset="0"/>
          <a:ea typeface="ＭＳ Ｐゴシック" pitchFamily="-44" charset="-128"/>
        </a:defRPr>
      </a:lvl7pPr>
      <a:lvl8pPr marL="1371600" algn="l" defTabSz="1042988" rtl="0" fontAlgn="base">
        <a:spcBef>
          <a:spcPct val="0"/>
        </a:spcBef>
        <a:spcAft>
          <a:spcPct val="0"/>
        </a:spcAft>
        <a:defRPr kumimoji="1" sz="2800" b="1">
          <a:solidFill>
            <a:schemeClr val="tx2"/>
          </a:solidFill>
          <a:latin typeface="Arial" charset="0"/>
          <a:ea typeface="ＭＳ Ｐゴシック" pitchFamily="-44" charset="-128"/>
        </a:defRPr>
      </a:lvl8pPr>
      <a:lvl9pPr marL="1828800" algn="l" defTabSz="1042988" rtl="0" fontAlgn="base">
        <a:spcBef>
          <a:spcPct val="0"/>
        </a:spcBef>
        <a:spcAft>
          <a:spcPct val="0"/>
        </a:spcAft>
        <a:defRPr kumimoji="1" sz="2800" b="1">
          <a:solidFill>
            <a:schemeClr val="tx2"/>
          </a:solidFill>
          <a:latin typeface="Arial" charset="0"/>
          <a:ea typeface="ＭＳ Ｐゴシック" pitchFamily="-44" charset="-128"/>
        </a:defRPr>
      </a:lvl9pPr>
    </p:titleStyle>
    <p:bodyStyle>
      <a:lvl1pPr marL="358775" indent="-358775" algn="l" defTabSz="957263" rtl="0" eaLnBrk="0" fontAlgn="base" hangingPunct="0">
        <a:spcBef>
          <a:spcPct val="20000"/>
        </a:spcBef>
        <a:spcAft>
          <a:spcPct val="0"/>
        </a:spcAft>
        <a:defRPr kumimoji="1" sz="2000">
          <a:solidFill>
            <a:schemeClr val="tx1"/>
          </a:solidFill>
          <a:latin typeface="+mn-lt"/>
          <a:ea typeface="+mn-ea"/>
          <a:cs typeface="+mn-cs"/>
        </a:defRPr>
      </a:lvl1pPr>
      <a:lvl2pPr marL="777875" indent="-300038" algn="l" defTabSz="957263" rtl="0" eaLnBrk="0" fontAlgn="base" hangingPunct="0">
        <a:spcBef>
          <a:spcPct val="20000"/>
        </a:spcBef>
        <a:spcAft>
          <a:spcPct val="0"/>
        </a:spcAft>
        <a:buChar char="–"/>
        <a:defRPr kumimoji="1" sz="2000">
          <a:solidFill>
            <a:schemeClr val="tx1"/>
          </a:solidFill>
          <a:latin typeface="+mn-lt"/>
          <a:ea typeface="+mn-ea"/>
        </a:defRPr>
      </a:lvl2pPr>
      <a:lvl3pPr marL="1196975" indent="-239713" algn="l" defTabSz="957263" rtl="0" eaLnBrk="0" fontAlgn="base" hangingPunct="0">
        <a:spcBef>
          <a:spcPct val="20000"/>
        </a:spcBef>
        <a:spcAft>
          <a:spcPct val="0"/>
        </a:spcAft>
        <a:buChar char="•"/>
        <a:defRPr kumimoji="1" sz="2000">
          <a:solidFill>
            <a:schemeClr val="tx1"/>
          </a:solidFill>
          <a:latin typeface="+mn-lt"/>
          <a:ea typeface="+mn-ea"/>
        </a:defRPr>
      </a:lvl3pPr>
      <a:lvl4pPr marL="1676400" indent="-239713" algn="l" defTabSz="957263" rtl="0" eaLnBrk="0" fontAlgn="base" hangingPunct="0">
        <a:spcBef>
          <a:spcPct val="20000"/>
        </a:spcBef>
        <a:spcAft>
          <a:spcPct val="0"/>
        </a:spcAft>
        <a:buChar char="–"/>
        <a:defRPr kumimoji="1" sz="2000">
          <a:solidFill>
            <a:schemeClr val="tx1"/>
          </a:solidFill>
          <a:latin typeface="+mn-lt"/>
          <a:ea typeface="+mn-ea"/>
        </a:defRPr>
      </a:lvl4pPr>
      <a:lvl5pPr marL="2155825" indent="-239713" algn="l" defTabSz="957263" rtl="0" eaLnBrk="0" fontAlgn="base" hangingPunct="0">
        <a:spcBef>
          <a:spcPct val="20000"/>
        </a:spcBef>
        <a:spcAft>
          <a:spcPct val="0"/>
        </a:spcAft>
        <a:buChar char="»"/>
        <a:defRPr kumimoji="1" sz="2000">
          <a:solidFill>
            <a:schemeClr val="tx1"/>
          </a:solidFill>
          <a:latin typeface="+mn-lt"/>
          <a:ea typeface="+mn-ea"/>
        </a:defRPr>
      </a:lvl5pPr>
      <a:lvl6pPr marL="2803525" indent="-260350" algn="l" defTabSz="1042988" rtl="0" fontAlgn="base">
        <a:spcBef>
          <a:spcPct val="20000"/>
        </a:spcBef>
        <a:spcAft>
          <a:spcPct val="0"/>
        </a:spcAft>
        <a:buChar char="»"/>
        <a:defRPr kumimoji="1" sz="2200">
          <a:solidFill>
            <a:schemeClr val="tx1"/>
          </a:solidFill>
          <a:latin typeface="+mn-lt"/>
          <a:ea typeface="+mn-ea"/>
        </a:defRPr>
      </a:lvl6pPr>
      <a:lvl7pPr marL="3260725" indent="-260350" algn="l" defTabSz="1042988" rtl="0" fontAlgn="base">
        <a:spcBef>
          <a:spcPct val="20000"/>
        </a:spcBef>
        <a:spcAft>
          <a:spcPct val="0"/>
        </a:spcAft>
        <a:buChar char="»"/>
        <a:defRPr kumimoji="1" sz="2200">
          <a:solidFill>
            <a:schemeClr val="tx1"/>
          </a:solidFill>
          <a:latin typeface="+mn-lt"/>
          <a:ea typeface="+mn-ea"/>
        </a:defRPr>
      </a:lvl7pPr>
      <a:lvl8pPr marL="3717925" indent="-260350" algn="l" defTabSz="1042988" rtl="0" fontAlgn="base">
        <a:spcBef>
          <a:spcPct val="20000"/>
        </a:spcBef>
        <a:spcAft>
          <a:spcPct val="0"/>
        </a:spcAft>
        <a:buChar char="»"/>
        <a:defRPr kumimoji="1" sz="2200">
          <a:solidFill>
            <a:schemeClr val="tx1"/>
          </a:solidFill>
          <a:latin typeface="+mn-lt"/>
          <a:ea typeface="+mn-ea"/>
        </a:defRPr>
      </a:lvl8pPr>
      <a:lvl9pPr marL="4175125" indent="-260350" algn="l" defTabSz="1042988" rtl="0" fontAlgn="base">
        <a:spcBef>
          <a:spcPct val="20000"/>
        </a:spcBef>
        <a:spcAft>
          <a:spcPct val="0"/>
        </a:spcAft>
        <a:buChar char="»"/>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6.xml"/><Relationship Id="rId18" Type="http://schemas.openxmlformats.org/officeDocument/2006/relationships/slide" Target="slide36.xml"/><Relationship Id="rId3" Type="http://schemas.openxmlformats.org/officeDocument/2006/relationships/slide" Target="slide5.xml"/><Relationship Id="rId21" Type="http://schemas.openxmlformats.org/officeDocument/2006/relationships/slide" Target="slide44.xml"/><Relationship Id="rId7" Type="http://schemas.openxmlformats.org/officeDocument/2006/relationships/slide" Target="slide12.xml"/><Relationship Id="rId12" Type="http://schemas.openxmlformats.org/officeDocument/2006/relationships/slide" Target="slide21.xml"/><Relationship Id="rId17" Type="http://schemas.openxmlformats.org/officeDocument/2006/relationships/slide" Target="slide33.xml"/><Relationship Id="rId2" Type="http://schemas.openxmlformats.org/officeDocument/2006/relationships/notesSlide" Target="../notesSlides/notesSlide4.xml"/><Relationship Id="rId16" Type="http://schemas.openxmlformats.org/officeDocument/2006/relationships/slide" Target="slide32.xml"/><Relationship Id="rId20" Type="http://schemas.openxmlformats.org/officeDocument/2006/relationships/slide" Target="slide4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19.xml"/><Relationship Id="rId5" Type="http://schemas.openxmlformats.org/officeDocument/2006/relationships/slide" Target="slide9.xml"/><Relationship Id="rId15" Type="http://schemas.openxmlformats.org/officeDocument/2006/relationships/slide" Target="slide30.xml"/><Relationship Id="rId23" Type="http://schemas.openxmlformats.org/officeDocument/2006/relationships/slide" Target="slide52.xml"/><Relationship Id="rId10" Type="http://schemas.openxmlformats.org/officeDocument/2006/relationships/slide" Target="slide18.xml"/><Relationship Id="rId19" Type="http://schemas.openxmlformats.org/officeDocument/2006/relationships/slide" Target="slide38.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28.xml"/><Relationship Id="rId22" Type="http://schemas.openxmlformats.org/officeDocument/2006/relationships/slide" Target="slide4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730375" y="6397625"/>
            <a:ext cx="24304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ea typeface="HG創英角ｺﾞｼｯｸUB" pitchFamily="49" charset="-128"/>
              </a:rPr>
              <a:t>SINTO S-PRECISION, LTD.</a:t>
            </a:r>
          </a:p>
        </p:txBody>
      </p:sp>
      <p:sp>
        <p:nvSpPr>
          <p:cNvPr id="3075" name="Text Box 4"/>
          <p:cNvSpPr txBox="1">
            <a:spLocks noChangeArrowheads="1"/>
          </p:cNvSpPr>
          <p:nvPr/>
        </p:nvSpPr>
        <p:spPr bwMode="auto">
          <a:xfrm>
            <a:off x="4160838" y="6432550"/>
            <a:ext cx="17541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076" name="Text Box 4"/>
          <p:cNvSpPr txBox="1">
            <a:spLocks noChangeArrowheads="1"/>
          </p:cNvSpPr>
          <p:nvPr/>
        </p:nvSpPr>
        <p:spPr bwMode="auto">
          <a:xfrm>
            <a:off x="1144588" y="3046413"/>
            <a:ext cx="742473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0"/>
              </a:spcBef>
            </a:pPr>
            <a:r>
              <a:rPr lang="ja-JP" altLang="en-US" sz="4000" dirty="0" smtClean="0">
                <a:latin typeface="HGPｺﾞｼｯｸE" pitchFamily="50" charset="-128"/>
                <a:ea typeface="HGPｺﾞｼｯｸE" pitchFamily="50" charset="-128"/>
              </a:rPr>
              <a:t>Ｇｉｔの基本的な使い方</a:t>
            </a:r>
            <a:endParaRPr lang="ja-JP" altLang="en-US" sz="4000" dirty="0">
              <a:latin typeface="HGPｺﾞｼｯｸE" pitchFamily="50" charset="-128"/>
              <a:ea typeface="HGPｺﾞｼｯｸE" pitchFamily="50" charset="-128"/>
            </a:endParaRPr>
          </a:p>
        </p:txBody>
      </p:sp>
      <p:sp>
        <p:nvSpPr>
          <p:cNvPr id="3077" name="Text Box 4"/>
          <p:cNvSpPr txBox="1">
            <a:spLocks noChangeArrowheads="1"/>
          </p:cNvSpPr>
          <p:nvPr/>
        </p:nvSpPr>
        <p:spPr bwMode="auto">
          <a:xfrm>
            <a:off x="7661730" y="5597752"/>
            <a:ext cx="2050256" cy="63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ja-JP" altLang="en-US" sz="1800">
                <a:ea typeface="HGPｺﾞｼｯｸE" pitchFamily="50" charset="-128"/>
              </a:rPr>
              <a:t>新東</a:t>
            </a:r>
            <a:r>
              <a:rPr lang="en-US" altLang="ja-JP" sz="1800">
                <a:ea typeface="HGPｺﾞｼｯｸE" pitchFamily="50" charset="-128"/>
              </a:rPr>
              <a:t>SP </a:t>
            </a:r>
            <a:r>
              <a:rPr lang="ja-JP" altLang="en-US" sz="1800">
                <a:ea typeface="HGPｺﾞｼｯｸE" pitchFamily="50" charset="-128"/>
              </a:rPr>
              <a:t>川上		</a:t>
            </a:r>
            <a:endParaRPr lang="en-US" altLang="ja-JP" sz="1800">
              <a:latin typeface="HGPｺﾞｼｯｸE" pitchFamily="50" charset="-128"/>
              <a:ea typeface="HGPｺﾞｼｯｸE"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02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02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02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02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3.</a:t>
            </a:r>
            <a:r>
              <a:rPr lang="ja-JP" altLang="en-US" sz="3200" b="1">
                <a:solidFill>
                  <a:schemeClr val="tx2"/>
                </a:solidFill>
                <a:latin typeface="ＭＳ Ｐゴシック" charset="-128"/>
              </a:rPr>
              <a:t>ソースをコミットする</a:t>
            </a:r>
            <a:endParaRPr lang="en-US" altLang="ja-JP" sz="3200" b="1">
              <a:solidFill>
                <a:schemeClr val="tx2"/>
              </a:solidFill>
              <a:latin typeface="ＭＳ Ｐゴシック" charset="-128"/>
            </a:endParaRPr>
          </a:p>
        </p:txBody>
      </p:sp>
      <p:sp>
        <p:nvSpPr>
          <p:cNvPr id="10247" name="Text Box 136"/>
          <p:cNvSpPr txBox="1">
            <a:spLocks noChangeArrowheads="1"/>
          </p:cNvSpPr>
          <p:nvPr/>
        </p:nvSpPr>
        <p:spPr bwMode="auto">
          <a:xfrm>
            <a:off x="534988" y="955675"/>
            <a:ext cx="9031287" cy="4016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Git</a:t>
            </a:r>
            <a:r>
              <a:rPr lang="ja-JP" altLang="en-US" sz="2000" b="1"/>
              <a:t>コミット　</a:t>
            </a:r>
            <a:r>
              <a:rPr lang="en-US" altLang="ja-JP" sz="2000" b="1"/>
              <a:t>“master</a:t>
            </a:r>
            <a:r>
              <a:rPr lang="ja-JP" altLang="en-US" sz="2000" b="1"/>
              <a:t>」</a:t>
            </a:r>
            <a:endParaRPr lang="en-US" altLang="ja-JP" sz="2000" b="1"/>
          </a:p>
        </p:txBody>
      </p:sp>
      <p:grpSp>
        <p:nvGrpSpPr>
          <p:cNvPr id="10248" name="グループ化 9"/>
          <p:cNvGrpSpPr>
            <a:grpSpLocks/>
          </p:cNvGrpSpPr>
          <p:nvPr/>
        </p:nvGrpSpPr>
        <p:grpSpPr bwMode="auto">
          <a:xfrm>
            <a:off x="3032125" y="1627188"/>
            <a:ext cx="2663825" cy="3363912"/>
            <a:chOff x="0" y="0"/>
            <a:chExt cx="1800225" cy="2457450"/>
          </a:xfrm>
        </p:grpSpPr>
        <p:pic>
          <p:nvPicPr>
            <p:cNvPr id="10250" name="図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0"/>
              <a:ext cx="1632407"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角丸四角形 11"/>
            <p:cNvSpPr/>
            <p:nvPr/>
          </p:nvSpPr>
          <p:spPr>
            <a:xfrm>
              <a:off x="0" y="1743061"/>
              <a:ext cx="1800225" cy="2760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grpSp>
      <p:sp>
        <p:nvSpPr>
          <p:cNvPr id="10249" name="Text Box 136"/>
          <p:cNvSpPr txBox="1">
            <a:spLocks noChangeArrowheads="1"/>
          </p:cNvSpPr>
          <p:nvPr/>
        </p:nvSpPr>
        <p:spPr bwMode="auto">
          <a:xfrm>
            <a:off x="619125" y="5324475"/>
            <a:ext cx="9031288" cy="4016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これでソースが</a:t>
            </a:r>
            <a:r>
              <a:rPr lang="en-US" altLang="ja-JP" sz="2000" b="1"/>
              <a:t>Git</a:t>
            </a:r>
            <a:r>
              <a:rPr lang="ja-JP" altLang="en-US" sz="2000" b="1"/>
              <a:t>で管理出来るようになる</a:t>
            </a:r>
            <a:endParaRPr lang="en-US" altLang="ja-JP" sz="20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126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126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126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1270"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a:solidFill>
                  <a:schemeClr val="tx2"/>
                </a:solidFill>
                <a:latin typeface="ＭＳ Ｐゴシック" charset="-128"/>
              </a:rPr>
              <a:t>４</a:t>
            </a:r>
            <a:r>
              <a:rPr lang="en-US" altLang="ja-JP" sz="3200" b="1">
                <a:solidFill>
                  <a:schemeClr val="tx2"/>
                </a:solidFill>
                <a:latin typeface="ＭＳ Ｐゴシック" charset="-128"/>
              </a:rPr>
              <a:t>.</a:t>
            </a:r>
            <a:r>
              <a:rPr lang="ja-JP" altLang="en-US" sz="3200" b="1">
                <a:solidFill>
                  <a:schemeClr val="tx2"/>
                </a:solidFill>
                <a:latin typeface="ＭＳ Ｐゴシック" charset="-128"/>
              </a:rPr>
              <a:t>作業用ブランチの作成</a:t>
            </a:r>
            <a:endParaRPr lang="en-US" altLang="ja-JP" sz="3200" b="1">
              <a:solidFill>
                <a:schemeClr val="tx2"/>
              </a:solidFill>
              <a:latin typeface="ＭＳ Ｐゴシック" charset="-128"/>
            </a:endParaRPr>
          </a:p>
        </p:txBody>
      </p:sp>
      <p:sp>
        <p:nvSpPr>
          <p:cNvPr id="11271" name="Text Box 136"/>
          <p:cNvSpPr txBox="1">
            <a:spLocks noChangeArrowheads="1"/>
          </p:cNvSpPr>
          <p:nvPr/>
        </p:nvSpPr>
        <p:spPr bwMode="auto">
          <a:xfrm>
            <a:off x="534988" y="955675"/>
            <a:ext cx="9031287" cy="224948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最初は、</a:t>
            </a:r>
            <a:r>
              <a:rPr lang="en-US" altLang="ja-JP" sz="2000" b="1"/>
              <a:t>Git</a:t>
            </a:r>
            <a:r>
              <a:rPr lang="ja-JP" altLang="en-US" sz="2000" b="1"/>
              <a:t>には</a:t>
            </a:r>
            <a:r>
              <a:rPr lang="en-US" altLang="ja-JP" sz="2000" b="1"/>
              <a:t>master</a:t>
            </a:r>
            <a:r>
              <a:rPr lang="ja-JP" altLang="en-US" sz="2000" b="1"/>
              <a:t>ブランチしか存在しないが、作業は別ブランチで行う。</a:t>
            </a:r>
            <a:endParaRPr lang="en-US" altLang="ja-JP" sz="2000" b="1"/>
          </a:p>
          <a:p>
            <a:pPr algn="l">
              <a:spcBef>
                <a:spcPct val="50000"/>
              </a:spcBef>
            </a:pPr>
            <a:r>
              <a:rPr lang="ja-JP" altLang="en-US" sz="2000" b="1"/>
              <a:t>名前は何でもよいがここでは</a:t>
            </a:r>
            <a:r>
              <a:rPr lang="en-US" altLang="ja-JP" sz="2000" b="1"/>
              <a:t>develop</a:t>
            </a:r>
            <a:r>
              <a:rPr lang="ja-JP" altLang="en-US" sz="2000" b="1"/>
              <a:t>とする。</a:t>
            </a: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「ブランチを作成」</a:t>
            </a:r>
            <a:endParaRPr lang="en-US" altLang="ja-JP" sz="2000" b="1"/>
          </a:p>
          <a:p>
            <a:pPr algn="l">
              <a:spcBef>
                <a:spcPct val="50000"/>
              </a:spcBef>
            </a:pPr>
            <a:r>
              <a:rPr lang="ja-JP" altLang="en-US" sz="2000" b="1"/>
              <a:t>・ブランチ名：</a:t>
            </a:r>
            <a:r>
              <a:rPr lang="en-US" altLang="ja-JP" sz="2000" b="1"/>
              <a:t>develop</a:t>
            </a:r>
          </a:p>
          <a:p>
            <a:pPr algn="l">
              <a:spcBef>
                <a:spcPct val="50000"/>
              </a:spcBef>
            </a:pPr>
            <a:r>
              <a:rPr lang="ja-JP" altLang="en-US" sz="2000" b="1"/>
              <a:t>・新しいブランチに切り替えるにチェック</a:t>
            </a:r>
            <a:endParaRPr lang="en-US" altLang="ja-JP" sz="2000" b="1"/>
          </a:p>
        </p:txBody>
      </p:sp>
      <p:grpSp>
        <p:nvGrpSpPr>
          <p:cNvPr id="11272" name="グループ化 13"/>
          <p:cNvGrpSpPr>
            <a:grpSpLocks/>
          </p:cNvGrpSpPr>
          <p:nvPr/>
        </p:nvGrpSpPr>
        <p:grpSpPr bwMode="auto">
          <a:xfrm>
            <a:off x="5049838" y="2897188"/>
            <a:ext cx="4265612" cy="3284537"/>
            <a:chOff x="0" y="0"/>
            <a:chExt cx="3068380" cy="2511798"/>
          </a:xfrm>
        </p:grpSpPr>
        <p:pic>
          <p:nvPicPr>
            <p:cNvPr id="11273" name="図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68380" cy="251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角丸四角形 16"/>
            <p:cNvSpPr/>
            <p:nvPr/>
          </p:nvSpPr>
          <p:spPr>
            <a:xfrm>
              <a:off x="1586148" y="1455604"/>
              <a:ext cx="1233290" cy="273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8" name="角丸四角形 17"/>
            <p:cNvSpPr/>
            <p:nvPr/>
          </p:nvSpPr>
          <p:spPr>
            <a:xfrm>
              <a:off x="105058" y="225807"/>
              <a:ext cx="2022367" cy="3605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229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229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229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229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5.</a:t>
            </a:r>
            <a:r>
              <a:rPr lang="ja-JP" altLang="en-US" sz="3200" b="1">
                <a:solidFill>
                  <a:schemeClr val="tx2"/>
                </a:solidFill>
                <a:latin typeface="ＭＳ Ｐゴシック" charset="-128"/>
              </a:rPr>
              <a:t>ファイルの変更をコミットする</a:t>
            </a:r>
            <a:endParaRPr lang="en-US" altLang="ja-JP" sz="3200" b="1">
              <a:solidFill>
                <a:schemeClr val="tx2"/>
              </a:solidFill>
              <a:latin typeface="ＭＳ Ｐゴシック" charset="-128"/>
            </a:endParaRPr>
          </a:p>
        </p:txBody>
      </p:sp>
      <p:sp>
        <p:nvSpPr>
          <p:cNvPr id="12295" name="Text Box 136"/>
          <p:cNvSpPr txBox="1">
            <a:spLocks noChangeArrowheads="1"/>
          </p:cNvSpPr>
          <p:nvPr/>
        </p:nvSpPr>
        <p:spPr bwMode="auto">
          <a:xfrm>
            <a:off x="534988" y="955675"/>
            <a:ext cx="9031287" cy="16335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2000" b="1"/>
              <a:t>develop</a:t>
            </a:r>
            <a:r>
              <a:rPr lang="ja-JP" altLang="en-US" sz="2000" b="1"/>
              <a:t>ブランチで作業を行ったら、コミットを行う。作業とはソースファイルの変更、ソースファイルの新規追加等を指す。</a:t>
            </a: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Git</a:t>
            </a:r>
            <a:r>
              <a:rPr lang="ja-JP" altLang="en-US" sz="2000" b="1"/>
              <a:t>コミット　</a:t>
            </a:r>
            <a:r>
              <a:rPr lang="en-US" altLang="ja-JP" sz="2000" b="1"/>
              <a:t>“develop”</a:t>
            </a:r>
            <a:r>
              <a:rPr lang="ja-JP" altLang="en-US" sz="2000" b="1"/>
              <a:t>」</a:t>
            </a:r>
            <a:endParaRPr lang="en-US" altLang="ja-JP" sz="2000" b="1"/>
          </a:p>
          <a:p>
            <a:pPr algn="l">
              <a:spcBef>
                <a:spcPct val="50000"/>
              </a:spcBef>
            </a:pPr>
            <a:endParaRPr lang="en-US" altLang="ja-JP" sz="20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331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331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331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331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5.</a:t>
            </a:r>
            <a:r>
              <a:rPr lang="ja-JP" altLang="en-US" sz="3200" b="1">
                <a:solidFill>
                  <a:schemeClr val="tx2"/>
                </a:solidFill>
                <a:latin typeface="ＭＳ Ｐゴシック" charset="-128"/>
              </a:rPr>
              <a:t>ファイルの変更をコミットする</a:t>
            </a:r>
            <a:endParaRPr lang="en-US" altLang="ja-JP" sz="3200" b="1">
              <a:solidFill>
                <a:schemeClr val="tx2"/>
              </a:solidFill>
              <a:latin typeface="ＭＳ Ｐゴシック" charset="-128"/>
            </a:endParaRPr>
          </a:p>
        </p:txBody>
      </p:sp>
      <p:sp>
        <p:nvSpPr>
          <p:cNvPr id="13319" name="Text Box 136"/>
          <p:cNvSpPr txBox="1">
            <a:spLocks noChangeArrowheads="1"/>
          </p:cNvSpPr>
          <p:nvPr/>
        </p:nvSpPr>
        <p:spPr bwMode="auto">
          <a:xfrm>
            <a:off x="534988" y="955675"/>
            <a:ext cx="9031287" cy="20955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変更したファイルが下に表示される。また、新規追加したファイルの左のチェックボックスにチェックを付け、</a:t>
            </a:r>
            <a:r>
              <a:rPr lang="en-US" altLang="ja-JP" sz="2000" b="1"/>
              <a:t>Git</a:t>
            </a:r>
            <a:r>
              <a:rPr lang="ja-JP" altLang="en-US" sz="2000" b="1"/>
              <a:t>で管理出来るようにする。</a:t>
            </a:r>
            <a:endParaRPr lang="en-US" altLang="ja-JP" sz="2000" b="1"/>
          </a:p>
          <a:p>
            <a:pPr algn="l">
              <a:spcBef>
                <a:spcPct val="50000"/>
              </a:spcBef>
            </a:pPr>
            <a:endParaRPr lang="en-US" altLang="ja-JP" sz="2000" b="1"/>
          </a:p>
          <a:p>
            <a:pPr algn="l">
              <a:spcBef>
                <a:spcPct val="50000"/>
              </a:spcBef>
            </a:pPr>
            <a:r>
              <a:rPr lang="ja-JP" altLang="en-US" sz="2000" b="1"/>
              <a:t>メッセージにコミット内容を記述する</a:t>
            </a:r>
            <a:endParaRPr lang="en-US" altLang="ja-JP" sz="2000" b="1"/>
          </a:p>
          <a:p>
            <a:pPr algn="l">
              <a:spcBef>
                <a:spcPct val="50000"/>
              </a:spcBef>
            </a:pPr>
            <a:endParaRPr lang="en-US" altLang="ja-JP" sz="2000" b="1"/>
          </a:p>
        </p:txBody>
      </p:sp>
      <p:grpSp>
        <p:nvGrpSpPr>
          <p:cNvPr id="13320" name="グループ化 12"/>
          <p:cNvGrpSpPr>
            <a:grpSpLocks/>
          </p:cNvGrpSpPr>
          <p:nvPr/>
        </p:nvGrpSpPr>
        <p:grpSpPr bwMode="auto">
          <a:xfrm>
            <a:off x="5815013" y="1941513"/>
            <a:ext cx="3751262" cy="4240212"/>
            <a:chOff x="0" y="0"/>
            <a:chExt cx="3761778" cy="4324350"/>
          </a:xfrm>
        </p:grpSpPr>
        <p:pic>
          <p:nvPicPr>
            <p:cNvPr id="13322" name="図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6177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角丸四角形 19"/>
            <p:cNvSpPr/>
            <p:nvPr/>
          </p:nvSpPr>
          <p:spPr>
            <a:xfrm>
              <a:off x="152827" y="3048578"/>
              <a:ext cx="2066351" cy="4274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grpSp>
      <p:sp>
        <p:nvSpPr>
          <p:cNvPr id="12" name="角丸四角形 11"/>
          <p:cNvSpPr/>
          <p:nvPr/>
        </p:nvSpPr>
        <p:spPr>
          <a:xfrm>
            <a:off x="5695950" y="2311400"/>
            <a:ext cx="4019550" cy="1092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433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434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434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434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6.</a:t>
            </a:r>
            <a:r>
              <a:rPr lang="ja-JP" altLang="en-US" sz="3200" b="1">
                <a:solidFill>
                  <a:schemeClr val="tx2"/>
                </a:solidFill>
                <a:latin typeface="ＭＳ Ｐゴシック" charset="-128"/>
              </a:rPr>
              <a:t>差分を見る</a:t>
            </a:r>
            <a:endParaRPr lang="en-US" altLang="ja-JP" sz="3200" b="1">
              <a:solidFill>
                <a:schemeClr val="tx2"/>
              </a:solidFill>
              <a:latin typeface="ＭＳ Ｐゴシック" charset="-128"/>
            </a:endParaRPr>
          </a:p>
        </p:txBody>
      </p:sp>
      <p:sp>
        <p:nvSpPr>
          <p:cNvPr id="14343" name="Text Box 136"/>
          <p:cNvSpPr txBox="1">
            <a:spLocks noChangeArrowheads="1"/>
          </p:cNvSpPr>
          <p:nvPr/>
        </p:nvSpPr>
        <p:spPr bwMode="auto">
          <a:xfrm>
            <a:off x="534988" y="955675"/>
            <a:ext cx="9031287" cy="13255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１．作業ディレクトリのソースと、１つ前のコミットバージョンのソースの差分を見る</a:t>
            </a:r>
            <a:endParaRPr lang="en-US" altLang="ja-JP" sz="2000" b="1"/>
          </a:p>
          <a:p>
            <a:pPr algn="l">
              <a:spcBef>
                <a:spcPct val="50000"/>
              </a:spcBef>
            </a:pP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「前のバージョンとの差分」</a:t>
            </a:r>
            <a:endParaRPr lang="en-US" altLang="ja-JP" sz="2000" b="1"/>
          </a:p>
        </p:txBody>
      </p:sp>
      <p:pic>
        <p:nvPicPr>
          <p:cNvPr id="14344" name="図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113" y="2579688"/>
            <a:ext cx="3417887"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角丸四角形 16"/>
          <p:cNvSpPr/>
          <p:nvPr/>
        </p:nvSpPr>
        <p:spPr>
          <a:xfrm>
            <a:off x="773113" y="4292600"/>
            <a:ext cx="3214687" cy="1092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4346" name="Text Box 136"/>
          <p:cNvSpPr txBox="1">
            <a:spLocks noChangeArrowheads="1"/>
          </p:cNvSpPr>
          <p:nvPr/>
        </p:nvSpPr>
        <p:spPr bwMode="auto">
          <a:xfrm>
            <a:off x="4475163" y="4521200"/>
            <a:ext cx="4873625" cy="8636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変更のあるファイルがリスト表示される。</a:t>
            </a:r>
            <a:endParaRPr lang="en-US" altLang="ja-JP" sz="2000" b="1"/>
          </a:p>
          <a:p>
            <a:pPr algn="l">
              <a:spcBef>
                <a:spcPct val="50000"/>
              </a:spcBef>
            </a:pPr>
            <a:r>
              <a:rPr lang="ja-JP" altLang="en-US" sz="2000" b="1"/>
              <a:t>ダブルクリックで差分を確認できる。</a:t>
            </a:r>
            <a:endParaRPr lang="en-US" altLang="ja-JP" sz="20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536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536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536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536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6.</a:t>
            </a:r>
            <a:r>
              <a:rPr lang="ja-JP" altLang="en-US" sz="3200" b="1">
                <a:solidFill>
                  <a:schemeClr val="tx2"/>
                </a:solidFill>
                <a:latin typeface="ＭＳ Ｐゴシック" charset="-128"/>
              </a:rPr>
              <a:t>差分を見る</a:t>
            </a:r>
            <a:endParaRPr lang="en-US" altLang="ja-JP" sz="3200" b="1">
              <a:solidFill>
                <a:schemeClr val="tx2"/>
              </a:solidFill>
              <a:latin typeface="ＭＳ Ｐゴシック" charset="-128"/>
            </a:endParaRPr>
          </a:p>
        </p:txBody>
      </p:sp>
      <p:sp>
        <p:nvSpPr>
          <p:cNvPr id="15367" name="Text Box 136"/>
          <p:cNvSpPr txBox="1">
            <a:spLocks noChangeArrowheads="1"/>
          </p:cNvSpPr>
          <p:nvPr/>
        </p:nvSpPr>
        <p:spPr bwMode="auto">
          <a:xfrm>
            <a:off x="534988" y="955675"/>
            <a:ext cx="9031287" cy="13255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2000" b="1"/>
              <a:t>2</a:t>
            </a:r>
            <a:r>
              <a:rPr lang="ja-JP" altLang="en-US" sz="2000" b="1"/>
              <a:t>．作業ディレクトリのソースと、最新のコミットバージョンのソースの差分を見る</a:t>
            </a:r>
            <a:endParaRPr lang="en-US" altLang="ja-JP" sz="2000" b="1"/>
          </a:p>
          <a:p>
            <a:pPr algn="l">
              <a:spcBef>
                <a:spcPct val="50000"/>
              </a:spcBef>
            </a:pP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「差分」</a:t>
            </a:r>
            <a:endParaRPr lang="en-US" altLang="ja-JP" sz="20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638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638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638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6390"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6.</a:t>
            </a:r>
            <a:r>
              <a:rPr lang="ja-JP" altLang="en-US" sz="3200" b="1">
                <a:solidFill>
                  <a:schemeClr val="tx2"/>
                </a:solidFill>
                <a:latin typeface="ＭＳ Ｐゴシック" charset="-128"/>
              </a:rPr>
              <a:t>差分を見る</a:t>
            </a:r>
            <a:endParaRPr lang="en-US" altLang="ja-JP" sz="3200" b="1">
              <a:solidFill>
                <a:schemeClr val="tx2"/>
              </a:solidFill>
              <a:latin typeface="ＭＳ Ｐゴシック" charset="-128"/>
            </a:endParaRPr>
          </a:p>
        </p:txBody>
      </p:sp>
      <p:sp>
        <p:nvSpPr>
          <p:cNvPr id="16391" name="Text Box 136"/>
          <p:cNvSpPr txBox="1">
            <a:spLocks noChangeArrowheads="1"/>
          </p:cNvSpPr>
          <p:nvPr/>
        </p:nvSpPr>
        <p:spPr bwMode="auto">
          <a:xfrm>
            <a:off x="534988" y="955675"/>
            <a:ext cx="9031287" cy="16335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2000" b="1" dirty="0"/>
              <a:t>3</a:t>
            </a:r>
            <a:r>
              <a:rPr lang="ja-JP" altLang="en-US" sz="2000" b="1" dirty="0" err="1"/>
              <a:t>．</a:t>
            </a:r>
            <a:r>
              <a:rPr lang="ja-JP" altLang="en-US" sz="2000" b="1" dirty="0"/>
              <a:t>特定のバージョンのコミット同士の差分を見る</a:t>
            </a:r>
            <a:endParaRPr lang="en-US" altLang="ja-JP" sz="2000" b="1" dirty="0"/>
          </a:p>
          <a:p>
            <a:pPr algn="l">
              <a:spcBef>
                <a:spcPct val="50000"/>
              </a:spcBef>
            </a:pPr>
            <a:r>
              <a:rPr lang="ja-JP" altLang="en-US" sz="2000" b="1" dirty="0"/>
              <a:t>作業ディレクトリ内で右クリック</a:t>
            </a:r>
            <a:r>
              <a:rPr lang="en-US" altLang="ja-JP" sz="2000" b="1" dirty="0"/>
              <a:t>-</a:t>
            </a:r>
            <a:r>
              <a:rPr lang="ja-JP" altLang="en-US" sz="2000" b="1" dirty="0"/>
              <a:t>「</a:t>
            </a:r>
            <a:r>
              <a:rPr lang="en-US" altLang="ja-JP" sz="2000" b="1" dirty="0" err="1"/>
              <a:t>TortoiseGit</a:t>
            </a:r>
            <a:r>
              <a:rPr lang="ja-JP" altLang="en-US" sz="2000" b="1" dirty="0"/>
              <a:t>」</a:t>
            </a:r>
            <a:r>
              <a:rPr lang="en-US" altLang="ja-JP" sz="2000" b="1" dirty="0"/>
              <a:t>-</a:t>
            </a:r>
            <a:r>
              <a:rPr lang="ja-JP" altLang="en-US" sz="2000" b="1" dirty="0"/>
              <a:t>「ログを表示」</a:t>
            </a:r>
            <a:endParaRPr lang="en-US" altLang="ja-JP" sz="2000" b="1" dirty="0"/>
          </a:p>
          <a:p>
            <a:pPr algn="l">
              <a:spcBef>
                <a:spcPct val="50000"/>
              </a:spcBef>
            </a:pPr>
            <a:r>
              <a:rPr lang="en-US" altLang="ja-JP" sz="2000" b="1" dirty="0"/>
              <a:t>Ctrl</a:t>
            </a:r>
            <a:r>
              <a:rPr lang="ja-JP" altLang="en-US" sz="2000" b="1" dirty="0"/>
              <a:t>ボタンを押しながら、差分を見たい</a:t>
            </a:r>
            <a:r>
              <a:rPr lang="en-US" altLang="ja-JP" sz="2000" b="1" dirty="0"/>
              <a:t>2</a:t>
            </a:r>
            <a:r>
              <a:rPr lang="ja-JP" altLang="en-US" sz="2000" b="1" dirty="0" err="1"/>
              <a:t>つの</a:t>
            </a:r>
            <a:r>
              <a:rPr lang="ja-JP" altLang="en-US" sz="2000" b="1" dirty="0"/>
              <a:t>コミットを選択し、右クリック</a:t>
            </a:r>
            <a:r>
              <a:rPr lang="en-US" altLang="ja-JP" sz="2000" b="1" dirty="0"/>
              <a:t>-</a:t>
            </a:r>
            <a:r>
              <a:rPr lang="ja-JP" altLang="en-US" sz="2000" b="1" dirty="0"/>
              <a:t>「リビジョンの比較」</a:t>
            </a:r>
            <a:endParaRPr lang="en-US" altLang="ja-JP" sz="2000" b="1" dirty="0"/>
          </a:p>
        </p:txBody>
      </p:sp>
      <p:pic>
        <p:nvPicPr>
          <p:cNvPr id="16392" name="図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2354263"/>
            <a:ext cx="6627812"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741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741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741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741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7.</a:t>
            </a:r>
            <a:r>
              <a:rPr lang="ja-JP" altLang="en-US" sz="3200" b="1">
                <a:solidFill>
                  <a:schemeClr val="tx2"/>
                </a:solidFill>
                <a:latin typeface="ＭＳ Ｐゴシック" charset="-128"/>
              </a:rPr>
              <a:t>変更の取り消し</a:t>
            </a:r>
            <a:endParaRPr lang="en-US" altLang="ja-JP" sz="3200" b="1">
              <a:solidFill>
                <a:schemeClr val="tx2"/>
              </a:solidFill>
              <a:latin typeface="ＭＳ Ｐゴシック" charset="-128"/>
            </a:endParaRPr>
          </a:p>
        </p:txBody>
      </p:sp>
      <p:sp>
        <p:nvSpPr>
          <p:cNvPr id="17415" name="Text Box 136"/>
          <p:cNvSpPr txBox="1">
            <a:spLocks noChangeArrowheads="1"/>
          </p:cNvSpPr>
          <p:nvPr/>
        </p:nvSpPr>
        <p:spPr bwMode="auto">
          <a:xfrm>
            <a:off x="534988" y="955675"/>
            <a:ext cx="9031287" cy="17875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変更したソースを元に戻したい場合</a:t>
            </a: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「変更の取り消し」</a:t>
            </a:r>
            <a:endParaRPr lang="en-US" altLang="ja-JP" sz="2000" b="1"/>
          </a:p>
          <a:p>
            <a:pPr algn="l">
              <a:spcBef>
                <a:spcPct val="50000"/>
              </a:spcBef>
            </a:pPr>
            <a:endParaRPr lang="en-US" altLang="ja-JP" sz="2000" b="1"/>
          </a:p>
          <a:p>
            <a:pPr algn="l">
              <a:spcBef>
                <a:spcPct val="50000"/>
              </a:spcBef>
            </a:pPr>
            <a:r>
              <a:rPr lang="ja-JP" altLang="en-US" sz="2000" b="1"/>
              <a:t>元に戻したいソースを選択して「</a:t>
            </a:r>
            <a:r>
              <a:rPr lang="en-US" altLang="ja-JP" sz="2000" b="1"/>
              <a:t>OK</a:t>
            </a:r>
            <a:r>
              <a:rPr lang="ja-JP" altLang="en-US" sz="2000" b="1"/>
              <a:t>」</a:t>
            </a:r>
            <a:endParaRPr lang="en-US" altLang="ja-JP" sz="2000" b="1"/>
          </a:p>
        </p:txBody>
      </p:sp>
      <p:pic>
        <p:nvPicPr>
          <p:cNvPr id="174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2743200"/>
            <a:ext cx="3670300" cy="35004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843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843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843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843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8.</a:t>
            </a:r>
            <a:r>
              <a:rPr lang="ja-JP" altLang="en-US" sz="3200" b="1">
                <a:solidFill>
                  <a:schemeClr val="tx2"/>
                </a:solidFill>
                <a:latin typeface="ＭＳ Ｐゴシック" charset="-128"/>
              </a:rPr>
              <a:t>ブランチの切り替え</a:t>
            </a:r>
            <a:endParaRPr lang="en-US" altLang="ja-JP" sz="3200" b="1">
              <a:solidFill>
                <a:schemeClr val="tx2"/>
              </a:solidFill>
              <a:latin typeface="ＭＳ Ｐゴシック" charset="-128"/>
            </a:endParaRPr>
          </a:p>
        </p:txBody>
      </p:sp>
      <p:sp>
        <p:nvSpPr>
          <p:cNvPr id="18439" name="Text Box 136"/>
          <p:cNvSpPr txBox="1">
            <a:spLocks noChangeArrowheads="1"/>
          </p:cNvSpPr>
          <p:nvPr/>
        </p:nvSpPr>
        <p:spPr bwMode="auto">
          <a:xfrm>
            <a:off x="534988" y="955675"/>
            <a:ext cx="9031287" cy="16335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「切り替え」</a:t>
            </a:r>
            <a:endParaRPr lang="en-US" altLang="ja-JP" sz="2000" b="1"/>
          </a:p>
          <a:p>
            <a:pPr algn="l">
              <a:spcBef>
                <a:spcPct val="50000"/>
              </a:spcBef>
            </a:pPr>
            <a:r>
              <a:rPr lang="ja-JP" altLang="en-US" sz="2000" b="1"/>
              <a:t>切り替え先のブランチを選択する。</a:t>
            </a:r>
            <a:endParaRPr lang="en-US" altLang="ja-JP" sz="2000" b="1"/>
          </a:p>
          <a:p>
            <a:pPr algn="l">
              <a:spcBef>
                <a:spcPct val="50000"/>
              </a:spcBef>
            </a:pPr>
            <a:r>
              <a:rPr lang="ja-JP" altLang="en-US" sz="2000" b="1"/>
              <a:t>なお、ブランチを切り替えると、作業ディレクトリ内のソースはそのブランチのバージョンのソースに即座に切り替わる</a:t>
            </a:r>
            <a:endParaRPr lang="en-US" altLang="ja-JP" sz="2000" b="1"/>
          </a:p>
        </p:txBody>
      </p:sp>
      <p:pic>
        <p:nvPicPr>
          <p:cNvPr id="18440" name="図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8888" y="2744788"/>
            <a:ext cx="3851275"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角丸四角形 10"/>
          <p:cNvSpPr/>
          <p:nvPr/>
        </p:nvSpPr>
        <p:spPr>
          <a:xfrm>
            <a:off x="2566988" y="3048000"/>
            <a:ext cx="3935412" cy="546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1945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1946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1946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1946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9.</a:t>
            </a:r>
            <a:r>
              <a:rPr lang="ja-JP" altLang="en-US" sz="3200" b="1">
                <a:solidFill>
                  <a:schemeClr val="tx2"/>
                </a:solidFill>
                <a:latin typeface="ＭＳ Ｐゴシック" charset="-128"/>
              </a:rPr>
              <a:t>マージ</a:t>
            </a:r>
            <a:endParaRPr lang="en-US" altLang="ja-JP" sz="3200" b="1">
              <a:solidFill>
                <a:schemeClr val="tx2"/>
              </a:solidFill>
              <a:latin typeface="ＭＳ Ｐゴシック" charset="-128"/>
            </a:endParaRPr>
          </a:p>
        </p:txBody>
      </p:sp>
      <p:sp>
        <p:nvSpPr>
          <p:cNvPr id="19463" name="Text Box 136"/>
          <p:cNvSpPr txBox="1">
            <a:spLocks noChangeArrowheads="1"/>
          </p:cNvSpPr>
          <p:nvPr/>
        </p:nvSpPr>
        <p:spPr bwMode="auto">
          <a:xfrm>
            <a:off x="534988" y="955675"/>
            <a:ext cx="9031287" cy="31718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2000" b="1" dirty="0"/>
              <a:t>develop</a:t>
            </a:r>
            <a:r>
              <a:rPr lang="ja-JP" altLang="en-US" sz="2000" b="1" dirty="0"/>
              <a:t>ブランチで作業したソースをリリース版用の</a:t>
            </a:r>
            <a:r>
              <a:rPr lang="en-US" altLang="ja-JP" sz="2000" b="1" dirty="0"/>
              <a:t>master</a:t>
            </a:r>
            <a:r>
              <a:rPr lang="ja-JP" altLang="en-US" sz="2000" b="1" dirty="0"/>
              <a:t>ブランチにマージする。</a:t>
            </a:r>
            <a:endParaRPr lang="en-US" altLang="ja-JP" sz="2000" b="1" dirty="0"/>
          </a:p>
          <a:p>
            <a:pPr algn="l">
              <a:spcBef>
                <a:spcPct val="50000"/>
              </a:spcBef>
            </a:pPr>
            <a:r>
              <a:rPr lang="ja-JP" altLang="en-US" sz="2000" b="1" dirty="0"/>
              <a:t>マージ：</a:t>
            </a:r>
            <a:r>
              <a:rPr lang="en-US" altLang="ja-JP" sz="2000" b="1" dirty="0"/>
              <a:t>2</a:t>
            </a:r>
            <a:r>
              <a:rPr lang="ja-JP" altLang="en-US" sz="2000" b="1" dirty="0" err="1"/>
              <a:t>つの</a:t>
            </a:r>
            <a:r>
              <a:rPr lang="ja-JP" altLang="en-US" sz="2000" b="1" dirty="0"/>
              <a:t>異なるバージョンのソースを</a:t>
            </a:r>
            <a:r>
              <a:rPr lang="en-US" altLang="ja-JP" sz="2000" b="1" dirty="0"/>
              <a:t>1</a:t>
            </a:r>
            <a:r>
              <a:rPr lang="ja-JP" altLang="en-US" sz="2000" b="1" dirty="0" err="1"/>
              <a:t>つに合</a:t>
            </a:r>
            <a:r>
              <a:rPr lang="ja-JP" altLang="en-US" sz="2000" b="1" dirty="0"/>
              <a:t>体させる</a:t>
            </a:r>
            <a:endParaRPr lang="en-US" altLang="ja-JP" sz="2000" b="1" dirty="0"/>
          </a:p>
          <a:p>
            <a:pPr algn="l">
              <a:spcBef>
                <a:spcPct val="50000"/>
              </a:spcBef>
            </a:pPr>
            <a:r>
              <a:rPr lang="ja-JP" altLang="en-US" sz="2000" b="1" dirty="0"/>
              <a:t>  ・ブランチを</a:t>
            </a:r>
            <a:r>
              <a:rPr lang="en-US" altLang="ja-JP" sz="2000" b="1" dirty="0"/>
              <a:t>master</a:t>
            </a:r>
            <a:r>
              <a:rPr lang="ja-JP" altLang="en-US" sz="2000" b="1" dirty="0"/>
              <a:t>に切り替える</a:t>
            </a:r>
            <a:endParaRPr lang="en-US" altLang="ja-JP" sz="2000" b="1" dirty="0"/>
          </a:p>
          <a:p>
            <a:pPr algn="l">
              <a:spcBef>
                <a:spcPct val="50000"/>
              </a:spcBef>
            </a:pPr>
            <a:r>
              <a:rPr lang="ja-JP" altLang="en-US" sz="2000" b="1" dirty="0"/>
              <a:t>  ・作業ディレクトリ内で右クリック</a:t>
            </a:r>
            <a:r>
              <a:rPr lang="en-US" altLang="ja-JP" sz="2000" b="1" dirty="0"/>
              <a:t>-</a:t>
            </a:r>
            <a:r>
              <a:rPr lang="ja-JP" altLang="en-US" sz="2000" b="1" dirty="0"/>
              <a:t>「</a:t>
            </a:r>
            <a:r>
              <a:rPr lang="en-US" altLang="ja-JP" sz="2000" b="1" dirty="0" err="1"/>
              <a:t>TortoiseGit</a:t>
            </a:r>
            <a:r>
              <a:rPr lang="ja-JP" altLang="en-US" sz="2000" b="1" dirty="0"/>
              <a:t>」</a:t>
            </a:r>
            <a:r>
              <a:rPr lang="en-US" altLang="ja-JP" sz="2000" b="1" dirty="0"/>
              <a:t>-</a:t>
            </a:r>
            <a:r>
              <a:rPr lang="ja-JP" altLang="en-US" sz="2000" b="1" dirty="0"/>
              <a:t>「マージ」</a:t>
            </a:r>
            <a:endParaRPr lang="en-US" altLang="ja-JP" sz="2000" b="1" dirty="0"/>
          </a:p>
          <a:p>
            <a:pPr algn="l">
              <a:spcBef>
                <a:spcPct val="50000"/>
              </a:spcBef>
            </a:pPr>
            <a:r>
              <a:rPr lang="ja-JP" altLang="en-US" sz="2000" b="1" dirty="0"/>
              <a:t>　・</a:t>
            </a:r>
            <a:r>
              <a:rPr lang="en-US" altLang="ja-JP" sz="2000" b="1" dirty="0"/>
              <a:t>master</a:t>
            </a:r>
            <a:r>
              <a:rPr lang="ja-JP" altLang="en-US" sz="2000" b="1" dirty="0"/>
              <a:t>にマージしたいブランチを選択。</a:t>
            </a:r>
            <a:r>
              <a:rPr lang="en-US" altLang="ja-JP" sz="2000" b="1" dirty="0"/>
              <a:t>(develop)</a:t>
            </a:r>
          </a:p>
          <a:p>
            <a:pPr algn="l">
              <a:spcBef>
                <a:spcPct val="50000"/>
              </a:spcBef>
            </a:pPr>
            <a:r>
              <a:rPr lang="ja-JP" altLang="en-US" sz="2000" b="1" dirty="0"/>
              <a:t>　・ファストフォワードしないにチェック</a:t>
            </a:r>
            <a:endParaRPr lang="en-US" altLang="ja-JP" sz="2000" b="1" dirty="0"/>
          </a:p>
          <a:p>
            <a:pPr algn="l">
              <a:spcBef>
                <a:spcPct val="50000"/>
              </a:spcBef>
            </a:pPr>
            <a:endParaRPr lang="en-US" altLang="ja-JP" sz="2000" b="1" dirty="0"/>
          </a:p>
        </p:txBody>
      </p:sp>
      <p:pic>
        <p:nvPicPr>
          <p:cNvPr id="19464" name="図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6188" y="3487738"/>
            <a:ext cx="310515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409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410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410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410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a:solidFill>
                  <a:schemeClr val="tx2"/>
                </a:solidFill>
                <a:latin typeface="ＭＳ Ｐゴシック" charset="-128"/>
              </a:rPr>
              <a:t>はじめに</a:t>
            </a:r>
          </a:p>
        </p:txBody>
      </p:sp>
      <p:sp>
        <p:nvSpPr>
          <p:cNvPr id="4103" name="Text Box 136"/>
          <p:cNvSpPr txBox="1">
            <a:spLocks noChangeArrowheads="1"/>
          </p:cNvSpPr>
          <p:nvPr/>
        </p:nvSpPr>
        <p:spPr bwMode="auto">
          <a:xfrm>
            <a:off x="762000" y="1249363"/>
            <a:ext cx="8186738" cy="70961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ソースコードのバージョン管理ツールとして、「</a:t>
            </a:r>
            <a:r>
              <a:rPr lang="en-US" altLang="ja-JP" sz="2000" b="1" dirty="0" err="1"/>
              <a:t>Git</a:t>
            </a:r>
            <a:r>
              <a:rPr lang="ja-JP" altLang="en-US" sz="2000" b="1" dirty="0"/>
              <a:t>」を採用することになったので、</a:t>
            </a:r>
            <a:r>
              <a:rPr lang="ja-JP" altLang="en-US" sz="2000" b="1" dirty="0" smtClean="0"/>
              <a:t>その基本的な使用方法を説明する</a:t>
            </a:r>
            <a:endParaRPr lang="ja-JP" altLang="en-US" sz="2000" b="1" dirty="0"/>
          </a:p>
        </p:txBody>
      </p:sp>
      <p:sp>
        <p:nvSpPr>
          <p:cNvPr id="4104" name="Text Box 136"/>
          <p:cNvSpPr txBox="1">
            <a:spLocks noChangeArrowheads="1"/>
          </p:cNvSpPr>
          <p:nvPr/>
        </p:nvSpPr>
        <p:spPr bwMode="auto">
          <a:xfrm>
            <a:off x="812800" y="2444750"/>
            <a:ext cx="8186738" cy="70961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本書では、</a:t>
            </a:r>
            <a:r>
              <a:rPr lang="en-US" altLang="ja-JP" sz="2000" b="1" dirty="0" err="1"/>
              <a:t>Git</a:t>
            </a:r>
            <a:r>
              <a:rPr lang="ja-JP" altLang="en-US" sz="2000" b="1" dirty="0"/>
              <a:t>の細かい説明は省略するので、詳細については各自インターネットなどで調べることとする。</a:t>
            </a:r>
          </a:p>
        </p:txBody>
      </p:sp>
      <p:sp>
        <p:nvSpPr>
          <p:cNvPr id="4105" name="Text Box 136"/>
          <p:cNvSpPr txBox="1">
            <a:spLocks noChangeArrowheads="1"/>
          </p:cNvSpPr>
          <p:nvPr/>
        </p:nvSpPr>
        <p:spPr bwMode="auto">
          <a:xfrm>
            <a:off x="1120775" y="5041900"/>
            <a:ext cx="8186738" cy="33655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1600" b="1"/>
              <a:t>https://github.com/takanabe/introduction-to-git</a:t>
            </a:r>
            <a:endParaRPr lang="ja-JP" altLang="en-US" sz="1600" b="1"/>
          </a:p>
        </p:txBody>
      </p:sp>
      <p:sp>
        <p:nvSpPr>
          <p:cNvPr id="4106" name="Text Box 136"/>
          <p:cNvSpPr txBox="1">
            <a:spLocks noChangeArrowheads="1"/>
          </p:cNvSpPr>
          <p:nvPr/>
        </p:nvSpPr>
        <p:spPr bwMode="auto">
          <a:xfrm>
            <a:off x="704850" y="3679825"/>
            <a:ext cx="8186738" cy="39687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解説ページの一例</a:t>
            </a:r>
            <a:endParaRPr lang="en-US" altLang="ja-JP" sz="2000" b="1"/>
          </a:p>
        </p:txBody>
      </p:sp>
      <p:sp>
        <p:nvSpPr>
          <p:cNvPr id="4107" name="Text Box 136"/>
          <p:cNvSpPr txBox="1">
            <a:spLocks noChangeArrowheads="1"/>
          </p:cNvSpPr>
          <p:nvPr/>
        </p:nvSpPr>
        <p:spPr bwMode="auto">
          <a:xfrm>
            <a:off x="1100138" y="4730750"/>
            <a:ext cx="8186737" cy="33655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600" b="1"/>
              <a:t>「</a:t>
            </a:r>
            <a:r>
              <a:rPr lang="en-US" altLang="ja-JP" sz="1600" b="1"/>
              <a:t>Git</a:t>
            </a:r>
            <a:r>
              <a:rPr lang="ja-JP" altLang="en-US" sz="1600" b="1"/>
              <a:t>をはじめからていねいに」</a:t>
            </a:r>
          </a:p>
        </p:txBody>
      </p:sp>
      <p:sp>
        <p:nvSpPr>
          <p:cNvPr id="4108" name="正方形/長方形 1"/>
          <p:cNvSpPr>
            <a:spLocks noChangeArrowheads="1"/>
          </p:cNvSpPr>
          <p:nvPr/>
        </p:nvSpPr>
        <p:spPr bwMode="auto">
          <a:xfrm>
            <a:off x="1120775" y="5935663"/>
            <a:ext cx="495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ja-JP" sz="1600" b="1"/>
              <a:t>https://backlog.com/ja/git-tutorial/</a:t>
            </a:r>
            <a:endParaRPr lang="ja-JP" altLang="en-US" sz="1600" b="1"/>
          </a:p>
        </p:txBody>
      </p:sp>
      <p:sp>
        <p:nvSpPr>
          <p:cNvPr id="4109" name="Text Box 136"/>
          <p:cNvSpPr txBox="1">
            <a:spLocks noChangeArrowheads="1"/>
          </p:cNvSpPr>
          <p:nvPr/>
        </p:nvSpPr>
        <p:spPr bwMode="auto">
          <a:xfrm>
            <a:off x="1106488" y="5630863"/>
            <a:ext cx="8186737" cy="3397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600" b="1"/>
              <a:t>「サルでもわかる</a:t>
            </a:r>
            <a:r>
              <a:rPr lang="en-US" altLang="ja-JP" sz="1600" b="1"/>
              <a:t>Git</a:t>
            </a:r>
            <a:r>
              <a:rPr lang="ja-JP" altLang="en-US" sz="1600" b="1"/>
              <a:t>入門」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048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048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048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048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9.</a:t>
            </a:r>
            <a:r>
              <a:rPr lang="ja-JP" altLang="en-US" sz="3200" b="1">
                <a:solidFill>
                  <a:schemeClr val="tx2"/>
                </a:solidFill>
                <a:latin typeface="ＭＳ Ｐゴシック" charset="-128"/>
              </a:rPr>
              <a:t>マージ</a:t>
            </a:r>
            <a:endParaRPr lang="en-US" altLang="ja-JP" sz="3200" b="1">
              <a:solidFill>
                <a:schemeClr val="tx2"/>
              </a:solidFill>
              <a:latin typeface="ＭＳ Ｐゴシック" charset="-128"/>
            </a:endParaRPr>
          </a:p>
        </p:txBody>
      </p:sp>
      <p:sp>
        <p:nvSpPr>
          <p:cNvPr id="20487" name="Text Box 136"/>
          <p:cNvSpPr txBox="1">
            <a:spLocks noChangeArrowheads="1"/>
          </p:cNvSpPr>
          <p:nvPr/>
        </p:nvSpPr>
        <p:spPr bwMode="auto">
          <a:xfrm>
            <a:off x="534988" y="955675"/>
            <a:ext cx="9031287" cy="34798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マージ後、</a:t>
            </a:r>
            <a:r>
              <a:rPr lang="en-US" altLang="ja-JP" sz="2000" b="1"/>
              <a:t>develop</a:t>
            </a:r>
            <a:r>
              <a:rPr lang="ja-JP" altLang="en-US" sz="2000" b="1"/>
              <a:t>ブランチは不要なので削除</a:t>
            </a:r>
            <a:endParaRPr lang="en-US" altLang="ja-JP" sz="2000" b="1"/>
          </a:p>
          <a:p>
            <a:pPr algn="l">
              <a:spcBef>
                <a:spcPct val="50000"/>
              </a:spcBef>
            </a:pPr>
            <a:r>
              <a:rPr lang="ja-JP" altLang="en-US" sz="2000" b="1"/>
              <a:t>　・作業ディレクトリ内で右クリック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「ログを表示」</a:t>
            </a:r>
            <a:endParaRPr lang="en-US" altLang="ja-JP" sz="2000" b="1"/>
          </a:p>
          <a:p>
            <a:pPr algn="l">
              <a:spcBef>
                <a:spcPct val="50000"/>
              </a:spcBef>
            </a:pPr>
            <a:r>
              <a:rPr lang="ja-JP" altLang="en-US" sz="2000" b="1"/>
              <a:t>　・</a:t>
            </a:r>
            <a:r>
              <a:rPr lang="en-US" altLang="ja-JP" sz="2000" b="1"/>
              <a:t>develop</a:t>
            </a:r>
            <a:r>
              <a:rPr lang="ja-JP" altLang="en-US" sz="2000" b="1"/>
              <a:t>ブランチにカーソルを合わせ、右クリック</a:t>
            </a:r>
            <a:r>
              <a:rPr lang="en-US" altLang="ja-JP" sz="2000" b="1"/>
              <a:t>-</a:t>
            </a:r>
            <a:r>
              <a:rPr lang="ja-JP" altLang="en-US" sz="2000" b="1"/>
              <a:t>「削除」</a:t>
            </a:r>
            <a:endParaRPr lang="en-US" altLang="ja-JP" sz="2000" b="1"/>
          </a:p>
          <a:p>
            <a:pPr algn="l">
              <a:spcBef>
                <a:spcPct val="50000"/>
              </a:spcBef>
            </a:pPr>
            <a:endParaRPr lang="en-US" altLang="ja-JP" sz="2000" b="1"/>
          </a:p>
          <a:p>
            <a:pPr algn="l">
              <a:spcBef>
                <a:spcPct val="50000"/>
              </a:spcBef>
            </a:pPr>
            <a:endParaRPr lang="en-US" altLang="ja-JP" sz="2000" b="1"/>
          </a:p>
          <a:p>
            <a:pPr algn="l">
              <a:spcBef>
                <a:spcPct val="50000"/>
              </a:spcBef>
            </a:pPr>
            <a:r>
              <a:rPr lang="ja-JP" altLang="en-US" sz="2000" b="1"/>
              <a:t>再び機能追加等でソースの変更が必要な際には、最新コミットから</a:t>
            </a:r>
            <a:r>
              <a:rPr lang="en-US" altLang="ja-JP" sz="2000" b="1"/>
              <a:t>develop</a:t>
            </a:r>
            <a:r>
              <a:rPr lang="ja-JP" altLang="en-US" sz="2000" b="1"/>
              <a:t>ブランチを再度作成する。</a:t>
            </a:r>
            <a:endParaRPr lang="en-US" altLang="ja-JP" sz="2000" b="1"/>
          </a:p>
          <a:p>
            <a:pPr algn="l">
              <a:spcBef>
                <a:spcPct val="50000"/>
              </a:spcBef>
            </a:pPr>
            <a:r>
              <a:rPr lang="ja-JP" altLang="en-US" sz="2000" b="1"/>
              <a:t>　</a:t>
            </a:r>
            <a:endParaRPr lang="en-US" altLang="ja-JP" sz="20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150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150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1509" name="Text Box 4"/>
          <p:cNvSpPr txBox="1">
            <a:spLocks noChangeArrowheads="1"/>
          </p:cNvSpPr>
          <p:nvPr/>
        </p:nvSpPr>
        <p:spPr bwMode="auto">
          <a:xfrm>
            <a:off x="9348788" y="6505575"/>
            <a:ext cx="5429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solidFill>
                  <a:srgbClr val="777777"/>
                </a:solidFill>
                <a:ea typeface="HG創英角ｺﾞｼｯｸUB" pitchFamily="49" charset="-128"/>
              </a:rPr>
              <a:t>1/28</a:t>
            </a:r>
          </a:p>
        </p:txBody>
      </p:sp>
      <p:sp>
        <p:nvSpPr>
          <p:cNvPr id="21510"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1511"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10.</a:t>
            </a:r>
            <a:r>
              <a:rPr lang="ja-JP" altLang="en-US" sz="3200" b="1">
                <a:solidFill>
                  <a:schemeClr val="tx2"/>
                </a:solidFill>
                <a:latin typeface="ＭＳ Ｐゴシック" charset="-128"/>
              </a:rPr>
              <a:t>リモートリポジトリの作成</a:t>
            </a:r>
            <a:endParaRPr lang="en-US" altLang="ja-JP" sz="3200" b="1">
              <a:solidFill>
                <a:schemeClr val="tx2"/>
              </a:solidFill>
              <a:latin typeface="ＭＳ Ｐゴシック" charset="-128"/>
            </a:endParaRPr>
          </a:p>
        </p:txBody>
      </p:sp>
      <p:sp>
        <p:nvSpPr>
          <p:cNvPr id="21512" name="Text Box 136"/>
          <p:cNvSpPr txBox="1">
            <a:spLocks noChangeArrowheads="1"/>
          </p:cNvSpPr>
          <p:nvPr/>
        </p:nvSpPr>
        <p:spPr bwMode="auto">
          <a:xfrm>
            <a:off x="534988" y="955675"/>
            <a:ext cx="9031287" cy="332581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今までは各自のローカル</a:t>
            </a:r>
            <a:r>
              <a:rPr lang="en-US" altLang="ja-JP" sz="2000" b="1"/>
              <a:t>PC</a:t>
            </a:r>
            <a:r>
              <a:rPr lang="ja-JP" altLang="en-US" sz="2000" b="1"/>
              <a:t>内で閉じていた話だが、ローカルで作成したリポジトリをみんなで共有するためのリポートリポジトリを作成する。</a:t>
            </a:r>
            <a:endParaRPr lang="en-US" altLang="ja-JP" sz="2000" b="1"/>
          </a:p>
          <a:p>
            <a:pPr algn="l">
              <a:spcBef>
                <a:spcPct val="50000"/>
              </a:spcBef>
            </a:pPr>
            <a:r>
              <a:rPr lang="ja-JP" altLang="en-US" sz="2000" b="1"/>
              <a:t>リモートリポジトリはみんながアクセス出来るサーバーに作成する。</a:t>
            </a:r>
            <a:endParaRPr lang="en-US" altLang="ja-JP" sz="2000" b="1"/>
          </a:p>
          <a:p>
            <a:pPr algn="l">
              <a:spcBef>
                <a:spcPct val="50000"/>
              </a:spcBef>
            </a:pPr>
            <a:endParaRPr lang="en-US" altLang="ja-JP" sz="2000" b="1"/>
          </a:p>
          <a:p>
            <a:pPr algn="l">
              <a:spcBef>
                <a:spcPct val="50000"/>
              </a:spcBef>
            </a:pPr>
            <a:r>
              <a:rPr lang="ja-JP" altLang="en-US" sz="2000" b="1"/>
              <a:t>・サーバー上に、「ローカルリポジトリの作業ディレクトリの名前</a:t>
            </a:r>
            <a:r>
              <a:rPr lang="en-US" altLang="ja-JP" sz="2000" b="1"/>
              <a:t>+.git</a:t>
            </a:r>
            <a:r>
              <a:rPr lang="ja-JP" altLang="en-US" sz="2000" b="1"/>
              <a:t>」という名のディレクトリを作り、そこに移動</a:t>
            </a:r>
            <a:endParaRPr lang="en-US" altLang="ja-JP" sz="2000" b="1"/>
          </a:p>
          <a:p>
            <a:pPr algn="l">
              <a:spcBef>
                <a:spcPct val="50000"/>
              </a:spcBef>
            </a:pPr>
            <a:r>
              <a:rPr lang="ja-JP" altLang="en-US" sz="2000" b="1"/>
              <a:t>・右クリック</a:t>
            </a:r>
            <a:r>
              <a:rPr lang="en-US" altLang="ja-JP" sz="2000" b="1"/>
              <a:t>-</a:t>
            </a:r>
            <a:r>
              <a:rPr lang="ja-JP" altLang="en-US" sz="2000" b="1"/>
              <a:t>「</a:t>
            </a:r>
            <a:r>
              <a:rPr lang="en-US" altLang="ja-JP" sz="2000" b="1"/>
              <a:t>Git</a:t>
            </a:r>
            <a:r>
              <a:rPr lang="ja-JP" altLang="en-US" sz="2000" b="1"/>
              <a:t>クローン</a:t>
            </a:r>
            <a:r>
              <a:rPr lang="en-US" altLang="ja-JP" sz="2000" b="1"/>
              <a:t>(</a:t>
            </a:r>
            <a:r>
              <a:rPr lang="ja-JP" altLang="en-US" sz="2000" b="1"/>
              <a:t>複製</a:t>
            </a:r>
            <a:r>
              <a:rPr lang="en-US" altLang="ja-JP" sz="2000" b="1"/>
              <a:t>)</a:t>
            </a:r>
            <a:r>
              <a:rPr lang="ja-JP" altLang="en-US" sz="2000" b="1"/>
              <a:t>」</a:t>
            </a:r>
            <a:endParaRPr lang="en-US" altLang="ja-JP" sz="2000" b="1"/>
          </a:p>
          <a:p>
            <a:pPr algn="l">
              <a:spcBef>
                <a:spcPct val="50000"/>
              </a:spcBef>
            </a:pPr>
            <a:r>
              <a:rPr lang="ja-JP" altLang="en-US" sz="2000" b="1"/>
              <a:t>　</a:t>
            </a:r>
            <a:endParaRPr lang="en-US" altLang="ja-JP" sz="20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253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253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253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253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10.</a:t>
            </a:r>
            <a:r>
              <a:rPr lang="ja-JP" altLang="en-US" sz="3200" b="1">
                <a:solidFill>
                  <a:schemeClr val="tx2"/>
                </a:solidFill>
                <a:latin typeface="ＭＳ Ｐゴシック" charset="-128"/>
              </a:rPr>
              <a:t>リモートリポジトリの作成</a:t>
            </a:r>
            <a:endParaRPr lang="en-US" altLang="ja-JP" sz="3200" b="1">
              <a:solidFill>
                <a:schemeClr val="tx2"/>
              </a:solidFill>
              <a:latin typeface="ＭＳ Ｐゴシック" charset="-128"/>
            </a:endParaRPr>
          </a:p>
        </p:txBody>
      </p:sp>
      <p:sp>
        <p:nvSpPr>
          <p:cNvPr id="22535" name="Text Box 136"/>
          <p:cNvSpPr txBox="1">
            <a:spLocks noChangeArrowheads="1"/>
          </p:cNvSpPr>
          <p:nvPr/>
        </p:nvSpPr>
        <p:spPr bwMode="auto">
          <a:xfrm>
            <a:off x="534988" y="955675"/>
            <a:ext cx="9031287" cy="13255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a:t>
            </a:r>
            <a:r>
              <a:rPr lang="en-US" altLang="ja-JP" sz="2000" b="1"/>
              <a:t>Bare</a:t>
            </a:r>
            <a:r>
              <a:rPr lang="ja-JP" altLang="en-US" sz="2000" b="1"/>
              <a:t>リポジトリにクローン」にチェック</a:t>
            </a:r>
            <a:endParaRPr lang="en-US" altLang="ja-JP" sz="2000" b="1"/>
          </a:p>
          <a:p>
            <a:pPr algn="l">
              <a:spcBef>
                <a:spcPct val="50000"/>
              </a:spcBef>
            </a:pPr>
            <a:r>
              <a:rPr lang="ja-JP" altLang="en-US" sz="2000" b="1"/>
              <a:t>・</a:t>
            </a:r>
            <a:r>
              <a:rPr lang="en-US" altLang="ja-JP" sz="2000" b="1"/>
              <a:t>URL</a:t>
            </a:r>
            <a:r>
              <a:rPr lang="ja-JP" altLang="en-US" sz="2000" b="1"/>
              <a:t>：ローカルリポジトリが存在する作業ディレクトリ</a:t>
            </a:r>
            <a:endParaRPr lang="en-US" altLang="ja-JP" sz="2000" b="1"/>
          </a:p>
          <a:p>
            <a:pPr algn="l">
              <a:spcBef>
                <a:spcPct val="50000"/>
              </a:spcBef>
            </a:pPr>
            <a:r>
              <a:rPr lang="ja-JP" altLang="en-US" sz="2000" b="1"/>
              <a:t>・ディレクトリ：サーバー上に作った「～</a:t>
            </a:r>
            <a:r>
              <a:rPr lang="en-US" altLang="ja-JP" sz="2000" b="1"/>
              <a:t>.git</a:t>
            </a:r>
            <a:r>
              <a:rPr lang="ja-JP" altLang="en-US" sz="2000" b="1"/>
              <a:t>」ディレクトリ</a:t>
            </a:r>
            <a:endParaRPr lang="en-US" altLang="ja-JP" sz="2000" b="1"/>
          </a:p>
        </p:txBody>
      </p:sp>
      <p:pic>
        <p:nvPicPr>
          <p:cNvPr id="22536" name="図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2498725"/>
            <a:ext cx="52863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355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355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355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355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10.</a:t>
            </a:r>
            <a:r>
              <a:rPr lang="ja-JP" altLang="en-US" sz="3200" b="1">
                <a:solidFill>
                  <a:schemeClr val="tx2"/>
                </a:solidFill>
                <a:latin typeface="ＭＳ Ｐゴシック" charset="-128"/>
              </a:rPr>
              <a:t>リモートリポジトリの作成</a:t>
            </a:r>
            <a:endParaRPr lang="en-US" altLang="ja-JP" sz="3200" b="1">
              <a:solidFill>
                <a:schemeClr val="tx2"/>
              </a:solidFill>
              <a:latin typeface="ＭＳ Ｐゴシック" charset="-128"/>
            </a:endParaRPr>
          </a:p>
        </p:txBody>
      </p:sp>
      <p:sp>
        <p:nvSpPr>
          <p:cNvPr id="23559" name="Text Box 136"/>
          <p:cNvSpPr txBox="1">
            <a:spLocks noChangeArrowheads="1"/>
          </p:cNvSpPr>
          <p:nvPr/>
        </p:nvSpPr>
        <p:spPr bwMode="auto">
          <a:xfrm>
            <a:off x="534988" y="955675"/>
            <a:ext cx="9031287" cy="25574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リモートリポジトリの作成後、ローカルリポジトリとリモートリポジトリの紐付を行う。</a:t>
            </a:r>
            <a:endParaRPr lang="en-US" altLang="ja-JP" sz="2000" b="1"/>
          </a:p>
          <a:p>
            <a:pPr algn="l">
              <a:spcBef>
                <a:spcPct val="50000"/>
              </a:spcBef>
            </a:pPr>
            <a:r>
              <a:rPr lang="ja-JP" altLang="en-US" sz="2000" b="1"/>
              <a:t>紐付を行うことで、ローカルの変更をリモートに反映したり、リモートの最新バージョンをローカルに引っ張ってくることが出来る。</a:t>
            </a:r>
            <a:endParaRPr lang="en-US" altLang="ja-JP" sz="2000" b="1"/>
          </a:p>
          <a:p>
            <a:pPr algn="l">
              <a:spcBef>
                <a:spcPct val="50000"/>
              </a:spcBef>
            </a:pPr>
            <a:r>
              <a:rPr lang="ja-JP" altLang="en-US" sz="2000" b="1"/>
              <a:t>　　・作業ディレクトリ内で右クリック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「設定」</a:t>
            </a:r>
            <a:endParaRPr lang="en-US" altLang="ja-JP" sz="2000" b="1"/>
          </a:p>
          <a:p>
            <a:pPr algn="l">
              <a:spcBef>
                <a:spcPct val="50000"/>
              </a:spcBef>
            </a:pPr>
            <a:r>
              <a:rPr lang="ja-JP" altLang="en-US" sz="2000" b="1"/>
              <a:t>　　・リモートタブを選択</a:t>
            </a:r>
            <a:endParaRPr lang="en-US" altLang="ja-JP" sz="2000" b="1"/>
          </a:p>
          <a:p>
            <a:pPr algn="l">
              <a:spcBef>
                <a:spcPct val="50000"/>
              </a:spcBef>
            </a:pPr>
            <a:endParaRPr lang="en-US" altLang="ja-JP" sz="20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457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458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458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458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10.</a:t>
            </a:r>
            <a:r>
              <a:rPr lang="ja-JP" altLang="en-US" sz="3200" b="1">
                <a:solidFill>
                  <a:schemeClr val="tx2"/>
                </a:solidFill>
                <a:latin typeface="ＭＳ Ｐゴシック" charset="-128"/>
              </a:rPr>
              <a:t>リモートリポジトリの作成</a:t>
            </a:r>
            <a:endParaRPr lang="en-US" altLang="ja-JP" sz="3200" b="1">
              <a:solidFill>
                <a:schemeClr val="tx2"/>
              </a:solidFill>
              <a:latin typeface="ＭＳ Ｐゴシック" charset="-128"/>
            </a:endParaRPr>
          </a:p>
        </p:txBody>
      </p:sp>
      <p:sp>
        <p:nvSpPr>
          <p:cNvPr id="24583" name="Text Box 136"/>
          <p:cNvSpPr txBox="1">
            <a:spLocks noChangeArrowheads="1"/>
          </p:cNvSpPr>
          <p:nvPr/>
        </p:nvSpPr>
        <p:spPr bwMode="auto">
          <a:xfrm>
            <a:off x="534988" y="947738"/>
            <a:ext cx="9029700" cy="8636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リモート：</a:t>
            </a:r>
            <a:r>
              <a:rPr lang="en-US" altLang="ja-JP" sz="2000" b="1"/>
              <a:t>origin</a:t>
            </a:r>
          </a:p>
          <a:p>
            <a:pPr algn="l">
              <a:spcBef>
                <a:spcPct val="50000"/>
              </a:spcBef>
            </a:pPr>
            <a:r>
              <a:rPr lang="en-US" altLang="ja-JP" sz="2000" b="1"/>
              <a:t>URL:</a:t>
            </a:r>
            <a:r>
              <a:rPr lang="ja-JP" altLang="en-US" sz="2000" b="1"/>
              <a:t>リモートリポジトリのディレクトリパス</a:t>
            </a:r>
            <a:endParaRPr lang="en-US" altLang="ja-JP" sz="2000" b="1"/>
          </a:p>
        </p:txBody>
      </p:sp>
      <p:pic>
        <p:nvPicPr>
          <p:cNvPr id="24584" name="図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966913"/>
            <a:ext cx="5738813"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角丸四角形 10"/>
          <p:cNvSpPr/>
          <p:nvPr/>
        </p:nvSpPr>
        <p:spPr>
          <a:xfrm>
            <a:off x="4614863" y="2578100"/>
            <a:ext cx="2857500" cy="546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24586" name="Text Box 136"/>
          <p:cNvSpPr txBox="1">
            <a:spLocks noChangeArrowheads="1"/>
          </p:cNvSpPr>
          <p:nvPr/>
        </p:nvSpPr>
        <p:spPr bwMode="auto">
          <a:xfrm>
            <a:off x="588963" y="5872163"/>
            <a:ext cx="9031287" cy="4032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これでローカルとリモートリポジトリの紐付は完了</a:t>
            </a:r>
            <a:endParaRPr lang="en-US" altLang="ja-JP" sz="20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560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560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560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560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10.</a:t>
            </a:r>
            <a:r>
              <a:rPr lang="ja-JP" altLang="en-US" sz="3200" b="1">
                <a:solidFill>
                  <a:schemeClr val="tx2"/>
                </a:solidFill>
                <a:latin typeface="ＭＳ Ｐゴシック" charset="-128"/>
              </a:rPr>
              <a:t>リモートリポジトリの作成</a:t>
            </a:r>
            <a:endParaRPr lang="en-US" altLang="ja-JP" sz="3200" b="1">
              <a:solidFill>
                <a:schemeClr val="tx2"/>
              </a:solidFill>
              <a:latin typeface="ＭＳ Ｐゴシック" charset="-128"/>
            </a:endParaRPr>
          </a:p>
        </p:txBody>
      </p:sp>
      <p:sp>
        <p:nvSpPr>
          <p:cNvPr id="25607" name="Text Box 136"/>
          <p:cNvSpPr txBox="1">
            <a:spLocks noChangeArrowheads="1"/>
          </p:cNvSpPr>
          <p:nvPr/>
        </p:nvSpPr>
        <p:spPr bwMode="auto">
          <a:xfrm>
            <a:off x="534988" y="947738"/>
            <a:ext cx="9029700" cy="270986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次に、リモートとローカルのブランチの紐付を行う</a:t>
            </a:r>
            <a:endParaRPr lang="en-US" altLang="ja-JP" sz="2000" b="1" dirty="0"/>
          </a:p>
          <a:p>
            <a:pPr algn="l">
              <a:spcBef>
                <a:spcPct val="50000"/>
              </a:spcBef>
            </a:pPr>
            <a:endParaRPr lang="en-US" altLang="ja-JP" sz="2000" b="1" dirty="0"/>
          </a:p>
          <a:p>
            <a:pPr algn="l">
              <a:spcBef>
                <a:spcPct val="50000"/>
              </a:spcBef>
            </a:pPr>
            <a:r>
              <a:rPr lang="ja-JP" altLang="en-US" sz="2000" b="1" dirty="0"/>
              <a:t>作業ディレクトリ内で右クリック</a:t>
            </a:r>
            <a:r>
              <a:rPr lang="en-US" altLang="ja-JP" sz="2000" b="1" dirty="0"/>
              <a:t>-</a:t>
            </a:r>
            <a:r>
              <a:rPr lang="ja-JP" altLang="en-US" sz="2000" b="1" dirty="0"/>
              <a:t>「</a:t>
            </a:r>
            <a:r>
              <a:rPr lang="en-US" altLang="ja-JP" sz="2000" b="1" dirty="0" err="1"/>
              <a:t>Git</a:t>
            </a:r>
            <a:r>
              <a:rPr lang="en-US" altLang="ja-JP" sz="2000" b="1" dirty="0"/>
              <a:t> Bash Here</a:t>
            </a:r>
            <a:r>
              <a:rPr lang="ja-JP" altLang="en-US" sz="2000" b="1" dirty="0"/>
              <a:t>」</a:t>
            </a:r>
            <a:endParaRPr lang="en-US" altLang="ja-JP" sz="2000" b="1" dirty="0"/>
          </a:p>
          <a:p>
            <a:pPr algn="l">
              <a:spcBef>
                <a:spcPct val="50000"/>
              </a:spcBef>
            </a:pPr>
            <a:endParaRPr lang="en-US" altLang="ja-JP" sz="2000" b="1" dirty="0"/>
          </a:p>
          <a:p>
            <a:pPr algn="l">
              <a:spcBef>
                <a:spcPct val="50000"/>
              </a:spcBef>
            </a:pPr>
            <a:r>
              <a:rPr lang="ja-JP" altLang="en-US" sz="2000" b="1" dirty="0"/>
              <a:t>コマンドプロンプト上で以下のコマンドを入力しリターン</a:t>
            </a:r>
            <a:endParaRPr lang="en-US" altLang="ja-JP" sz="2000" b="1" dirty="0"/>
          </a:p>
          <a:p>
            <a:pPr algn="l">
              <a:spcBef>
                <a:spcPct val="50000"/>
              </a:spcBef>
            </a:pPr>
            <a:r>
              <a:rPr lang="en-US" altLang="ja-JP" sz="2000" b="1" dirty="0" err="1"/>
              <a:t>git</a:t>
            </a:r>
            <a:r>
              <a:rPr lang="en-US" altLang="ja-JP" sz="2000" b="1" dirty="0"/>
              <a:t> branch --set-upstream-to=origin/master </a:t>
            </a:r>
            <a:r>
              <a:rPr lang="en-US" altLang="ja-JP" sz="2000" b="1" dirty="0" err="1"/>
              <a:t>master</a:t>
            </a:r>
            <a:endParaRPr lang="en-US" altLang="ja-JP" sz="2000" b="1" dirty="0"/>
          </a:p>
        </p:txBody>
      </p:sp>
      <p:sp>
        <p:nvSpPr>
          <p:cNvPr id="25608" name="Text Box 136"/>
          <p:cNvSpPr txBox="1">
            <a:spLocks noChangeArrowheads="1"/>
          </p:cNvSpPr>
          <p:nvPr/>
        </p:nvSpPr>
        <p:spPr bwMode="auto">
          <a:xfrm>
            <a:off x="2765425" y="4337050"/>
            <a:ext cx="4283075" cy="4032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これで</a:t>
            </a:r>
            <a:r>
              <a:rPr lang="en-US" altLang="ja-JP" sz="2000" b="1"/>
              <a:t>master</a:t>
            </a:r>
            <a:r>
              <a:rPr lang="ja-JP" altLang="en-US" sz="2000" b="1"/>
              <a:t>ブランチの紐付も完了</a:t>
            </a:r>
            <a:endParaRPr lang="en-US" altLang="ja-JP" sz="20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662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662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662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6630"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11.</a:t>
            </a:r>
            <a:r>
              <a:rPr lang="ja-JP" altLang="en-US" sz="3200" b="1">
                <a:solidFill>
                  <a:schemeClr val="tx2"/>
                </a:solidFill>
                <a:latin typeface="ＭＳ Ｐゴシック" charset="-128"/>
              </a:rPr>
              <a:t>リモートリポジトリからクローンを作成</a:t>
            </a:r>
            <a:endParaRPr lang="en-US" altLang="ja-JP" sz="3200" b="1">
              <a:solidFill>
                <a:schemeClr val="tx2"/>
              </a:solidFill>
              <a:latin typeface="ＭＳ Ｐゴシック" charset="-128"/>
            </a:endParaRPr>
          </a:p>
        </p:txBody>
      </p:sp>
      <p:sp>
        <p:nvSpPr>
          <p:cNvPr id="26631" name="Text Box 136"/>
          <p:cNvSpPr txBox="1">
            <a:spLocks noChangeArrowheads="1"/>
          </p:cNvSpPr>
          <p:nvPr/>
        </p:nvSpPr>
        <p:spPr bwMode="auto">
          <a:xfrm>
            <a:off x="534988" y="947738"/>
            <a:ext cx="9029700" cy="209391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新しくプロジェクトに参加した人は、ソースを持っていないので、リモートリポジトリからローカル</a:t>
            </a:r>
            <a:r>
              <a:rPr lang="en-US" altLang="ja-JP" sz="2000" b="1" dirty="0"/>
              <a:t>PC</a:t>
            </a:r>
            <a:r>
              <a:rPr lang="ja-JP" altLang="en-US" sz="2000" b="1" dirty="0"/>
              <a:t>にクローンを作成し作業する。</a:t>
            </a:r>
            <a:endParaRPr lang="en-US" altLang="ja-JP" sz="2000" b="1" dirty="0"/>
          </a:p>
          <a:p>
            <a:pPr algn="l">
              <a:spcBef>
                <a:spcPct val="50000"/>
              </a:spcBef>
            </a:pPr>
            <a:r>
              <a:rPr lang="ja-JP" altLang="en-US" sz="2000" b="1" dirty="0"/>
              <a:t>　・リポジトリをコピーしたい場所に移動し右クリック</a:t>
            </a:r>
            <a:r>
              <a:rPr lang="en-US" altLang="ja-JP" sz="2000" b="1" dirty="0"/>
              <a:t>-</a:t>
            </a:r>
            <a:r>
              <a:rPr lang="ja-JP" altLang="en-US" sz="2000" b="1" dirty="0"/>
              <a:t>「</a:t>
            </a:r>
            <a:r>
              <a:rPr lang="en-US" altLang="ja-JP" sz="2000" b="1" dirty="0" err="1"/>
              <a:t>Git</a:t>
            </a:r>
            <a:r>
              <a:rPr lang="ja-JP" altLang="en-US" sz="2000" b="1" dirty="0"/>
              <a:t>クローン</a:t>
            </a:r>
            <a:r>
              <a:rPr lang="en-US" altLang="ja-JP" sz="2000" b="1" dirty="0"/>
              <a:t>(</a:t>
            </a:r>
            <a:r>
              <a:rPr lang="ja-JP" altLang="en-US" sz="2000" b="1" dirty="0"/>
              <a:t>複製</a:t>
            </a:r>
            <a:r>
              <a:rPr lang="en-US" altLang="ja-JP" sz="2000" b="1" dirty="0"/>
              <a:t>)</a:t>
            </a:r>
            <a:r>
              <a:rPr lang="ja-JP" altLang="en-US" sz="2000" b="1" dirty="0"/>
              <a:t>」</a:t>
            </a:r>
            <a:endParaRPr lang="en-US" altLang="ja-JP" sz="2000" b="1" dirty="0"/>
          </a:p>
          <a:p>
            <a:pPr algn="l">
              <a:spcBef>
                <a:spcPct val="50000"/>
              </a:spcBef>
            </a:pPr>
            <a:r>
              <a:rPr lang="ja-JP" altLang="en-US" sz="2000" b="1" dirty="0"/>
              <a:t>　・</a:t>
            </a:r>
            <a:r>
              <a:rPr lang="en-US" altLang="ja-JP" sz="2000" b="1" dirty="0"/>
              <a:t>URL</a:t>
            </a:r>
            <a:r>
              <a:rPr lang="ja-JP" altLang="en-US" sz="2000" b="1" dirty="0"/>
              <a:t>：リモートリポジトリパス</a:t>
            </a:r>
            <a:endParaRPr lang="en-US" altLang="ja-JP" sz="2000" b="1" dirty="0"/>
          </a:p>
          <a:p>
            <a:pPr algn="l">
              <a:spcBef>
                <a:spcPct val="50000"/>
              </a:spcBef>
            </a:pPr>
            <a:r>
              <a:rPr lang="ja-JP" altLang="en-US" sz="2000" b="1" dirty="0"/>
              <a:t>　・作業ディレクトリパス</a:t>
            </a:r>
            <a:endParaRPr lang="en-US" altLang="ja-JP" sz="2000" b="1" dirty="0"/>
          </a:p>
        </p:txBody>
      </p:sp>
      <p:pic>
        <p:nvPicPr>
          <p:cNvPr id="26632" name="図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2690813"/>
            <a:ext cx="5103813"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136"/>
          <p:cNvSpPr txBox="1">
            <a:spLocks noChangeArrowheads="1"/>
          </p:cNvSpPr>
          <p:nvPr/>
        </p:nvSpPr>
        <p:spPr bwMode="auto">
          <a:xfrm>
            <a:off x="1147763" y="3462338"/>
            <a:ext cx="3313112" cy="52546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400" b="1" dirty="0"/>
              <a:t>作業ディレクトリ名は、リモートリポジトリの名前と同一にする</a:t>
            </a:r>
            <a:endParaRPr lang="en-US" altLang="ja-JP" sz="1400" b="1" dirty="0"/>
          </a:p>
        </p:txBody>
      </p:sp>
      <p:sp>
        <p:nvSpPr>
          <p:cNvPr id="12" name="角丸四角形 11"/>
          <p:cNvSpPr/>
          <p:nvPr/>
        </p:nvSpPr>
        <p:spPr>
          <a:xfrm>
            <a:off x="4460875" y="2998788"/>
            <a:ext cx="3876675" cy="9890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765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765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765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765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11.</a:t>
            </a:r>
            <a:r>
              <a:rPr lang="ja-JP" altLang="en-US" sz="3200" b="1">
                <a:solidFill>
                  <a:schemeClr val="tx2"/>
                </a:solidFill>
                <a:latin typeface="ＭＳ Ｐゴシック" charset="-128"/>
              </a:rPr>
              <a:t>リモートリポジトリからクローンを作成</a:t>
            </a:r>
            <a:endParaRPr lang="en-US" altLang="ja-JP" sz="3200" b="1">
              <a:solidFill>
                <a:schemeClr val="tx2"/>
              </a:solidFill>
              <a:latin typeface="ＭＳ Ｐゴシック" charset="-128"/>
            </a:endParaRPr>
          </a:p>
        </p:txBody>
      </p:sp>
      <p:sp>
        <p:nvSpPr>
          <p:cNvPr id="27655" name="Text Box 136"/>
          <p:cNvSpPr txBox="1">
            <a:spLocks noChangeArrowheads="1"/>
          </p:cNvSpPr>
          <p:nvPr/>
        </p:nvSpPr>
        <p:spPr bwMode="auto">
          <a:xfrm>
            <a:off x="534988" y="1023938"/>
            <a:ext cx="9029700" cy="147955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リモートリポジトリからクローンを作成した場合、自動的にリモートとローカルリポジトリの紐付が行われる。また、ローカルとリモートの</a:t>
            </a:r>
            <a:r>
              <a:rPr lang="en-US" altLang="ja-JP" sz="2000" b="1"/>
              <a:t>master</a:t>
            </a:r>
            <a:r>
              <a:rPr lang="ja-JP" altLang="en-US" sz="2000" b="1"/>
              <a:t>ブランチも自動的に紐付が行われる。</a:t>
            </a:r>
            <a:endParaRPr lang="en-US" altLang="ja-JP" sz="2000" b="1"/>
          </a:p>
          <a:p>
            <a:pPr algn="l">
              <a:spcBef>
                <a:spcPct val="50000"/>
              </a:spcBef>
            </a:pPr>
            <a:r>
              <a:rPr lang="ja-JP" altLang="en-US" sz="2000" b="1"/>
              <a:t>よって、紐付作業は必要ない</a:t>
            </a:r>
            <a:endParaRPr lang="en-US" altLang="ja-JP" sz="20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867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867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867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867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12.</a:t>
            </a:r>
            <a:r>
              <a:rPr lang="ja-JP" altLang="en-US" sz="3200" b="1">
                <a:solidFill>
                  <a:schemeClr val="tx2"/>
                </a:solidFill>
                <a:latin typeface="ＭＳ Ｐゴシック" charset="-128"/>
              </a:rPr>
              <a:t>タグをつける</a:t>
            </a:r>
            <a:endParaRPr lang="en-US" altLang="ja-JP" sz="3200" b="1">
              <a:solidFill>
                <a:schemeClr val="tx2"/>
              </a:solidFill>
              <a:latin typeface="ＭＳ Ｐゴシック" charset="-128"/>
            </a:endParaRPr>
          </a:p>
        </p:txBody>
      </p:sp>
      <p:sp>
        <p:nvSpPr>
          <p:cNvPr id="28679" name="Text Box 136"/>
          <p:cNvSpPr txBox="1">
            <a:spLocks noChangeArrowheads="1"/>
          </p:cNvSpPr>
          <p:nvPr/>
        </p:nvSpPr>
        <p:spPr bwMode="auto">
          <a:xfrm>
            <a:off x="534988" y="1023938"/>
            <a:ext cx="9029700" cy="101917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2000" b="1" dirty="0"/>
              <a:t>develop</a:t>
            </a:r>
            <a:r>
              <a:rPr lang="ja-JP" altLang="en-US" sz="2000" b="1" dirty="0"/>
              <a:t>ブランチで作業を行い、</a:t>
            </a:r>
            <a:r>
              <a:rPr lang="en-US" altLang="ja-JP" sz="2000" b="1" dirty="0"/>
              <a:t>master</a:t>
            </a:r>
            <a:r>
              <a:rPr lang="ja-JP" altLang="en-US" sz="2000" b="1" dirty="0"/>
              <a:t>ブランチにマージしたとき、ソフトウェアのバージョンを上げたい場合がある。その場合はタグにソフトウェアバージョン情報を付加する。</a:t>
            </a:r>
            <a:endParaRPr lang="en-US" altLang="ja-JP" sz="2000" b="1" dirty="0"/>
          </a:p>
        </p:txBody>
      </p:sp>
      <p:pic>
        <p:nvPicPr>
          <p:cNvPr id="286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2043113"/>
            <a:ext cx="7050087" cy="409575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線矢印コネクタ 2"/>
          <p:cNvCxnSpPr/>
          <p:nvPr/>
        </p:nvCxnSpPr>
        <p:spPr>
          <a:xfrm flipH="1" flipV="1">
            <a:off x="5049838" y="3265488"/>
            <a:ext cx="2903537" cy="723900"/>
          </a:xfrm>
          <a:prstGeom prst="straightConnector1">
            <a:avLst/>
          </a:prstGeom>
          <a:ln>
            <a:solidFill>
              <a:schemeClr val="accent1">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28683" idx="1"/>
          </p:cNvCxnSpPr>
          <p:nvPr/>
        </p:nvCxnSpPr>
        <p:spPr>
          <a:xfrm flipH="1" flipV="1">
            <a:off x="4414838" y="3810000"/>
            <a:ext cx="3260725" cy="379413"/>
          </a:xfrm>
          <a:prstGeom prst="straightConnector1">
            <a:avLst/>
          </a:prstGeom>
          <a:ln>
            <a:solidFill>
              <a:schemeClr val="accent1">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683" name="Text Box 136"/>
          <p:cNvSpPr txBox="1">
            <a:spLocks noChangeArrowheads="1"/>
          </p:cNvSpPr>
          <p:nvPr/>
        </p:nvSpPr>
        <p:spPr bwMode="auto">
          <a:xfrm>
            <a:off x="7675563" y="3989388"/>
            <a:ext cx="2078037" cy="40163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黄色の枠がタグ</a:t>
            </a:r>
            <a:endParaRPr lang="en-US" altLang="ja-JP"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773113" y="1683544"/>
            <a:ext cx="3252785" cy="2520908"/>
          </a:xfrm>
          <a:prstGeom prst="rect">
            <a:avLst/>
          </a:prstGeom>
        </p:spPr>
      </p:pic>
      <p:sp>
        <p:nvSpPr>
          <p:cNvPr id="2969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2969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2970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2970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2970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12.</a:t>
            </a:r>
            <a:r>
              <a:rPr lang="ja-JP" altLang="en-US" sz="3200" b="1">
                <a:solidFill>
                  <a:schemeClr val="tx2"/>
                </a:solidFill>
                <a:latin typeface="ＭＳ Ｐゴシック" charset="-128"/>
              </a:rPr>
              <a:t>タグをつける</a:t>
            </a:r>
            <a:endParaRPr lang="en-US" altLang="ja-JP" sz="3200" b="1">
              <a:solidFill>
                <a:schemeClr val="tx2"/>
              </a:solidFill>
              <a:latin typeface="ＭＳ Ｐゴシック" charset="-128"/>
            </a:endParaRPr>
          </a:p>
        </p:txBody>
      </p:sp>
      <p:sp>
        <p:nvSpPr>
          <p:cNvPr id="29703" name="Text Box 136"/>
          <p:cNvSpPr txBox="1">
            <a:spLocks noChangeArrowheads="1"/>
          </p:cNvSpPr>
          <p:nvPr/>
        </p:nvSpPr>
        <p:spPr bwMode="auto">
          <a:xfrm>
            <a:off x="534988" y="1023938"/>
            <a:ext cx="9029700" cy="402291"/>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・作業ディレクトリ内で右クリック</a:t>
            </a:r>
            <a:r>
              <a:rPr lang="en-US" altLang="ja-JP" sz="2000" b="1" dirty="0"/>
              <a:t>-</a:t>
            </a:r>
            <a:r>
              <a:rPr lang="ja-JP" altLang="en-US" sz="2000" b="1" dirty="0"/>
              <a:t>「</a:t>
            </a:r>
            <a:r>
              <a:rPr lang="en-US" altLang="ja-JP" sz="2000" b="1" dirty="0" err="1"/>
              <a:t>TortoiseGit</a:t>
            </a:r>
            <a:r>
              <a:rPr lang="ja-JP" altLang="en-US" sz="2000" b="1" dirty="0"/>
              <a:t>」</a:t>
            </a:r>
            <a:r>
              <a:rPr lang="en-US" altLang="ja-JP" sz="2000" b="1" dirty="0"/>
              <a:t>-</a:t>
            </a:r>
            <a:r>
              <a:rPr lang="ja-JP" altLang="en-US" sz="2000" b="1" dirty="0" smtClean="0"/>
              <a:t>「タグを作成」</a:t>
            </a:r>
            <a:endParaRPr lang="en-US" altLang="ja-JP" sz="2000" b="1" dirty="0"/>
          </a:p>
        </p:txBody>
      </p:sp>
      <p:sp>
        <p:nvSpPr>
          <p:cNvPr id="15" name="角丸四角形 14"/>
          <p:cNvSpPr/>
          <p:nvPr/>
        </p:nvSpPr>
        <p:spPr>
          <a:xfrm>
            <a:off x="900027" y="1973241"/>
            <a:ext cx="2947043" cy="25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2" name="角丸四角形 11"/>
          <p:cNvSpPr/>
          <p:nvPr/>
        </p:nvSpPr>
        <p:spPr>
          <a:xfrm>
            <a:off x="900026" y="3400327"/>
            <a:ext cx="2947044" cy="5291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3" name="Text Box 136"/>
          <p:cNvSpPr txBox="1">
            <a:spLocks noChangeArrowheads="1"/>
          </p:cNvSpPr>
          <p:nvPr/>
        </p:nvSpPr>
        <p:spPr bwMode="auto">
          <a:xfrm>
            <a:off x="4594611" y="1928212"/>
            <a:ext cx="3569086" cy="37151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800" b="1" dirty="0" smtClean="0"/>
              <a:t>「</a:t>
            </a:r>
            <a:r>
              <a:rPr lang="en-US" altLang="ja-JP" sz="1800" b="1" dirty="0" smtClean="0"/>
              <a:t>Ver1.0.0.0</a:t>
            </a:r>
            <a:r>
              <a:rPr lang="ja-JP" altLang="en-US" sz="1800" b="1" dirty="0" smtClean="0"/>
              <a:t>」等のタグ名を入力</a:t>
            </a:r>
            <a:endParaRPr lang="en-US" altLang="ja-JP" sz="1800" b="1" dirty="0"/>
          </a:p>
        </p:txBody>
      </p:sp>
      <p:cxnSp>
        <p:nvCxnSpPr>
          <p:cNvPr id="5" name="直線矢印コネクタ 4"/>
          <p:cNvCxnSpPr>
            <a:stCxn id="13" idx="1"/>
          </p:cNvCxnSpPr>
          <p:nvPr/>
        </p:nvCxnSpPr>
        <p:spPr>
          <a:xfrm flipH="1" flipV="1">
            <a:off x="3847070" y="2100241"/>
            <a:ext cx="747541" cy="13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847071" y="3378946"/>
            <a:ext cx="881448" cy="26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36"/>
          <p:cNvSpPr txBox="1">
            <a:spLocks noChangeArrowheads="1"/>
          </p:cNvSpPr>
          <p:nvPr/>
        </p:nvSpPr>
        <p:spPr bwMode="auto">
          <a:xfrm>
            <a:off x="4728519" y="3134999"/>
            <a:ext cx="3569086" cy="37151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800" b="1" dirty="0" smtClean="0"/>
              <a:t>タグの説明を入力</a:t>
            </a:r>
            <a:endParaRPr lang="en-US" altLang="ja-JP" sz="1800" b="1" dirty="0"/>
          </a:p>
        </p:txBody>
      </p:sp>
      <p:sp>
        <p:nvSpPr>
          <p:cNvPr id="20" name="Text Box 136"/>
          <p:cNvSpPr txBox="1">
            <a:spLocks noChangeArrowheads="1"/>
          </p:cNvSpPr>
          <p:nvPr/>
        </p:nvSpPr>
        <p:spPr bwMode="auto">
          <a:xfrm>
            <a:off x="605610" y="4650048"/>
            <a:ext cx="9029700" cy="71006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一般的な流れとしては、</a:t>
            </a:r>
            <a:r>
              <a:rPr lang="en-US" altLang="ja-JP" sz="2000" b="1" dirty="0" smtClean="0"/>
              <a:t>develop</a:t>
            </a:r>
            <a:r>
              <a:rPr lang="ja-JP" altLang="en-US" sz="2000" b="1" dirty="0" smtClean="0"/>
              <a:t>ブランチで作業→</a:t>
            </a:r>
            <a:r>
              <a:rPr lang="en-US" altLang="ja-JP" sz="2000" b="1" dirty="0" smtClean="0"/>
              <a:t>master</a:t>
            </a:r>
            <a:r>
              <a:rPr lang="ja-JP" altLang="en-US" sz="2000" b="1" dirty="0" smtClean="0"/>
              <a:t>ブランチにマージ→タグの作成となる。</a:t>
            </a:r>
            <a:endParaRPr lang="en-US" altLang="ja-JP" sz="2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512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512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512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512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a:solidFill>
                  <a:schemeClr val="tx2"/>
                </a:solidFill>
                <a:latin typeface="ＭＳ Ｐゴシック" charset="-128"/>
              </a:rPr>
              <a:t>使用ツール</a:t>
            </a:r>
          </a:p>
        </p:txBody>
      </p:sp>
      <p:sp>
        <p:nvSpPr>
          <p:cNvPr id="5127" name="Text Box 136"/>
          <p:cNvSpPr txBox="1">
            <a:spLocks noChangeArrowheads="1"/>
          </p:cNvSpPr>
          <p:nvPr/>
        </p:nvSpPr>
        <p:spPr bwMode="auto">
          <a:xfrm>
            <a:off x="798513" y="1158875"/>
            <a:ext cx="8186737" cy="4016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使用ツール：</a:t>
            </a:r>
            <a:r>
              <a:rPr lang="en-US" altLang="ja-JP" sz="2000" b="1"/>
              <a:t>TortoiseGit</a:t>
            </a:r>
            <a:r>
              <a:rPr lang="ja-JP" altLang="en-US" sz="2000" b="1"/>
              <a:t>、</a:t>
            </a:r>
            <a:r>
              <a:rPr lang="en-US" altLang="ja-JP" sz="2000" b="1"/>
              <a:t>Git Bash</a:t>
            </a:r>
            <a:endParaRPr lang="ja-JP" altLang="en-US" sz="2000" b="1"/>
          </a:p>
        </p:txBody>
      </p:sp>
      <p:sp>
        <p:nvSpPr>
          <p:cNvPr id="5128" name="Text Box 136"/>
          <p:cNvSpPr txBox="1">
            <a:spLocks noChangeArrowheads="1"/>
          </p:cNvSpPr>
          <p:nvPr/>
        </p:nvSpPr>
        <p:spPr bwMode="auto">
          <a:xfrm>
            <a:off x="812800" y="2376488"/>
            <a:ext cx="8186738" cy="8636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まず</a:t>
            </a:r>
            <a:r>
              <a:rPr lang="en-US" altLang="ja-JP" sz="2000" b="1"/>
              <a:t>Git</a:t>
            </a:r>
            <a:r>
              <a:rPr lang="ja-JP" altLang="en-US" sz="2000" b="1"/>
              <a:t>と</a:t>
            </a:r>
            <a:r>
              <a:rPr lang="en-US" altLang="ja-JP" sz="2000" b="1"/>
              <a:t>TortoiseGit</a:t>
            </a:r>
            <a:r>
              <a:rPr lang="ja-JP" altLang="en-US" sz="2000" b="1"/>
              <a:t>を</a:t>
            </a:r>
            <a:r>
              <a:rPr lang="en-US" altLang="ja-JP" sz="2000" b="1"/>
              <a:t>PC</a:t>
            </a:r>
            <a:r>
              <a:rPr lang="ja-JP" altLang="en-US" sz="2000" b="1"/>
              <a:t>にインストールする</a:t>
            </a:r>
            <a:endParaRPr lang="en-US" altLang="ja-JP" sz="2000" b="1"/>
          </a:p>
          <a:p>
            <a:pPr algn="l">
              <a:spcBef>
                <a:spcPct val="50000"/>
              </a:spcBef>
            </a:pPr>
            <a:r>
              <a:rPr lang="en-US" altLang="ja-JP" sz="2000" b="1"/>
              <a:t>TortoiseGit</a:t>
            </a:r>
            <a:r>
              <a:rPr lang="ja-JP" altLang="en-US" sz="2000" b="1"/>
              <a:t>は日本語化ツールもあるのでそれもインストールする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072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072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072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072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13.</a:t>
            </a:r>
            <a:r>
              <a:rPr lang="ja-JP" altLang="en-US" sz="3200" b="1">
                <a:solidFill>
                  <a:schemeClr val="tx2"/>
                </a:solidFill>
                <a:latin typeface="ＭＳ Ｐゴシック" charset="-128"/>
              </a:rPr>
              <a:t>ローカルの内容をリモートに反映</a:t>
            </a:r>
            <a:r>
              <a:rPr lang="en-US" altLang="ja-JP" sz="3200" b="1">
                <a:solidFill>
                  <a:schemeClr val="tx2"/>
                </a:solidFill>
                <a:latin typeface="ＭＳ Ｐゴシック" charset="-128"/>
              </a:rPr>
              <a:t>(push)</a:t>
            </a:r>
          </a:p>
        </p:txBody>
      </p:sp>
      <p:sp>
        <p:nvSpPr>
          <p:cNvPr id="30727" name="Text Box 136"/>
          <p:cNvSpPr txBox="1">
            <a:spLocks noChangeArrowheads="1"/>
          </p:cNvSpPr>
          <p:nvPr/>
        </p:nvSpPr>
        <p:spPr bwMode="auto">
          <a:xfrm>
            <a:off x="534988" y="1023938"/>
            <a:ext cx="9029700" cy="20955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ローカルの</a:t>
            </a:r>
            <a:r>
              <a:rPr lang="en-US" altLang="ja-JP" sz="2000" b="1"/>
              <a:t>develop</a:t>
            </a:r>
            <a:r>
              <a:rPr lang="ja-JP" altLang="en-US" sz="2000" b="1"/>
              <a:t>ブランチで作業を行い、それを</a:t>
            </a:r>
            <a:r>
              <a:rPr lang="en-US" altLang="ja-JP" sz="2000" b="1"/>
              <a:t>master</a:t>
            </a:r>
            <a:r>
              <a:rPr lang="ja-JP" altLang="en-US" sz="2000" b="1"/>
              <a:t>ブランチに反映したら、それをリモートに反映させる。</a:t>
            </a:r>
            <a:endParaRPr lang="en-US" altLang="ja-JP" sz="2000" b="1"/>
          </a:p>
          <a:p>
            <a:pPr algn="l">
              <a:spcBef>
                <a:spcPct val="50000"/>
              </a:spcBef>
            </a:pPr>
            <a:r>
              <a:rPr lang="ja-JP" altLang="en-US" sz="2000" b="1"/>
              <a:t>　・</a:t>
            </a:r>
            <a:r>
              <a:rPr lang="en-US" altLang="ja-JP" sz="2000" b="1"/>
              <a:t>master</a:t>
            </a:r>
            <a:r>
              <a:rPr lang="ja-JP" altLang="en-US" sz="2000" b="1"/>
              <a:t>ブランチに切り替える</a:t>
            </a:r>
            <a:endParaRPr lang="en-US" altLang="ja-JP" sz="2000" b="1"/>
          </a:p>
          <a:p>
            <a:pPr algn="l">
              <a:spcBef>
                <a:spcPct val="50000"/>
              </a:spcBef>
            </a:pPr>
            <a:r>
              <a:rPr lang="ja-JP" altLang="en-US" sz="2000" b="1"/>
              <a:t>　・作業ディレクトリ内で右クリック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「プッシュ」</a:t>
            </a:r>
            <a:endParaRPr lang="en-US" altLang="ja-JP" sz="2000" b="1"/>
          </a:p>
          <a:p>
            <a:pPr algn="l">
              <a:spcBef>
                <a:spcPct val="50000"/>
              </a:spcBef>
            </a:pPr>
            <a:endParaRPr lang="en-US" altLang="ja-JP" sz="20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174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174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174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1750"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13.</a:t>
            </a:r>
            <a:r>
              <a:rPr lang="ja-JP" altLang="en-US" sz="3200" b="1">
                <a:solidFill>
                  <a:schemeClr val="tx2"/>
                </a:solidFill>
                <a:latin typeface="ＭＳ Ｐゴシック" charset="-128"/>
              </a:rPr>
              <a:t>ローカルの内容をリモートに反映</a:t>
            </a:r>
            <a:r>
              <a:rPr lang="en-US" altLang="ja-JP" sz="3200" b="1">
                <a:solidFill>
                  <a:schemeClr val="tx2"/>
                </a:solidFill>
                <a:latin typeface="ＭＳ Ｐゴシック" charset="-128"/>
              </a:rPr>
              <a:t>(push)</a:t>
            </a:r>
          </a:p>
        </p:txBody>
      </p:sp>
      <p:sp>
        <p:nvSpPr>
          <p:cNvPr id="31751" name="Text Box 136"/>
          <p:cNvSpPr txBox="1">
            <a:spLocks noChangeArrowheads="1"/>
          </p:cNvSpPr>
          <p:nvPr/>
        </p:nvSpPr>
        <p:spPr bwMode="auto">
          <a:xfrm>
            <a:off x="534988" y="1023938"/>
            <a:ext cx="9029700" cy="132556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・ローカルとリモートのブランチが</a:t>
            </a:r>
            <a:r>
              <a:rPr lang="en-US" altLang="ja-JP" sz="2000" b="1"/>
              <a:t>master</a:t>
            </a:r>
            <a:r>
              <a:rPr lang="ja-JP" altLang="en-US" sz="2000" b="1"/>
              <a:t>になっていることを確認</a:t>
            </a:r>
            <a:endParaRPr lang="en-US" altLang="ja-JP" sz="2000" b="1"/>
          </a:p>
          <a:p>
            <a:pPr algn="l">
              <a:spcBef>
                <a:spcPct val="50000"/>
              </a:spcBef>
            </a:pPr>
            <a:r>
              <a:rPr lang="ja-JP" altLang="en-US" sz="2000" b="1"/>
              <a:t>・リモートが</a:t>
            </a:r>
            <a:r>
              <a:rPr lang="en-US" altLang="ja-JP" sz="2000" b="1"/>
              <a:t>origin</a:t>
            </a:r>
            <a:r>
              <a:rPr lang="ja-JP" altLang="en-US" sz="2000" b="1"/>
              <a:t>になっていることを確認</a:t>
            </a:r>
            <a:endParaRPr lang="en-US" altLang="ja-JP" sz="2000" b="1"/>
          </a:p>
          <a:p>
            <a:pPr algn="l">
              <a:spcBef>
                <a:spcPct val="50000"/>
              </a:spcBef>
            </a:pPr>
            <a:r>
              <a:rPr lang="ja-JP" altLang="en-US" sz="2000" b="1"/>
              <a:t>・「タグを含める」にチェック</a:t>
            </a:r>
            <a:endParaRPr lang="en-US" altLang="ja-JP" sz="2000" b="1"/>
          </a:p>
        </p:txBody>
      </p:sp>
      <p:grpSp>
        <p:nvGrpSpPr>
          <p:cNvPr id="31752" name="グループ化 8"/>
          <p:cNvGrpSpPr>
            <a:grpSpLocks/>
          </p:cNvGrpSpPr>
          <p:nvPr/>
        </p:nvGrpSpPr>
        <p:grpSpPr bwMode="auto">
          <a:xfrm>
            <a:off x="2743200" y="2349500"/>
            <a:ext cx="3865563" cy="3875088"/>
            <a:chOff x="0" y="0"/>
            <a:chExt cx="3866028" cy="3873885"/>
          </a:xfrm>
        </p:grpSpPr>
        <p:pic>
          <p:nvPicPr>
            <p:cNvPr id="31753" name="図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66028" cy="387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角丸四角形 10"/>
            <p:cNvSpPr/>
            <p:nvPr/>
          </p:nvSpPr>
          <p:spPr>
            <a:xfrm>
              <a:off x="22228" y="2442405"/>
              <a:ext cx="2443457" cy="2539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277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277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277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277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a:solidFill>
                  <a:schemeClr val="tx2"/>
                </a:solidFill>
                <a:latin typeface="ＭＳ Ｐゴシック" charset="-128"/>
              </a:rPr>
              <a:t>14.</a:t>
            </a:r>
            <a:r>
              <a:rPr lang="ja-JP" altLang="en-US" sz="3200" b="1" dirty="0">
                <a:solidFill>
                  <a:schemeClr val="tx2"/>
                </a:solidFill>
                <a:latin typeface="ＭＳ Ｐゴシック" charset="-128"/>
              </a:rPr>
              <a:t>リモートの内容をローカルに反映</a:t>
            </a:r>
            <a:r>
              <a:rPr lang="en-US" altLang="ja-JP" sz="3200" b="1" dirty="0">
                <a:solidFill>
                  <a:schemeClr val="tx2"/>
                </a:solidFill>
                <a:latin typeface="ＭＳ Ｐゴシック" charset="-128"/>
              </a:rPr>
              <a:t>(pull)</a:t>
            </a:r>
          </a:p>
        </p:txBody>
      </p:sp>
      <p:sp>
        <p:nvSpPr>
          <p:cNvPr id="32775" name="Text Box 136"/>
          <p:cNvSpPr txBox="1">
            <a:spLocks noChangeArrowheads="1"/>
          </p:cNvSpPr>
          <p:nvPr/>
        </p:nvSpPr>
        <p:spPr bwMode="auto">
          <a:xfrm>
            <a:off x="534988" y="1023938"/>
            <a:ext cx="9029700" cy="132556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リモートの最新バージョンをローカルに反映させる</a:t>
            </a:r>
            <a:endParaRPr lang="en-US" altLang="ja-JP" sz="2000" b="1"/>
          </a:p>
          <a:p>
            <a:pPr algn="l">
              <a:spcBef>
                <a:spcPct val="50000"/>
              </a:spcBef>
            </a:pPr>
            <a:r>
              <a:rPr lang="ja-JP" altLang="en-US" sz="2000" b="1"/>
              <a:t>　・作業ディレクトリ内で右クリック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「プル」</a:t>
            </a:r>
            <a:endParaRPr lang="en-US" altLang="ja-JP" sz="2000" b="1"/>
          </a:p>
          <a:p>
            <a:pPr algn="l">
              <a:spcBef>
                <a:spcPct val="50000"/>
              </a:spcBef>
            </a:pPr>
            <a:endParaRPr lang="en-US" altLang="ja-JP" sz="20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379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379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379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379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15.</a:t>
            </a:r>
            <a:r>
              <a:rPr lang="ja-JP" altLang="en-US" sz="3200" b="1">
                <a:solidFill>
                  <a:schemeClr val="tx2"/>
                </a:solidFill>
                <a:latin typeface="ＭＳ Ｐゴシック" charset="-128"/>
              </a:rPr>
              <a:t>同時に複数人で作業している場合</a:t>
            </a:r>
            <a:endParaRPr lang="en-US" altLang="ja-JP" sz="3200" b="1">
              <a:solidFill>
                <a:schemeClr val="tx2"/>
              </a:solidFill>
              <a:latin typeface="ＭＳ Ｐゴシック" charset="-128"/>
            </a:endParaRPr>
          </a:p>
        </p:txBody>
      </p:sp>
      <p:pic>
        <p:nvPicPr>
          <p:cNvPr id="337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1989138"/>
            <a:ext cx="6526213" cy="42259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0" name="Text Box 136"/>
          <p:cNvSpPr txBox="1">
            <a:spLocks noChangeArrowheads="1"/>
          </p:cNvSpPr>
          <p:nvPr/>
        </p:nvSpPr>
        <p:spPr bwMode="auto">
          <a:xfrm>
            <a:off x="534988" y="1023938"/>
            <a:ext cx="9029700" cy="147955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同時に複数人で作業している場合、一人がローカルの</a:t>
            </a:r>
            <a:r>
              <a:rPr lang="en-US" altLang="ja-JP" sz="2000" b="1" dirty="0"/>
              <a:t>develop</a:t>
            </a:r>
            <a:r>
              <a:rPr lang="ja-JP" altLang="en-US" sz="2000" b="1" dirty="0"/>
              <a:t>ブランチで作業している間に、もう一人が作業を進め、</a:t>
            </a:r>
            <a:r>
              <a:rPr lang="en-US" altLang="ja-JP" sz="2000" b="1" dirty="0"/>
              <a:t>master</a:t>
            </a:r>
            <a:r>
              <a:rPr lang="ja-JP" altLang="en-US" sz="2000" b="1" dirty="0"/>
              <a:t>ブランチをどんどんプッシュしている場合がある。</a:t>
            </a:r>
            <a:endParaRPr lang="en-US" altLang="ja-JP" sz="2000" b="1" dirty="0"/>
          </a:p>
          <a:p>
            <a:pPr algn="l">
              <a:spcBef>
                <a:spcPct val="50000"/>
              </a:spcBef>
            </a:pPr>
            <a:endParaRPr lang="en-US" altLang="ja-JP" sz="20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481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482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482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482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15.</a:t>
            </a:r>
            <a:r>
              <a:rPr lang="ja-JP" altLang="en-US" sz="3200" b="1">
                <a:solidFill>
                  <a:schemeClr val="tx2"/>
                </a:solidFill>
                <a:latin typeface="ＭＳ Ｐゴシック" charset="-128"/>
              </a:rPr>
              <a:t>同時に複数人で作業している場合</a:t>
            </a:r>
            <a:endParaRPr lang="en-US" altLang="ja-JP" sz="3200" b="1">
              <a:solidFill>
                <a:schemeClr val="tx2"/>
              </a:solidFill>
              <a:latin typeface="ＭＳ Ｐゴシック" charset="-128"/>
            </a:endParaRPr>
          </a:p>
        </p:txBody>
      </p:sp>
      <p:sp>
        <p:nvSpPr>
          <p:cNvPr id="34823" name="Text Box 136"/>
          <p:cNvSpPr txBox="1">
            <a:spLocks noChangeArrowheads="1"/>
          </p:cNvSpPr>
          <p:nvPr/>
        </p:nvSpPr>
        <p:spPr bwMode="auto">
          <a:xfrm>
            <a:off x="534988" y="1023938"/>
            <a:ext cx="9029700" cy="348138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この場合、</a:t>
            </a:r>
            <a:r>
              <a:rPr lang="en-US" altLang="ja-JP" sz="2000" b="1" dirty="0"/>
              <a:t>develop</a:t>
            </a:r>
            <a:r>
              <a:rPr lang="ja-JP" altLang="en-US" sz="2000" b="1" dirty="0"/>
              <a:t>を</a:t>
            </a:r>
            <a:r>
              <a:rPr lang="en-US" altLang="ja-JP" sz="2000" b="1" dirty="0"/>
              <a:t>master</a:t>
            </a:r>
            <a:r>
              <a:rPr lang="ja-JP" altLang="en-US" sz="2000" b="1" dirty="0"/>
              <a:t>にマージする前に、</a:t>
            </a:r>
            <a:r>
              <a:rPr lang="en-US" altLang="ja-JP" sz="2000" b="1" dirty="0"/>
              <a:t>master</a:t>
            </a:r>
            <a:r>
              <a:rPr lang="ja-JP" altLang="en-US" sz="2000" b="1" dirty="0"/>
              <a:t>を最新にしておく必要がある。</a:t>
            </a:r>
            <a:endParaRPr lang="en-US" altLang="ja-JP" sz="2000" b="1" dirty="0"/>
          </a:p>
          <a:p>
            <a:pPr algn="l">
              <a:spcBef>
                <a:spcPct val="50000"/>
              </a:spcBef>
            </a:pPr>
            <a:r>
              <a:rPr lang="ja-JP" altLang="en-US" sz="2000" b="1" dirty="0"/>
              <a:t>具体的には、</a:t>
            </a:r>
            <a:endParaRPr lang="en-US" altLang="ja-JP" sz="2000" b="1" dirty="0"/>
          </a:p>
          <a:p>
            <a:pPr algn="l">
              <a:spcBef>
                <a:spcPct val="50000"/>
              </a:spcBef>
            </a:pPr>
            <a:r>
              <a:rPr lang="ja-JP" altLang="en-US" sz="2000" b="1" dirty="0"/>
              <a:t>・ブランチを</a:t>
            </a:r>
            <a:r>
              <a:rPr lang="en-US" altLang="ja-JP" sz="2000" b="1" dirty="0"/>
              <a:t>master</a:t>
            </a:r>
            <a:r>
              <a:rPr lang="ja-JP" altLang="en-US" sz="2000" b="1" dirty="0"/>
              <a:t>に切り替え</a:t>
            </a:r>
            <a:endParaRPr lang="en-US" altLang="ja-JP" sz="2000" b="1" dirty="0"/>
          </a:p>
          <a:p>
            <a:pPr algn="l">
              <a:spcBef>
                <a:spcPct val="50000"/>
              </a:spcBef>
            </a:pPr>
            <a:r>
              <a:rPr lang="ja-JP" altLang="en-US" sz="2000" b="1" dirty="0"/>
              <a:t>・</a:t>
            </a:r>
            <a:r>
              <a:rPr lang="en-US" altLang="ja-JP" sz="2000" b="1" dirty="0"/>
              <a:t>master</a:t>
            </a:r>
            <a:r>
              <a:rPr lang="ja-JP" altLang="en-US" sz="2000" b="1" dirty="0"/>
              <a:t>を</a:t>
            </a:r>
            <a:r>
              <a:rPr lang="en-US" altLang="ja-JP" sz="2000" b="1" dirty="0"/>
              <a:t>pull</a:t>
            </a:r>
            <a:r>
              <a:rPr lang="ja-JP" altLang="en-US" sz="2000" b="1" dirty="0"/>
              <a:t>してくる</a:t>
            </a:r>
            <a:endParaRPr lang="en-US" altLang="ja-JP" sz="2000" b="1" dirty="0"/>
          </a:p>
          <a:p>
            <a:pPr algn="l">
              <a:spcBef>
                <a:spcPct val="50000"/>
              </a:spcBef>
            </a:pPr>
            <a:r>
              <a:rPr lang="ja-JP" altLang="en-US" sz="2000" b="1" dirty="0"/>
              <a:t>・最新となった</a:t>
            </a:r>
            <a:r>
              <a:rPr lang="en-US" altLang="ja-JP" sz="2000" b="1" dirty="0"/>
              <a:t>master</a:t>
            </a:r>
            <a:r>
              <a:rPr lang="ja-JP" altLang="en-US" sz="2000" b="1" dirty="0"/>
              <a:t>に</a:t>
            </a:r>
            <a:r>
              <a:rPr lang="en-US" altLang="ja-JP" sz="2000" b="1" dirty="0"/>
              <a:t>develop</a:t>
            </a:r>
            <a:r>
              <a:rPr lang="ja-JP" altLang="en-US" sz="2000" b="1" dirty="0"/>
              <a:t>をマージする</a:t>
            </a:r>
            <a:endParaRPr lang="en-US" altLang="ja-JP" sz="2000" b="1" dirty="0"/>
          </a:p>
          <a:p>
            <a:pPr algn="l">
              <a:spcBef>
                <a:spcPct val="50000"/>
              </a:spcBef>
            </a:pPr>
            <a:r>
              <a:rPr lang="ja-JP" altLang="en-US" sz="2000" b="1" dirty="0"/>
              <a:t>・その</a:t>
            </a:r>
            <a:r>
              <a:rPr lang="en-US" altLang="ja-JP" sz="2000" b="1" dirty="0"/>
              <a:t>master</a:t>
            </a:r>
            <a:r>
              <a:rPr lang="ja-JP" altLang="en-US" sz="2000" b="1" dirty="0"/>
              <a:t>をプッシュする</a:t>
            </a:r>
            <a:endParaRPr lang="en-US" altLang="ja-JP" sz="2000" b="1" dirty="0"/>
          </a:p>
          <a:p>
            <a:pPr algn="l">
              <a:spcBef>
                <a:spcPct val="50000"/>
              </a:spcBef>
            </a:pPr>
            <a:r>
              <a:rPr lang="ja-JP" altLang="en-US" sz="2000" b="1" dirty="0"/>
              <a:t>という流れになる</a:t>
            </a:r>
            <a:endParaRPr lang="en-US" altLang="ja-JP"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a:solidFill>
                  <a:schemeClr val="tx2"/>
                </a:solidFill>
                <a:latin typeface="ＭＳ Ｐゴシック" charset="-128"/>
              </a:rPr>
              <a:t>15.</a:t>
            </a:r>
            <a:r>
              <a:rPr lang="ja-JP" altLang="en-US" sz="3200" b="1" dirty="0">
                <a:solidFill>
                  <a:schemeClr val="tx2"/>
                </a:solidFill>
                <a:latin typeface="ＭＳ Ｐゴシック" charset="-128"/>
              </a:rPr>
              <a:t>同時に複数人で作業している場合</a:t>
            </a:r>
            <a:endParaRPr lang="en-US" altLang="ja-JP" sz="3200" b="1" dirty="0">
              <a:solidFill>
                <a:schemeClr val="tx2"/>
              </a:solidFill>
              <a:latin typeface="ＭＳ Ｐゴシック" charset="-128"/>
            </a:endParaRPr>
          </a:p>
        </p:txBody>
      </p:sp>
      <p:pic>
        <p:nvPicPr>
          <p:cNvPr id="358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571625"/>
            <a:ext cx="7162800" cy="463867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8" name="Text Box 136"/>
          <p:cNvSpPr txBox="1">
            <a:spLocks noChangeArrowheads="1"/>
          </p:cNvSpPr>
          <p:nvPr/>
        </p:nvSpPr>
        <p:spPr bwMode="auto">
          <a:xfrm>
            <a:off x="704850" y="1023938"/>
            <a:ext cx="9031288" cy="4032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この流れの結果、グラフは以下のようになる</a:t>
            </a:r>
            <a:endParaRPr lang="en-US" altLang="ja-JP" sz="20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16.</a:t>
            </a:r>
            <a:r>
              <a:rPr lang="ja-JP" altLang="en-US" sz="3200" b="1" dirty="0" smtClean="0">
                <a:solidFill>
                  <a:schemeClr val="tx2"/>
                </a:solidFill>
                <a:latin typeface="ＭＳ Ｐゴシック" charset="-128"/>
              </a:rPr>
              <a:t>ローカルのコミットをなかったことにする</a:t>
            </a:r>
            <a:endParaRPr lang="en-US" altLang="ja-JP" sz="3200" b="1" dirty="0">
              <a:solidFill>
                <a:schemeClr val="tx2"/>
              </a:solidFill>
              <a:latin typeface="ＭＳ Ｐゴシック" charset="-128"/>
            </a:endParaRPr>
          </a:p>
        </p:txBody>
      </p:sp>
      <p:sp>
        <p:nvSpPr>
          <p:cNvPr id="18" name="Text Box 136"/>
          <p:cNvSpPr txBox="1">
            <a:spLocks noChangeArrowheads="1"/>
          </p:cNvSpPr>
          <p:nvPr/>
        </p:nvSpPr>
        <p:spPr bwMode="auto">
          <a:xfrm>
            <a:off x="534988" y="1023938"/>
            <a:ext cx="9029700" cy="402291"/>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コミットしてしまったが、コミットを取りやめたい場合</a:t>
            </a:r>
            <a:endParaRPr lang="en-US" altLang="ja-JP" sz="20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884" y="2142706"/>
            <a:ext cx="6128432" cy="410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角丸四角形 18"/>
          <p:cNvSpPr/>
          <p:nvPr/>
        </p:nvSpPr>
        <p:spPr bwMode="auto">
          <a:xfrm>
            <a:off x="2043330" y="2863276"/>
            <a:ext cx="2411346" cy="377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20" name="Text Box 136"/>
          <p:cNvSpPr txBox="1">
            <a:spLocks noChangeArrowheads="1"/>
          </p:cNvSpPr>
          <p:nvPr/>
        </p:nvSpPr>
        <p:spPr bwMode="auto">
          <a:xfrm>
            <a:off x="2542381" y="1545412"/>
            <a:ext cx="4897438" cy="525401"/>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1400" b="1" dirty="0"/>
              <a:t>d</a:t>
            </a:r>
            <a:r>
              <a:rPr lang="en-US" altLang="ja-JP" sz="1400" b="1" dirty="0" smtClean="0"/>
              <a:t>evelop</a:t>
            </a:r>
            <a:r>
              <a:rPr lang="ja-JP" altLang="en-US" sz="1400" b="1" dirty="0" smtClean="0"/>
              <a:t>ブランチの改造</a:t>
            </a:r>
            <a:r>
              <a:rPr lang="en-US" altLang="ja-JP" sz="1400" b="1" dirty="0" smtClean="0"/>
              <a:t>4</a:t>
            </a:r>
            <a:r>
              <a:rPr lang="ja-JP" altLang="en-US" sz="1400" b="1" dirty="0" smtClean="0"/>
              <a:t>というコミットをなかったことにして改造</a:t>
            </a:r>
            <a:r>
              <a:rPr lang="en-US" altLang="ja-JP" sz="1400" b="1" dirty="0" smtClean="0"/>
              <a:t>3</a:t>
            </a:r>
            <a:r>
              <a:rPr lang="ja-JP" altLang="en-US" sz="1400" b="1" dirty="0" smtClean="0"/>
              <a:t>のコミットに戻す例</a:t>
            </a:r>
            <a:endParaRPr lang="en-US" altLang="ja-JP" sz="1400" b="1" dirty="0"/>
          </a:p>
        </p:txBody>
      </p:sp>
    </p:spTree>
    <p:extLst>
      <p:ext uri="{BB962C8B-B14F-4D97-AF65-F5344CB8AC3E}">
        <p14:creationId xmlns:p14="http://schemas.microsoft.com/office/powerpoint/2010/main" val="127649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16.</a:t>
            </a:r>
            <a:r>
              <a:rPr lang="ja-JP" altLang="en-US" sz="3200" b="1" dirty="0" smtClean="0">
                <a:solidFill>
                  <a:schemeClr val="tx2"/>
                </a:solidFill>
                <a:latin typeface="ＭＳ Ｐゴシック" charset="-128"/>
              </a:rPr>
              <a:t>ローカルのコミットをなかったことにする</a:t>
            </a:r>
            <a:endParaRPr lang="en-US" altLang="ja-JP" sz="3200" b="1" dirty="0">
              <a:solidFill>
                <a:schemeClr val="tx2"/>
              </a:solidFill>
              <a:latin typeface="ＭＳ Ｐゴシック" charset="-128"/>
            </a:endParaRPr>
          </a:p>
        </p:txBody>
      </p:sp>
      <p:sp>
        <p:nvSpPr>
          <p:cNvPr id="18" name="Text Box 136"/>
          <p:cNvSpPr txBox="1">
            <a:spLocks noChangeArrowheads="1"/>
          </p:cNvSpPr>
          <p:nvPr/>
        </p:nvSpPr>
        <p:spPr bwMode="auto">
          <a:xfrm>
            <a:off x="534988" y="1023938"/>
            <a:ext cx="9029700" cy="178728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・作業</a:t>
            </a:r>
            <a:r>
              <a:rPr lang="ja-JP" altLang="en-US" sz="2000" b="1" dirty="0"/>
              <a:t>ディレクトリ内で右クリック</a:t>
            </a:r>
            <a:r>
              <a:rPr lang="en-US" altLang="ja-JP" sz="2000" b="1" dirty="0"/>
              <a:t>-</a:t>
            </a:r>
            <a:r>
              <a:rPr lang="ja-JP" altLang="en-US" sz="2000" b="1" dirty="0"/>
              <a:t>「</a:t>
            </a:r>
            <a:r>
              <a:rPr lang="en-US" altLang="ja-JP" sz="2000" b="1" dirty="0" err="1"/>
              <a:t>TortoiseGit</a:t>
            </a:r>
            <a:r>
              <a:rPr lang="ja-JP" altLang="en-US" sz="2000" b="1" dirty="0"/>
              <a:t>」</a:t>
            </a:r>
            <a:r>
              <a:rPr lang="en-US" altLang="ja-JP" sz="2000" b="1" dirty="0"/>
              <a:t>-</a:t>
            </a:r>
            <a:r>
              <a:rPr lang="ja-JP" altLang="en-US" sz="2000" b="1" dirty="0"/>
              <a:t>「ログを表示</a:t>
            </a:r>
            <a:r>
              <a:rPr lang="ja-JP" altLang="en-US" sz="2000" b="1" dirty="0" smtClean="0"/>
              <a:t>」</a:t>
            </a:r>
            <a:endParaRPr lang="en-US" altLang="ja-JP" sz="2000" b="1" dirty="0" smtClean="0"/>
          </a:p>
          <a:p>
            <a:pPr algn="l">
              <a:spcBef>
                <a:spcPct val="50000"/>
              </a:spcBef>
            </a:pPr>
            <a:r>
              <a:rPr lang="ja-JP" altLang="en-US" sz="2000" b="1" dirty="0" smtClean="0"/>
              <a:t>・戻したい先のコミット</a:t>
            </a:r>
            <a:r>
              <a:rPr lang="en-US" altLang="ja-JP" sz="2000" b="1" dirty="0" smtClean="0"/>
              <a:t>(</a:t>
            </a:r>
            <a:r>
              <a:rPr lang="ja-JP" altLang="en-US" sz="2000" b="1" dirty="0" smtClean="0"/>
              <a:t>この例では「改造</a:t>
            </a:r>
            <a:r>
              <a:rPr lang="en-US" altLang="ja-JP" sz="2000" b="1" dirty="0" smtClean="0"/>
              <a:t>3</a:t>
            </a:r>
            <a:r>
              <a:rPr lang="ja-JP" altLang="en-US" sz="2000" b="1" dirty="0" smtClean="0"/>
              <a:t>」）を選び、右クリック</a:t>
            </a:r>
            <a:endParaRPr lang="en-US" altLang="ja-JP" sz="2000" b="1" dirty="0" smtClean="0"/>
          </a:p>
          <a:p>
            <a:pPr algn="l">
              <a:spcBef>
                <a:spcPct val="50000"/>
              </a:spcBef>
            </a:pPr>
            <a:r>
              <a:rPr lang="ja-JP" altLang="en-US" sz="2000" b="1" dirty="0" smtClean="0"/>
              <a:t>・「</a:t>
            </a:r>
            <a:r>
              <a:rPr lang="en-US" altLang="ja-JP" sz="2000" b="1" dirty="0" smtClean="0"/>
              <a:t>develop</a:t>
            </a:r>
            <a:r>
              <a:rPr lang="ja-JP" altLang="en-US" sz="2000" b="1" dirty="0" smtClean="0"/>
              <a:t>をここにリセット」を選択</a:t>
            </a:r>
            <a:endParaRPr lang="en-US" altLang="ja-JP" sz="2000" b="1" dirty="0" smtClean="0"/>
          </a:p>
          <a:p>
            <a:pPr algn="l">
              <a:spcBef>
                <a:spcPct val="50000"/>
              </a:spcBef>
            </a:pPr>
            <a:r>
              <a:rPr lang="ja-JP" altLang="en-US" sz="2000" b="1" dirty="0" smtClean="0"/>
              <a:t>・リセット画面で「</a:t>
            </a:r>
            <a:r>
              <a:rPr lang="en-US" altLang="ja-JP" sz="2000" b="1" dirty="0" smtClean="0"/>
              <a:t>Hard</a:t>
            </a:r>
            <a:r>
              <a:rPr lang="ja-JP" altLang="en-US" sz="2000" b="1" dirty="0" smtClean="0"/>
              <a:t>」を選択し</a:t>
            </a:r>
            <a:r>
              <a:rPr lang="en-US" altLang="ja-JP" sz="2000" b="1" dirty="0" smtClean="0"/>
              <a:t>OK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83" y="2981325"/>
            <a:ext cx="44291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 12"/>
          <p:cNvSpPr/>
          <p:nvPr/>
        </p:nvSpPr>
        <p:spPr bwMode="auto">
          <a:xfrm>
            <a:off x="885892" y="4933376"/>
            <a:ext cx="3813108" cy="377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4201" y="3295059"/>
            <a:ext cx="3072524" cy="253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矢印 1"/>
          <p:cNvSpPr/>
          <p:nvPr/>
        </p:nvSpPr>
        <p:spPr>
          <a:xfrm>
            <a:off x="5524500" y="4152900"/>
            <a:ext cx="596900" cy="67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 Box 136"/>
          <p:cNvSpPr txBox="1">
            <a:spLocks noChangeArrowheads="1"/>
          </p:cNvSpPr>
          <p:nvPr/>
        </p:nvSpPr>
        <p:spPr bwMode="auto">
          <a:xfrm>
            <a:off x="5151438" y="5938899"/>
            <a:ext cx="4897438" cy="30995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1400" b="1" smtClean="0"/>
              <a:t>ログ画面を開き直すと、改造</a:t>
            </a:r>
            <a:r>
              <a:rPr lang="en-US" altLang="ja-JP" sz="1400" b="1" smtClean="0"/>
              <a:t>3</a:t>
            </a:r>
            <a:r>
              <a:rPr lang="ja-JP" altLang="en-US" sz="1400" b="1" smtClean="0"/>
              <a:t>に戻っていることが確認出来る</a:t>
            </a:r>
            <a:endParaRPr lang="en-US" altLang="ja-JP" sz="1400" b="1" dirty="0"/>
          </a:p>
        </p:txBody>
      </p:sp>
    </p:spTree>
    <p:extLst>
      <p:ext uri="{BB962C8B-B14F-4D97-AF65-F5344CB8AC3E}">
        <p14:creationId xmlns:p14="http://schemas.microsoft.com/office/powerpoint/2010/main" val="3770948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758" y="2282824"/>
            <a:ext cx="7534483" cy="2263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17.Push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通常のコミット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13" name="角丸四角形 12"/>
          <p:cNvSpPr/>
          <p:nvPr/>
        </p:nvSpPr>
        <p:spPr bwMode="auto">
          <a:xfrm>
            <a:off x="534988" y="2596576"/>
            <a:ext cx="8637586" cy="377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8" name="Text Box 136"/>
          <p:cNvSpPr txBox="1">
            <a:spLocks noChangeArrowheads="1"/>
          </p:cNvSpPr>
          <p:nvPr/>
        </p:nvSpPr>
        <p:spPr bwMode="auto">
          <a:xfrm>
            <a:off x="534988" y="1023938"/>
            <a:ext cx="9029700" cy="71006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リモートリポジトリに変更内容を</a:t>
            </a:r>
            <a:r>
              <a:rPr lang="en-US" altLang="ja-JP" sz="2000" b="1" dirty="0" smtClean="0"/>
              <a:t>push</a:t>
            </a:r>
            <a:r>
              <a:rPr lang="ja-JP" altLang="en-US" sz="2000" b="1" dirty="0" smtClean="0"/>
              <a:t>したが、その内容が誤っていたために</a:t>
            </a:r>
            <a:r>
              <a:rPr lang="en-US" altLang="ja-JP" sz="2000" b="1" dirty="0" smtClean="0"/>
              <a:t>push</a:t>
            </a:r>
            <a:r>
              <a:rPr lang="ja-JP" altLang="en-US" sz="2000" b="1" dirty="0" smtClean="0"/>
              <a:t>した内容を元に戻したい場合がある。</a:t>
            </a:r>
            <a:endParaRPr lang="en-US" altLang="ja-JP" sz="2000" b="1" dirty="0" smtClean="0"/>
          </a:p>
        </p:txBody>
      </p:sp>
      <p:sp>
        <p:nvSpPr>
          <p:cNvPr id="14" name="Text Box 136"/>
          <p:cNvSpPr txBox="1">
            <a:spLocks noChangeArrowheads="1"/>
          </p:cNvSpPr>
          <p:nvPr/>
        </p:nvSpPr>
        <p:spPr bwMode="auto">
          <a:xfrm>
            <a:off x="537369" y="4955043"/>
            <a:ext cx="9029700" cy="71006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改造</a:t>
            </a:r>
            <a:r>
              <a:rPr lang="en-US" altLang="ja-JP" sz="2000" b="1" dirty="0" smtClean="0"/>
              <a:t>7</a:t>
            </a:r>
            <a:r>
              <a:rPr lang="ja-JP" altLang="en-US" sz="2000" b="1" dirty="0" smtClean="0"/>
              <a:t>のコミットをリモート</a:t>
            </a:r>
            <a:r>
              <a:rPr lang="ja-JP" altLang="en-US" sz="2000" b="1" dirty="0"/>
              <a:t>に</a:t>
            </a:r>
            <a:r>
              <a:rPr lang="en-US" altLang="ja-JP" sz="2000" b="1" dirty="0" smtClean="0"/>
              <a:t>push</a:t>
            </a:r>
            <a:r>
              <a:rPr lang="ja-JP" altLang="en-US" sz="2000" b="1" dirty="0" smtClean="0"/>
              <a:t>したが、間違っていたのでこのコミットをなかったことにしたいとする。</a:t>
            </a:r>
            <a:r>
              <a:rPr lang="en-US" altLang="ja-JP" sz="2000" b="1" dirty="0" smtClean="0"/>
              <a:t>(</a:t>
            </a:r>
            <a:r>
              <a:rPr lang="ja-JP" altLang="en-US" sz="2000" b="1" dirty="0" smtClean="0"/>
              <a:t>つまり改造</a:t>
            </a:r>
            <a:r>
              <a:rPr lang="en-US" altLang="ja-JP" sz="2000" b="1" dirty="0" smtClean="0"/>
              <a:t>6</a:t>
            </a:r>
            <a:r>
              <a:rPr lang="ja-JP" altLang="en-US" sz="2000" b="1" dirty="0" smtClean="0"/>
              <a:t>に戻す</a:t>
            </a:r>
            <a:r>
              <a:rPr lang="en-US" altLang="ja-JP" sz="2000" b="1" dirty="0" smtClean="0"/>
              <a:t>)</a:t>
            </a:r>
          </a:p>
        </p:txBody>
      </p:sp>
    </p:spTree>
    <p:extLst>
      <p:ext uri="{BB962C8B-B14F-4D97-AF65-F5344CB8AC3E}">
        <p14:creationId xmlns:p14="http://schemas.microsoft.com/office/powerpoint/2010/main" val="2708077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17.Push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通常のコミット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2" name="正方形/長方形 1"/>
          <p:cNvSpPr/>
          <p:nvPr/>
        </p:nvSpPr>
        <p:spPr>
          <a:xfrm>
            <a:off x="945356" y="1048246"/>
            <a:ext cx="8039894" cy="4247317"/>
          </a:xfrm>
          <a:prstGeom prst="rect">
            <a:avLst/>
          </a:prstGeom>
        </p:spPr>
        <p:txBody>
          <a:bodyPr wrap="square">
            <a:spAutoFit/>
          </a:bodyPr>
          <a:lstStyle/>
          <a:p>
            <a:pPr algn="l">
              <a:spcBef>
                <a:spcPct val="50000"/>
              </a:spcBef>
            </a:pPr>
            <a:r>
              <a:rPr lang="ja-JP" altLang="en-US" sz="1800" b="1" dirty="0"/>
              <a:t>作業ディレクトリ内で右クリック</a:t>
            </a:r>
            <a:r>
              <a:rPr lang="en-US" altLang="ja-JP" sz="1800" b="1" dirty="0"/>
              <a:t>-</a:t>
            </a:r>
            <a:r>
              <a:rPr lang="ja-JP" altLang="en-US" sz="1800" b="1" dirty="0"/>
              <a:t>「</a:t>
            </a:r>
            <a:r>
              <a:rPr lang="en-US" altLang="ja-JP" sz="1800" b="1" dirty="0" err="1"/>
              <a:t>Git</a:t>
            </a:r>
            <a:r>
              <a:rPr lang="en-US" altLang="ja-JP" sz="1800" b="1" dirty="0"/>
              <a:t> Bash Here</a:t>
            </a:r>
            <a:r>
              <a:rPr lang="ja-JP" altLang="en-US" sz="1800" b="1" dirty="0"/>
              <a:t>」</a:t>
            </a:r>
            <a:endParaRPr lang="en-US" altLang="ja-JP" sz="1800" b="1" dirty="0"/>
          </a:p>
          <a:p>
            <a:pPr algn="l">
              <a:spcBef>
                <a:spcPct val="50000"/>
              </a:spcBef>
            </a:pPr>
            <a:endParaRPr lang="en-US" altLang="ja-JP" sz="1800" b="1" dirty="0"/>
          </a:p>
          <a:p>
            <a:pPr algn="l">
              <a:spcBef>
                <a:spcPct val="50000"/>
              </a:spcBef>
            </a:pPr>
            <a:r>
              <a:rPr lang="ja-JP" altLang="en-US" sz="1800" b="1" dirty="0"/>
              <a:t>コマンドプロンプト上で以下のコマンドを入力しリターン</a:t>
            </a:r>
            <a:endParaRPr lang="en-US" altLang="ja-JP" sz="1800" b="1" dirty="0"/>
          </a:p>
          <a:p>
            <a:pPr algn="l">
              <a:spcBef>
                <a:spcPct val="50000"/>
              </a:spcBef>
            </a:pPr>
            <a:r>
              <a:rPr lang="en-US" altLang="ja-JP" sz="1800" b="1" dirty="0" err="1"/>
              <a:t>git</a:t>
            </a:r>
            <a:r>
              <a:rPr lang="en-US" altLang="ja-JP" sz="1800" b="1" dirty="0"/>
              <a:t> </a:t>
            </a:r>
            <a:r>
              <a:rPr lang="en-US" altLang="ja-JP" sz="1800" b="1" dirty="0" smtClean="0"/>
              <a:t>revert  [</a:t>
            </a:r>
            <a:r>
              <a:rPr lang="ja-JP" altLang="en-US" sz="1800" b="1" dirty="0" smtClean="0"/>
              <a:t>コミット名</a:t>
            </a:r>
            <a:r>
              <a:rPr lang="en-US" altLang="ja-JP" sz="1800" b="1" dirty="0" smtClean="0"/>
              <a:t>]</a:t>
            </a:r>
          </a:p>
          <a:p>
            <a:pPr algn="l">
              <a:spcBef>
                <a:spcPct val="50000"/>
              </a:spcBef>
            </a:pPr>
            <a:endParaRPr lang="en-US" altLang="ja-JP" sz="1800" b="1" dirty="0"/>
          </a:p>
          <a:p>
            <a:pPr algn="l">
              <a:spcBef>
                <a:spcPct val="50000"/>
              </a:spcBef>
            </a:pPr>
            <a:r>
              <a:rPr lang="ja-JP" altLang="en-US" sz="1800" b="1" dirty="0" smtClean="0"/>
              <a:t>コミット名は、取りやめたいコミットのハッシュ</a:t>
            </a:r>
            <a:r>
              <a:rPr lang="en-US" altLang="ja-JP" sz="1800" b="1" dirty="0"/>
              <a:t>(</a:t>
            </a:r>
            <a:r>
              <a:rPr lang="en-US" altLang="ja-JP" sz="1800" b="1" dirty="0" smtClean="0"/>
              <a:t>914259cf07a4eff7eada8cd83ee9cfb19ffde60f</a:t>
            </a:r>
            <a:r>
              <a:rPr lang="ja-JP" altLang="en-US" sz="1800" b="1" dirty="0" err="1" smtClean="0"/>
              <a:t>のような</a:t>
            </a:r>
            <a:r>
              <a:rPr lang="ja-JP" altLang="en-US" sz="1800" b="1" dirty="0" smtClean="0"/>
              <a:t>もの</a:t>
            </a:r>
            <a:r>
              <a:rPr lang="en-US" altLang="ja-JP" sz="1800" b="1" dirty="0" smtClean="0"/>
              <a:t>)</a:t>
            </a:r>
          </a:p>
          <a:p>
            <a:pPr algn="l">
              <a:spcBef>
                <a:spcPct val="50000"/>
              </a:spcBef>
            </a:pPr>
            <a:endParaRPr lang="en-US" altLang="ja-JP" sz="1800" b="1" dirty="0"/>
          </a:p>
          <a:p>
            <a:pPr algn="l">
              <a:spcBef>
                <a:spcPct val="50000"/>
              </a:spcBef>
            </a:pPr>
            <a:r>
              <a:rPr lang="ja-JP" altLang="en-US" sz="1800" b="1" dirty="0"/>
              <a:t>すると</a:t>
            </a:r>
            <a:r>
              <a:rPr lang="ja-JP" altLang="en-US" sz="1800" b="1" dirty="0" smtClean="0"/>
              <a:t>、このコミットを打ち消すような変更がされたものが自動的にコミットされる。</a:t>
            </a:r>
            <a:endParaRPr lang="en-US" altLang="ja-JP" sz="1800" b="1" dirty="0" smtClean="0"/>
          </a:p>
          <a:p>
            <a:pPr algn="l">
              <a:spcBef>
                <a:spcPct val="50000"/>
              </a:spcBef>
            </a:pPr>
            <a:r>
              <a:rPr lang="ja-JP" altLang="en-US" sz="1800" b="1" dirty="0"/>
              <a:t>ここ</a:t>
            </a:r>
            <a:r>
              <a:rPr lang="ja-JP" altLang="en-US" sz="1800" b="1" dirty="0" smtClean="0"/>
              <a:t>で注意したいのは、取りやめたいコミットはなくならないということである。元に戻すための変更を自動でやってくれるだけである。</a:t>
            </a:r>
            <a:endParaRPr lang="en-US" altLang="ja-JP" sz="1800" b="1" dirty="0"/>
          </a:p>
        </p:txBody>
      </p:sp>
    </p:spTree>
    <p:extLst>
      <p:ext uri="{BB962C8B-B14F-4D97-AF65-F5344CB8AC3E}">
        <p14:creationId xmlns:p14="http://schemas.microsoft.com/office/powerpoint/2010/main" val="1127063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dirty="0">
                <a:solidFill>
                  <a:srgbClr val="FF0000"/>
                </a:solidFill>
                <a:latin typeface="HGS創英角ｺﾞｼｯｸUB" pitchFamily="50" charset="-128"/>
                <a:ea typeface="HGS創英角ｺﾞｼｯｸUB" pitchFamily="50" charset="-128"/>
              </a:rPr>
              <a:t>CONFIDENTIAL</a:t>
            </a:r>
          </a:p>
        </p:txBody>
      </p:sp>
      <p:sp>
        <p:nvSpPr>
          <p:cNvPr id="512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512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512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512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dirty="0" smtClean="0">
                <a:solidFill>
                  <a:schemeClr val="tx2"/>
                </a:solidFill>
                <a:latin typeface="ＭＳ Ｐゴシック" charset="-128"/>
              </a:rPr>
              <a:t>インデックス</a:t>
            </a:r>
            <a:endParaRPr lang="ja-JP" altLang="en-US" sz="3200" b="1" dirty="0">
              <a:solidFill>
                <a:schemeClr val="tx2"/>
              </a:solidFill>
              <a:latin typeface="ＭＳ Ｐゴシック" charset="-128"/>
            </a:endParaRPr>
          </a:p>
        </p:txBody>
      </p:sp>
      <p:sp>
        <p:nvSpPr>
          <p:cNvPr id="5127" name="Text Box 136"/>
          <p:cNvSpPr txBox="1">
            <a:spLocks noChangeArrowheads="1"/>
          </p:cNvSpPr>
          <p:nvPr/>
        </p:nvSpPr>
        <p:spPr bwMode="auto">
          <a:xfrm>
            <a:off x="704850" y="947738"/>
            <a:ext cx="3883625" cy="609615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marL="457200" indent="-457200" algn="l">
              <a:spcBef>
                <a:spcPct val="50000"/>
              </a:spcBef>
              <a:buFont typeface="+mj-lt"/>
              <a:buAutoNum type="arabicPeriod"/>
            </a:pPr>
            <a:r>
              <a:rPr lang="ja-JP" altLang="en-US" sz="1200" b="1" dirty="0" smtClean="0">
                <a:hlinkClick r:id="rId3" action="ppaction://hlinksldjump"/>
              </a:rPr>
              <a:t>初期</a:t>
            </a:r>
            <a:r>
              <a:rPr lang="ja-JP" altLang="en-US" sz="1200" b="1" dirty="0">
                <a:hlinkClick r:id="rId3" action="ppaction://hlinksldjump"/>
              </a:rPr>
              <a:t>設定</a:t>
            </a:r>
            <a:endParaRPr lang="en-US" altLang="ja-JP" sz="1200" b="1" dirty="0" smtClean="0"/>
          </a:p>
          <a:p>
            <a:pPr marL="457200" indent="-457200" algn="l">
              <a:spcBef>
                <a:spcPct val="50000"/>
              </a:spcBef>
              <a:buFont typeface="+mj-lt"/>
              <a:buAutoNum type="arabicPeriod"/>
            </a:pPr>
            <a:r>
              <a:rPr lang="ja-JP" altLang="en-US" sz="1200" b="1" dirty="0" smtClean="0">
                <a:hlinkClick r:id="rId4" action="ppaction://hlinksldjump"/>
              </a:rPr>
              <a:t>ローカルリポジトリ</a:t>
            </a:r>
            <a:r>
              <a:rPr lang="ja-JP" altLang="en-US" sz="1200" b="1" dirty="0">
                <a:hlinkClick r:id="rId4" action="ppaction://hlinksldjump"/>
              </a:rPr>
              <a:t>作成</a:t>
            </a:r>
            <a:endParaRPr lang="en-US" altLang="ja-JP" sz="1200" b="1" dirty="0"/>
          </a:p>
          <a:p>
            <a:pPr marL="457200" indent="-457200" algn="l">
              <a:spcBef>
                <a:spcPct val="50000"/>
              </a:spcBef>
              <a:buFont typeface="+mj-lt"/>
              <a:buAutoNum type="arabicPeriod"/>
            </a:pPr>
            <a:r>
              <a:rPr lang="ja-JP" altLang="en-US" sz="1200" b="1" dirty="0" smtClean="0">
                <a:hlinkClick r:id="rId5" action="ppaction://hlinksldjump"/>
              </a:rPr>
              <a:t>ソースをコミットする</a:t>
            </a:r>
            <a:endParaRPr lang="en-US" altLang="ja-JP" sz="1200" b="1" dirty="0" smtClean="0"/>
          </a:p>
          <a:p>
            <a:pPr marL="457200" indent="-457200" algn="l">
              <a:spcBef>
                <a:spcPct val="50000"/>
              </a:spcBef>
              <a:buFont typeface="+mj-lt"/>
              <a:buAutoNum type="arabicPeriod"/>
            </a:pPr>
            <a:r>
              <a:rPr lang="ja-JP" altLang="en-US" sz="1200" b="1" dirty="0" smtClean="0">
                <a:hlinkClick r:id="rId6" action="ppaction://hlinksldjump"/>
              </a:rPr>
              <a:t>作業用ブランチの作成</a:t>
            </a:r>
            <a:endParaRPr lang="en-US" altLang="ja-JP" sz="1200" b="1" dirty="0" smtClean="0"/>
          </a:p>
          <a:p>
            <a:pPr marL="457200" indent="-457200" algn="l">
              <a:spcBef>
                <a:spcPct val="50000"/>
              </a:spcBef>
              <a:buFont typeface="+mj-lt"/>
              <a:buAutoNum type="arabicPeriod"/>
            </a:pPr>
            <a:r>
              <a:rPr lang="ja-JP" altLang="en-US" sz="1200" b="1" dirty="0" smtClean="0">
                <a:hlinkClick r:id="rId7" action="ppaction://hlinksldjump"/>
              </a:rPr>
              <a:t>ファイルの変更をコミットする</a:t>
            </a:r>
            <a:endParaRPr lang="en-US" altLang="ja-JP" sz="1200" b="1" dirty="0" smtClean="0"/>
          </a:p>
          <a:p>
            <a:pPr marL="457200" indent="-457200" algn="l">
              <a:spcBef>
                <a:spcPct val="50000"/>
              </a:spcBef>
              <a:buFont typeface="+mj-lt"/>
              <a:buAutoNum type="arabicPeriod"/>
            </a:pPr>
            <a:r>
              <a:rPr lang="ja-JP" altLang="en-US" sz="1200" b="1" dirty="0" smtClean="0">
                <a:hlinkClick r:id="rId8" action="ppaction://hlinksldjump"/>
              </a:rPr>
              <a:t>差分を見る</a:t>
            </a:r>
            <a:endParaRPr lang="en-US" altLang="ja-JP" sz="1200" b="1" dirty="0" smtClean="0"/>
          </a:p>
          <a:p>
            <a:pPr marL="457200" indent="-457200" algn="l">
              <a:spcBef>
                <a:spcPct val="50000"/>
              </a:spcBef>
              <a:buFont typeface="+mj-lt"/>
              <a:buAutoNum type="arabicPeriod"/>
            </a:pPr>
            <a:r>
              <a:rPr lang="ja-JP" altLang="en-US" sz="1200" b="1" dirty="0" smtClean="0">
                <a:hlinkClick r:id="rId9" action="ppaction://hlinksldjump"/>
              </a:rPr>
              <a:t>変更の取り消し</a:t>
            </a:r>
            <a:endParaRPr lang="en-US" altLang="ja-JP" sz="1200" b="1" dirty="0" smtClean="0"/>
          </a:p>
          <a:p>
            <a:pPr marL="457200" indent="-457200" algn="l">
              <a:spcBef>
                <a:spcPct val="50000"/>
              </a:spcBef>
              <a:buFont typeface="+mj-lt"/>
              <a:buAutoNum type="arabicPeriod"/>
            </a:pPr>
            <a:r>
              <a:rPr lang="ja-JP" altLang="en-US" sz="1200" b="1" dirty="0" smtClean="0">
                <a:hlinkClick r:id="rId10" action="ppaction://hlinksldjump"/>
              </a:rPr>
              <a:t>ブランチの切り替え</a:t>
            </a:r>
            <a:endParaRPr lang="en-US" altLang="ja-JP" sz="1200" b="1" dirty="0" smtClean="0"/>
          </a:p>
          <a:p>
            <a:pPr marL="457200" indent="-457200" algn="l">
              <a:spcBef>
                <a:spcPct val="50000"/>
              </a:spcBef>
              <a:buFont typeface="+mj-lt"/>
              <a:buAutoNum type="arabicPeriod"/>
            </a:pPr>
            <a:r>
              <a:rPr lang="ja-JP" altLang="en-US" sz="1200" b="1" dirty="0">
                <a:hlinkClick r:id="rId11" action="ppaction://hlinksldjump"/>
              </a:rPr>
              <a:t>マージ</a:t>
            </a:r>
            <a:endParaRPr lang="en-US" altLang="ja-JP" sz="1200" b="1" dirty="0" smtClean="0"/>
          </a:p>
          <a:p>
            <a:pPr marL="457200" indent="-457200" algn="l">
              <a:spcBef>
                <a:spcPct val="50000"/>
              </a:spcBef>
              <a:buFont typeface="+mj-lt"/>
              <a:buAutoNum type="arabicPeriod"/>
            </a:pPr>
            <a:r>
              <a:rPr lang="ja-JP" altLang="en-US" sz="1200" b="1" dirty="0" smtClean="0">
                <a:hlinkClick r:id="rId12" action="ppaction://hlinksldjump"/>
              </a:rPr>
              <a:t>リモートリポジトリの作成</a:t>
            </a:r>
            <a:endParaRPr lang="en-US" altLang="ja-JP" sz="1200" b="1" dirty="0"/>
          </a:p>
          <a:p>
            <a:pPr marL="457200" indent="-457200" algn="l">
              <a:spcBef>
                <a:spcPct val="50000"/>
              </a:spcBef>
              <a:buFont typeface="+mj-lt"/>
              <a:buAutoNum type="arabicPeriod"/>
            </a:pPr>
            <a:r>
              <a:rPr lang="ja-JP" altLang="en-US" sz="1200" b="1" dirty="0" smtClean="0">
                <a:hlinkClick r:id="rId13" action="ppaction://hlinksldjump"/>
              </a:rPr>
              <a:t>リモートリポジトリからクローンを作成</a:t>
            </a:r>
            <a:endParaRPr lang="en-US" altLang="ja-JP" sz="1200" b="1" dirty="0" smtClean="0"/>
          </a:p>
          <a:p>
            <a:pPr marL="457200" indent="-457200" algn="l">
              <a:spcBef>
                <a:spcPct val="50000"/>
              </a:spcBef>
              <a:buFont typeface="+mj-lt"/>
              <a:buAutoNum type="arabicPeriod"/>
            </a:pPr>
            <a:r>
              <a:rPr lang="ja-JP" altLang="en-US" sz="1200" b="1" dirty="0" smtClean="0">
                <a:hlinkClick r:id="rId14" action="ppaction://hlinksldjump"/>
              </a:rPr>
              <a:t>タグをつける</a:t>
            </a:r>
            <a:endParaRPr lang="en-US" altLang="ja-JP" sz="1200" b="1" dirty="0" smtClean="0"/>
          </a:p>
          <a:p>
            <a:pPr marL="457200" indent="-457200" algn="l">
              <a:spcBef>
                <a:spcPct val="50000"/>
              </a:spcBef>
              <a:buFont typeface="+mj-lt"/>
              <a:buAutoNum type="arabicPeriod"/>
            </a:pPr>
            <a:r>
              <a:rPr lang="ja-JP" altLang="en-US" sz="1200" b="1" dirty="0" smtClean="0">
                <a:hlinkClick r:id="rId15" action="ppaction://hlinksldjump"/>
              </a:rPr>
              <a:t>ローカルの内容をリモートに反映</a:t>
            </a:r>
            <a:r>
              <a:rPr lang="en-US" altLang="ja-JP" sz="1200" b="1" dirty="0" smtClean="0">
                <a:hlinkClick r:id="rId15" action="ppaction://hlinksldjump"/>
              </a:rPr>
              <a:t>(push)</a:t>
            </a:r>
            <a:endParaRPr lang="en-US" altLang="ja-JP" sz="1200" b="1" dirty="0" smtClean="0"/>
          </a:p>
          <a:p>
            <a:pPr marL="457200" indent="-457200" algn="l">
              <a:spcBef>
                <a:spcPct val="50000"/>
              </a:spcBef>
              <a:buFont typeface="+mj-lt"/>
              <a:buAutoNum type="arabicPeriod"/>
            </a:pPr>
            <a:r>
              <a:rPr lang="ja-JP" altLang="en-US" sz="1200" b="1" dirty="0">
                <a:hlinkClick r:id="rId16" action="ppaction://hlinksldjump"/>
              </a:rPr>
              <a:t>リモートの内容をローカルに反映</a:t>
            </a:r>
            <a:r>
              <a:rPr lang="en-US" altLang="ja-JP" sz="1200" b="1" dirty="0">
                <a:hlinkClick r:id="rId16" action="ppaction://hlinksldjump"/>
              </a:rPr>
              <a:t>(pull</a:t>
            </a:r>
            <a:r>
              <a:rPr lang="en-US" altLang="ja-JP" sz="1200" b="1" dirty="0" smtClean="0">
                <a:hlinkClick r:id="rId16" action="ppaction://hlinksldjump"/>
              </a:rPr>
              <a:t>)</a:t>
            </a:r>
            <a:endParaRPr lang="en-US" altLang="ja-JP" sz="1200" b="1" dirty="0" smtClean="0"/>
          </a:p>
          <a:p>
            <a:pPr marL="457200" indent="-457200" algn="l">
              <a:spcBef>
                <a:spcPct val="50000"/>
              </a:spcBef>
              <a:buFont typeface="+mj-lt"/>
              <a:buAutoNum type="arabicPeriod"/>
            </a:pPr>
            <a:r>
              <a:rPr lang="ja-JP" altLang="en-US" sz="1200" b="1" dirty="0">
                <a:hlinkClick r:id="rId17" action="ppaction://hlinksldjump"/>
              </a:rPr>
              <a:t>同時に複数人で作業している</a:t>
            </a:r>
            <a:r>
              <a:rPr lang="ja-JP" altLang="en-US" sz="1200" b="1" dirty="0" smtClean="0">
                <a:hlinkClick r:id="rId17" action="ppaction://hlinksldjump"/>
              </a:rPr>
              <a:t>場合</a:t>
            </a:r>
            <a:endParaRPr lang="en-US" altLang="ja-JP" sz="1200" b="1" dirty="0" smtClean="0"/>
          </a:p>
          <a:p>
            <a:pPr marL="457200" indent="-457200" algn="l">
              <a:spcBef>
                <a:spcPct val="50000"/>
              </a:spcBef>
              <a:buFont typeface="+mj-lt"/>
              <a:buAutoNum type="arabicPeriod"/>
            </a:pPr>
            <a:r>
              <a:rPr lang="ja-JP" altLang="en-US" sz="1200" b="1" dirty="0">
                <a:hlinkClick r:id="rId18" action="ppaction://hlinksldjump"/>
              </a:rPr>
              <a:t>ローカルのコミットをなかったことに</a:t>
            </a:r>
            <a:r>
              <a:rPr lang="ja-JP" altLang="en-US" sz="1200" b="1" dirty="0" smtClean="0">
                <a:hlinkClick r:id="rId18" action="ppaction://hlinksldjump"/>
              </a:rPr>
              <a:t>する</a:t>
            </a:r>
            <a:endParaRPr lang="en-US" altLang="ja-JP" sz="1200" b="1" dirty="0" smtClean="0"/>
          </a:p>
          <a:p>
            <a:pPr marL="457200" indent="-457200" algn="l">
              <a:spcBef>
                <a:spcPct val="50000"/>
              </a:spcBef>
              <a:buFont typeface="+mj-lt"/>
              <a:buAutoNum type="arabicPeriod"/>
            </a:pPr>
            <a:r>
              <a:rPr lang="en-US" altLang="ja-JP" sz="1200" b="1" dirty="0" smtClean="0">
                <a:hlinkClick r:id="rId19" action="ppaction://hlinksldjump"/>
              </a:rPr>
              <a:t>Push</a:t>
            </a:r>
            <a:r>
              <a:rPr lang="ja-JP" altLang="en-US" sz="1200" b="1" dirty="0">
                <a:hlinkClick r:id="rId19" action="ppaction://hlinksldjump"/>
              </a:rPr>
              <a:t>した内容を元に戻す</a:t>
            </a:r>
            <a:r>
              <a:rPr lang="en-US" altLang="ja-JP" sz="1200" b="1" dirty="0">
                <a:hlinkClick r:id="rId19" action="ppaction://hlinksldjump"/>
              </a:rPr>
              <a:t>(</a:t>
            </a:r>
            <a:r>
              <a:rPr lang="ja-JP" altLang="en-US" sz="1200" b="1" dirty="0">
                <a:hlinkClick r:id="rId19" action="ppaction://hlinksldjump"/>
              </a:rPr>
              <a:t>通常のコミット</a:t>
            </a:r>
            <a:r>
              <a:rPr lang="en-US" altLang="ja-JP" sz="1200" b="1" dirty="0" smtClean="0">
                <a:hlinkClick r:id="rId19" action="ppaction://hlinksldjump"/>
              </a:rPr>
              <a:t>)</a:t>
            </a:r>
            <a:endParaRPr lang="en-US" altLang="ja-JP" sz="1200" b="1" dirty="0" smtClean="0"/>
          </a:p>
          <a:p>
            <a:pPr marL="457200" indent="-457200" algn="l">
              <a:spcBef>
                <a:spcPct val="50000"/>
              </a:spcBef>
              <a:buFont typeface="+mj-lt"/>
              <a:buAutoNum type="arabicPeriod"/>
            </a:pPr>
            <a:r>
              <a:rPr lang="en-US" altLang="ja-JP" sz="1200" b="1" dirty="0">
                <a:hlinkClick r:id="rId20" action="ppaction://hlinksldjump"/>
              </a:rPr>
              <a:t>Push</a:t>
            </a:r>
            <a:r>
              <a:rPr lang="ja-JP" altLang="en-US" sz="1200" b="1" dirty="0">
                <a:hlinkClick r:id="rId20" action="ppaction://hlinksldjump"/>
              </a:rPr>
              <a:t>した内容を元に戻す</a:t>
            </a:r>
            <a:r>
              <a:rPr lang="en-US" altLang="ja-JP" sz="1200" b="1" dirty="0">
                <a:hlinkClick r:id="rId20" action="ppaction://hlinksldjump"/>
              </a:rPr>
              <a:t>(</a:t>
            </a:r>
            <a:r>
              <a:rPr lang="ja-JP" altLang="en-US" sz="1200" b="1" dirty="0">
                <a:hlinkClick r:id="rId20" action="ppaction://hlinksldjump"/>
              </a:rPr>
              <a:t>マージコミット</a:t>
            </a:r>
            <a:r>
              <a:rPr lang="en-US" altLang="ja-JP" sz="1200" b="1" dirty="0" smtClean="0">
                <a:hlinkClick r:id="rId20" action="ppaction://hlinksldjump"/>
              </a:rPr>
              <a:t>)</a:t>
            </a:r>
            <a:endParaRPr lang="en-US" altLang="ja-JP" sz="1200" b="1" dirty="0" smtClean="0"/>
          </a:p>
          <a:p>
            <a:pPr marL="457200" indent="-457200" algn="l">
              <a:spcBef>
                <a:spcPct val="50000"/>
              </a:spcBef>
              <a:buFont typeface="+mj-lt"/>
              <a:buAutoNum type="arabicPeriod"/>
            </a:pPr>
            <a:r>
              <a:rPr lang="ja-JP" altLang="en-US" sz="1200" b="1" dirty="0">
                <a:hlinkClick r:id="rId21" action="ppaction://hlinksldjump"/>
              </a:rPr>
              <a:t>運用ルール</a:t>
            </a:r>
            <a:endParaRPr lang="en-US" altLang="ja-JP" sz="1200" b="1" dirty="0"/>
          </a:p>
          <a:p>
            <a:pPr marL="457200" indent="-457200" algn="l">
              <a:spcBef>
                <a:spcPct val="50000"/>
              </a:spcBef>
              <a:buFont typeface="+mj-lt"/>
              <a:buAutoNum type="arabicPeriod"/>
            </a:pPr>
            <a:endParaRPr lang="en-US" altLang="ja-JP" sz="1200" b="1" dirty="0"/>
          </a:p>
          <a:p>
            <a:pPr marL="457200" indent="-457200" algn="l">
              <a:spcBef>
                <a:spcPct val="50000"/>
              </a:spcBef>
              <a:buFont typeface="+mj-lt"/>
              <a:buAutoNum type="arabicPeriod"/>
            </a:pPr>
            <a:endParaRPr lang="en-US" altLang="ja-JP" sz="1200" b="1" dirty="0"/>
          </a:p>
          <a:p>
            <a:pPr marL="457200" indent="-457200" algn="l">
              <a:spcBef>
                <a:spcPct val="50000"/>
              </a:spcBef>
              <a:buFont typeface="+mj-lt"/>
              <a:buAutoNum type="arabicPeriod"/>
            </a:pPr>
            <a:endParaRPr lang="en-US" altLang="ja-JP" sz="1200" b="1" dirty="0"/>
          </a:p>
        </p:txBody>
      </p:sp>
      <p:sp>
        <p:nvSpPr>
          <p:cNvPr id="8" name="Text Box 136"/>
          <p:cNvSpPr txBox="1">
            <a:spLocks noChangeArrowheads="1"/>
          </p:cNvSpPr>
          <p:nvPr/>
        </p:nvSpPr>
        <p:spPr bwMode="auto">
          <a:xfrm>
            <a:off x="5359215" y="947737"/>
            <a:ext cx="3883625" cy="2218172"/>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marL="228600" indent="-228600" algn="l">
              <a:spcBef>
                <a:spcPct val="50000"/>
              </a:spcBef>
              <a:buAutoNum type="arabicPeriod" startAt="20"/>
            </a:pPr>
            <a:r>
              <a:rPr lang="ja-JP" altLang="en-US" sz="1200" b="1" dirty="0" smtClean="0"/>
              <a:t>     </a:t>
            </a:r>
            <a:r>
              <a:rPr lang="ja-JP" altLang="en-US" sz="1200" b="1" dirty="0" smtClean="0">
                <a:hlinkClick r:id="rId22" action="ppaction://hlinksldjump"/>
              </a:rPr>
              <a:t>ファイルバージョン管理ルール</a:t>
            </a:r>
            <a:endParaRPr lang="en-US" altLang="ja-JP" sz="1200" b="1" dirty="0" smtClean="0"/>
          </a:p>
          <a:p>
            <a:pPr marL="228600" indent="-228600" algn="l">
              <a:spcBef>
                <a:spcPct val="50000"/>
              </a:spcBef>
              <a:buAutoNum type="arabicPeriod" startAt="20"/>
            </a:pPr>
            <a:r>
              <a:rPr lang="ja-JP" altLang="en-US" sz="1200" b="1" dirty="0" smtClean="0"/>
              <a:t>　　</a:t>
            </a:r>
            <a:r>
              <a:rPr lang="en-US" altLang="ja-JP" sz="1200" b="1" dirty="0" smtClean="0">
                <a:hlinkClick r:id="rId23" action="ppaction://hlinksldjump"/>
              </a:rPr>
              <a:t>push</a:t>
            </a:r>
            <a:r>
              <a:rPr lang="ja-JP" altLang="en-US" sz="1200" b="1" dirty="0" smtClean="0">
                <a:hlinkClick r:id="rId23" action="ppaction://hlinksldjump"/>
              </a:rPr>
              <a:t>通知メール</a:t>
            </a:r>
            <a:endParaRPr lang="en-US" altLang="ja-JP" sz="1200" b="1" dirty="0" smtClean="0"/>
          </a:p>
          <a:p>
            <a:pPr marL="228600" indent="-228600" algn="l">
              <a:spcBef>
                <a:spcPct val="50000"/>
              </a:spcBef>
              <a:buAutoNum type="arabicPeriod" startAt="20"/>
            </a:pPr>
            <a:r>
              <a:rPr lang="ja-JP" altLang="en-US" sz="1200" b="1" dirty="0" smtClean="0"/>
              <a:t>　　</a:t>
            </a:r>
            <a:r>
              <a:rPr lang="en-US" altLang="ja-JP" sz="1200" b="1" dirty="0" smtClean="0"/>
              <a:t>Appendix</a:t>
            </a:r>
            <a:endParaRPr lang="en-US" altLang="ja-JP" sz="1200" b="1" dirty="0" smtClean="0"/>
          </a:p>
          <a:p>
            <a:pPr marL="228600" indent="-228600" algn="l">
              <a:spcBef>
                <a:spcPct val="50000"/>
              </a:spcBef>
              <a:buAutoNum type="arabicPeriod" startAt="20"/>
            </a:pPr>
            <a:endParaRPr lang="en-US" altLang="ja-JP" sz="1200" b="1" dirty="0" smtClean="0"/>
          </a:p>
          <a:p>
            <a:pPr algn="l">
              <a:spcBef>
                <a:spcPct val="50000"/>
              </a:spcBef>
            </a:pPr>
            <a:endParaRPr lang="en-US" altLang="ja-JP" sz="1200" b="1" dirty="0"/>
          </a:p>
          <a:p>
            <a:pPr marL="457200" indent="-457200" algn="l">
              <a:spcBef>
                <a:spcPct val="50000"/>
              </a:spcBef>
              <a:buFont typeface="+mj-lt"/>
              <a:buAutoNum type="arabicPeriod"/>
            </a:pPr>
            <a:endParaRPr lang="en-US" altLang="ja-JP" sz="1200" b="1" dirty="0"/>
          </a:p>
          <a:p>
            <a:pPr marL="457200" indent="-457200" algn="l">
              <a:spcBef>
                <a:spcPct val="50000"/>
              </a:spcBef>
              <a:buFont typeface="+mj-lt"/>
              <a:buAutoNum type="arabicPeriod"/>
            </a:pPr>
            <a:endParaRPr lang="en-US" altLang="ja-JP" sz="1200" b="1" dirty="0"/>
          </a:p>
          <a:p>
            <a:pPr marL="457200" indent="-457200" algn="l">
              <a:spcBef>
                <a:spcPct val="50000"/>
              </a:spcBef>
              <a:buFont typeface="+mj-lt"/>
              <a:buAutoNum type="arabicPeriod"/>
            </a:pPr>
            <a:endParaRPr lang="en-US" altLang="ja-JP" sz="1200" b="1" dirty="0"/>
          </a:p>
        </p:txBody>
      </p:sp>
    </p:spTree>
    <p:extLst>
      <p:ext uri="{BB962C8B-B14F-4D97-AF65-F5344CB8AC3E}">
        <p14:creationId xmlns:p14="http://schemas.microsoft.com/office/powerpoint/2010/main" val="9405518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17.Push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通常のコミット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2" name="正方形/長方形 1"/>
          <p:cNvSpPr/>
          <p:nvPr/>
        </p:nvSpPr>
        <p:spPr>
          <a:xfrm>
            <a:off x="945356" y="1048246"/>
            <a:ext cx="8039894" cy="1338828"/>
          </a:xfrm>
          <a:prstGeom prst="rect">
            <a:avLst/>
          </a:prstGeom>
        </p:spPr>
        <p:txBody>
          <a:bodyPr wrap="square">
            <a:spAutoFit/>
          </a:bodyPr>
          <a:lstStyle/>
          <a:p>
            <a:pPr algn="l">
              <a:spcBef>
                <a:spcPct val="50000"/>
              </a:spcBef>
            </a:pPr>
            <a:r>
              <a:rPr lang="en-US" altLang="ja-JP" sz="1800" b="1" dirty="0" smtClean="0"/>
              <a:t>Revert </a:t>
            </a:r>
            <a:r>
              <a:rPr lang="ja-JP" altLang="en-US" sz="1800" b="1" dirty="0" smtClean="0"/>
              <a:t>を実行すると、以下のように改造</a:t>
            </a:r>
            <a:r>
              <a:rPr lang="en-US" altLang="ja-JP" sz="1800" b="1" dirty="0" smtClean="0"/>
              <a:t>7</a:t>
            </a:r>
            <a:r>
              <a:rPr lang="ja-JP" altLang="en-US" sz="1800" b="1" dirty="0" smtClean="0"/>
              <a:t>の変更を打ち消したコミットが出来上がる。ここで、このコミットと改造</a:t>
            </a:r>
            <a:r>
              <a:rPr lang="en-US" altLang="ja-JP" sz="1800" b="1" dirty="0" smtClean="0"/>
              <a:t>6</a:t>
            </a:r>
            <a:r>
              <a:rPr lang="ja-JP" altLang="en-US" sz="1800" b="1" dirty="0" smtClean="0"/>
              <a:t>のコミットの差分を見ると、相違点がないことが確認出来る。</a:t>
            </a:r>
            <a:endParaRPr lang="en-US" altLang="ja-JP" sz="1800" b="1" dirty="0"/>
          </a:p>
          <a:p>
            <a:pPr algn="l">
              <a:spcBef>
                <a:spcPct val="50000"/>
              </a:spcBef>
            </a:pPr>
            <a:endParaRPr lang="en-US" altLang="ja-JP" sz="18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756" y="2070100"/>
            <a:ext cx="6928644" cy="208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正方形/長方形 8"/>
          <p:cNvSpPr/>
          <p:nvPr/>
        </p:nvSpPr>
        <p:spPr>
          <a:xfrm>
            <a:off x="887015" y="4166592"/>
            <a:ext cx="8039894" cy="646331"/>
          </a:xfrm>
          <a:prstGeom prst="rect">
            <a:avLst/>
          </a:prstGeom>
        </p:spPr>
        <p:txBody>
          <a:bodyPr wrap="square">
            <a:spAutoFit/>
          </a:bodyPr>
          <a:lstStyle/>
          <a:p>
            <a:pPr algn="l">
              <a:spcBef>
                <a:spcPct val="50000"/>
              </a:spcBef>
            </a:pPr>
            <a:r>
              <a:rPr lang="ja-JP" altLang="en-US" sz="1800" b="1" dirty="0" smtClean="0"/>
              <a:t>このコミットを</a:t>
            </a:r>
            <a:r>
              <a:rPr lang="en-US" altLang="ja-JP" sz="1800" b="1" dirty="0" smtClean="0"/>
              <a:t>push</a:t>
            </a:r>
            <a:r>
              <a:rPr lang="ja-JP" altLang="en-US" sz="1800" b="1" dirty="0" smtClean="0"/>
              <a:t>すれば、改造</a:t>
            </a:r>
            <a:r>
              <a:rPr lang="en-US" altLang="ja-JP" sz="1800" b="1" dirty="0" smtClean="0"/>
              <a:t>7</a:t>
            </a:r>
            <a:r>
              <a:rPr lang="ja-JP" altLang="en-US" sz="1800" b="1" dirty="0" smtClean="0"/>
              <a:t>の内容がキャンセルしたものがリモートに反映されたことになる。</a:t>
            </a:r>
            <a:endParaRPr lang="en-US" altLang="ja-JP" sz="1800" b="1"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756" y="4901823"/>
            <a:ext cx="69437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15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18.Push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マージコミット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2" name="正方形/長方形 1"/>
          <p:cNvSpPr/>
          <p:nvPr/>
        </p:nvSpPr>
        <p:spPr>
          <a:xfrm>
            <a:off x="945356" y="1048246"/>
            <a:ext cx="8039894" cy="646331"/>
          </a:xfrm>
          <a:prstGeom prst="rect">
            <a:avLst/>
          </a:prstGeom>
        </p:spPr>
        <p:txBody>
          <a:bodyPr wrap="square">
            <a:spAutoFit/>
          </a:bodyPr>
          <a:lstStyle/>
          <a:p>
            <a:pPr algn="l">
              <a:spcBef>
                <a:spcPct val="50000"/>
              </a:spcBef>
            </a:pPr>
            <a:r>
              <a:rPr lang="ja-JP" altLang="en-US" sz="1800" b="1" dirty="0" smtClean="0"/>
              <a:t>通常は</a:t>
            </a:r>
            <a:r>
              <a:rPr lang="en-US" altLang="ja-JP" sz="1800" b="1" dirty="0" smtClean="0"/>
              <a:t>develop</a:t>
            </a:r>
            <a:r>
              <a:rPr lang="ja-JP" altLang="en-US" sz="1800" b="1" dirty="0" smtClean="0"/>
              <a:t>ブランチで作業を行い、</a:t>
            </a:r>
            <a:r>
              <a:rPr lang="en-US" altLang="ja-JP" sz="1800" b="1" dirty="0" smtClean="0"/>
              <a:t>master</a:t>
            </a:r>
            <a:r>
              <a:rPr lang="ja-JP" altLang="en-US" sz="1800" b="1" dirty="0" smtClean="0"/>
              <a:t>にマージし、それを</a:t>
            </a:r>
            <a:r>
              <a:rPr lang="en-US" altLang="ja-JP" sz="1800" b="1" dirty="0" smtClean="0"/>
              <a:t>push</a:t>
            </a:r>
            <a:r>
              <a:rPr lang="ja-JP" altLang="en-US" sz="1800" b="1" dirty="0" smtClean="0"/>
              <a:t>するが、その</a:t>
            </a:r>
            <a:r>
              <a:rPr lang="en-US" altLang="ja-JP" sz="1800" b="1" dirty="0" smtClean="0"/>
              <a:t>push</a:t>
            </a:r>
            <a:r>
              <a:rPr lang="ja-JP" altLang="en-US" sz="1800" b="1" dirty="0" smtClean="0"/>
              <a:t>したマージコミットを元に戻したい場合がある</a:t>
            </a:r>
            <a:endParaRPr lang="en-US" altLang="ja-JP" sz="1800"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1" y="3680112"/>
            <a:ext cx="65532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正方形/長方形 11"/>
          <p:cNvSpPr/>
          <p:nvPr/>
        </p:nvSpPr>
        <p:spPr>
          <a:xfrm>
            <a:off x="945356" y="2107823"/>
            <a:ext cx="8039894" cy="1338828"/>
          </a:xfrm>
          <a:prstGeom prst="rect">
            <a:avLst/>
          </a:prstGeom>
        </p:spPr>
        <p:txBody>
          <a:bodyPr wrap="square">
            <a:spAutoFit/>
          </a:bodyPr>
          <a:lstStyle/>
          <a:p>
            <a:pPr algn="l">
              <a:spcBef>
                <a:spcPct val="50000"/>
              </a:spcBef>
            </a:pPr>
            <a:r>
              <a:rPr lang="ja-JP" altLang="en-US" sz="1800" b="1" dirty="0" smtClean="0"/>
              <a:t>下</a:t>
            </a:r>
            <a:r>
              <a:rPr lang="ja-JP" altLang="en-US" sz="1800" b="1" dirty="0"/>
              <a:t>のように</a:t>
            </a:r>
            <a:r>
              <a:rPr lang="ja-JP" altLang="en-US" sz="1800" b="1" dirty="0" smtClean="0"/>
              <a:t>、マージコミットを</a:t>
            </a:r>
            <a:r>
              <a:rPr lang="en-US" altLang="ja-JP" sz="1800" b="1" dirty="0" smtClean="0"/>
              <a:t>push</a:t>
            </a:r>
            <a:r>
              <a:rPr lang="ja-JP" altLang="en-US" sz="1800" b="1" dirty="0" smtClean="0"/>
              <a:t>したが、間違っていたので取りやめたいとする。取りやめた場合、１つ前に２つのコミットがあるのでどちらに戻すかを指定する。</a:t>
            </a:r>
            <a:endParaRPr lang="en-US" altLang="ja-JP" sz="1800" b="1" dirty="0" smtClean="0"/>
          </a:p>
          <a:p>
            <a:pPr algn="l">
              <a:spcBef>
                <a:spcPct val="50000"/>
              </a:spcBef>
            </a:pPr>
            <a:r>
              <a:rPr lang="en-US" altLang="ja-JP" sz="1800" b="1" dirty="0" smtClean="0"/>
              <a:t>Master</a:t>
            </a:r>
            <a:r>
              <a:rPr lang="ja-JP" altLang="en-US" sz="1800" b="1" dirty="0" smtClean="0"/>
              <a:t>に戻しておけば、他の人への影響はない。</a:t>
            </a:r>
            <a:r>
              <a:rPr lang="en-US" altLang="ja-JP" sz="1800" b="1" dirty="0" smtClean="0"/>
              <a:t>Develop</a:t>
            </a:r>
            <a:r>
              <a:rPr lang="ja-JP" altLang="en-US" sz="1800" b="1" dirty="0" smtClean="0"/>
              <a:t>は自分のローカルの作業ブランチなので</a:t>
            </a:r>
            <a:endParaRPr lang="en-US" altLang="ja-JP" sz="1800" b="1" dirty="0"/>
          </a:p>
        </p:txBody>
      </p:sp>
    </p:spTree>
    <p:extLst>
      <p:ext uri="{BB962C8B-B14F-4D97-AF65-F5344CB8AC3E}">
        <p14:creationId xmlns:p14="http://schemas.microsoft.com/office/powerpoint/2010/main" val="3071102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18.Push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マージコミット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10" name="正方形/長方形 9"/>
          <p:cNvSpPr/>
          <p:nvPr/>
        </p:nvSpPr>
        <p:spPr>
          <a:xfrm>
            <a:off x="945356" y="1160840"/>
            <a:ext cx="8039894" cy="4247317"/>
          </a:xfrm>
          <a:prstGeom prst="rect">
            <a:avLst/>
          </a:prstGeom>
        </p:spPr>
        <p:txBody>
          <a:bodyPr wrap="square">
            <a:spAutoFit/>
          </a:bodyPr>
          <a:lstStyle/>
          <a:p>
            <a:pPr algn="l">
              <a:spcBef>
                <a:spcPct val="50000"/>
              </a:spcBef>
            </a:pPr>
            <a:r>
              <a:rPr lang="ja-JP" altLang="en-US" sz="1800" b="1" dirty="0"/>
              <a:t>作業ディレクトリ内で右クリック</a:t>
            </a:r>
            <a:r>
              <a:rPr lang="en-US" altLang="ja-JP" sz="1800" b="1" dirty="0"/>
              <a:t>-</a:t>
            </a:r>
            <a:r>
              <a:rPr lang="ja-JP" altLang="en-US" sz="1800" b="1" dirty="0"/>
              <a:t>「</a:t>
            </a:r>
            <a:r>
              <a:rPr lang="en-US" altLang="ja-JP" sz="1800" b="1" dirty="0" err="1"/>
              <a:t>Git</a:t>
            </a:r>
            <a:r>
              <a:rPr lang="en-US" altLang="ja-JP" sz="1800" b="1" dirty="0"/>
              <a:t> Bash Here</a:t>
            </a:r>
            <a:r>
              <a:rPr lang="ja-JP" altLang="en-US" sz="1800" b="1" dirty="0"/>
              <a:t>」</a:t>
            </a:r>
            <a:endParaRPr lang="en-US" altLang="ja-JP" sz="1800" b="1" dirty="0"/>
          </a:p>
          <a:p>
            <a:pPr algn="l">
              <a:spcBef>
                <a:spcPct val="50000"/>
              </a:spcBef>
            </a:pPr>
            <a:endParaRPr lang="en-US" altLang="ja-JP" sz="1800" b="1" dirty="0"/>
          </a:p>
          <a:p>
            <a:pPr algn="l">
              <a:spcBef>
                <a:spcPct val="50000"/>
              </a:spcBef>
            </a:pPr>
            <a:r>
              <a:rPr lang="ja-JP" altLang="en-US" sz="1800" b="1" dirty="0"/>
              <a:t>コマンドプロンプト上で以下のコマンドを入力しリターン</a:t>
            </a:r>
            <a:endParaRPr lang="en-US" altLang="ja-JP" sz="1800" b="1" dirty="0"/>
          </a:p>
          <a:p>
            <a:pPr algn="l">
              <a:spcBef>
                <a:spcPct val="50000"/>
              </a:spcBef>
            </a:pPr>
            <a:r>
              <a:rPr lang="en-US" altLang="ja-JP" sz="1800" b="1" dirty="0" err="1"/>
              <a:t>g</a:t>
            </a:r>
            <a:r>
              <a:rPr lang="en-US" altLang="ja-JP" sz="1800" b="1" dirty="0" err="1" smtClean="0"/>
              <a:t>it</a:t>
            </a:r>
            <a:r>
              <a:rPr lang="en-US" altLang="ja-JP" sz="1800" b="1" dirty="0" smtClean="0"/>
              <a:t> show</a:t>
            </a:r>
            <a:endParaRPr lang="en-US" altLang="ja-JP" sz="1800" b="1" dirty="0"/>
          </a:p>
          <a:p>
            <a:pPr algn="l">
              <a:spcBef>
                <a:spcPct val="50000"/>
              </a:spcBef>
            </a:pPr>
            <a:endParaRPr lang="en-US" altLang="ja-JP" sz="1800" b="1" dirty="0" smtClean="0"/>
          </a:p>
          <a:p>
            <a:pPr algn="l">
              <a:spcBef>
                <a:spcPct val="50000"/>
              </a:spcBef>
            </a:pPr>
            <a:r>
              <a:rPr lang="ja-JP" altLang="en-US" sz="1800" b="1" dirty="0"/>
              <a:t>すると</a:t>
            </a:r>
            <a:r>
              <a:rPr lang="ja-JP" altLang="en-US" sz="1800" b="1" dirty="0" smtClean="0"/>
              <a:t>、</a:t>
            </a:r>
            <a:r>
              <a:rPr lang="en-US" altLang="ja-JP" sz="1800" b="1" dirty="0"/>
              <a:t>Merge: a45ec12 </a:t>
            </a:r>
            <a:r>
              <a:rPr lang="en-US" altLang="ja-JP" sz="1800" b="1" dirty="0" smtClean="0"/>
              <a:t>54a88a3</a:t>
            </a:r>
            <a:r>
              <a:rPr lang="ja-JP" altLang="en-US" sz="1800" b="1" dirty="0" smtClean="0"/>
              <a:t>のように、マージに使った</a:t>
            </a:r>
            <a:r>
              <a:rPr lang="en-US" altLang="ja-JP" sz="1800" b="1" dirty="0" smtClean="0"/>
              <a:t>2</a:t>
            </a:r>
            <a:r>
              <a:rPr lang="ja-JP" altLang="en-US" sz="1800" b="1" dirty="0" err="1" smtClean="0"/>
              <a:t>つの</a:t>
            </a:r>
            <a:r>
              <a:rPr lang="ja-JP" altLang="en-US" sz="1800" b="1" dirty="0" smtClean="0"/>
              <a:t>コミットのハッシュが表示される。そしてこの</a:t>
            </a:r>
            <a:r>
              <a:rPr lang="en-US" altLang="ja-JP" sz="1800" b="1" dirty="0" smtClean="0"/>
              <a:t>2</a:t>
            </a:r>
            <a:r>
              <a:rPr lang="ja-JP" altLang="en-US" sz="1800" b="1" dirty="0" err="1" smtClean="0"/>
              <a:t>つの</a:t>
            </a:r>
            <a:r>
              <a:rPr lang="ja-JP" altLang="en-US" sz="1800" b="1" dirty="0" smtClean="0"/>
              <a:t>コミットは左から</a:t>
            </a:r>
            <a:r>
              <a:rPr lang="en-US" altLang="ja-JP" sz="1800" b="1" dirty="0" smtClean="0"/>
              <a:t>1,2</a:t>
            </a:r>
            <a:r>
              <a:rPr lang="ja-JP" altLang="en-US" sz="1800" b="1" dirty="0" smtClean="0"/>
              <a:t>と番号が振られる。戻したいほうのコミットの番号</a:t>
            </a:r>
            <a:r>
              <a:rPr lang="en-US" altLang="ja-JP" sz="1800" b="1" dirty="0" smtClean="0"/>
              <a:t>(1or2)</a:t>
            </a:r>
            <a:r>
              <a:rPr lang="ja-JP" altLang="en-US" sz="1800" b="1" dirty="0" smtClean="0"/>
              <a:t>を使い</a:t>
            </a:r>
            <a:endParaRPr lang="en-US" altLang="ja-JP" sz="1800" b="1" dirty="0" smtClean="0"/>
          </a:p>
          <a:p>
            <a:pPr algn="l">
              <a:spcBef>
                <a:spcPct val="50000"/>
              </a:spcBef>
            </a:pPr>
            <a:r>
              <a:rPr lang="en-US" altLang="ja-JP" sz="1800" b="1" dirty="0" err="1" smtClean="0"/>
              <a:t>git</a:t>
            </a:r>
            <a:r>
              <a:rPr lang="en-US" altLang="ja-JP" sz="1800" b="1" dirty="0" smtClean="0"/>
              <a:t> revert  -m 1 [</a:t>
            </a:r>
            <a:r>
              <a:rPr lang="ja-JP" altLang="en-US" sz="1800" b="1" dirty="0" smtClean="0"/>
              <a:t>コミットスタッシュ</a:t>
            </a:r>
            <a:r>
              <a:rPr lang="en-US" altLang="ja-JP" sz="1800" b="1" dirty="0" smtClean="0"/>
              <a:t>]</a:t>
            </a:r>
          </a:p>
          <a:p>
            <a:pPr algn="l">
              <a:spcBef>
                <a:spcPct val="50000"/>
              </a:spcBef>
            </a:pPr>
            <a:r>
              <a:rPr lang="ja-JP" altLang="en-US" sz="1800" b="1" dirty="0" smtClean="0"/>
              <a:t>と入力</a:t>
            </a:r>
            <a:endParaRPr lang="en-US" altLang="ja-JP" sz="1800" b="1" dirty="0"/>
          </a:p>
          <a:p>
            <a:pPr algn="l">
              <a:spcBef>
                <a:spcPct val="50000"/>
              </a:spcBef>
            </a:pPr>
            <a:endParaRPr lang="en-US" altLang="ja-JP" sz="1800" b="1" dirty="0"/>
          </a:p>
        </p:txBody>
      </p:sp>
    </p:spTree>
    <p:extLst>
      <p:ext uri="{BB962C8B-B14F-4D97-AF65-F5344CB8AC3E}">
        <p14:creationId xmlns:p14="http://schemas.microsoft.com/office/powerpoint/2010/main" val="17021429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dirty="0"/>
              <a:t>SINTO S-PRECISION, LTD.</a:t>
            </a:r>
            <a:endParaRPr lang="ja-JP" altLang="en-US" sz="1400" b="1" dirty="0"/>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18.Push</a:t>
            </a:r>
            <a:r>
              <a:rPr lang="ja-JP" altLang="en-US" sz="3200" b="1" dirty="0" smtClean="0">
                <a:solidFill>
                  <a:schemeClr val="tx2"/>
                </a:solidFill>
                <a:latin typeface="ＭＳ Ｐゴシック" charset="-128"/>
              </a:rPr>
              <a:t>した内容を元に戻す</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マージコミット</a:t>
            </a:r>
            <a:r>
              <a:rPr lang="en-US" altLang="ja-JP" sz="3200" b="1" dirty="0" smtClean="0">
                <a:solidFill>
                  <a:schemeClr val="tx2"/>
                </a:solidFill>
                <a:latin typeface="ＭＳ Ｐゴシック" charset="-128"/>
              </a:rPr>
              <a:t>)</a:t>
            </a:r>
            <a:endParaRPr lang="en-US" altLang="ja-JP" sz="3200" b="1" dirty="0">
              <a:solidFill>
                <a:schemeClr val="tx2"/>
              </a:solidFill>
              <a:latin typeface="ＭＳ Ｐゴシック" charset="-128"/>
            </a:endParaRPr>
          </a:p>
        </p:txBody>
      </p:sp>
      <p:sp>
        <p:nvSpPr>
          <p:cNvPr id="10" name="正方形/長方形 9"/>
          <p:cNvSpPr/>
          <p:nvPr/>
        </p:nvSpPr>
        <p:spPr>
          <a:xfrm>
            <a:off x="945356" y="1160840"/>
            <a:ext cx="8039894" cy="784830"/>
          </a:xfrm>
          <a:prstGeom prst="rect">
            <a:avLst/>
          </a:prstGeom>
        </p:spPr>
        <p:txBody>
          <a:bodyPr wrap="square">
            <a:spAutoFit/>
          </a:bodyPr>
          <a:lstStyle/>
          <a:p>
            <a:pPr algn="l">
              <a:spcBef>
                <a:spcPct val="50000"/>
              </a:spcBef>
            </a:pPr>
            <a:r>
              <a:rPr lang="ja-JP" altLang="en-US" sz="1800" b="1" dirty="0"/>
              <a:t>あと</a:t>
            </a:r>
            <a:r>
              <a:rPr lang="ja-JP" altLang="en-US" sz="1800" b="1" dirty="0" smtClean="0"/>
              <a:t>は「</a:t>
            </a:r>
            <a:r>
              <a:rPr lang="en-US" altLang="ja-JP" sz="1800" b="1" dirty="0" smtClean="0"/>
              <a:t>18.Push</a:t>
            </a:r>
            <a:r>
              <a:rPr lang="ja-JP" altLang="en-US" sz="1800" b="1" dirty="0" smtClean="0"/>
              <a:t>した内容を元に戻す</a:t>
            </a:r>
            <a:r>
              <a:rPr lang="en-US" altLang="ja-JP" sz="1800" b="1" dirty="0" smtClean="0"/>
              <a:t>(</a:t>
            </a:r>
            <a:r>
              <a:rPr lang="ja-JP" altLang="en-US" sz="1800" b="1" dirty="0" smtClean="0"/>
              <a:t>通常のコミット</a:t>
            </a:r>
            <a:r>
              <a:rPr lang="en-US" altLang="ja-JP" sz="1800" b="1" dirty="0" smtClean="0"/>
              <a:t>)</a:t>
            </a:r>
            <a:r>
              <a:rPr lang="ja-JP" altLang="en-US" sz="1800" b="1" dirty="0" smtClean="0"/>
              <a:t>」と同様である</a:t>
            </a:r>
            <a:endParaRPr lang="en-US" altLang="ja-JP" sz="1800" b="1" dirty="0" smtClean="0"/>
          </a:p>
          <a:p>
            <a:pPr algn="l">
              <a:spcBef>
                <a:spcPct val="50000"/>
              </a:spcBef>
            </a:pPr>
            <a:endParaRPr lang="en-US" altLang="ja-JP" sz="18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806" y="1704370"/>
            <a:ext cx="62293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7" y="4219575"/>
            <a:ext cx="69818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下矢印 1"/>
          <p:cNvSpPr/>
          <p:nvPr/>
        </p:nvSpPr>
        <p:spPr>
          <a:xfrm>
            <a:off x="4076700" y="3619500"/>
            <a:ext cx="635000" cy="48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906962" y="3619500"/>
            <a:ext cx="1080294" cy="369332"/>
          </a:xfrm>
          <a:prstGeom prst="rect">
            <a:avLst/>
          </a:prstGeom>
        </p:spPr>
        <p:txBody>
          <a:bodyPr wrap="square">
            <a:spAutoFit/>
          </a:bodyPr>
          <a:lstStyle/>
          <a:p>
            <a:pPr algn="l">
              <a:spcBef>
                <a:spcPct val="50000"/>
              </a:spcBef>
            </a:pPr>
            <a:r>
              <a:rPr lang="ja-JP" altLang="en-US" sz="1800" b="1" dirty="0" smtClean="0"/>
              <a:t>プッシュ</a:t>
            </a:r>
            <a:endParaRPr lang="en-US" altLang="ja-JP" sz="1800" b="1" dirty="0" smtClean="0"/>
          </a:p>
        </p:txBody>
      </p:sp>
      <p:sp>
        <p:nvSpPr>
          <p:cNvPr id="12" name="正方形/長方形 11"/>
          <p:cNvSpPr/>
          <p:nvPr/>
        </p:nvSpPr>
        <p:spPr>
          <a:xfrm>
            <a:off x="2078037" y="5892800"/>
            <a:ext cx="5097463" cy="369332"/>
          </a:xfrm>
          <a:prstGeom prst="rect">
            <a:avLst/>
          </a:prstGeom>
        </p:spPr>
        <p:txBody>
          <a:bodyPr wrap="square">
            <a:spAutoFit/>
          </a:bodyPr>
          <a:lstStyle/>
          <a:p>
            <a:pPr algn="l">
              <a:spcBef>
                <a:spcPct val="50000"/>
              </a:spcBef>
            </a:pPr>
            <a:r>
              <a:rPr lang="ja-JP" altLang="en-US" sz="1800" b="1" dirty="0"/>
              <a:t>元</a:t>
            </a:r>
            <a:r>
              <a:rPr lang="ja-JP" altLang="en-US" sz="1800" b="1" dirty="0" smtClean="0"/>
              <a:t>の</a:t>
            </a:r>
            <a:r>
              <a:rPr lang="en-US" altLang="ja-JP" sz="1800" b="1" dirty="0" smtClean="0"/>
              <a:t>master</a:t>
            </a:r>
            <a:r>
              <a:rPr lang="ja-JP" altLang="en-US" sz="1800" b="1" dirty="0" smtClean="0"/>
              <a:t>コミット</a:t>
            </a:r>
            <a:r>
              <a:rPr lang="en-US" altLang="ja-JP" sz="1800" b="1" dirty="0" smtClean="0"/>
              <a:t>(Revert “</a:t>
            </a:r>
            <a:r>
              <a:rPr lang="ja-JP" altLang="en-US" sz="1800" b="1" dirty="0" smtClean="0"/>
              <a:t>改造</a:t>
            </a:r>
            <a:r>
              <a:rPr lang="en-US" altLang="ja-JP" sz="1800" b="1" dirty="0" smtClean="0"/>
              <a:t>7”)</a:t>
            </a:r>
            <a:r>
              <a:rPr lang="ja-JP" altLang="en-US" sz="1800" b="1" dirty="0" smtClean="0"/>
              <a:t>に戻った</a:t>
            </a:r>
            <a:endParaRPr lang="en-US" altLang="ja-JP" sz="1800" b="1" dirty="0" smtClean="0"/>
          </a:p>
        </p:txBody>
      </p:sp>
    </p:spTree>
    <p:extLst>
      <p:ext uri="{BB962C8B-B14F-4D97-AF65-F5344CB8AC3E}">
        <p14:creationId xmlns:p14="http://schemas.microsoft.com/office/powerpoint/2010/main" val="13789919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19.</a:t>
            </a:r>
            <a:r>
              <a:rPr lang="ja-JP" altLang="en-US" sz="3200" b="1" dirty="0" smtClean="0">
                <a:solidFill>
                  <a:schemeClr val="tx2"/>
                </a:solidFill>
                <a:latin typeface="ＭＳ Ｐゴシック" charset="-128"/>
              </a:rPr>
              <a:t>運用ルール</a:t>
            </a:r>
            <a:endParaRPr lang="en-US" altLang="ja-JP" sz="3200" b="1" dirty="0">
              <a:solidFill>
                <a:schemeClr val="tx2"/>
              </a:solidFill>
              <a:latin typeface="ＭＳ Ｐゴシック" charset="-128"/>
            </a:endParaRPr>
          </a:p>
        </p:txBody>
      </p:sp>
      <p:sp>
        <p:nvSpPr>
          <p:cNvPr id="3" name="角丸四角形 2"/>
          <p:cNvSpPr/>
          <p:nvPr/>
        </p:nvSpPr>
        <p:spPr>
          <a:xfrm>
            <a:off x="671513" y="1393362"/>
            <a:ext cx="6908800" cy="469215"/>
          </a:xfrm>
          <a:prstGeom prst="roundRect">
            <a:avLst/>
          </a:prstGeom>
          <a:gradFill flip="none" rotWithShape="1">
            <a:gsLst>
              <a:gs pos="0">
                <a:srgbClr val="FF0000">
                  <a:alpha val="42000"/>
                </a:srgbClr>
              </a:gs>
              <a:gs pos="15000">
                <a:srgbClr val="FFFF00">
                  <a:shade val="67500"/>
                  <a:satMod val="115000"/>
                </a:srgbClr>
              </a:gs>
              <a:gs pos="100000">
                <a:srgbClr val="FFFF00">
                  <a:shade val="100000"/>
                  <a:satMod val="115000"/>
                </a:srgbClr>
              </a:gs>
            </a:gsLst>
            <a:path path="circle">
              <a:fillToRect l="100000" b="100000"/>
            </a:path>
            <a:tileRect t="-100000" r="-100000"/>
          </a:gradFill>
          <a:scene3d>
            <a:camera prst="orthographicFront"/>
            <a:lightRig rig="threePt" dir="t"/>
          </a:scene3d>
          <a:sp3d>
            <a:bevelT w="228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p>
        </p:txBody>
      </p:sp>
      <p:sp>
        <p:nvSpPr>
          <p:cNvPr id="35848" name="Text Box 136"/>
          <p:cNvSpPr txBox="1">
            <a:spLocks noChangeArrowheads="1"/>
          </p:cNvSpPr>
          <p:nvPr/>
        </p:nvSpPr>
        <p:spPr bwMode="auto">
          <a:xfrm>
            <a:off x="704849" y="1435069"/>
            <a:ext cx="6392637" cy="402291"/>
          </a:xfrm>
          <a:prstGeom prst="rect">
            <a:avLst/>
          </a:prstGeom>
          <a:noFill/>
          <a:ln w="9525" algn="ctr">
            <a:noFill/>
            <a:miter lim="800000"/>
            <a:headEnd/>
            <a:tailEnd/>
          </a:ln>
          <a:effectLst/>
          <a:extLst>
            <a:ext uri="{909E8E84-426E-40DD-AFC4-6F175D3DCCD1}">
              <a14:hiddenFill xmlns:a14="http://schemas.microsoft.com/office/drawing/2010/main">
                <a:solidFill>
                  <a:srgbClr val="FF505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リモートリポジトリには</a:t>
            </a:r>
            <a:r>
              <a:rPr lang="en-US" altLang="ja-JP" sz="2000" b="1" dirty="0" smtClean="0"/>
              <a:t>master</a:t>
            </a:r>
            <a:r>
              <a:rPr lang="ja-JP" altLang="en-US" sz="2000" b="1" dirty="0" smtClean="0"/>
              <a:t>ブランチのみプッシュする</a:t>
            </a:r>
            <a:endParaRPr lang="en-US" altLang="ja-JP" sz="2000" b="1" dirty="0"/>
          </a:p>
        </p:txBody>
      </p:sp>
      <p:sp>
        <p:nvSpPr>
          <p:cNvPr id="11" name="角丸四角形 10"/>
          <p:cNvSpPr/>
          <p:nvPr/>
        </p:nvSpPr>
        <p:spPr>
          <a:xfrm>
            <a:off x="671513" y="2315024"/>
            <a:ext cx="6908800" cy="469215"/>
          </a:xfrm>
          <a:prstGeom prst="roundRect">
            <a:avLst/>
          </a:prstGeom>
          <a:gradFill flip="none" rotWithShape="1">
            <a:gsLst>
              <a:gs pos="0">
                <a:srgbClr val="FF0000">
                  <a:alpha val="42000"/>
                </a:srgbClr>
              </a:gs>
              <a:gs pos="15000">
                <a:srgbClr val="FFFF00">
                  <a:shade val="67500"/>
                  <a:satMod val="115000"/>
                </a:srgbClr>
              </a:gs>
              <a:gs pos="100000">
                <a:srgbClr val="FFFF00">
                  <a:shade val="100000"/>
                  <a:satMod val="115000"/>
                </a:srgbClr>
              </a:gs>
            </a:gsLst>
            <a:path path="circle">
              <a:fillToRect l="100000" b="100000"/>
            </a:path>
            <a:tileRect t="-100000" r="-100000"/>
          </a:gradFill>
          <a:scene3d>
            <a:camera prst="orthographicFront"/>
            <a:lightRig rig="threePt" dir="t"/>
          </a:scene3d>
          <a:sp3d>
            <a:bevelT w="228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p>
        </p:txBody>
      </p:sp>
      <p:sp>
        <p:nvSpPr>
          <p:cNvPr id="12" name="Text Box 136"/>
          <p:cNvSpPr txBox="1">
            <a:spLocks noChangeArrowheads="1"/>
          </p:cNvSpPr>
          <p:nvPr/>
        </p:nvSpPr>
        <p:spPr bwMode="auto">
          <a:xfrm>
            <a:off x="704849" y="2356731"/>
            <a:ext cx="6392637" cy="402291"/>
          </a:xfrm>
          <a:prstGeom prst="rect">
            <a:avLst/>
          </a:prstGeom>
          <a:noFill/>
          <a:ln w="9525" algn="ctr">
            <a:noFill/>
            <a:miter lim="800000"/>
            <a:headEnd/>
            <a:tailEnd/>
          </a:ln>
          <a:effectLst/>
          <a:extLst>
            <a:ext uri="{909E8E84-426E-40DD-AFC4-6F175D3DCCD1}">
              <a14:hiddenFill xmlns:a14="http://schemas.microsoft.com/office/drawing/2010/main">
                <a:solidFill>
                  <a:srgbClr val="FF505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作業は</a:t>
            </a:r>
            <a:r>
              <a:rPr lang="en-US" altLang="ja-JP" sz="2000" b="1" dirty="0" smtClean="0"/>
              <a:t>master</a:t>
            </a:r>
            <a:r>
              <a:rPr lang="ja-JP" altLang="en-US" sz="2000" b="1" dirty="0" smtClean="0"/>
              <a:t>ブランチ以外で行う</a:t>
            </a:r>
            <a:endParaRPr lang="en-US" altLang="ja-JP" sz="2000" b="1" dirty="0"/>
          </a:p>
        </p:txBody>
      </p:sp>
      <p:sp>
        <p:nvSpPr>
          <p:cNvPr id="14" name="角丸四角形 13"/>
          <p:cNvSpPr/>
          <p:nvPr/>
        </p:nvSpPr>
        <p:spPr>
          <a:xfrm>
            <a:off x="671512" y="3236681"/>
            <a:ext cx="6908800" cy="469215"/>
          </a:xfrm>
          <a:prstGeom prst="roundRect">
            <a:avLst/>
          </a:prstGeom>
          <a:gradFill flip="none" rotWithShape="1">
            <a:gsLst>
              <a:gs pos="0">
                <a:srgbClr val="FF0000">
                  <a:alpha val="42000"/>
                </a:srgbClr>
              </a:gs>
              <a:gs pos="15000">
                <a:srgbClr val="FFFF00">
                  <a:shade val="67500"/>
                  <a:satMod val="115000"/>
                </a:srgbClr>
              </a:gs>
              <a:gs pos="100000">
                <a:srgbClr val="FFFF00">
                  <a:shade val="100000"/>
                  <a:satMod val="115000"/>
                </a:srgbClr>
              </a:gs>
            </a:gsLst>
            <a:path path="circle">
              <a:fillToRect l="100000" b="100000"/>
            </a:path>
            <a:tileRect t="-100000" r="-100000"/>
          </a:gradFill>
          <a:scene3d>
            <a:camera prst="orthographicFront"/>
            <a:lightRig rig="threePt" dir="t"/>
          </a:scene3d>
          <a:sp3d>
            <a:bevelT w="228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p>
        </p:txBody>
      </p:sp>
      <p:sp>
        <p:nvSpPr>
          <p:cNvPr id="15" name="Text Box 136"/>
          <p:cNvSpPr txBox="1">
            <a:spLocks noChangeArrowheads="1"/>
          </p:cNvSpPr>
          <p:nvPr/>
        </p:nvSpPr>
        <p:spPr bwMode="auto">
          <a:xfrm>
            <a:off x="704848" y="3278388"/>
            <a:ext cx="6392637" cy="402291"/>
          </a:xfrm>
          <a:prstGeom prst="rect">
            <a:avLst/>
          </a:prstGeom>
          <a:noFill/>
          <a:ln w="9525" algn="ctr">
            <a:noFill/>
            <a:miter lim="800000"/>
            <a:headEnd/>
            <a:tailEnd/>
          </a:ln>
          <a:effectLst/>
          <a:extLst>
            <a:ext uri="{909E8E84-426E-40DD-AFC4-6F175D3DCCD1}">
              <a14:hiddenFill xmlns:a14="http://schemas.microsoft.com/office/drawing/2010/main">
                <a:solidFill>
                  <a:srgbClr val="FF505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マージはファストフォワードしない</a:t>
            </a:r>
            <a:endParaRPr lang="en-US" altLang="ja-JP" sz="2000" b="1" dirty="0"/>
          </a:p>
        </p:txBody>
      </p:sp>
      <p:sp>
        <p:nvSpPr>
          <p:cNvPr id="16" name="角丸四角形 15"/>
          <p:cNvSpPr/>
          <p:nvPr/>
        </p:nvSpPr>
        <p:spPr>
          <a:xfrm>
            <a:off x="671514" y="4143821"/>
            <a:ext cx="6908800" cy="469215"/>
          </a:xfrm>
          <a:prstGeom prst="roundRect">
            <a:avLst/>
          </a:prstGeom>
          <a:gradFill flip="none" rotWithShape="1">
            <a:gsLst>
              <a:gs pos="0">
                <a:srgbClr val="FF0000">
                  <a:alpha val="42000"/>
                </a:srgbClr>
              </a:gs>
              <a:gs pos="15000">
                <a:srgbClr val="FFFF00">
                  <a:shade val="67500"/>
                  <a:satMod val="115000"/>
                </a:srgbClr>
              </a:gs>
              <a:gs pos="100000">
                <a:srgbClr val="FFFF00">
                  <a:shade val="100000"/>
                  <a:satMod val="115000"/>
                </a:srgbClr>
              </a:gs>
            </a:gsLst>
            <a:path path="circle">
              <a:fillToRect l="100000" b="100000"/>
            </a:path>
            <a:tileRect t="-100000" r="-100000"/>
          </a:gradFill>
          <a:scene3d>
            <a:camera prst="orthographicFront"/>
            <a:lightRig rig="threePt" dir="t"/>
          </a:scene3d>
          <a:sp3d>
            <a:bevelT w="228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p>
        </p:txBody>
      </p:sp>
      <p:sp>
        <p:nvSpPr>
          <p:cNvPr id="17" name="Text Box 136"/>
          <p:cNvSpPr txBox="1">
            <a:spLocks noChangeArrowheads="1"/>
          </p:cNvSpPr>
          <p:nvPr/>
        </p:nvSpPr>
        <p:spPr bwMode="auto">
          <a:xfrm>
            <a:off x="704850" y="4185528"/>
            <a:ext cx="6392637" cy="402291"/>
          </a:xfrm>
          <a:prstGeom prst="rect">
            <a:avLst/>
          </a:prstGeom>
          <a:noFill/>
          <a:ln w="9525" algn="ctr">
            <a:noFill/>
            <a:miter lim="800000"/>
            <a:headEnd/>
            <a:tailEnd/>
          </a:ln>
          <a:effectLst/>
          <a:extLst>
            <a:ext uri="{909E8E84-426E-40DD-AFC4-6F175D3DCCD1}">
              <a14:hiddenFill xmlns:a14="http://schemas.microsoft.com/office/drawing/2010/main">
                <a:solidFill>
                  <a:srgbClr val="FF505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作業ブランチを</a:t>
            </a:r>
            <a:r>
              <a:rPr lang="en-US" altLang="ja-JP" sz="2000" b="1" dirty="0" smtClean="0"/>
              <a:t>master</a:t>
            </a:r>
            <a:r>
              <a:rPr lang="ja-JP" altLang="en-US" sz="2000" b="1" dirty="0" smtClean="0"/>
              <a:t>にマージする前に最新を</a:t>
            </a:r>
            <a:r>
              <a:rPr lang="en-US" altLang="ja-JP" sz="2000" b="1" dirty="0" smtClean="0"/>
              <a:t>pull</a:t>
            </a:r>
            <a:r>
              <a:rPr lang="ja-JP" altLang="en-US" sz="2000" b="1" dirty="0" smtClean="0"/>
              <a:t>する</a:t>
            </a:r>
            <a:endParaRPr lang="en-US" altLang="ja-JP" sz="2000" b="1" dirty="0"/>
          </a:p>
        </p:txBody>
      </p:sp>
    </p:spTree>
    <p:extLst>
      <p:ext uri="{BB962C8B-B14F-4D97-AF65-F5344CB8AC3E}">
        <p14:creationId xmlns:p14="http://schemas.microsoft.com/office/powerpoint/2010/main" val="1469026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3224213" y="3384582"/>
            <a:ext cx="3513356" cy="2769537"/>
          </a:xfrm>
          <a:prstGeom prst="rect">
            <a:avLst/>
          </a:prstGeom>
          <a:ln>
            <a:noFill/>
          </a:ln>
          <a:effectLst>
            <a:outerShdw blurRad="292100" dist="139700" dir="2700000" algn="tl" rotWithShape="0">
              <a:srgbClr val="333333">
                <a:alpha val="65000"/>
              </a:srgbClr>
            </a:outerShdw>
          </a:effectLst>
        </p:spPr>
      </p:pic>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18" name="正方形/長方形 17"/>
          <p:cNvSpPr/>
          <p:nvPr/>
        </p:nvSpPr>
        <p:spPr>
          <a:xfrm>
            <a:off x="945356" y="1160840"/>
            <a:ext cx="8039894" cy="2169825"/>
          </a:xfrm>
          <a:prstGeom prst="rect">
            <a:avLst/>
          </a:prstGeom>
        </p:spPr>
        <p:txBody>
          <a:bodyPr wrap="square">
            <a:spAutoFit/>
          </a:bodyPr>
          <a:lstStyle/>
          <a:p>
            <a:pPr algn="l">
              <a:spcBef>
                <a:spcPct val="50000"/>
              </a:spcBef>
            </a:pPr>
            <a:r>
              <a:rPr lang="ja-JP" altLang="en-US" sz="1800" b="1" dirty="0" smtClean="0"/>
              <a:t>ソフトウェアのバージョンには</a:t>
            </a:r>
            <a:endParaRPr lang="en-US" altLang="ja-JP" sz="1800" b="1" dirty="0" smtClean="0"/>
          </a:p>
          <a:p>
            <a:pPr marL="342900" indent="-342900" algn="l">
              <a:spcBef>
                <a:spcPct val="50000"/>
              </a:spcBef>
              <a:buFont typeface="+mj-lt"/>
              <a:buAutoNum type="arabicPeriod"/>
            </a:pPr>
            <a:r>
              <a:rPr lang="ja-JP" altLang="en-US" sz="1800" b="1" dirty="0" smtClean="0"/>
              <a:t>製品バージョン</a:t>
            </a:r>
            <a:endParaRPr lang="en-US" altLang="ja-JP" sz="1800" b="1" dirty="0" smtClean="0"/>
          </a:p>
          <a:p>
            <a:pPr marL="342900" indent="-342900" algn="l">
              <a:spcBef>
                <a:spcPct val="50000"/>
              </a:spcBef>
              <a:buFont typeface="+mj-lt"/>
              <a:buAutoNum type="arabicPeriod"/>
            </a:pPr>
            <a:r>
              <a:rPr lang="ja-JP" altLang="en-US" sz="1800" b="1" dirty="0" smtClean="0"/>
              <a:t>ファイル</a:t>
            </a:r>
            <a:r>
              <a:rPr lang="ja-JP" altLang="en-US" sz="1800" b="1" dirty="0"/>
              <a:t>バージョン</a:t>
            </a:r>
            <a:endParaRPr lang="en-US" altLang="ja-JP" sz="1800" b="1" dirty="0" smtClean="0"/>
          </a:p>
          <a:p>
            <a:pPr algn="l">
              <a:spcBef>
                <a:spcPct val="50000"/>
              </a:spcBef>
            </a:pPr>
            <a:r>
              <a:rPr lang="ja-JP" altLang="en-US" sz="1800" b="1" dirty="0" smtClean="0"/>
              <a:t>の</a:t>
            </a:r>
            <a:r>
              <a:rPr lang="en-US" altLang="ja-JP" sz="1800" b="1" dirty="0" smtClean="0"/>
              <a:t>2</a:t>
            </a:r>
            <a:r>
              <a:rPr lang="ja-JP" altLang="en-US" sz="1800" b="1" dirty="0" smtClean="0"/>
              <a:t>種類が存在する。これら</a:t>
            </a:r>
            <a:r>
              <a:rPr lang="en-US" altLang="ja-JP" sz="1800" b="1" dirty="0" smtClean="0"/>
              <a:t>2</a:t>
            </a:r>
            <a:r>
              <a:rPr lang="ja-JP" altLang="en-US" sz="1800" b="1" dirty="0" err="1" smtClean="0"/>
              <a:t>つの</a:t>
            </a:r>
            <a:r>
              <a:rPr lang="ja-JP" altLang="en-US" sz="1800" b="1" dirty="0" smtClean="0"/>
              <a:t>バージョンを適切に管理することにより、ソフトウェアに問題があった際にどのソースをチェックしなければならないか等を容易に把握出来るようになる。</a:t>
            </a:r>
            <a:endParaRPr lang="en-US" altLang="ja-JP" sz="1800" b="1" dirty="0"/>
          </a:p>
        </p:txBody>
      </p:sp>
      <p:sp>
        <p:nvSpPr>
          <p:cNvPr id="19" name="角丸四角形 18"/>
          <p:cNvSpPr/>
          <p:nvPr/>
        </p:nvSpPr>
        <p:spPr bwMode="auto">
          <a:xfrm>
            <a:off x="3374490" y="4924161"/>
            <a:ext cx="1977081" cy="1997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20" name="角丸四角形 19"/>
          <p:cNvSpPr/>
          <p:nvPr/>
        </p:nvSpPr>
        <p:spPr bwMode="auto">
          <a:xfrm>
            <a:off x="3374490" y="4606515"/>
            <a:ext cx="1977081" cy="1997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Tree>
    <p:extLst>
      <p:ext uri="{BB962C8B-B14F-4D97-AF65-F5344CB8AC3E}">
        <p14:creationId xmlns:p14="http://schemas.microsoft.com/office/powerpoint/2010/main" val="6886157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2" name="正方形/長方形 1"/>
          <p:cNvSpPr/>
          <p:nvPr/>
        </p:nvSpPr>
        <p:spPr>
          <a:xfrm>
            <a:off x="773113" y="1162131"/>
            <a:ext cx="2019514"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smtClean="0">
                <a:solidFill>
                  <a:schemeClr val="tx1"/>
                </a:solidFill>
              </a:rPr>
              <a:t>製品バージョン</a:t>
            </a:r>
            <a:endParaRPr kumimoji="1" lang="ja-JP" altLang="en-US" sz="1800" dirty="0">
              <a:solidFill>
                <a:schemeClr val="tx1"/>
              </a:solidFill>
            </a:endParaRPr>
          </a:p>
        </p:txBody>
      </p:sp>
      <p:sp>
        <p:nvSpPr>
          <p:cNvPr id="12" name="正方形/長方形 11"/>
          <p:cNvSpPr/>
          <p:nvPr/>
        </p:nvSpPr>
        <p:spPr>
          <a:xfrm>
            <a:off x="877373" y="1795153"/>
            <a:ext cx="8344929" cy="784830"/>
          </a:xfrm>
          <a:prstGeom prst="rect">
            <a:avLst/>
          </a:prstGeom>
        </p:spPr>
        <p:txBody>
          <a:bodyPr wrap="square">
            <a:spAutoFit/>
          </a:bodyPr>
          <a:lstStyle/>
          <a:p>
            <a:pPr algn="l">
              <a:spcBef>
                <a:spcPct val="50000"/>
              </a:spcBef>
            </a:pPr>
            <a:r>
              <a:rPr lang="ja-JP" altLang="en-US" sz="1800" b="1" dirty="0" smtClean="0"/>
              <a:t>製品ソフトウェアをリリースする際にアップデートするバージョン情報。</a:t>
            </a:r>
            <a:endParaRPr lang="en-US" altLang="ja-JP" sz="1800" b="1" dirty="0" smtClean="0"/>
          </a:p>
          <a:p>
            <a:pPr algn="l">
              <a:spcBef>
                <a:spcPct val="50000"/>
              </a:spcBef>
            </a:pPr>
            <a:r>
              <a:rPr lang="ja-JP" altLang="en-US" sz="1800" b="1" dirty="0" smtClean="0"/>
              <a:t>製品を構成する全てのファイル</a:t>
            </a:r>
            <a:r>
              <a:rPr lang="en-US" altLang="ja-JP" sz="1800" b="1" dirty="0" smtClean="0"/>
              <a:t>(</a:t>
            </a:r>
            <a:r>
              <a:rPr lang="en-US" altLang="ja-JP" sz="1800" b="1" dirty="0" err="1" smtClean="0"/>
              <a:t>exe,dll</a:t>
            </a:r>
            <a:r>
              <a:rPr lang="ja-JP" altLang="en-US" sz="1800" b="1" dirty="0" smtClean="0"/>
              <a:t>等</a:t>
            </a:r>
            <a:r>
              <a:rPr lang="en-US" altLang="ja-JP" sz="1800" b="1" dirty="0" smtClean="0"/>
              <a:t>)</a:t>
            </a:r>
            <a:r>
              <a:rPr lang="ja-JP" altLang="en-US" sz="1800" b="1" dirty="0" smtClean="0"/>
              <a:t>は同一の製品バージョンを保有する。</a:t>
            </a:r>
            <a:endParaRPr lang="en-US" altLang="ja-JP" sz="1800" b="1" dirty="0"/>
          </a:p>
        </p:txBody>
      </p:sp>
      <p:sp>
        <p:nvSpPr>
          <p:cNvPr id="13" name="正方形/長方形 12"/>
          <p:cNvSpPr/>
          <p:nvPr/>
        </p:nvSpPr>
        <p:spPr>
          <a:xfrm>
            <a:off x="780107" y="3113905"/>
            <a:ext cx="2012520"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smtClean="0">
                <a:solidFill>
                  <a:schemeClr val="tx1"/>
                </a:solidFill>
              </a:rPr>
              <a:t>ファイルバージョン</a:t>
            </a:r>
            <a:endParaRPr kumimoji="1" lang="ja-JP" altLang="en-US" sz="1800" dirty="0">
              <a:solidFill>
                <a:schemeClr val="tx1"/>
              </a:solidFill>
            </a:endParaRPr>
          </a:p>
        </p:txBody>
      </p:sp>
      <p:sp>
        <p:nvSpPr>
          <p:cNvPr id="14" name="正方形/長方形 13"/>
          <p:cNvSpPr/>
          <p:nvPr/>
        </p:nvSpPr>
        <p:spPr>
          <a:xfrm>
            <a:off x="877373" y="3966262"/>
            <a:ext cx="8530238" cy="1200329"/>
          </a:xfrm>
          <a:prstGeom prst="rect">
            <a:avLst/>
          </a:prstGeom>
        </p:spPr>
        <p:txBody>
          <a:bodyPr wrap="square">
            <a:spAutoFit/>
          </a:bodyPr>
          <a:lstStyle/>
          <a:p>
            <a:pPr algn="l">
              <a:spcBef>
                <a:spcPct val="50000"/>
              </a:spcBef>
            </a:pPr>
            <a:r>
              <a:rPr lang="ja-JP" altLang="en-US" sz="1800" b="1" dirty="0" smtClean="0"/>
              <a:t>ファイル</a:t>
            </a:r>
            <a:r>
              <a:rPr lang="en-US" altLang="ja-JP" sz="1800" b="1" dirty="0" smtClean="0"/>
              <a:t>(</a:t>
            </a:r>
            <a:r>
              <a:rPr lang="en-US" altLang="ja-JP" sz="1800" b="1" dirty="0" err="1" smtClean="0"/>
              <a:t>exe,dll</a:t>
            </a:r>
            <a:r>
              <a:rPr lang="en-US" altLang="ja-JP" sz="1800" b="1" dirty="0" smtClean="0"/>
              <a:t>)</a:t>
            </a:r>
            <a:r>
              <a:rPr lang="ja-JP" altLang="en-US" sz="1800" b="1" dirty="0" smtClean="0"/>
              <a:t>を変更する際にアップデートするバージョン情報。</a:t>
            </a:r>
            <a:endParaRPr lang="en-US" altLang="ja-JP" sz="1800" b="1" dirty="0" smtClean="0"/>
          </a:p>
          <a:p>
            <a:pPr algn="l">
              <a:spcBef>
                <a:spcPct val="50000"/>
              </a:spcBef>
            </a:pPr>
            <a:r>
              <a:rPr lang="ja-JP" altLang="en-US" sz="1800" b="1" dirty="0" smtClean="0"/>
              <a:t>アップデートするタイミングは製品バージョンをアップデートするタイミングと同じとする。</a:t>
            </a:r>
            <a:endParaRPr lang="en-US" altLang="ja-JP" sz="1800" b="1" dirty="0" smtClean="0"/>
          </a:p>
          <a:p>
            <a:pPr algn="l">
              <a:spcBef>
                <a:spcPct val="50000"/>
              </a:spcBef>
            </a:pPr>
            <a:r>
              <a:rPr lang="ja-JP" altLang="en-US" sz="1800" b="1" dirty="0" smtClean="0"/>
              <a:t>製品を構成する各ファイルのファイルバージョンは変更回数によってそれぞれ異なる</a:t>
            </a:r>
            <a:endParaRPr lang="en-US" altLang="ja-JP" sz="1800" b="1" dirty="0" smtClean="0"/>
          </a:p>
        </p:txBody>
      </p:sp>
    </p:spTree>
    <p:extLst>
      <p:ext uri="{BB962C8B-B14F-4D97-AF65-F5344CB8AC3E}">
        <p14:creationId xmlns:p14="http://schemas.microsoft.com/office/powerpoint/2010/main" val="512879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3922384" y="1416769"/>
            <a:ext cx="1705340" cy="1291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14" name="正方形/長方形 13"/>
          <p:cNvSpPr/>
          <p:nvPr/>
        </p:nvSpPr>
        <p:spPr>
          <a:xfrm>
            <a:off x="3922384" y="1006843"/>
            <a:ext cx="1881831" cy="369332"/>
          </a:xfrm>
          <a:prstGeom prst="rect">
            <a:avLst/>
          </a:prstGeom>
        </p:spPr>
        <p:txBody>
          <a:bodyPr wrap="square">
            <a:spAutoFit/>
          </a:bodyPr>
          <a:lstStyle/>
          <a:p>
            <a:pPr algn="l">
              <a:spcBef>
                <a:spcPct val="50000"/>
              </a:spcBef>
            </a:pPr>
            <a:r>
              <a:rPr lang="ja-JP" altLang="en-US" sz="1800" b="1" dirty="0" smtClean="0"/>
              <a:t>製品</a:t>
            </a:r>
            <a:r>
              <a:rPr lang="ja-JP" altLang="en-US" sz="1800" b="1" dirty="0"/>
              <a:t>名</a:t>
            </a:r>
            <a:r>
              <a:rPr lang="ja-JP" altLang="en-US" sz="1800" b="1" dirty="0" smtClean="0"/>
              <a:t>：</a:t>
            </a:r>
            <a:r>
              <a:rPr lang="en-US" altLang="ja-JP" sz="1800" b="1" dirty="0" smtClean="0"/>
              <a:t>soft X</a:t>
            </a:r>
          </a:p>
        </p:txBody>
      </p:sp>
      <p:sp>
        <p:nvSpPr>
          <p:cNvPr id="11" name="正方形/長方形 10"/>
          <p:cNvSpPr/>
          <p:nvPr/>
        </p:nvSpPr>
        <p:spPr>
          <a:xfrm>
            <a:off x="704850" y="969059"/>
            <a:ext cx="3257550" cy="369332"/>
          </a:xfrm>
          <a:prstGeom prst="rect">
            <a:avLst/>
          </a:prstGeom>
        </p:spPr>
        <p:txBody>
          <a:bodyPr wrap="square">
            <a:spAutoFit/>
          </a:bodyPr>
          <a:lstStyle/>
          <a:p>
            <a:pPr algn="l">
              <a:spcBef>
                <a:spcPct val="50000"/>
              </a:spcBef>
            </a:pPr>
            <a:r>
              <a:rPr lang="ja-JP" altLang="en-US" sz="1800" b="1" dirty="0"/>
              <a:t>例</a:t>
            </a:r>
            <a:endParaRPr lang="en-US" altLang="ja-JP" sz="1800" b="1" dirty="0" smtClean="0"/>
          </a:p>
        </p:txBody>
      </p:sp>
      <p:sp>
        <p:nvSpPr>
          <p:cNvPr id="15" name="正方形/長方形 14"/>
          <p:cNvSpPr/>
          <p:nvPr/>
        </p:nvSpPr>
        <p:spPr>
          <a:xfrm>
            <a:off x="4135325" y="1471704"/>
            <a:ext cx="1261740" cy="307777"/>
          </a:xfrm>
          <a:prstGeom prst="rect">
            <a:avLst/>
          </a:prstGeom>
        </p:spPr>
        <p:txBody>
          <a:bodyPr wrap="square">
            <a:spAutoFit/>
          </a:bodyPr>
          <a:lstStyle/>
          <a:p>
            <a:pPr algn="l">
              <a:spcBef>
                <a:spcPct val="50000"/>
              </a:spcBef>
            </a:pPr>
            <a:r>
              <a:rPr lang="ja-JP" altLang="en-US" sz="1400" b="1" dirty="0" smtClean="0"/>
              <a:t>ファイル</a:t>
            </a:r>
            <a:r>
              <a:rPr lang="ja-JP" altLang="en-US" sz="1400" b="1" dirty="0"/>
              <a:t>構成</a:t>
            </a:r>
            <a:endParaRPr lang="en-US" altLang="ja-JP" sz="1400" b="1" dirty="0" smtClean="0"/>
          </a:p>
        </p:txBody>
      </p:sp>
      <p:sp>
        <p:nvSpPr>
          <p:cNvPr id="16" name="正方形/長方形 15"/>
          <p:cNvSpPr/>
          <p:nvPr/>
        </p:nvSpPr>
        <p:spPr>
          <a:xfrm>
            <a:off x="4107821" y="1753897"/>
            <a:ext cx="1261740" cy="954107"/>
          </a:xfrm>
          <a:prstGeom prst="rect">
            <a:avLst/>
          </a:prstGeom>
        </p:spPr>
        <p:txBody>
          <a:bodyPr wrap="square">
            <a:spAutoFit/>
          </a:bodyPr>
          <a:lstStyle/>
          <a:p>
            <a:pPr marL="285750" indent="-285750" algn="l">
              <a:spcBef>
                <a:spcPct val="50000"/>
              </a:spcBef>
              <a:buFont typeface="Wingdings" panose="05000000000000000000" pitchFamily="2" charset="2"/>
              <a:buChar char="Ø"/>
            </a:pPr>
            <a:r>
              <a:rPr lang="en-US" altLang="ja-JP" sz="1400" b="1" dirty="0" smtClean="0"/>
              <a:t>App.exe</a:t>
            </a:r>
          </a:p>
          <a:p>
            <a:pPr marL="285750" indent="-285750" algn="l">
              <a:spcBef>
                <a:spcPct val="50000"/>
              </a:spcBef>
              <a:buFont typeface="Wingdings" panose="05000000000000000000" pitchFamily="2" charset="2"/>
              <a:buChar char="Ø"/>
            </a:pPr>
            <a:r>
              <a:rPr lang="en-US" altLang="ja-JP" sz="1400" b="1" dirty="0" smtClean="0"/>
              <a:t>Part.dll</a:t>
            </a:r>
          </a:p>
          <a:p>
            <a:pPr marL="285750" indent="-285750" algn="l">
              <a:spcBef>
                <a:spcPct val="50000"/>
              </a:spcBef>
              <a:buFont typeface="Wingdings" panose="05000000000000000000" pitchFamily="2" charset="2"/>
              <a:buChar char="Ø"/>
            </a:pPr>
            <a:r>
              <a:rPr lang="en-US" altLang="ja-JP" sz="1400" b="1" dirty="0" smtClean="0"/>
              <a:t>Class.dll</a:t>
            </a:r>
          </a:p>
        </p:txBody>
      </p:sp>
      <p:sp>
        <p:nvSpPr>
          <p:cNvPr id="17" name="正方形/長方形 16"/>
          <p:cNvSpPr/>
          <p:nvPr/>
        </p:nvSpPr>
        <p:spPr>
          <a:xfrm>
            <a:off x="6108437" y="1571948"/>
            <a:ext cx="2791897" cy="630942"/>
          </a:xfrm>
          <a:prstGeom prst="rect">
            <a:avLst/>
          </a:prstGeom>
        </p:spPr>
        <p:txBody>
          <a:bodyPr wrap="square">
            <a:spAutoFit/>
          </a:bodyPr>
          <a:lstStyle/>
          <a:p>
            <a:pPr algn="l">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a:t>
            </a:r>
            <a:r>
              <a:rPr lang="ja-JP" altLang="en-US" sz="1400" b="1" dirty="0" smtClean="0"/>
              <a:t>製品バージョン</a:t>
            </a:r>
            <a:endParaRPr lang="en-US" altLang="ja-JP" sz="1400" b="1" dirty="0" smtClean="0"/>
          </a:p>
          <a:p>
            <a:pPr algn="l">
              <a:spcBef>
                <a:spcPct val="50000"/>
              </a:spcBef>
            </a:pPr>
            <a:r>
              <a:rPr lang="en-US" altLang="ja-JP" sz="1400" b="1" dirty="0" smtClean="0"/>
              <a:t>File </a:t>
            </a:r>
            <a:r>
              <a:rPr lang="en-US" altLang="ja-JP" sz="1400" b="1" dirty="0" err="1" smtClean="0"/>
              <a:t>Ver</a:t>
            </a:r>
            <a:r>
              <a:rPr lang="en-US" altLang="ja-JP" sz="1400" b="1" dirty="0" smtClean="0"/>
              <a:t> = </a:t>
            </a:r>
            <a:r>
              <a:rPr lang="ja-JP" altLang="en-US" sz="1400" b="1" dirty="0" smtClean="0"/>
              <a:t>ファイルバージョン</a:t>
            </a:r>
            <a:endParaRPr lang="en-US" altLang="ja-JP" sz="1400" b="1" dirty="0" smtClean="0"/>
          </a:p>
        </p:txBody>
      </p:sp>
      <p:sp>
        <p:nvSpPr>
          <p:cNvPr id="18" name="角丸四角形 17"/>
          <p:cNvSpPr/>
          <p:nvPr/>
        </p:nvSpPr>
        <p:spPr>
          <a:xfrm>
            <a:off x="581283" y="3267964"/>
            <a:ext cx="1898307" cy="30010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747789" y="3281788"/>
            <a:ext cx="1547726" cy="307777"/>
          </a:xfrm>
          <a:prstGeom prst="rect">
            <a:avLst/>
          </a:prstGeom>
        </p:spPr>
        <p:txBody>
          <a:bodyPr wrap="square">
            <a:spAutoFit/>
          </a:bodyPr>
          <a:lstStyle/>
          <a:p>
            <a:pPr algn="l">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1.0.0.0</a:t>
            </a:r>
          </a:p>
        </p:txBody>
      </p:sp>
      <p:sp>
        <p:nvSpPr>
          <p:cNvPr id="20" name="正方形/長方形 19"/>
          <p:cNvSpPr/>
          <p:nvPr/>
        </p:nvSpPr>
        <p:spPr>
          <a:xfrm>
            <a:off x="747789" y="3675237"/>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App.exe</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1.0.0.0</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1.0.0.1</a:t>
            </a:r>
          </a:p>
        </p:txBody>
      </p:sp>
      <p:sp>
        <p:nvSpPr>
          <p:cNvPr id="22" name="正方形/長方形 21"/>
          <p:cNvSpPr/>
          <p:nvPr/>
        </p:nvSpPr>
        <p:spPr>
          <a:xfrm>
            <a:off x="747789" y="4532723"/>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Part.dll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1.0.0.0</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1.0.0.1</a:t>
            </a:r>
          </a:p>
        </p:txBody>
      </p:sp>
      <p:sp>
        <p:nvSpPr>
          <p:cNvPr id="23" name="正方形/長方形 22"/>
          <p:cNvSpPr/>
          <p:nvPr/>
        </p:nvSpPr>
        <p:spPr>
          <a:xfrm>
            <a:off x="747789" y="5390209"/>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Class.dll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1.0.0.0</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1.0.0.1</a:t>
            </a:r>
          </a:p>
        </p:txBody>
      </p:sp>
      <p:sp>
        <p:nvSpPr>
          <p:cNvPr id="4" name="右矢印 3"/>
          <p:cNvSpPr/>
          <p:nvPr/>
        </p:nvSpPr>
        <p:spPr>
          <a:xfrm>
            <a:off x="2687178" y="4424360"/>
            <a:ext cx="951449" cy="49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652189" y="4902149"/>
            <a:ext cx="986438" cy="954107"/>
          </a:xfrm>
          <a:prstGeom prst="rect">
            <a:avLst/>
          </a:prstGeom>
        </p:spPr>
        <p:txBody>
          <a:bodyPr wrap="square">
            <a:spAutoFit/>
          </a:bodyPr>
          <a:lstStyle/>
          <a:p>
            <a:pPr algn="l">
              <a:spcBef>
                <a:spcPct val="50000"/>
              </a:spcBef>
            </a:pPr>
            <a:r>
              <a:rPr lang="en-US" altLang="ja-JP" sz="1400" b="1" dirty="0" smtClean="0"/>
              <a:t>App.exe</a:t>
            </a:r>
            <a:endParaRPr lang="en-US" altLang="ja-JP" sz="1400" b="1" dirty="0"/>
          </a:p>
          <a:p>
            <a:pPr algn="l">
              <a:spcBef>
                <a:spcPct val="50000"/>
              </a:spcBef>
            </a:pPr>
            <a:r>
              <a:rPr lang="en-US" altLang="ja-JP" sz="1400" b="1" dirty="0" smtClean="0"/>
              <a:t>Part.dll</a:t>
            </a:r>
          </a:p>
          <a:p>
            <a:pPr algn="l">
              <a:spcBef>
                <a:spcPct val="50000"/>
              </a:spcBef>
            </a:pPr>
            <a:r>
              <a:rPr lang="ja-JP" altLang="en-US" sz="1400" b="1" dirty="0" smtClean="0"/>
              <a:t>を変更</a:t>
            </a:r>
            <a:endParaRPr lang="en-US" altLang="ja-JP" sz="1400" b="1" dirty="0" smtClean="0"/>
          </a:p>
        </p:txBody>
      </p:sp>
      <p:sp>
        <p:nvSpPr>
          <p:cNvPr id="25" name="角丸四角形 24"/>
          <p:cNvSpPr/>
          <p:nvPr/>
        </p:nvSpPr>
        <p:spPr>
          <a:xfrm>
            <a:off x="3755878" y="3265810"/>
            <a:ext cx="1898307" cy="30010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26" name="正方形/長方形 25"/>
          <p:cNvSpPr/>
          <p:nvPr/>
        </p:nvSpPr>
        <p:spPr>
          <a:xfrm>
            <a:off x="3922384" y="3279634"/>
            <a:ext cx="1547726" cy="307777"/>
          </a:xfrm>
          <a:prstGeom prst="rect">
            <a:avLst/>
          </a:prstGeom>
        </p:spPr>
        <p:txBody>
          <a:bodyPr wrap="square">
            <a:spAutoFit/>
          </a:bodyPr>
          <a:lstStyle/>
          <a:p>
            <a:pPr algn="l">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1.0.0.1</a:t>
            </a:r>
          </a:p>
        </p:txBody>
      </p:sp>
      <p:sp>
        <p:nvSpPr>
          <p:cNvPr id="27" name="正方形/長方形 26"/>
          <p:cNvSpPr/>
          <p:nvPr/>
        </p:nvSpPr>
        <p:spPr>
          <a:xfrm>
            <a:off x="3922384" y="3673083"/>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App.exe</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1.0.0.1</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1.0.0.2</a:t>
            </a:r>
          </a:p>
        </p:txBody>
      </p:sp>
      <p:sp>
        <p:nvSpPr>
          <p:cNvPr id="28" name="正方形/長方形 27"/>
          <p:cNvSpPr/>
          <p:nvPr/>
        </p:nvSpPr>
        <p:spPr>
          <a:xfrm>
            <a:off x="3922384" y="4530569"/>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Part.dll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1.0.0.1</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1.0.0.2</a:t>
            </a:r>
          </a:p>
        </p:txBody>
      </p:sp>
      <p:sp>
        <p:nvSpPr>
          <p:cNvPr id="29" name="正方形/長方形 28"/>
          <p:cNvSpPr/>
          <p:nvPr/>
        </p:nvSpPr>
        <p:spPr>
          <a:xfrm>
            <a:off x="3922384" y="5388055"/>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Class.dll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1.0.0.1</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1.0.0.1</a:t>
            </a:r>
          </a:p>
        </p:txBody>
      </p:sp>
      <p:sp>
        <p:nvSpPr>
          <p:cNvPr id="30" name="右矢印 29"/>
          <p:cNvSpPr/>
          <p:nvPr/>
        </p:nvSpPr>
        <p:spPr>
          <a:xfrm>
            <a:off x="5869876" y="4424360"/>
            <a:ext cx="951449" cy="49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5834887" y="4902149"/>
            <a:ext cx="986438" cy="954107"/>
          </a:xfrm>
          <a:prstGeom prst="rect">
            <a:avLst/>
          </a:prstGeom>
        </p:spPr>
        <p:txBody>
          <a:bodyPr wrap="square">
            <a:spAutoFit/>
          </a:bodyPr>
          <a:lstStyle/>
          <a:p>
            <a:pPr algn="l">
              <a:spcBef>
                <a:spcPct val="50000"/>
              </a:spcBef>
            </a:pPr>
            <a:r>
              <a:rPr lang="en-US" altLang="ja-JP" sz="1400" b="1" dirty="0" smtClean="0"/>
              <a:t>App.exe</a:t>
            </a:r>
            <a:endParaRPr lang="en-US" altLang="ja-JP" sz="1400" b="1" dirty="0"/>
          </a:p>
          <a:p>
            <a:pPr algn="l">
              <a:spcBef>
                <a:spcPct val="50000"/>
              </a:spcBef>
            </a:pPr>
            <a:r>
              <a:rPr lang="en-US" altLang="ja-JP" sz="1400" b="1" dirty="0" smtClean="0"/>
              <a:t>Class.dll</a:t>
            </a:r>
          </a:p>
          <a:p>
            <a:pPr algn="l">
              <a:spcBef>
                <a:spcPct val="50000"/>
              </a:spcBef>
            </a:pPr>
            <a:r>
              <a:rPr lang="ja-JP" altLang="en-US" sz="1400" b="1" dirty="0" smtClean="0"/>
              <a:t>を変更</a:t>
            </a:r>
            <a:endParaRPr lang="en-US" altLang="ja-JP" sz="1400" b="1" dirty="0" smtClean="0"/>
          </a:p>
        </p:txBody>
      </p:sp>
      <p:sp>
        <p:nvSpPr>
          <p:cNvPr id="32" name="角丸四角形 31"/>
          <p:cNvSpPr/>
          <p:nvPr/>
        </p:nvSpPr>
        <p:spPr>
          <a:xfrm>
            <a:off x="7002027" y="3265810"/>
            <a:ext cx="1898307" cy="30010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7168533" y="3279634"/>
            <a:ext cx="1547726" cy="307777"/>
          </a:xfrm>
          <a:prstGeom prst="rect">
            <a:avLst/>
          </a:prstGeom>
        </p:spPr>
        <p:txBody>
          <a:bodyPr wrap="square">
            <a:spAutoFit/>
          </a:bodyPr>
          <a:lstStyle/>
          <a:p>
            <a:pPr algn="l">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1.0.0.2</a:t>
            </a:r>
          </a:p>
        </p:txBody>
      </p:sp>
      <p:sp>
        <p:nvSpPr>
          <p:cNvPr id="34" name="正方形/長方形 33"/>
          <p:cNvSpPr/>
          <p:nvPr/>
        </p:nvSpPr>
        <p:spPr>
          <a:xfrm>
            <a:off x="7168533" y="3673083"/>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App.exe</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1.0.0.2</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1.0.0.3</a:t>
            </a:r>
          </a:p>
        </p:txBody>
      </p:sp>
      <p:sp>
        <p:nvSpPr>
          <p:cNvPr id="35" name="正方形/長方形 34"/>
          <p:cNvSpPr/>
          <p:nvPr/>
        </p:nvSpPr>
        <p:spPr>
          <a:xfrm>
            <a:off x="7168533" y="4530569"/>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Part.dll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1.0.0.2</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1.0.0.2</a:t>
            </a:r>
          </a:p>
        </p:txBody>
      </p:sp>
      <p:sp>
        <p:nvSpPr>
          <p:cNvPr id="36" name="正方形/長方形 35"/>
          <p:cNvSpPr/>
          <p:nvPr/>
        </p:nvSpPr>
        <p:spPr>
          <a:xfrm>
            <a:off x="7168533" y="5388055"/>
            <a:ext cx="1590054" cy="7718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lnSpc>
                <a:spcPts val="1200"/>
              </a:lnSpc>
              <a:spcBef>
                <a:spcPct val="50000"/>
              </a:spcBef>
            </a:pPr>
            <a:r>
              <a:rPr lang="en-US" altLang="ja-JP" sz="1400" b="1" dirty="0" smtClean="0"/>
              <a:t>Class.dll</a:t>
            </a:r>
          </a:p>
          <a:p>
            <a:pPr algn="l">
              <a:lnSpc>
                <a:spcPts val="1200"/>
              </a:lnSpc>
              <a:spcBef>
                <a:spcPct val="50000"/>
              </a:spcBef>
            </a:pPr>
            <a:r>
              <a:rPr lang="en-US" altLang="ja-JP" sz="1400" b="1" dirty="0" smtClean="0"/>
              <a:t>Pro </a:t>
            </a:r>
            <a:r>
              <a:rPr lang="en-US" altLang="ja-JP" sz="1400" b="1" dirty="0" err="1" smtClean="0"/>
              <a:t>ver</a:t>
            </a:r>
            <a:r>
              <a:rPr lang="en-US" altLang="ja-JP" sz="1400" b="1" dirty="0"/>
              <a:t> </a:t>
            </a:r>
            <a:r>
              <a:rPr lang="en-US" altLang="ja-JP" sz="1400" b="1" dirty="0" smtClean="0"/>
              <a:t>: 1.0.0.2</a:t>
            </a:r>
          </a:p>
          <a:p>
            <a:pPr algn="l">
              <a:lnSpc>
                <a:spcPts val="1200"/>
              </a:lnSpc>
              <a:spcBef>
                <a:spcPct val="50000"/>
              </a:spcBef>
            </a:pPr>
            <a:r>
              <a:rPr lang="en-US" altLang="ja-JP" sz="1400" b="1" dirty="0" smtClean="0"/>
              <a:t>File </a:t>
            </a:r>
            <a:r>
              <a:rPr lang="en-US" altLang="ja-JP" sz="1400" b="1" dirty="0" err="1" smtClean="0"/>
              <a:t>ver</a:t>
            </a:r>
            <a:r>
              <a:rPr lang="en-US" altLang="ja-JP" sz="1400" b="1" dirty="0" smtClean="0"/>
              <a:t> : 1.0.0.2</a:t>
            </a:r>
          </a:p>
        </p:txBody>
      </p:sp>
    </p:spTree>
    <p:extLst>
      <p:ext uri="{BB962C8B-B14F-4D97-AF65-F5344CB8AC3E}">
        <p14:creationId xmlns:p14="http://schemas.microsoft.com/office/powerpoint/2010/main" val="2524203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37" name="正方形/長方形 36"/>
          <p:cNvSpPr/>
          <p:nvPr/>
        </p:nvSpPr>
        <p:spPr>
          <a:xfrm>
            <a:off x="808434" y="1161165"/>
            <a:ext cx="8039894" cy="369332"/>
          </a:xfrm>
          <a:prstGeom prst="rect">
            <a:avLst/>
          </a:prstGeom>
        </p:spPr>
        <p:txBody>
          <a:bodyPr wrap="square">
            <a:spAutoFit/>
          </a:bodyPr>
          <a:lstStyle/>
          <a:p>
            <a:pPr algn="l">
              <a:spcBef>
                <a:spcPct val="50000"/>
              </a:spcBef>
            </a:pPr>
            <a:r>
              <a:rPr lang="ja-JP" altLang="en-US" sz="1800" b="1" dirty="0" smtClean="0"/>
              <a:t>各ファイル</a:t>
            </a:r>
            <a:r>
              <a:rPr lang="ja-JP" altLang="en-US" sz="1800" b="1" dirty="0"/>
              <a:t>の</a:t>
            </a:r>
            <a:r>
              <a:rPr lang="ja-JP" altLang="en-US" sz="1800" b="1" dirty="0" smtClean="0"/>
              <a:t>製品バージョン、ファイルバージョンは</a:t>
            </a:r>
            <a:r>
              <a:rPr lang="en-US" altLang="ja-JP" sz="1800" b="1" dirty="0" smtClean="0"/>
              <a:t>Visual</a:t>
            </a:r>
            <a:r>
              <a:rPr lang="ja-JP" altLang="en-US" sz="1800" b="1" dirty="0"/>
              <a:t> </a:t>
            </a:r>
            <a:r>
              <a:rPr lang="en-US" altLang="ja-JP" sz="1800" b="1" dirty="0" smtClean="0"/>
              <a:t>Studio</a:t>
            </a:r>
            <a:r>
              <a:rPr lang="ja-JP" altLang="en-US" sz="1800" b="1" dirty="0" smtClean="0"/>
              <a:t>上で更新する</a:t>
            </a:r>
            <a:endParaRPr lang="en-US" altLang="ja-JP" sz="1800" b="1" dirty="0"/>
          </a:p>
        </p:txBody>
      </p:sp>
      <p:pic>
        <p:nvPicPr>
          <p:cNvPr id="2" name="図 1"/>
          <p:cNvPicPr>
            <a:picLocks noChangeAspect="1"/>
          </p:cNvPicPr>
          <p:nvPr/>
        </p:nvPicPr>
        <p:blipFill>
          <a:blip r:embed="rId3"/>
          <a:stretch>
            <a:fillRect/>
          </a:stretch>
        </p:blipFill>
        <p:spPr>
          <a:xfrm>
            <a:off x="808434" y="2344589"/>
            <a:ext cx="3876095" cy="2441596"/>
          </a:xfrm>
          <a:prstGeom prst="rect">
            <a:avLst/>
          </a:prstGeom>
        </p:spPr>
      </p:pic>
      <p:sp>
        <p:nvSpPr>
          <p:cNvPr id="38" name="正方形/長方形 37"/>
          <p:cNvSpPr/>
          <p:nvPr/>
        </p:nvSpPr>
        <p:spPr>
          <a:xfrm>
            <a:off x="808434" y="1796310"/>
            <a:ext cx="1473447" cy="369332"/>
          </a:xfrm>
          <a:prstGeom prst="rect">
            <a:avLst/>
          </a:prstGeom>
        </p:spPr>
        <p:txBody>
          <a:bodyPr wrap="square">
            <a:spAutoFit/>
          </a:bodyPr>
          <a:lstStyle/>
          <a:p>
            <a:pPr algn="l">
              <a:spcBef>
                <a:spcPct val="50000"/>
              </a:spcBef>
            </a:pPr>
            <a:r>
              <a:rPr lang="en-US" altLang="ja-JP" sz="1800" b="1" dirty="0" smtClean="0"/>
              <a:t>C#</a:t>
            </a:r>
            <a:r>
              <a:rPr lang="ja-JP" altLang="en-US" sz="1800" b="1" dirty="0" smtClean="0"/>
              <a:t>の場合</a:t>
            </a:r>
            <a:endParaRPr lang="en-US" altLang="ja-JP" sz="1800" b="1" dirty="0"/>
          </a:p>
        </p:txBody>
      </p:sp>
      <p:sp>
        <p:nvSpPr>
          <p:cNvPr id="39" name="右矢印 38"/>
          <p:cNvSpPr/>
          <p:nvPr/>
        </p:nvSpPr>
        <p:spPr>
          <a:xfrm>
            <a:off x="4861910" y="3328687"/>
            <a:ext cx="486719" cy="49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bwMode="auto">
          <a:xfrm>
            <a:off x="3361038" y="3428191"/>
            <a:ext cx="1408670" cy="2953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pic>
        <p:nvPicPr>
          <p:cNvPr id="5" name="図 4"/>
          <p:cNvPicPr>
            <a:picLocks noChangeAspect="1"/>
          </p:cNvPicPr>
          <p:nvPr/>
        </p:nvPicPr>
        <p:blipFill>
          <a:blip r:embed="rId4"/>
          <a:stretch>
            <a:fillRect/>
          </a:stretch>
        </p:blipFill>
        <p:spPr>
          <a:xfrm>
            <a:off x="5457622" y="1822645"/>
            <a:ext cx="3021558" cy="2063853"/>
          </a:xfrm>
          <a:prstGeom prst="rect">
            <a:avLst/>
          </a:prstGeom>
        </p:spPr>
      </p:pic>
      <p:sp>
        <p:nvSpPr>
          <p:cNvPr id="41" name="角丸四角形 40"/>
          <p:cNvSpPr/>
          <p:nvPr/>
        </p:nvSpPr>
        <p:spPr bwMode="auto">
          <a:xfrm>
            <a:off x="5457622" y="2865822"/>
            <a:ext cx="1730207" cy="3613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42" name="正方形/長方形 41"/>
          <p:cNvSpPr/>
          <p:nvPr/>
        </p:nvSpPr>
        <p:spPr>
          <a:xfrm>
            <a:off x="6131887" y="1519510"/>
            <a:ext cx="2111879" cy="307777"/>
          </a:xfrm>
          <a:prstGeom prst="rect">
            <a:avLst/>
          </a:prstGeom>
        </p:spPr>
        <p:txBody>
          <a:bodyPr wrap="square">
            <a:spAutoFit/>
          </a:bodyPr>
          <a:lstStyle/>
          <a:p>
            <a:pPr algn="l">
              <a:spcBef>
                <a:spcPct val="50000"/>
              </a:spcBef>
            </a:pPr>
            <a:r>
              <a:rPr lang="ja-JP" altLang="en-US" sz="1400" b="1" dirty="0" smtClean="0"/>
              <a:t>ファイルバージョン</a:t>
            </a:r>
            <a:endParaRPr lang="en-US" altLang="ja-JP" sz="1400" b="1" dirty="0" smtClean="0"/>
          </a:p>
        </p:txBody>
      </p:sp>
      <p:cxnSp>
        <p:nvCxnSpPr>
          <p:cNvPr id="4" name="直線矢印コネクタ 3"/>
          <p:cNvCxnSpPr/>
          <p:nvPr/>
        </p:nvCxnSpPr>
        <p:spPr>
          <a:xfrm flipH="1">
            <a:off x="7187829" y="3039761"/>
            <a:ext cx="444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611540" y="2885872"/>
            <a:ext cx="1373709" cy="307777"/>
          </a:xfrm>
          <a:prstGeom prst="rect">
            <a:avLst/>
          </a:prstGeom>
        </p:spPr>
        <p:txBody>
          <a:bodyPr wrap="square">
            <a:spAutoFit/>
          </a:bodyPr>
          <a:lstStyle/>
          <a:p>
            <a:pPr algn="l">
              <a:spcBef>
                <a:spcPct val="50000"/>
              </a:spcBef>
            </a:pPr>
            <a:r>
              <a:rPr lang="ja-JP" altLang="en-US" sz="1400" b="1" dirty="0" smtClean="0"/>
              <a:t>同じ値にする</a:t>
            </a:r>
            <a:endParaRPr lang="en-US" altLang="ja-JP" sz="1400" b="1" dirty="0"/>
          </a:p>
        </p:txBody>
      </p:sp>
      <p:sp>
        <p:nvSpPr>
          <p:cNvPr id="19" name="正方形/長方形 18"/>
          <p:cNvSpPr/>
          <p:nvPr/>
        </p:nvSpPr>
        <p:spPr>
          <a:xfrm>
            <a:off x="6131887" y="3977991"/>
            <a:ext cx="2111879" cy="307777"/>
          </a:xfrm>
          <a:prstGeom prst="rect">
            <a:avLst/>
          </a:prstGeom>
        </p:spPr>
        <p:txBody>
          <a:bodyPr wrap="square">
            <a:spAutoFit/>
          </a:bodyPr>
          <a:lstStyle/>
          <a:p>
            <a:pPr algn="l">
              <a:spcBef>
                <a:spcPct val="50000"/>
              </a:spcBef>
            </a:pPr>
            <a:r>
              <a:rPr lang="ja-JP" altLang="en-US" sz="1400" b="1" dirty="0"/>
              <a:t>製品</a:t>
            </a:r>
            <a:r>
              <a:rPr lang="ja-JP" altLang="en-US" sz="1400" b="1" dirty="0" smtClean="0"/>
              <a:t>バージョン</a:t>
            </a:r>
            <a:endParaRPr lang="en-US" altLang="ja-JP" sz="1400" b="1" dirty="0" smtClean="0"/>
          </a:p>
        </p:txBody>
      </p:sp>
      <p:pic>
        <p:nvPicPr>
          <p:cNvPr id="7" name="図 6"/>
          <p:cNvPicPr>
            <a:picLocks noChangeAspect="1"/>
          </p:cNvPicPr>
          <p:nvPr/>
        </p:nvPicPr>
        <p:blipFill>
          <a:blip r:embed="rId5"/>
          <a:stretch>
            <a:fillRect/>
          </a:stretch>
        </p:blipFill>
        <p:spPr>
          <a:xfrm>
            <a:off x="4969368" y="4248065"/>
            <a:ext cx="3914024" cy="1394036"/>
          </a:xfrm>
          <a:prstGeom prst="rect">
            <a:avLst/>
          </a:prstGeom>
        </p:spPr>
      </p:pic>
      <p:sp>
        <p:nvSpPr>
          <p:cNvPr id="21" name="正方形/長方形 20"/>
          <p:cNvSpPr/>
          <p:nvPr/>
        </p:nvSpPr>
        <p:spPr>
          <a:xfrm>
            <a:off x="2785262" y="5698266"/>
            <a:ext cx="6693249" cy="699359"/>
          </a:xfrm>
          <a:prstGeom prst="rect">
            <a:avLst/>
          </a:prstGeom>
        </p:spPr>
        <p:txBody>
          <a:bodyPr wrap="square">
            <a:spAutoFit/>
          </a:bodyPr>
          <a:lstStyle/>
          <a:p>
            <a:pPr algn="l">
              <a:lnSpc>
                <a:spcPts val="1000"/>
              </a:lnSpc>
              <a:spcBef>
                <a:spcPct val="50000"/>
              </a:spcBef>
            </a:pPr>
            <a:r>
              <a:rPr lang="ja-JP" altLang="en-US" sz="1400" b="1" dirty="0" smtClean="0"/>
              <a:t>製品バージョンは</a:t>
            </a:r>
            <a:r>
              <a:rPr lang="en-US" altLang="ja-JP" sz="1400" b="1" dirty="0" smtClean="0"/>
              <a:t>GUI</a:t>
            </a:r>
            <a:r>
              <a:rPr lang="ja-JP" altLang="en-US" sz="1400" b="1" dirty="0" smtClean="0"/>
              <a:t>上から設定出来ないので、</a:t>
            </a:r>
            <a:r>
              <a:rPr lang="en-US" altLang="ja-JP" sz="1400" b="1" dirty="0" err="1" smtClean="0"/>
              <a:t>AssemblyInfo.cs</a:t>
            </a:r>
            <a:r>
              <a:rPr lang="ja-JP" altLang="en-US" sz="1400" b="1" dirty="0" smtClean="0"/>
              <a:t>を開き、一番下に</a:t>
            </a:r>
            <a:endParaRPr lang="en-US" altLang="ja-JP" sz="1400" b="1" dirty="0" smtClean="0"/>
          </a:p>
          <a:p>
            <a:pPr algn="l">
              <a:lnSpc>
                <a:spcPts val="1000"/>
              </a:lnSpc>
              <a:spcBef>
                <a:spcPct val="50000"/>
              </a:spcBef>
            </a:pPr>
            <a:r>
              <a:rPr lang="en-US" altLang="ja-JP" sz="1400" dirty="0"/>
              <a:t>[assembly: </a:t>
            </a:r>
            <a:r>
              <a:rPr lang="en-US" altLang="ja-JP" sz="1400" dirty="0" err="1"/>
              <a:t>AssemblyInformationalVersion</a:t>
            </a:r>
            <a:r>
              <a:rPr lang="en-US" altLang="ja-JP" sz="1400" dirty="0"/>
              <a:t>("1.1.0.1")] // </a:t>
            </a:r>
            <a:r>
              <a:rPr lang="ja-JP" altLang="en-US" sz="1400" dirty="0"/>
              <a:t>製品</a:t>
            </a:r>
            <a:r>
              <a:rPr lang="ja-JP" altLang="en-US" sz="1400" dirty="0" smtClean="0"/>
              <a:t>バージョン</a:t>
            </a:r>
            <a:endParaRPr lang="en-US" altLang="ja-JP" sz="1400" dirty="0" smtClean="0"/>
          </a:p>
          <a:p>
            <a:pPr algn="l">
              <a:lnSpc>
                <a:spcPts val="1000"/>
              </a:lnSpc>
              <a:spcBef>
                <a:spcPct val="50000"/>
              </a:spcBef>
            </a:pPr>
            <a:r>
              <a:rPr lang="ja-JP" altLang="en-US" sz="1400" b="1" dirty="0" smtClean="0"/>
              <a:t>を追加する</a:t>
            </a:r>
            <a:endParaRPr lang="en-US" altLang="ja-JP" sz="1400" b="1" dirty="0"/>
          </a:p>
        </p:txBody>
      </p:sp>
      <p:sp>
        <p:nvSpPr>
          <p:cNvPr id="22" name="角丸四角形 21"/>
          <p:cNvSpPr/>
          <p:nvPr/>
        </p:nvSpPr>
        <p:spPr bwMode="auto">
          <a:xfrm>
            <a:off x="4684046" y="5196877"/>
            <a:ext cx="4484668" cy="3613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Tree>
    <p:extLst>
      <p:ext uri="{BB962C8B-B14F-4D97-AF65-F5344CB8AC3E}">
        <p14:creationId xmlns:p14="http://schemas.microsoft.com/office/powerpoint/2010/main" val="9950006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048775" y="2354856"/>
            <a:ext cx="4249526" cy="2808724"/>
          </a:xfrm>
          <a:prstGeom prst="rect">
            <a:avLst/>
          </a:prstGeom>
        </p:spPr>
      </p:pic>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37" name="正方形/長方形 36"/>
          <p:cNvSpPr/>
          <p:nvPr/>
        </p:nvSpPr>
        <p:spPr>
          <a:xfrm>
            <a:off x="808434" y="1161165"/>
            <a:ext cx="8039894" cy="369332"/>
          </a:xfrm>
          <a:prstGeom prst="rect">
            <a:avLst/>
          </a:prstGeom>
        </p:spPr>
        <p:txBody>
          <a:bodyPr wrap="square">
            <a:spAutoFit/>
          </a:bodyPr>
          <a:lstStyle/>
          <a:p>
            <a:pPr algn="l">
              <a:spcBef>
                <a:spcPct val="50000"/>
              </a:spcBef>
            </a:pPr>
            <a:r>
              <a:rPr lang="ja-JP" altLang="en-US" sz="1800" b="1" dirty="0" smtClean="0"/>
              <a:t>各ファイル</a:t>
            </a:r>
            <a:r>
              <a:rPr lang="ja-JP" altLang="en-US" sz="1800" b="1" dirty="0"/>
              <a:t>の</a:t>
            </a:r>
            <a:r>
              <a:rPr lang="ja-JP" altLang="en-US" sz="1800" b="1" dirty="0" smtClean="0"/>
              <a:t>製品バージョン、ファイルバージョンは</a:t>
            </a:r>
            <a:r>
              <a:rPr lang="en-US" altLang="ja-JP" sz="1800" b="1" dirty="0" smtClean="0"/>
              <a:t>Visual</a:t>
            </a:r>
            <a:r>
              <a:rPr lang="ja-JP" altLang="en-US" sz="1800" b="1" dirty="0"/>
              <a:t> </a:t>
            </a:r>
            <a:r>
              <a:rPr lang="en-US" altLang="ja-JP" sz="1800" b="1" dirty="0" smtClean="0"/>
              <a:t>Studio</a:t>
            </a:r>
            <a:r>
              <a:rPr lang="ja-JP" altLang="en-US" sz="1800" b="1" dirty="0" smtClean="0"/>
              <a:t>上で更新する</a:t>
            </a:r>
            <a:endParaRPr lang="en-US" altLang="ja-JP" sz="1800" b="1" dirty="0"/>
          </a:p>
        </p:txBody>
      </p:sp>
      <p:sp>
        <p:nvSpPr>
          <p:cNvPr id="38" name="正方形/長方形 37"/>
          <p:cNvSpPr/>
          <p:nvPr/>
        </p:nvSpPr>
        <p:spPr>
          <a:xfrm>
            <a:off x="808434" y="1796310"/>
            <a:ext cx="1473447" cy="369332"/>
          </a:xfrm>
          <a:prstGeom prst="rect">
            <a:avLst/>
          </a:prstGeom>
        </p:spPr>
        <p:txBody>
          <a:bodyPr wrap="square">
            <a:spAutoFit/>
          </a:bodyPr>
          <a:lstStyle/>
          <a:p>
            <a:pPr algn="l">
              <a:spcBef>
                <a:spcPct val="50000"/>
              </a:spcBef>
            </a:pPr>
            <a:r>
              <a:rPr lang="en-US" altLang="ja-JP" sz="1800" b="1" dirty="0" smtClean="0"/>
              <a:t>C++</a:t>
            </a:r>
            <a:r>
              <a:rPr lang="ja-JP" altLang="en-US" sz="1800" b="1" dirty="0" smtClean="0"/>
              <a:t>の場合</a:t>
            </a:r>
            <a:endParaRPr lang="en-US" altLang="ja-JP" sz="1800" b="1" dirty="0"/>
          </a:p>
        </p:txBody>
      </p:sp>
      <p:sp>
        <p:nvSpPr>
          <p:cNvPr id="40" name="角丸四角形 39"/>
          <p:cNvSpPr/>
          <p:nvPr/>
        </p:nvSpPr>
        <p:spPr bwMode="auto">
          <a:xfrm>
            <a:off x="2236913" y="3108476"/>
            <a:ext cx="1157076" cy="291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41" name="角丸四角形 40"/>
          <p:cNvSpPr/>
          <p:nvPr/>
        </p:nvSpPr>
        <p:spPr bwMode="auto">
          <a:xfrm>
            <a:off x="3582127" y="2927796"/>
            <a:ext cx="1467711" cy="29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42" name="正方形/長方形 41"/>
          <p:cNvSpPr/>
          <p:nvPr/>
        </p:nvSpPr>
        <p:spPr>
          <a:xfrm>
            <a:off x="2815451" y="5198905"/>
            <a:ext cx="3356683" cy="307777"/>
          </a:xfrm>
          <a:prstGeom prst="rect">
            <a:avLst/>
          </a:prstGeom>
        </p:spPr>
        <p:txBody>
          <a:bodyPr wrap="square">
            <a:spAutoFit/>
          </a:bodyPr>
          <a:lstStyle/>
          <a:p>
            <a:pPr algn="l">
              <a:spcBef>
                <a:spcPct val="50000"/>
              </a:spcBef>
            </a:pPr>
            <a:r>
              <a:rPr lang="en-US" altLang="ja-JP" sz="1400" b="1" dirty="0" smtClean="0"/>
              <a:t>PRODUCTVERSION=</a:t>
            </a:r>
            <a:r>
              <a:rPr lang="ja-JP" altLang="en-US" sz="1400" b="1" dirty="0" smtClean="0"/>
              <a:t>製品バージョン</a:t>
            </a:r>
            <a:endParaRPr lang="en-US" altLang="ja-JP" sz="1400" b="1" dirty="0" smtClean="0"/>
          </a:p>
        </p:txBody>
      </p:sp>
      <p:sp>
        <p:nvSpPr>
          <p:cNvPr id="16" name="正方形/長方形 15"/>
          <p:cNvSpPr/>
          <p:nvPr/>
        </p:nvSpPr>
        <p:spPr>
          <a:xfrm>
            <a:off x="1191815" y="5904782"/>
            <a:ext cx="8039894" cy="369332"/>
          </a:xfrm>
          <a:prstGeom prst="rect">
            <a:avLst/>
          </a:prstGeom>
        </p:spPr>
        <p:txBody>
          <a:bodyPr wrap="square">
            <a:spAutoFit/>
          </a:bodyPr>
          <a:lstStyle/>
          <a:p>
            <a:pPr algn="l">
              <a:spcBef>
                <a:spcPct val="50000"/>
              </a:spcBef>
            </a:pPr>
            <a:r>
              <a:rPr lang="en-US" altLang="ja-JP" sz="1800" b="1" dirty="0" smtClean="0"/>
              <a:t>C++</a:t>
            </a:r>
            <a:r>
              <a:rPr lang="ja-JP" altLang="en-US" sz="1800" b="1" dirty="0" smtClean="0"/>
              <a:t>の場合は、リソースとして「バージョン情報」を追加する必要がある</a:t>
            </a:r>
            <a:endParaRPr lang="en-US" altLang="ja-JP" sz="1800" b="1" dirty="0"/>
          </a:p>
        </p:txBody>
      </p:sp>
    </p:spTree>
    <p:extLst>
      <p:ext uri="{BB962C8B-B14F-4D97-AF65-F5344CB8AC3E}">
        <p14:creationId xmlns:p14="http://schemas.microsoft.com/office/powerpoint/2010/main" val="107024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614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614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614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6150" name="Rectangle 2"/>
          <p:cNvSpPr>
            <a:spLocks noChangeArrowheads="1"/>
          </p:cNvSpPr>
          <p:nvPr/>
        </p:nvSpPr>
        <p:spPr bwMode="auto">
          <a:xfrm>
            <a:off x="534988" y="296863"/>
            <a:ext cx="937101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a:t>
            </a:r>
            <a:r>
              <a:rPr lang="ja-JP" altLang="en-US" sz="3200" b="1" dirty="0" smtClean="0">
                <a:solidFill>
                  <a:schemeClr val="tx2"/>
                </a:solidFill>
                <a:latin typeface="ＭＳ Ｐゴシック" charset="-128"/>
              </a:rPr>
              <a:t>初期設定</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名前</a:t>
            </a:r>
            <a:r>
              <a:rPr lang="ja-JP" altLang="en-US" sz="3200" b="1" dirty="0">
                <a:solidFill>
                  <a:schemeClr val="tx2"/>
                </a:solidFill>
                <a:latin typeface="ＭＳ Ｐゴシック" charset="-128"/>
              </a:rPr>
              <a:t>、</a:t>
            </a:r>
            <a:r>
              <a:rPr lang="ja-JP" altLang="en-US" sz="3200" b="1" dirty="0" smtClean="0">
                <a:solidFill>
                  <a:schemeClr val="tx2"/>
                </a:solidFill>
                <a:latin typeface="ＭＳ Ｐゴシック" charset="-128"/>
              </a:rPr>
              <a:t>メールアドレス、文字</a:t>
            </a:r>
            <a:r>
              <a:rPr lang="ja-JP" altLang="en-US" sz="3200" b="1" dirty="0">
                <a:solidFill>
                  <a:schemeClr val="tx2"/>
                </a:solidFill>
                <a:latin typeface="ＭＳ Ｐゴシック" charset="-128"/>
              </a:rPr>
              <a:t>コード</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の</a:t>
            </a:r>
            <a:r>
              <a:rPr lang="ja-JP" altLang="en-US" sz="3200" b="1" dirty="0">
                <a:solidFill>
                  <a:schemeClr val="tx2"/>
                </a:solidFill>
                <a:latin typeface="ＭＳ Ｐゴシック" charset="-128"/>
              </a:rPr>
              <a:t>設定</a:t>
            </a:r>
            <a:endParaRPr lang="en-US" altLang="ja-JP" sz="3200" b="1" dirty="0">
              <a:solidFill>
                <a:schemeClr val="tx2"/>
              </a:solidFill>
              <a:latin typeface="ＭＳ Ｐゴシック" charset="-128"/>
            </a:endParaRPr>
          </a:p>
        </p:txBody>
      </p:sp>
      <p:sp>
        <p:nvSpPr>
          <p:cNvPr id="6151" name="Text Box 136"/>
          <p:cNvSpPr txBox="1">
            <a:spLocks noChangeArrowheads="1"/>
          </p:cNvSpPr>
          <p:nvPr/>
        </p:nvSpPr>
        <p:spPr bwMode="auto">
          <a:xfrm>
            <a:off x="534988" y="955675"/>
            <a:ext cx="9031287" cy="17875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a:t>右クリック</a:t>
            </a:r>
            <a:r>
              <a:rPr lang="en-US" altLang="ja-JP" sz="2000" b="1" dirty="0"/>
              <a:t>-</a:t>
            </a:r>
            <a:r>
              <a:rPr lang="ja-JP" altLang="en-US" sz="2000" b="1" dirty="0"/>
              <a:t>「</a:t>
            </a:r>
            <a:r>
              <a:rPr lang="en-US" altLang="ja-JP" sz="2000" b="1" dirty="0" err="1"/>
              <a:t>TortoiseGit</a:t>
            </a:r>
            <a:r>
              <a:rPr lang="ja-JP" altLang="en-US" sz="2000" b="1" dirty="0"/>
              <a:t>」</a:t>
            </a:r>
            <a:r>
              <a:rPr lang="en-US" altLang="ja-JP" sz="2000" b="1" dirty="0"/>
              <a:t>-</a:t>
            </a:r>
            <a:r>
              <a:rPr lang="ja-JP" altLang="en-US" sz="2000" b="1" dirty="0"/>
              <a:t>「設定」</a:t>
            </a:r>
            <a:endParaRPr lang="en-US" altLang="ja-JP" sz="2000" b="1" dirty="0"/>
          </a:p>
          <a:p>
            <a:pPr algn="l">
              <a:spcBef>
                <a:spcPct val="50000"/>
              </a:spcBef>
            </a:pPr>
            <a:r>
              <a:rPr lang="en-US" altLang="ja-JP" sz="2000" b="1" dirty="0" err="1"/>
              <a:t>Git</a:t>
            </a:r>
            <a:r>
              <a:rPr lang="ja-JP" altLang="en-US" sz="2000" b="1" dirty="0"/>
              <a:t>タブを選択</a:t>
            </a:r>
            <a:endParaRPr lang="en-US" altLang="ja-JP" sz="2000" b="1" dirty="0"/>
          </a:p>
          <a:p>
            <a:pPr algn="l">
              <a:spcBef>
                <a:spcPct val="50000"/>
              </a:spcBef>
            </a:pPr>
            <a:r>
              <a:rPr lang="ja-JP" altLang="en-US" sz="2000" b="1" dirty="0"/>
              <a:t>設定の</a:t>
            </a:r>
            <a:r>
              <a:rPr lang="ja-JP" altLang="en-US" sz="2000" b="1" dirty="0" err="1"/>
              <a:t>でどころ</a:t>
            </a:r>
            <a:r>
              <a:rPr lang="ja-JP" altLang="en-US" sz="2000" b="1" dirty="0"/>
              <a:t>：グローバル</a:t>
            </a:r>
            <a:endParaRPr lang="en-US" altLang="ja-JP" sz="2000" b="1" dirty="0"/>
          </a:p>
          <a:p>
            <a:pPr algn="l">
              <a:spcBef>
                <a:spcPct val="50000"/>
              </a:spcBef>
            </a:pPr>
            <a:r>
              <a:rPr lang="ja-JP" altLang="en-US" sz="2000" b="1" dirty="0"/>
              <a:t>ユーザー情報：自分の名前、メールアドレスを入力。名前は苗字をローマ字で入力</a:t>
            </a:r>
          </a:p>
        </p:txBody>
      </p:sp>
      <p:grpSp>
        <p:nvGrpSpPr>
          <p:cNvPr id="6152" name="グループ化 15"/>
          <p:cNvGrpSpPr>
            <a:grpSpLocks/>
          </p:cNvGrpSpPr>
          <p:nvPr/>
        </p:nvGrpSpPr>
        <p:grpSpPr bwMode="auto">
          <a:xfrm>
            <a:off x="1998663" y="2849563"/>
            <a:ext cx="5143500" cy="3384550"/>
            <a:chOff x="0" y="0"/>
            <a:chExt cx="5143501" cy="3385430"/>
          </a:xfrm>
        </p:grpSpPr>
        <p:pic>
          <p:nvPicPr>
            <p:cNvPr id="6153" name="図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1" cy="3385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角丸四角形 17"/>
            <p:cNvSpPr/>
            <p:nvPr/>
          </p:nvSpPr>
          <p:spPr>
            <a:xfrm>
              <a:off x="1579562" y="381099"/>
              <a:ext cx="3429001" cy="7733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37" name="正方形/長方形 36"/>
          <p:cNvSpPr/>
          <p:nvPr/>
        </p:nvSpPr>
        <p:spPr>
          <a:xfrm>
            <a:off x="704850" y="938874"/>
            <a:ext cx="8039894" cy="369332"/>
          </a:xfrm>
          <a:prstGeom prst="rect">
            <a:avLst/>
          </a:prstGeom>
        </p:spPr>
        <p:txBody>
          <a:bodyPr wrap="square">
            <a:spAutoFit/>
          </a:bodyPr>
          <a:lstStyle/>
          <a:p>
            <a:pPr algn="l">
              <a:spcBef>
                <a:spcPct val="50000"/>
              </a:spcBef>
            </a:pPr>
            <a:r>
              <a:rPr lang="en-US" altLang="ja-JP" sz="1800" b="1" dirty="0" err="1" smtClean="0"/>
              <a:t>git</a:t>
            </a:r>
            <a:r>
              <a:rPr lang="ja-JP" altLang="en-US" sz="1800" b="1" dirty="0" smtClean="0"/>
              <a:t>上でも製品</a:t>
            </a:r>
            <a:r>
              <a:rPr lang="en-US" altLang="ja-JP" sz="1800" b="1" dirty="0" smtClean="0"/>
              <a:t>/</a:t>
            </a:r>
            <a:r>
              <a:rPr lang="ja-JP" altLang="en-US" sz="1800" b="1" dirty="0" smtClean="0"/>
              <a:t>ファイルバージョン管理を行う</a:t>
            </a:r>
            <a:endParaRPr lang="en-US" altLang="ja-JP" sz="1800" b="1" dirty="0"/>
          </a:p>
        </p:txBody>
      </p:sp>
      <p:sp>
        <p:nvSpPr>
          <p:cNvPr id="14" name="正方形/長方形 13"/>
          <p:cNvSpPr/>
          <p:nvPr/>
        </p:nvSpPr>
        <p:spPr>
          <a:xfrm>
            <a:off x="671513" y="1408554"/>
            <a:ext cx="8039894" cy="784830"/>
          </a:xfrm>
          <a:prstGeom prst="rect">
            <a:avLst/>
          </a:prstGeom>
        </p:spPr>
        <p:txBody>
          <a:bodyPr wrap="square">
            <a:spAutoFit/>
          </a:bodyPr>
          <a:lstStyle/>
          <a:p>
            <a:pPr algn="l">
              <a:spcBef>
                <a:spcPct val="50000"/>
              </a:spcBef>
            </a:pPr>
            <a:r>
              <a:rPr lang="en-US" altLang="ja-JP" sz="1800" b="1" dirty="0" smtClean="0"/>
              <a:t>Master</a:t>
            </a:r>
            <a:r>
              <a:rPr lang="ja-JP" altLang="en-US" sz="1800" b="1" dirty="0" smtClean="0"/>
              <a:t>ブランチを</a:t>
            </a:r>
            <a:r>
              <a:rPr lang="en-US" altLang="ja-JP" sz="1800" b="1" dirty="0" smtClean="0"/>
              <a:t>push</a:t>
            </a:r>
            <a:r>
              <a:rPr lang="ja-JP" altLang="en-US" sz="1800" b="1" dirty="0" smtClean="0"/>
              <a:t>する</a:t>
            </a:r>
            <a:r>
              <a:rPr lang="ja-JP" altLang="en-US" sz="1800" b="1" dirty="0"/>
              <a:t>前</a:t>
            </a:r>
            <a:r>
              <a:rPr lang="ja-JP" altLang="en-US" sz="1800" b="1" dirty="0" smtClean="0"/>
              <a:t>に、タグに「製品バージョン」をつける。</a:t>
            </a:r>
            <a:endParaRPr lang="en-US" altLang="ja-JP" sz="1800" b="1" dirty="0" smtClean="0"/>
          </a:p>
          <a:p>
            <a:pPr algn="l">
              <a:spcBef>
                <a:spcPct val="50000"/>
              </a:spcBef>
            </a:pPr>
            <a:r>
              <a:rPr lang="ja-JP" altLang="en-US" sz="1800" b="1" dirty="0" smtClean="0"/>
              <a:t>タグの説明に、各ファイルの「ファイルバージョン」を入力する。</a:t>
            </a:r>
            <a:endParaRPr lang="en-US" altLang="ja-JP" sz="1800" b="1" dirty="0"/>
          </a:p>
        </p:txBody>
      </p:sp>
      <p:pic>
        <p:nvPicPr>
          <p:cNvPr id="4" name="図 3"/>
          <p:cNvPicPr>
            <a:picLocks noChangeAspect="1"/>
          </p:cNvPicPr>
          <p:nvPr/>
        </p:nvPicPr>
        <p:blipFill>
          <a:blip r:embed="rId3"/>
          <a:stretch>
            <a:fillRect/>
          </a:stretch>
        </p:blipFill>
        <p:spPr>
          <a:xfrm>
            <a:off x="773113" y="2293732"/>
            <a:ext cx="3794029" cy="3529329"/>
          </a:xfrm>
          <a:prstGeom prst="rect">
            <a:avLst/>
          </a:prstGeom>
        </p:spPr>
      </p:pic>
      <p:sp>
        <p:nvSpPr>
          <p:cNvPr id="17" name="角丸四角形 16"/>
          <p:cNvSpPr/>
          <p:nvPr/>
        </p:nvSpPr>
        <p:spPr bwMode="auto">
          <a:xfrm>
            <a:off x="2848960" y="3354751"/>
            <a:ext cx="619170" cy="235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sp>
        <p:nvSpPr>
          <p:cNvPr id="18" name="角丸四角形 17"/>
          <p:cNvSpPr/>
          <p:nvPr/>
        </p:nvSpPr>
        <p:spPr bwMode="auto">
          <a:xfrm>
            <a:off x="773113" y="4874633"/>
            <a:ext cx="849741" cy="2149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cxnSp>
        <p:nvCxnSpPr>
          <p:cNvPr id="6" name="直線矢印コネクタ 5"/>
          <p:cNvCxnSpPr/>
          <p:nvPr/>
        </p:nvCxnSpPr>
        <p:spPr>
          <a:xfrm flipV="1">
            <a:off x="3487985" y="3420042"/>
            <a:ext cx="2385593" cy="64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1639373" y="3642943"/>
            <a:ext cx="4234205" cy="13301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5902325" y="3354751"/>
            <a:ext cx="2435225" cy="338554"/>
          </a:xfrm>
          <a:prstGeom prst="rect">
            <a:avLst/>
          </a:prstGeom>
        </p:spPr>
        <p:txBody>
          <a:bodyPr wrap="square">
            <a:spAutoFit/>
          </a:bodyPr>
          <a:lstStyle/>
          <a:p>
            <a:pPr algn="l">
              <a:spcBef>
                <a:spcPct val="50000"/>
              </a:spcBef>
            </a:pPr>
            <a:r>
              <a:rPr lang="ja-JP" altLang="en-US" sz="1600" b="1" dirty="0" smtClean="0"/>
              <a:t>タグ：製品バージョン</a:t>
            </a:r>
            <a:endParaRPr lang="en-US" altLang="ja-JP" sz="1600" b="1" dirty="0"/>
          </a:p>
        </p:txBody>
      </p:sp>
      <p:sp>
        <p:nvSpPr>
          <p:cNvPr id="25" name="角丸四角形 24"/>
          <p:cNvSpPr/>
          <p:nvPr/>
        </p:nvSpPr>
        <p:spPr bwMode="auto">
          <a:xfrm>
            <a:off x="789632" y="5183153"/>
            <a:ext cx="849741" cy="392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defRPr/>
            </a:pPr>
            <a:endParaRPr lang="ja-JP" altLang="en-US"/>
          </a:p>
        </p:txBody>
      </p:sp>
      <p:cxnSp>
        <p:nvCxnSpPr>
          <p:cNvPr id="26" name="直線矢印コネクタ 25"/>
          <p:cNvCxnSpPr/>
          <p:nvPr/>
        </p:nvCxnSpPr>
        <p:spPr>
          <a:xfrm flipV="1">
            <a:off x="1668120" y="5340588"/>
            <a:ext cx="4123080" cy="479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5791200" y="5171311"/>
            <a:ext cx="4003675" cy="338554"/>
          </a:xfrm>
          <a:prstGeom prst="rect">
            <a:avLst/>
          </a:prstGeom>
        </p:spPr>
        <p:txBody>
          <a:bodyPr wrap="square">
            <a:spAutoFit/>
          </a:bodyPr>
          <a:lstStyle/>
          <a:p>
            <a:pPr algn="l">
              <a:spcBef>
                <a:spcPct val="50000"/>
              </a:spcBef>
            </a:pPr>
            <a:r>
              <a:rPr lang="ja-JP" altLang="en-US" sz="1600" b="1" dirty="0" smtClean="0"/>
              <a:t>タグの説明：各ファイルのファイルバージョン</a:t>
            </a:r>
            <a:endParaRPr lang="en-US" altLang="ja-JP" sz="1600" b="1" dirty="0"/>
          </a:p>
        </p:txBody>
      </p:sp>
      <p:sp>
        <p:nvSpPr>
          <p:cNvPr id="29" name="正方形/長方形 28"/>
          <p:cNvSpPr/>
          <p:nvPr/>
        </p:nvSpPr>
        <p:spPr>
          <a:xfrm>
            <a:off x="2542333" y="5992338"/>
            <a:ext cx="4364928" cy="369332"/>
          </a:xfrm>
          <a:prstGeom prst="rect">
            <a:avLst/>
          </a:prstGeom>
        </p:spPr>
        <p:txBody>
          <a:bodyPr wrap="square">
            <a:spAutoFit/>
          </a:bodyPr>
          <a:lstStyle/>
          <a:p>
            <a:pPr algn="l">
              <a:spcBef>
                <a:spcPct val="50000"/>
              </a:spcBef>
            </a:pPr>
            <a:r>
              <a:rPr lang="ja-JP" altLang="en-US" sz="1800" b="1" dirty="0" smtClean="0"/>
              <a:t>この状態でリモートリポジトリに</a:t>
            </a:r>
            <a:r>
              <a:rPr lang="en-US" altLang="ja-JP" sz="1800" b="1" dirty="0" smtClean="0"/>
              <a:t>push</a:t>
            </a:r>
            <a:r>
              <a:rPr lang="ja-JP" altLang="en-US" sz="1800" b="1" dirty="0" smtClean="0"/>
              <a:t>する</a:t>
            </a:r>
            <a:endParaRPr lang="en-US" altLang="ja-JP" sz="1800" b="1" dirty="0"/>
          </a:p>
        </p:txBody>
      </p:sp>
    </p:spTree>
    <p:extLst>
      <p:ext uri="{BB962C8B-B14F-4D97-AF65-F5344CB8AC3E}">
        <p14:creationId xmlns:p14="http://schemas.microsoft.com/office/powerpoint/2010/main" val="31085871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20.</a:t>
            </a:r>
            <a:r>
              <a:rPr lang="ja-JP" altLang="en-US" sz="3200" b="1" dirty="0" smtClean="0">
                <a:solidFill>
                  <a:schemeClr val="tx2"/>
                </a:solidFill>
                <a:latin typeface="ＭＳ Ｐゴシック" charset="-128"/>
              </a:rPr>
              <a:t>ファイルバージョン管理ルール</a:t>
            </a:r>
            <a:endParaRPr lang="en-US" altLang="ja-JP" sz="3200" b="1" dirty="0">
              <a:solidFill>
                <a:schemeClr val="tx2"/>
              </a:solidFill>
              <a:latin typeface="ＭＳ Ｐゴシック" charset="-128"/>
            </a:endParaRPr>
          </a:p>
        </p:txBody>
      </p:sp>
      <p:sp>
        <p:nvSpPr>
          <p:cNvPr id="37" name="正方形/長方形 36"/>
          <p:cNvSpPr/>
          <p:nvPr/>
        </p:nvSpPr>
        <p:spPr>
          <a:xfrm>
            <a:off x="704850" y="1008079"/>
            <a:ext cx="8039894" cy="369332"/>
          </a:xfrm>
          <a:prstGeom prst="rect">
            <a:avLst/>
          </a:prstGeom>
        </p:spPr>
        <p:txBody>
          <a:bodyPr wrap="square">
            <a:spAutoFit/>
          </a:bodyPr>
          <a:lstStyle/>
          <a:p>
            <a:pPr algn="l">
              <a:spcBef>
                <a:spcPct val="50000"/>
              </a:spcBef>
            </a:pPr>
            <a:r>
              <a:rPr lang="ja-JP" altLang="en-US" sz="1800" b="1" dirty="0" smtClean="0"/>
              <a:t>バージョン番号のつけかた</a:t>
            </a:r>
            <a:endParaRPr lang="en-US" altLang="ja-JP" sz="1800" b="1" dirty="0"/>
          </a:p>
        </p:txBody>
      </p:sp>
      <p:sp>
        <p:nvSpPr>
          <p:cNvPr id="14" name="正方形/長方形 13"/>
          <p:cNvSpPr/>
          <p:nvPr/>
        </p:nvSpPr>
        <p:spPr>
          <a:xfrm>
            <a:off x="1029891" y="1631189"/>
            <a:ext cx="8039894" cy="4385816"/>
          </a:xfrm>
          <a:prstGeom prst="rect">
            <a:avLst/>
          </a:prstGeom>
        </p:spPr>
        <p:txBody>
          <a:bodyPr wrap="square">
            <a:spAutoFit/>
          </a:bodyPr>
          <a:lstStyle/>
          <a:p>
            <a:pPr algn="l">
              <a:spcBef>
                <a:spcPct val="50000"/>
              </a:spcBef>
            </a:pPr>
            <a:r>
              <a:rPr lang="en-US" altLang="ja-JP" sz="1800" b="1" dirty="0"/>
              <a:t>d</a:t>
            </a:r>
            <a:r>
              <a:rPr lang="en-US" altLang="ja-JP" sz="1800" b="1" dirty="0" smtClean="0"/>
              <a:t>evelop</a:t>
            </a:r>
            <a:r>
              <a:rPr lang="ja-JP" altLang="en-US" sz="1800" b="1" dirty="0" smtClean="0"/>
              <a:t>ブランチでソース変更中には製品</a:t>
            </a:r>
            <a:r>
              <a:rPr lang="en-US" altLang="ja-JP" sz="1800" b="1" dirty="0" smtClean="0"/>
              <a:t>/</a:t>
            </a:r>
            <a:r>
              <a:rPr lang="ja-JP" altLang="en-US" sz="1800" b="1" dirty="0" smtClean="0"/>
              <a:t>ファイルバージョン共に番号を確定出来ない。なぜならリモートリポジトリがどんどんバージョンアップしている可能性があるから。</a:t>
            </a:r>
            <a:endParaRPr lang="en-US" altLang="ja-JP" sz="1800" b="1" dirty="0" smtClean="0"/>
          </a:p>
          <a:p>
            <a:pPr algn="l">
              <a:spcBef>
                <a:spcPct val="50000"/>
              </a:spcBef>
            </a:pPr>
            <a:r>
              <a:rPr lang="ja-JP" altLang="en-US" sz="1800" b="1" dirty="0" smtClean="0"/>
              <a:t>そこで、</a:t>
            </a:r>
            <a:r>
              <a:rPr lang="en-US" altLang="ja-JP" sz="1800" b="1" dirty="0" smtClean="0"/>
              <a:t>master</a:t>
            </a:r>
            <a:r>
              <a:rPr lang="ja-JP" altLang="en-US" sz="1800" b="1" dirty="0" smtClean="0"/>
              <a:t>にマージする直前までは特にバージョンについては意識せず開発をする。</a:t>
            </a:r>
            <a:endParaRPr lang="en-US" altLang="ja-JP" sz="1800" b="1" dirty="0" smtClean="0"/>
          </a:p>
          <a:p>
            <a:pPr algn="l">
              <a:spcBef>
                <a:spcPct val="50000"/>
              </a:spcBef>
            </a:pPr>
            <a:r>
              <a:rPr lang="en-US" altLang="ja-JP" sz="1800" b="1" dirty="0"/>
              <a:t>m</a:t>
            </a:r>
            <a:r>
              <a:rPr lang="en-US" altLang="ja-JP" sz="1800" b="1" dirty="0" smtClean="0"/>
              <a:t>aster</a:t>
            </a:r>
            <a:r>
              <a:rPr lang="ja-JP" altLang="en-US" sz="1800" b="1" dirty="0" smtClean="0"/>
              <a:t>にマージする前に最新ソースを</a:t>
            </a:r>
            <a:r>
              <a:rPr lang="en-US" altLang="ja-JP" sz="1800" b="1" dirty="0" smtClean="0"/>
              <a:t>pull</a:t>
            </a:r>
            <a:r>
              <a:rPr lang="ja-JP" altLang="en-US" sz="1800" b="1" dirty="0" smtClean="0"/>
              <a:t>してくるが、そこで最新のリモートリポジトリ上の製品</a:t>
            </a:r>
            <a:r>
              <a:rPr lang="en-US" altLang="ja-JP" sz="1800" b="1" dirty="0" smtClean="0"/>
              <a:t>/</a:t>
            </a:r>
            <a:r>
              <a:rPr lang="ja-JP" altLang="en-US" sz="1800" b="1" dirty="0" smtClean="0"/>
              <a:t>ファイルバージョンを知ることが出来る。</a:t>
            </a:r>
            <a:endParaRPr lang="en-US" altLang="ja-JP" sz="1800" b="1" dirty="0" smtClean="0"/>
          </a:p>
          <a:p>
            <a:pPr algn="l">
              <a:spcBef>
                <a:spcPct val="50000"/>
              </a:spcBef>
            </a:pPr>
            <a:r>
              <a:rPr lang="ja-JP" altLang="en-US" sz="1800" b="1" dirty="0" smtClean="0"/>
              <a:t>このバージョンを知った上で再度</a:t>
            </a:r>
            <a:r>
              <a:rPr lang="en-US" altLang="ja-JP" sz="1800" b="1" dirty="0" smtClean="0"/>
              <a:t>develop</a:t>
            </a:r>
            <a:r>
              <a:rPr lang="ja-JP" altLang="en-US" sz="1800" b="1" dirty="0" smtClean="0"/>
              <a:t>ブランチに切り替え、製品</a:t>
            </a:r>
            <a:r>
              <a:rPr lang="en-US" altLang="ja-JP" sz="1800" b="1" dirty="0" smtClean="0"/>
              <a:t>/</a:t>
            </a:r>
            <a:r>
              <a:rPr lang="ja-JP" altLang="en-US" sz="1800" b="1" dirty="0" smtClean="0"/>
              <a:t>ファイルバージョンを更新しコミットする。</a:t>
            </a:r>
            <a:endParaRPr lang="en-US" altLang="ja-JP" sz="1800" b="1" dirty="0" smtClean="0"/>
          </a:p>
          <a:p>
            <a:pPr algn="l">
              <a:spcBef>
                <a:spcPct val="50000"/>
              </a:spcBef>
            </a:pPr>
            <a:r>
              <a:rPr lang="ja-JP" altLang="en-US" sz="1800" b="1" dirty="0" smtClean="0"/>
              <a:t>そして、</a:t>
            </a:r>
            <a:r>
              <a:rPr lang="ja-JP" altLang="en-US" sz="1800" b="1" dirty="0"/>
              <a:t>再度</a:t>
            </a:r>
            <a:r>
              <a:rPr lang="en-US" altLang="ja-JP" sz="1800" b="1" dirty="0" smtClean="0"/>
              <a:t>master</a:t>
            </a:r>
            <a:r>
              <a:rPr lang="ja-JP" altLang="en-US" sz="1800" b="1" dirty="0" smtClean="0"/>
              <a:t>に切り替え</a:t>
            </a:r>
            <a:r>
              <a:rPr lang="en-US" altLang="ja-JP" sz="1800" b="1" dirty="0" smtClean="0"/>
              <a:t>develop</a:t>
            </a:r>
            <a:r>
              <a:rPr lang="ja-JP" altLang="en-US" sz="1800" b="1" dirty="0" smtClean="0"/>
              <a:t>をマージすることでバージョンがアップデートする。</a:t>
            </a:r>
            <a:endParaRPr lang="en-US" altLang="ja-JP" sz="1800" b="1" dirty="0" smtClean="0"/>
          </a:p>
          <a:p>
            <a:pPr algn="l">
              <a:spcBef>
                <a:spcPct val="50000"/>
              </a:spcBef>
            </a:pPr>
            <a:r>
              <a:rPr lang="ja-JP" altLang="en-US" sz="1800" b="1" dirty="0" smtClean="0"/>
              <a:t>その</a:t>
            </a:r>
            <a:r>
              <a:rPr lang="en-US" altLang="ja-JP" sz="1800" b="1" dirty="0" smtClean="0"/>
              <a:t>master</a:t>
            </a:r>
            <a:r>
              <a:rPr lang="ja-JP" altLang="en-US" sz="1800" b="1" dirty="0" smtClean="0"/>
              <a:t>にルールに従ってタグをつけ</a:t>
            </a:r>
            <a:r>
              <a:rPr lang="en-US" altLang="ja-JP" sz="1800" b="1" dirty="0" smtClean="0"/>
              <a:t>push</a:t>
            </a:r>
            <a:r>
              <a:rPr lang="ja-JP" altLang="en-US" sz="1800" b="1" dirty="0" smtClean="0"/>
              <a:t>することで</a:t>
            </a:r>
            <a:r>
              <a:rPr lang="en-US" altLang="ja-JP" sz="1800" b="1" dirty="0" err="1" smtClean="0"/>
              <a:t>git</a:t>
            </a:r>
            <a:r>
              <a:rPr lang="ja-JP" altLang="en-US" sz="1800" b="1" dirty="0" smtClean="0"/>
              <a:t>のバージョンアップが完了する。</a:t>
            </a:r>
            <a:endParaRPr lang="en-US" altLang="ja-JP" sz="1800" b="1" dirty="0" smtClean="0"/>
          </a:p>
        </p:txBody>
      </p:sp>
    </p:spTree>
    <p:extLst>
      <p:ext uri="{BB962C8B-B14F-4D97-AF65-F5344CB8AC3E}">
        <p14:creationId xmlns:p14="http://schemas.microsoft.com/office/powerpoint/2010/main" val="4227067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21.Push</a:t>
            </a:r>
            <a:r>
              <a:rPr lang="ja-JP" altLang="en-US" sz="3200" b="1" dirty="0" smtClean="0">
                <a:solidFill>
                  <a:schemeClr val="tx2"/>
                </a:solidFill>
                <a:latin typeface="ＭＳ Ｐゴシック" charset="-128"/>
              </a:rPr>
              <a:t>通知メール</a:t>
            </a:r>
            <a:endParaRPr lang="en-US" altLang="ja-JP" sz="3200" b="1" dirty="0">
              <a:solidFill>
                <a:schemeClr val="tx2"/>
              </a:solidFill>
              <a:latin typeface="ＭＳ Ｐゴシック" charset="-128"/>
            </a:endParaRPr>
          </a:p>
        </p:txBody>
      </p:sp>
      <p:sp>
        <p:nvSpPr>
          <p:cNvPr id="37" name="正方形/長方形 36"/>
          <p:cNvSpPr/>
          <p:nvPr/>
        </p:nvSpPr>
        <p:spPr>
          <a:xfrm>
            <a:off x="773113" y="1008079"/>
            <a:ext cx="8039894" cy="646331"/>
          </a:xfrm>
          <a:prstGeom prst="rect">
            <a:avLst/>
          </a:prstGeom>
        </p:spPr>
        <p:txBody>
          <a:bodyPr wrap="square">
            <a:spAutoFit/>
          </a:bodyPr>
          <a:lstStyle/>
          <a:p>
            <a:pPr algn="l">
              <a:spcBef>
                <a:spcPct val="50000"/>
              </a:spcBef>
            </a:pPr>
            <a:r>
              <a:rPr lang="ja-JP" altLang="en-US" sz="1800" b="1" dirty="0" smtClean="0"/>
              <a:t>複数の人が同時に</a:t>
            </a:r>
            <a:r>
              <a:rPr lang="en-US" altLang="ja-JP" sz="1800" b="1" dirty="0" smtClean="0"/>
              <a:t>push</a:t>
            </a:r>
            <a:r>
              <a:rPr lang="ja-JP" altLang="en-US" sz="1800" b="1" dirty="0" smtClean="0"/>
              <a:t>することを避けるために、</a:t>
            </a:r>
            <a:r>
              <a:rPr lang="en-US" altLang="ja-JP" sz="1800" b="1" dirty="0" smtClean="0"/>
              <a:t>push</a:t>
            </a:r>
            <a:r>
              <a:rPr lang="ja-JP" altLang="en-US" sz="1800" b="1" dirty="0" smtClean="0"/>
              <a:t>作業前に関係者にメールにて</a:t>
            </a:r>
            <a:r>
              <a:rPr lang="en-US" altLang="ja-JP" sz="1800" b="1" dirty="0" smtClean="0"/>
              <a:t>push</a:t>
            </a:r>
            <a:r>
              <a:rPr lang="ja-JP" altLang="en-US" sz="1800" b="1" dirty="0" smtClean="0"/>
              <a:t>する旨を伝える。また</a:t>
            </a:r>
            <a:r>
              <a:rPr lang="en-US" altLang="ja-JP" sz="1800" b="1" dirty="0" smtClean="0"/>
              <a:t>push</a:t>
            </a:r>
            <a:r>
              <a:rPr lang="ja-JP" altLang="en-US" sz="1800" b="1" dirty="0" smtClean="0"/>
              <a:t>作業が終了した時点でもその旨を伝える。</a:t>
            </a:r>
            <a:endParaRPr lang="en-US" altLang="ja-JP" sz="1800" b="1" dirty="0"/>
          </a:p>
        </p:txBody>
      </p:sp>
      <p:sp>
        <p:nvSpPr>
          <p:cNvPr id="9" name="正方形/長方形 8"/>
          <p:cNvSpPr/>
          <p:nvPr/>
        </p:nvSpPr>
        <p:spPr>
          <a:xfrm>
            <a:off x="773113" y="1887061"/>
            <a:ext cx="3864790"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1800" dirty="0" smtClean="0">
                <a:solidFill>
                  <a:schemeClr val="tx1"/>
                </a:solidFill>
              </a:rPr>
              <a:t>push</a:t>
            </a:r>
            <a:r>
              <a:rPr kumimoji="1" lang="ja-JP" altLang="en-US" sz="1800" dirty="0" smtClean="0">
                <a:solidFill>
                  <a:schemeClr val="tx1"/>
                </a:solidFill>
              </a:rPr>
              <a:t>開始メールを送信するタイミング</a:t>
            </a:r>
            <a:endParaRPr kumimoji="1" lang="ja-JP" altLang="en-US" sz="1800" dirty="0">
              <a:solidFill>
                <a:schemeClr val="tx1"/>
              </a:solidFill>
            </a:endParaRPr>
          </a:p>
        </p:txBody>
      </p:sp>
      <p:sp>
        <p:nvSpPr>
          <p:cNvPr id="10" name="正方形/長方形 9"/>
          <p:cNvSpPr/>
          <p:nvPr/>
        </p:nvSpPr>
        <p:spPr>
          <a:xfrm>
            <a:off x="808434" y="2577236"/>
            <a:ext cx="8039894" cy="646331"/>
          </a:xfrm>
          <a:prstGeom prst="rect">
            <a:avLst/>
          </a:prstGeom>
        </p:spPr>
        <p:txBody>
          <a:bodyPr wrap="square">
            <a:spAutoFit/>
          </a:bodyPr>
          <a:lstStyle/>
          <a:p>
            <a:pPr algn="l">
              <a:spcBef>
                <a:spcPct val="50000"/>
              </a:spcBef>
            </a:pPr>
            <a:r>
              <a:rPr lang="en-US" altLang="ja-JP" sz="1800" b="1" dirty="0" smtClean="0"/>
              <a:t>Develop</a:t>
            </a:r>
            <a:r>
              <a:rPr lang="ja-JP" altLang="en-US" sz="1800" b="1" dirty="0" smtClean="0"/>
              <a:t>ブランチ等の作業ブランチでの作業が完了し、リモートリポジトリから最新</a:t>
            </a:r>
            <a:r>
              <a:rPr lang="en-US" altLang="ja-JP" sz="1800" b="1" dirty="0" smtClean="0"/>
              <a:t>master</a:t>
            </a:r>
            <a:r>
              <a:rPr lang="ja-JP" altLang="en-US" sz="1800" b="1" dirty="0" smtClean="0"/>
              <a:t>を</a:t>
            </a:r>
            <a:r>
              <a:rPr lang="en-US" altLang="ja-JP" sz="1800" b="1" dirty="0" smtClean="0"/>
              <a:t>pull</a:t>
            </a:r>
            <a:r>
              <a:rPr lang="ja-JP" altLang="en-US" sz="1800" b="1" dirty="0" smtClean="0"/>
              <a:t>してくる前。</a:t>
            </a:r>
            <a:endParaRPr lang="en-US" altLang="ja-JP" sz="1800" b="1" dirty="0"/>
          </a:p>
        </p:txBody>
      </p:sp>
      <p:sp>
        <p:nvSpPr>
          <p:cNvPr id="12" name="正方形/長方形 11"/>
          <p:cNvSpPr/>
          <p:nvPr/>
        </p:nvSpPr>
        <p:spPr>
          <a:xfrm>
            <a:off x="773113" y="3556247"/>
            <a:ext cx="3864790"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1800" dirty="0" smtClean="0">
                <a:solidFill>
                  <a:schemeClr val="tx1"/>
                </a:solidFill>
              </a:rPr>
              <a:t>push</a:t>
            </a:r>
            <a:r>
              <a:rPr kumimoji="1" lang="ja-JP" altLang="en-US" sz="1800" dirty="0" smtClean="0">
                <a:solidFill>
                  <a:schemeClr val="tx1"/>
                </a:solidFill>
              </a:rPr>
              <a:t>終了メールを送信するタイミング</a:t>
            </a:r>
            <a:endParaRPr kumimoji="1" lang="ja-JP" altLang="en-US" sz="1800" dirty="0">
              <a:solidFill>
                <a:schemeClr val="tx1"/>
              </a:solidFill>
            </a:endParaRPr>
          </a:p>
        </p:txBody>
      </p:sp>
      <p:sp>
        <p:nvSpPr>
          <p:cNvPr id="13" name="正方形/長方形 12"/>
          <p:cNvSpPr/>
          <p:nvPr/>
        </p:nvSpPr>
        <p:spPr>
          <a:xfrm>
            <a:off x="818775" y="4405273"/>
            <a:ext cx="8039894" cy="369332"/>
          </a:xfrm>
          <a:prstGeom prst="rect">
            <a:avLst/>
          </a:prstGeom>
        </p:spPr>
        <p:txBody>
          <a:bodyPr wrap="square">
            <a:spAutoFit/>
          </a:bodyPr>
          <a:lstStyle/>
          <a:p>
            <a:pPr algn="l">
              <a:spcBef>
                <a:spcPct val="50000"/>
              </a:spcBef>
            </a:pPr>
            <a:r>
              <a:rPr lang="ja-JP" altLang="en-US" sz="1800" b="1" dirty="0" smtClean="0"/>
              <a:t>実際に</a:t>
            </a:r>
            <a:r>
              <a:rPr lang="en-US" altLang="ja-JP" sz="1800" b="1" dirty="0" smtClean="0"/>
              <a:t>push</a:t>
            </a:r>
            <a:r>
              <a:rPr lang="ja-JP" altLang="en-US" sz="1800" b="1" dirty="0" smtClean="0"/>
              <a:t>が終了した後</a:t>
            </a:r>
            <a:endParaRPr lang="en-US" altLang="ja-JP" sz="1800" b="1" dirty="0"/>
          </a:p>
        </p:txBody>
      </p:sp>
    </p:spTree>
    <p:extLst>
      <p:ext uri="{BB962C8B-B14F-4D97-AF65-F5344CB8AC3E}">
        <p14:creationId xmlns:p14="http://schemas.microsoft.com/office/powerpoint/2010/main" val="13772014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584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584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584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584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21.Push</a:t>
            </a:r>
            <a:r>
              <a:rPr lang="ja-JP" altLang="en-US" sz="3200" b="1" dirty="0" smtClean="0">
                <a:solidFill>
                  <a:schemeClr val="tx2"/>
                </a:solidFill>
                <a:latin typeface="ＭＳ Ｐゴシック" charset="-128"/>
              </a:rPr>
              <a:t>通知メール</a:t>
            </a:r>
            <a:endParaRPr lang="en-US" altLang="ja-JP" sz="3200" b="1" dirty="0">
              <a:solidFill>
                <a:schemeClr val="tx2"/>
              </a:solidFill>
              <a:latin typeface="ＭＳ Ｐゴシック" charset="-128"/>
            </a:endParaRPr>
          </a:p>
        </p:txBody>
      </p:sp>
      <p:sp>
        <p:nvSpPr>
          <p:cNvPr id="37" name="正方形/長方形 36"/>
          <p:cNvSpPr/>
          <p:nvPr/>
        </p:nvSpPr>
        <p:spPr>
          <a:xfrm>
            <a:off x="773113" y="1008079"/>
            <a:ext cx="8039894" cy="369332"/>
          </a:xfrm>
          <a:prstGeom prst="rect">
            <a:avLst/>
          </a:prstGeom>
        </p:spPr>
        <p:txBody>
          <a:bodyPr wrap="square">
            <a:spAutoFit/>
          </a:bodyPr>
          <a:lstStyle/>
          <a:p>
            <a:pPr algn="l">
              <a:spcBef>
                <a:spcPct val="50000"/>
              </a:spcBef>
            </a:pPr>
            <a:r>
              <a:rPr lang="ja-JP" altLang="en-US" sz="1800" b="1" dirty="0" smtClean="0"/>
              <a:t>メールの定型文    </a:t>
            </a:r>
            <a:r>
              <a:rPr lang="en-US" altLang="ja-JP" sz="1800" b="1" dirty="0" smtClean="0"/>
              <a:t>([xxx]</a:t>
            </a:r>
            <a:r>
              <a:rPr lang="ja-JP" altLang="en-US" sz="1800" b="1" dirty="0" smtClean="0"/>
              <a:t>はソフトウェア名</a:t>
            </a:r>
            <a:r>
              <a:rPr lang="en-US" altLang="ja-JP" sz="1800" b="1" dirty="0" smtClean="0"/>
              <a:t>)</a:t>
            </a:r>
            <a:endParaRPr lang="en-US" altLang="ja-JP" sz="1800" b="1" dirty="0"/>
          </a:p>
        </p:txBody>
      </p:sp>
      <p:sp>
        <p:nvSpPr>
          <p:cNvPr id="9" name="正方形/長方形 8"/>
          <p:cNvSpPr/>
          <p:nvPr/>
        </p:nvSpPr>
        <p:spPr>
          <a:xfrm>
            <a:off x="773113" y="1556372"/>
            <a:ext cx="1871233"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1800" dirty="0" smtClean="0">
                <a:solidFill>
                  <a:schemeClr val="tx1"/>
                </a:solidFill>
              </a:rPr>
              <a:t>push</a:t>
            </a:r>
            <a:r>
              <a:rPr kumimoji="1" lang="ja-JP" altLang="en-US" sz="1800" dirty="0" smtClean="0">
                <a:solidFill>
                  <a:schemeClr val="tx1"/>
                </a:solidFill>
              </a:rPr>
              <a:t>開始メール</a:t>
            </a:r>
            <a:endParaRPr kumimoji="1" lang="ja-JP" altLang="en-US" sz="1800" dirty="0">
              <a:solidFill>
                <a:schemeClr val="tx1"/>
              </a:solidFill>
            </a:endParaRPr>
          </a:p>
        </p:txBody>
      </p:sp>
      <p:sp>
        <p:nvSpPr>
          <p:cNvPr id="10" name="正方形/長方形 9"/>
          <p:cNvSpPr/>
          <p:nvPr/>
        </p:nvSpPr>
        <p:spPr>
          <a:xfrm>
            <a:off x="773113" y="2102187"/>
            <a:ext cx="8039894" cy="1600438"/>
          </a:xfrm>
          <a:prstGeom prst="rect">
            <a:avLst/>
          </a:prstGeom>
        </p:spPr>
        <p:txBody>
          <a:bodyPr wrap="square">
            <a:spAutoFit/>
          </a:bodyPr>
          <a:lstStyle/>
          <a:p>
            <a:pPr algn="l"/>
            <a:r>
              <a:rPr lang="ja-JP" altLang="en-US" sz="1400" b="1" dirty="0"/>
              <a:t>題名：　</a:t>
            </a:r>
            <a:r>
              <a:rPr lang="en-US" altLang="ja-JP" sz="1400" b="1" dirty="0"/>
              <a:t>[xxx]</a:t>
            </a:r>
            <a:r>
              <a:rPr lang="ja-JP" altLang="en-US" sz="1400" b="1" dirty="0"/>
              <a:t>の</a:t>
            </a:r>
            <a:r>
              <a:rPr lang="en-US" altLang="ja-JP" sz="1400" b="1" dirty="0"/>
              <a:t>push</a:t>
            </a:r>
            <a:r>
              <a:rPr lang="ja-JP" altLang="en-US" sz="1400" b="1" dirty="0"/>
              <a:t>作業を開始します</a:t>
            </a:r>
          </a:p>
          <a:p>
            <a:pPr algn="l"/>
            <a:endParaRPr lang="ja-JP" altLang="en-US" sz="1400" b="1" dirty="0"/>
          </a:p>
          <a:p>
            <a:pPr algn="l"/>
            <a:r>
              <a:rPr lang="ja-JP" altLang="en-US" sz="1400" b="1" dirty="0"/>
              <a:t>お疲れさまです</a:t>
            </a:r>
            <a:r>
              <a:rPr lang="ja-JP" altLang="en-US" sz="1400" b="1" dirty="0" smtClean="0"/>
              <a:t>。</a:t>
            </a:r>
            <a:endParaRPr lang="ja-JP" altLang="en-US" sz="1400" b="1" dirty="0"/>
          </a:p>
          <a:p>
            <a:pPr algn="l"/>
            <a:r>
              <a:rPr lang="ja-JP" altLang="en-US" sz="1400" b="1" dirty="0"/>
              <a:t>これより</a:t>
            </a:r>
            <a:r>
              <a:rPr lang="en-US" altLang="ja-JP" sz="1400" b="1" dirty="0"/>
              <a:t>[xxx]</a:t>
            </a:r>
            <a:r>
              <a:rPr lang="ja-JP" altLang="en-US" sz="1400" b="1" dirty="0"/>
              <a:t>の</a:t>
            </a:r>
            <a:r>
              <a:rPr lang="en-US" altLang="ja-JP" sz="1400" b="1" dirty="0"/>
              <a:t>push</a:t>
            </a:r>
            <a:r>
              <a:rPr lang="ja-JP" altLang="en-US" sz="1400" b="1" dirty="0"/>
              <a:t>作業を開始します。</a:t>
            </a:r>
          </a:p>
          <a:p>
            <a:pPr algn="l"/>
            <a:r>
              <a:rPr lang="ja-JP" altLang="en-US" sz="1400" b="1" dirty="0"/>
              <a:t>本作業終了まで</a:t>
            </a:r>
            <a:r>
              <a:rPr lang="en-US" altLang="ja-JP" sz="1400" b="1" dirty="0"/>
              <a:t>[xxx]</a:t>
            </a:r>
            <a:r>
              <a:rPr lang="ja-JP" altLang="en-US" sz="1400" b="1" dirty="0"/>
              <a:t>の</a:t>
            </a:r>
            <a:r>
              <a:rPr lang="en-US" altLang="ja-JP" sz="1400" b="1" dirty="0"/>
              <a:t>push</a:t>
            </a:r>
            <a:r>
              <a:rPr lang="ja-JP" altLang="en-US" sz="1400" b="1" dirty="0"/>
              <a:t>作業はしないでください</a:t>
            </a:r>
            <a:r>
              <a:rPr lang="ja-JP" altLang="en-US" sz="1400" b="1" dirty="0" smtClean="0"/>
              <a:t>。</a:t>
            </a:r>
            <a:endParaRPr lang="ja-JP" altLang="en-US" sz="1400" b="1" dirty="0"/>
          </a:p>
          <a:p>
            <a:pPr algn="l"/>
            <a:r>
              <a:rPr lang="ja-JP" altLang="en-US" sz="1400" b="1" dirty="0"/>
              <a:t>作業終了後、再度お知らせします。</a:t>
            </a:r>
            <a:endParaRPr lang="en-US" altLang="ja-JP" sz="1400" b="1" dirty="0"/>
          </a:p>
        </p:txBody>
      </p:sp>
      <p:sp>
        <p:nvSpPr>
          <p:cNvPr id="12" name="正方形/長方形 11"/>
          <p:cNvSpPr/>
          <p:nvPr/>
        </p:nvSpPr>
        <p:spPr>
          <a:xfrm>
            <a:off x="773113" y="3894637"/>
            <a:ext cx="1871233" cy="411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1800" dirty="0" smtClean="0">
                <a:solidFill>
                  <a:schemeClr val="tx1"/>
                </a:solidFill>
              </a:rPr>
              <a:t>push</a:t>
            </a:r>
            <a:r>
              <a:rPr kumimoji="1" lang="ja-JP" altLang="en-US" sz="1800" dirty="0" smtClean="0">
                <a:solidFill>
                  <a:schemeClr val="tx1"/>
                </a:solidFill>
              </a:rPr>
              <a:t>終了メール</a:t>
            </a:r>
            <a:endParaRPr kumimoji="1" lang="ja-JP" altLang="en-US" sz="1800" dirty="0">
              <a:solidFill>
                <a:schemeClr val="tx1"/>
              </a:solidFill>
            </a:endParaRPr>
          </a:p>
        </p:txBody>
      </p:sp>
      <p:sp>
        <p:nvSpPr>
          <p:cNvPr id="14" name="正方形/長方形 13"/>
          <p:cNvSpPr/>
          <p:nvPr/>
        </p:nvSpPr>
        <p:spPr>
          <a:xfrm>
            <a:off x="773113" y="4549574"/>
            <a:ext cx="8039894" cy="1341906"/>
          </a:xfrm>
          <a:prstGeom prst="rect">
            <a:avLst/>
          </a:prstGeom>
        </p:spPr>
        <p:txBody>
          <a:bodyPr wrap="square">
            <a:spAutoFit/>
          </a:bodyPr>
          <a:lstStyle/>
          <a:p>
            <a:pPr algn="l"/>
            <a:r>
              <a:rPr lang="ja-JP" altLang="en-US" sz="1400" b="1" dirty="0"/>
              <a:t>題名：　</a:t>
            </a:r>
            <a:r>
              <a:rPr lang="en-US" altLang="ja-JP" sz="1400" b="1" dirty="0"/>
              <a:t>[xxx]</a:t>
            </a:r>
            <a:r>
              <a:rPr lang="ja-JP" altLang="en-US" sz="1400" b="1" dirty="0"/>
              <a:t>の</a:t>
            </a:r>
            <a:r>
              <a:rPr lang="en-US" altLang="ja-JP" sz="1400" b="1" dirty="0"/>
              <a:t>push</a:t>
            </a:r>
            <a:r>
              <a:rPr lang="ja-JP" altLang="en-US" sz="1400" b="1" dirty="0"/>
              <a:t>作業が終了しました</a:t>
            </a:r>
          </a:p>
          <a:p>
            <a:pPr algn="l"/>
            <a:endParaRPr lang="ja-JP" altLang="en-US" sz="1400" b="1" dirty="0"/>
          </a:p>
          <a:p>
            <a:pPr algn="l"/>
            <a:r>
              <a:rPr lang="ja-JP" altLang="en-US" sz="1400" b="1" dirty="0"/>
              <a:t>お疲れさまです</a:t>
            </a:r>
            <a:r>
              <a:rPr lang="ja-JP" altLang="en-US" sz="1400" b="1" dirty="0" smtClean="0"/>
              <a:t>。</a:t>
            </a:r>
            <a:endParaRPr lang="ja-JP" altLang="en-US" sz="1400" b="1" dirty="0"/>
          </a:p>
          <a:p>
            <a:pPr algn="l"/>
            <a:r>
              <a:rPr lang="en-US" altLang="ja-JP" sz="1400" b="1" dirty="0"/>
              <a:t>[xxx]</a:t>
            </a:r>
            <a:r>
              <a:rPr lang="ja-JP" altLang="en-US" sz="1400" b="1" dirty="0"/>
              <a:t>の</a:t>
            </a:r>
            <a:r>
              <a:rPr lang="en-US" altLang="ja-JP" sz="1400" b="1" dirty="0"/>
              <a:t>push</a:t>
            </a:r>
            <a:r>
              <a:rPr lang="ja-JP" altLang="en-US" sz="1400" b="1" dirty="0"/>
              <a:t>作業が終了しましたのでお知らせいたします</a:t>
            </a:r>
            <a:r>
              <a:rPr lang="ja-JP" altLang="en-US" sz="1400" b="1" dirty="0" smtClean="0"/>
              <a:t>。</a:t>
            </a:r>
            <a:endParaRPr lang="ja-JP" altLang="en-US" sz="1400" b="1" dirty="0"/>
          </a:p>
          <a:p>
            <a:pPr algn="l"/>
            <a:r>
              <a:rPr lang="ja-JP" altLang="en-US" sz="1400" b="1" dirty="0"/>
              <a:t>以上宜しくお願い致します</a:t>
            </a:r>
            <a:endParaRPr lang="en-US" altLang="ja-JP" sz="1400" b="1" dirty="0"/>
          </a:p>
        </p:txBody>
      </p:sp>
    </p:spTree>
    <p:extLst>
      <p:ext uri="{BB962C8B-B14F-4D97-AF65-F5344CB8AC3E}">
        <p14:creationId xmlns:p14="http://schemas.microsoft.com/office/powerpoint/2010/main" val="1351084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686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686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6869"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endParaRPr lang="en-US" altLang="ja-JP" sz="3200" b="1">
              <a:solidFill>
                <a:schemeClr val="tx2"/>
              </a:solidFill>
              <a:latin typeface="ＭＳ Ｐゴシック" charset="-128"/>
            </a:endParaRPr>
          </a:p>
        </p:txBody>
      </p:sp>
      <p:sp>
        <p:nvSpPr>
          <p:cNvPr id="36870" name="Text Box 136"/>
          <p:cNvSpPr txBox="1">
            <a:spLocks noChangeArrowheads="1"/>
          </p:cNvSpPr>
          <p:nvPr/>
        </p:nvSpPr>
        <p:spPr bwMode="auto">
          <a:xfrm>
            <a:off x="2641600" y="2613025"/>
            <a:ext cx="5957888" cy="12017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en-US" altLang="ja-JP" sz="7200" b="1"/>
              <a:t>Appendix</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789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789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789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789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Git</a:t>
            </a:r>
            <a:r>
              <a:rPr lang="ja-JP" altLang="en-US" sz="3200" b="1">
                <a:solidFill>
                  <a:schemeClr val="tx2"/>
                </a:solidFill>
                <a:latin typeface="ＭＳ Ｐゴシック" charset="-128"/>
              </a:rPr>
              <a:t>とは</a:t>
            </a:r>
            <a:endParaRPr lang="en-US" altLang="ja-JP" sz="3200" b="1">
              <a:solidFill>
                <a:schemeClr val="tx2"/>
              </a:solidFill>
              <a:latin typeface="ＭＳ Ｐゴシック" charset="-128"/>
            </a:endParaRPr>
          </a:p>
        </p:txBody>
      </p:sp>
      <p:sp>
        <p:nvSpPr>
          <p:cNvPr id="37895" name="Text Box 136"/>
          <p:cNvSpPr txBox="1">
            <a:spLocks noChangeArrowheads="1"/>
          </p:cNvSpPr>
          <p:nvPr/>
        </p:nvSpPr>
        <p:spPr bwMode="auto">
          <a:xfrm>
            <a:off x="858838" y="1111250"/>
            <a:ext cx="8186737" cy="100647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Ｇｉｔとは数あるバージョン管理システム</a:t>
            </a:r>
            <a:r>
              <a:rPr lang="en-US" altLang="ja-JP" sz="2000" b="1"/>
              <a:t>(VCS)</a:t>
            </a:r>
            <a:r>
              <a:rPr lang="ja-JP" altLang="en-US" sz="2000" b="1"/>
              <a:t>のうちの一つであり、分散型バージョン管理システムである。</a:t>
            </a:r>
            <a:r>
              <a:rPr lang="en-US" altLang="ja-JP" sz="2000" b="1"/>
              <a:t>VCS</a:t>
            </a:r>
            <a:r>
              <a:rPr lang="ja-JP" altLang="en-US" sz="2000" b="1"/>
              <a:t>では</a:t>
            </a:r>
            <a:r>
              <a:rPr lang="en-US" altLang="ja-JP" sz="2000" b="1"/>
              <a:t>Subversion</a:t>
            </a:r>
            <a:r>
              <a:rPr lang="ja-JP" altLang="en-US" sz="2000" b="1"/>
              <a:t>も有名であるが、これは中央集中型パージョン管理システムである。</a:t>
            </a:r>
          </a:p>
        </p:txBody>
      </p:sp>
      <p:pic>
        <p:nvPicPr>
          <p:cNvPr id="3789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2552700"/>
            <a:ext cx="4557713"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891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891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891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891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Git</a:t>
            </a:r>
            <a:r>
              <a:rPr lang="ja-JP" altLang="en-US" sz="3200" b="1">
                <a:solidFill>
                  <a:schemeClr val="tx2"/>
                </a:solidFill>
                <a:latin typeface="ＭＳ Ｐゴシック" charset="-128"/>
              </a:rPr>
              <a:t>で出来ること</a:t>
            </a:r>
            <a:endParaRPr lang="en-US" altLang="ja-JP" sz="3200" b="1">
              <a:solidFill>
                <a:schemeClr val="tx2"/>
              </a:solidFill>
              <a:latin typeface="ＭＳ Ｐゴシック" charset="-128"/>
            </a:endParaRPr>
          </a:p>
        </p:txBody>
      </p:sp>
      <p:sp>
        <p:nvSpPr>
          <p:cNvPr id="38919" name="Text Box 136"/>
          <p:cNvSpPr txBox="1">
            <a:spLocks noChangeArrowheads="1"/>
          </p:cNvSpPr>
          <p:nvPr/>
        </p:nvSpPr>
        <p:spPr bwMode="auto">
          <a:xfrm>
            <a:off x="858838" y="1111250"/>
            <a:ext cx="8186737" cy="178752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・ソースの変更履歴の管理</a:t>
            </a:r>
            <a:endParaRPr lang="en-US" altLang="ja-JP" sz="2000" b="1"/>
          </a:p>
          <a:p>
            <a:pPr algn="l">
              <a:spcBef>
                <a:spcPct val="50000"/>
              </a:spcBef>
            </a:pPr>
            <a:r>
              <a:rPr lang="ja-JP" altLang="en-US" sz="2000" b="1"/>
              <a:t>・過去のソースに戻す</a:t>
            </a:r>
            <a:endParaRPr lang="en-US" altLang="ja-JP" sz="2000" b="1"/>
          </a:p>
          <a:p>
            <a:pPr algn="l">
              <a:spcBef>
                <a:spcPct val="50000"/>
              </a:spcBef>
            </a:pPr>
            <a:r>
              <a:rPr lang="ja-JP" altLang="en-US" sz="2000" b="1"/>
              <a:t>・チーム内での変更履歴の共有</a:t>
            </a:r>
            <a:endParaRPr lang="en-US" altLang="ja-JP" sz="2000" b="1"/>
          </a:p>
          <a:p>
            <a:pPr algn="l">
              <a:spcBef>
                <a:spcPct val="50000"/>
              </a:spcBef>
            </a:pPr>
            <a:r>
              <a:rPr lang="ja-JP" altLang="en-US" sz="2000" b="1"/>
              <a:t>など</a:t>
            </a:r>
          </a:p>
        </p:txBody>
      </p:sp>
      <p:pic>
        <p:nvPicPr>
          <p:cNvPr id="389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650" y="3259138"/>
            <a:ext cx="4691063" cy="217963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3993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3994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3994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3994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a:solidFill>
                  <a:schemeClr val="tx2"/>
                </a:solidFill>
                <a:latin typeface="ＭＳ Ｐゴシック" charset="-128"/>
              </a:rPr>
              <a:t>用語説明</a:t>
            </a:r>
            <a:endParaRPr lang="en-US" altLang="ja-JP" sz="3200" b="1">
              <a:solidFill>
                <a:schemeClr val="tx2"/>
              </a:solidFill>
              <a:latin typeface="ＭＳ Ｐゴシック" charset="-128"/>
            </a:endParaRPr>
          </a:p>
        </p:txBody>
      </p:sp>
      <p:sp>
        <p:nvSpPr>
          <p:cNvPr id="2" name="角丸四角形 1"/>
          <p:cNvSpPr/>
          <p:nvPr/>
        </p:nvSpPr>
        <p:spPr>
          <a:xfrm>
            <a:off x="671513" y="1241425"/>
            <a:ext cx="2133600" cy="506413"/>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39944" name="Text Box 136"/>
          <p:cNvSpPr txBox="1">
            <a:spLocks noChangeArrowheads="1"/>
          </p:cNvSpPr>
          <p:nvPr/>
        </p:nvSpPr>
        <p:spPr bwMode="auto">
          <a:xfrm>
            <a:off x="896938" y="1293813"/>
            <a:ext cx="1682750" cy="40163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spcBef>
                <a:spcPct val="50000"/>
              </a:spcBef>
            </a:pPr>
            <a:r>
              <a:rPr lang="ja-JP" altLang="en-US" sz="2000" b="1"/>
              <a:t>リポジトリ</a:t>
            </a:r>
          </a:p>
        </p:txBody>
      </p:sp>
      <p:sp>
        <p:nvSpPr>
          <p:cNvPr id="39945" name="Text Box 136"/>
          <p:cNvSpPr txBox="1">
            <a:spLocks noChangeArrowheads="1"/>
          </p:cNvSpPr>
          <p:nvPr/>
        </p:nvSpPr>
        <p:spPr bwMode="auto">
          <a:xfrm>
            <a:off x="1123950" y="1889125"/>
            <a:ext cx="7381875" cy="4016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ファイルやディレクトリの状態を記録する場所</a:t>
            </a:r>
          </a:p>
        </p:txBody>
      </p:sp>
      <p:pic>
        <p:nvPicPr>
          <p:cNvPr id="39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2290763"/>
            <a:ext cx="5568950" cy="1892300"/>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角丸四角形 11"/>
          <p:cNvSpPr/>
          <p:nvPr/>
        </p:nvSpPr>
        <p:spPr>
          <a:xfrm>
            <a:off x="671513" y="4616450"/>
            <a:ext cx="2133600" cy="506413"/>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39948" name="Text Box 136"/>
          <p:cNvSpPr txBox="1">
            <a:spLocks noChangeArrowheads="1"/>
          </p:cNvSpPr>
          <p:nvPr/>
        </p:nvSpPr>
        <p:spPr bwMode="auto">
          <a:xfrm>
            <a:off x="896938" y="4668838"/>
            <a:ext cx="1682750" cy="40163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spcBef>
                <a:spcPct val="50000"/>
              </a:spcBef>
            </a:pPr>
            <a:r>
              <a:rPr lang="ja-JP" altLang="en-US" sz="2000" b="1"/>
              <a:t>コミット</a:t>
            </a:r>
          </a:p>
        </p:txBody>
      </p:sp>
      <p:sp>
        <p:nvSpPr>
          <p:cNvPr id="39949" name="正方形/長方形 2"/>
          <p:cNvSpPr>
            <a:spLocks noChangeArrowheads="1"/>
          </p:cNvSpPr>
          <p:nvPr/>
        </p:nvSpPr>
        <p:spPr bwMode="auto">
          <a:xfrm>
            <a:off x="1123950" y="5291138"/>
            <a:ext cx="6927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ja-JP" altLang="en-US" sz="2000" b="1"/>
              <a:t>作業ディレクトリ内のファイルやディレクトリの追加</a:t>
            </a:r>
            <a:r>
              <a:rPr lang="en-US" altLang="ja-JP" sz="2000" b="1"/>
              <a:t>/</a:t>
            </a:r>
            <a:r>
              <a:rPr lang="ja-JP" altLang="en-US" sz="2000" b="1"/>
              <a:t>変更を、リポジトリに記録する</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40963"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40964"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40965"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40966"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ja-JP" altLang="en-US" sz="3200" b="1">
                <a:solidFill>
                  <a:schemeClr val="tx2"/>
                </a:solidFill>
                <a:latin typeface="ＭＳ Ｐゴシック" charset="-128"/>
              </a:rPr>
              <a:t>用語説明</a:t>
            </a:r>
            <a:endParaRPr lang="en-US" altLang="ja-JP" sz="3200" b="1">
              <a:solidFill>
                <a:schemeClr val="tx2"/>
              </a:solidFill>
              <a:latin typeface="ＭＳ Ｐゴシック" charset="-128"/>
            </a:endParaRPr>
          </a:p>
        </p:txBody>
      </p:sp>
      <p:sp>
        <p:nvSpPr>
          <p:cNvPr id="2" name="角丸四角形 1"/>
          <p:cNvSpPr/>
          <p:nvPr/>
        </p:nvSpPr>
        <p:spPr>
          <a:xfrm>
            <a:off x="671513" y="1241425"/>
            <a:ext cx="2133600" cy="506413"/>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40968" name="Text Box 136"/>
          <p:cNvSpPr txBox="1">
            <a:spLocks noChangeArrowheads="1"/>
          </p:cNvSpPr>
          <p:nvPr/>
        </p:nvSpPr>
        <p:spPr bwMode="auto">
          <a:xfrm>
            <a:off x="896938" y="1293813"/>
            <a:ext cx="1682750" cy="401637"/>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spcBef>
                <a:spcPct val="50000"/>
              </a:spcBef>
            </a:pPr>
            <a:r>
              <a:rPr lang="ja-JP" altLang="en-US" sz="2000" b="1"/>
              <a:t>ブランチ</a:t>
            </a:r>
          </a:p>
        </p:txBody>
      </p:sp>
      <p:sp>
        <p:nvSpPr>
          <p:cNvPr id="40969" name="Text Box 136"/>
          <p:cNvSpPr txBox="1">
            <a:spLocks noChangeArrowheads="1"/>
          </p:cNvSpPr>
          <p:nvPr/>
        </p:nvSpPr>
        <p:spPr bwMode="auto">
          <a:xfrm>
            <a:off x="1123950" y="1889125"/>
            <a:ext cx="7381875" cy="401638"/>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あるコミットオブジェクトを指し示すもの。ポインタ。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6147"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6148"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6149"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6150" name="Rectangle 2"/>
          <p:cNvSpPr>
            <a:spLocks noChangeArrowheads="1"/>
          </p:cNvSpPr>
          <p:nvPr/>
        </p:nvSpPr>
        <p:spPr bwMode="auto">
          <a:xfrm>
            <a:off x="500062" y="296863"/>
            <a:ext cx="94059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dirty="0" smtClean="0">
                <a:solidFill>
                  <a:schemeClr val="tx2"/>
                </a:solidFill>
                <a:latin typeface="ＭＳ Ｐゴシック" charset="-128"/>
              </a:rPr>
              <a:t>1.</a:t>
            </a:r>
            <a:r>
              <a:rPr lang="ja-JP" altLang="en-US" sz="3200" b="1" dirty="0" smtClean="0">
                <a:solidFill>
                  <a:schemeClr val="tx2"/>
                </a:solidFill>
                <a:latin typeface="ＭＳ Ｐゴシック" charset="-128"/>
              </a:rPr>
              <a:t>初期設定</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名前</a:t>
            </a:r>
            <a:r>
              <a:rPr lang="ja-JP" altLang="en-US" sz="3200" b="1" dirty="0">
                <a:solidFill>
                  <a:schemeClr val="tx2"/>
                </a:solidFill>
                <a:latin typeface="ＭＳ Ｐゴシック" charset="-128"/>
              </a:rPr>
              <a:t>、</a:t>
            </a:r>
            <a:r>
              <a:rPr lang="ja-JP" altLang="en-US" sz="3200" b="1" dirty="0" smtClean="0">
                <a:solidFill>
                  <a:schemeClr val="tx2"/>
                </a:solidFill>
                <a:latin typeface="ＭＳ Ｐゴシック" charset="-128"/>
              </a:rPr>
              <a:t>メールアドレス、文字コード</a:t>
            </a:r>
            <a:r>
              <a:rPr lang="en-US" altLang="ja-JP" sz="3200" b="1" dirty="0" smtClean="0">
                <a:solidFill>
                  <a:schemeClr val="tx2"/>
                </a:solidFill>
                <a:latin typeface="ＭＳ Ｐゴシック" charset="-128"/>
              </a:rPr>
              <a:t>)</a:t>
            </a:r>
            <a:r>
              <a:rPr lang="ja-JP" altLang="en-US" sz="3200" b="1" dirty="0" smtClean="0">
                <a:solidFill>
                  <a:schemeClr val="tx2"/>
                </a:solidFill>
                <a:latin typeface="ＭＳ Ｐゴシック" charset="-128"/>
              </a:rPr>
              <a:t>の</a:t>
            </a:r>
            <a:r>
              <a:rPr lang="ja-JP" altLang="en-US" sz="3200" b="1" dirty="0">
                <a:solidFill>
                  <a:schemeClr val="tx2"/>
                </a:solidFill>
                <a:latin typeface="ＭＳ Ｐゴシック" charset="-128"/>
              </a:rPr>
              <a:t>設定</a:t>
            </a:r>
            <a:endParaRPr lang="en-US" altLang="ja-JP" sz="3200" b="1" dirty="0">
              <a:solidFill>
                <a:schemeClr val="tx2"/>
              </a:solidFill>
              <a:latin typeface="ＭＳ Ｐゴシック" charset="-128"/>
            </a:endParaRPr>
          </a:p>
        </p:txBody>
      </p:sp>
      <p:sp>
        <p:nvSpPr>
          <p:cNvPr id="11" name="Text Box 136"/>
          <p:cNvSpPr txBox="1">
            <a:spLocks noChangeArrowheads="1"/>
          </p:cNvSpPr>
          <p:nvPr/>
        </p:nvSpPr>
        <p:spPr bwMode="auto">
          <a:xfrm>
            <a:off x="614363" y="1087438"/>
            <a:ext cx="9029700" cy="178728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dirty="0" smtClean="0"/>
              <a:t>右</a:t>
            </a:r>
            <a:r>
              <a:rPr lang="ja-JP" altLang="en-US" sz="2000" b="1" dirty="0"/>
              <a:t>クリック</a:t>
            </a:r>
            <a:r>
              <a:rPr lang="en-US" altLang="ja-JP" sz="2000" b="1" dirty="0"/>
              <a:t>-</a:t>
            </a:r>
            <a:r>
              <a:rPr lang="ja-JP" altLang="en-US" sz="2000" b="1" dirty="0"/>
              <a:t>「</a:t>
            </a:r>
            <a:r>
              <a:rPr lang="en-US" altLang="ja-JP" sz="2000" b="1" dirty="0" err="1"/>
              <a:t>Git</a:t>
            </a:r>
            <a:r>
              <a:rPr lang="en-US" altLang="ja-JP" sz="2000" b="1" dirty="0"/>
              <a:t> Bash Here</a:t>
            </a:r>
            <a:r>
              <a:rPr lang="ja-JP" altLang="en-US" sz="2000" b="1" dirty="0"/>
              <a:t>」</a:t>
            </a:r>
            <a:endParaRPr lang="en-US" altLang="ja-JP" sz="2000" b="1" dirty="0"/>
          </a:p>
          <a:p>
            <a:pPr algn="l">
              <a:spcBef>
                <a:spcPct val="50000"/>
              </a:spcBef>
            </a:pPr>
            <a:endParaRPr lang="en-US" altLang="ja-JP" sz="2000" b="1" dirty="0"/>
          </a:p>
          <a:p>
            <a:pPr algn="l">
              <a:spcBef>
                <a:spcPct val="50000"/>
              </a:spcBef>
            </a:pPr>
            <a:r>
              <a:rPr lang="ja-JP" altLang="en-US" sz="2000" b="1" dirty="0"/>
              <a:t>コマンドプロンプト上で以下のコマンドを入力しリターン</a:t>
            </a:r>
            <a:endParaRPr lang="en-US" altLang="ja-JP" sz="2000" b="1" dirty="0"/>
          </a:p>
          <a:p>
            <a:pPr algn="l">
              <a:spcBef>
                <a:spcPct val="50000"/>
              </a:spcBef>
            </a:pPr>
            <a:r>
              <a:rPr lang="en-US" altLang="ja-JP" sz="2000" b="1" dirty="0" err="1"/>
              <a:t>git</a:t>
            </a:r>
            <a:r>
              <a:rPr lang="en-US" altLang="ja-JP" sz="2000" b="1" dirty="0"/>
              <a:t> </a:t>
            </a:r>
            <a:r>
              <a:rPr lang="en-US" altLang="ja-JP" sz="2000" b="1" dirty="0" err="1"/>
              <a:t>config</a:t>
            </a:r>
            <a:r>
              <a:rPr lang="en-US" altLang="ja-JP" sz="2000" b="1" dirty="0"/>
              <a:t> --global </a:t>
            </a:r>
            <a:r>
              <a:rPr lang="en-US" altLang="ja-JP" sz="2000" b="1" dirty="0" err="1"/>
              <a:t>gui.encoding</a:t>
            </a:r>
            <a:r>
              <a:rPr lang="en-US" altLang="ja-JP" sz="2000" b="1" dirty="0"/>
              <a:t> utf-8</a:t>
            </a:r>
          </a:p>
        </p:txBody>
      </p:sp>
    </p:spTree>
    <p:extLst>
      <p:ext uri="{BB962C8B-B14F-4D97-AF65-F5344CB8AC3E}">
        <p14:creationId xmlns:p14="http://schemas.microsoft.com/office/powerpoint/2010/main" val="688613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7171"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7172"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7173"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7174"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2.</a:t>
            </a:r>
            <a:r>
              <a:rPr lang="ja-JP" altLang="en-US" sz="3200" b="1">
                <a:solidFill>
                  <a:schemeClr val="tx2"/>
                </a:solidFill>
                <a:latin typeface="ＭＳ Ｐゴシック" charset="-128"/>
              </a:rPr>
              <a:t>ローカルリポジトリ作成</a:t>
            </a:r>
            <a:endParaRPr lang="en-US" altLang="ja-JP" sz="3200" b="1">
              <a:solidFill>
                <a:schemeClr val="tx2"/>
              </a:solidFill>
              <a:latin typeface="ＭＳ Ｐゴシック" charset="-128"/>
            </a:endParaRPr>
          </a:p>
        </p:txBody>
      </p:sp>
      <p:sp>
        <p:nvSpPr>
          <p:cNvPr id="7175" name="Text Box 136"/>
          <p:cNvSpPr txBox="1">
            <a:spLocks noChangeArrowheads="1"/>
          </p:cNvSpPr>
          <p:nvPr/>
        </p:nvSpPr>
        <p:spPr bwMode="auto">
          <a:xfrm>
            <a:off x="534988" y="955675"/>
            <a:ext cx="9031287" cy="13255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前提として、既にローカルにプログラムがあるとする</a:t>
            </a:r>
            <a:endParaRPr lang="en-US" altLang="ja-JP" sz="2000" b="1"/>
          </a:p>
          <a:p>
            <a:pPr algn="l">
              <a:spcBef>
                <a:spcPct val="50000"/>
              </a:spcBef>
            </a:pPr>
            <a:r>
              <a:rPr lang="ja-JP" altLang="en-US" sz="2000" b="1"/>
              <a:t>リポジトリを作成したいディレクトリ</a:t>
            </a:r>
            <a:r>
              <a:rPr lang="en-US" altLang="ja-JP" sz="2000" b="1"/>
              <a:t>(</a:t>
            </a:r>
            <a:r>
              <a:rPr lang="ja-JP" altLang="en-US" sz="2000" b="1"/>
              <a:t>作業ディレクトリ</a:t>
            </a:r>
            <a:r>
              <a:rPr lang="en-US" altLang="ja-JP" sz="2000" b="1"/>
              <a:t>)</a:t>
            </a:r>
            <a:r>
              <a:rPr lang="ja-JP" altLang="en-US" sz="2000" b="1"/>
              <a:t>を作成し、そのディレクトリ内で</a:t>
            </a:r>
            <a:endParaRPr lang="en-US" altLang="ja-JP" sz="2000" b="1"/>
          </a:p>
          <a:p>
            <a:pPr algn="l">
              <a:spcBef>
                <a:spcPct val="50000"/>
              </a:spcBef>
            </a:pPr>
            <a:r>
              <a:rPr lang="ja-JP" altLang="en-US" sz="2000" b="1"/>
              <a:t>右クリック</a:t>
            </a:r>
            <a:r>
              <a:rPr lang="en-US" altLang="ja-JP" sz="2000" b="1"/>
              <a:t>-</a:t>
            </a:r>
            <a:r>
              <a:rPr lang="ja-JP" altLang="en-US" sz="2000" b="1"/>
              <a:t>「ここにリポジトリを作成」</a:t>
            </a:r>
            <a:endParaRPr lang="en-US" altLang="ja-JP" sz="2000" b="1"/>
          </a:p>
        </p:txBody>
      </p:sp>
      <p:pic>
        <p:nvPicPr>
          <p:cNvPr id="7176" name="図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281238"/>
            <a:ext cx="3276600"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a:xfrm>
            <a:off x="2514600" y="5041900"/>
            <a:ext cx="3086100" cy="355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8195"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8196"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8197"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8198"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2.</a:t>
            </a:r>
            <a:r>
              <a:rPr lang="ja-JP" altLang="en-US" sz="3200" b="1">
                <a:solidFill>
                  <a:schemeClr val="tx2"/>
                </a:solidFill>
                <a:latin typeface="ＭＳ Ｐゴシック" charset="-128"/>
              </a:rPr>
              <a:t>ローカルリポジトリ作成</a:t>
            </a:r>
            <a:endParaRPr lang="en-US" altLang="ja-JP" sz="3200" b="1">
              <a:solidFill>
                <a:schemeClr val="tx2"/>
              </a:solidFill>
              <a:latin typeface="ＭＳ Ｐゴシック" charset="-128"/>
            </a:endParaRPr>
          </a:p>
        </p:txBody>
      </p:sp>
      <p:sp>
        <p:nvSpPr>
          <p:cNvPr id="8199" name="Text Box 136"/>
          <p:cNvSpPr txBox="1">
            <a:spLocks noChangeArrowheads="1"/>
          </p:cNvSpPr>
          <p:nvPr/>
        </p:nvSpPr>
        <p:spPr bwMode="auto">
          <a:xfrm>
            <a:off x="534988" y="955675"/>
            <a:ext cx="9031287" cy="2555875"/>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作業ディレクトリ内に、「</a:t>
            </a:r>
            <a:r>
              <a:rPr lang="en-US" altLang="ja-JP" sz="2000" b="1"/>
              <a:t>.git</a:t>
            </a:r>
            <a:r>
              <a:rPr lang="ja-JP" altLang="en-US" sz="2000" b="1"/>
              <a:t>」というディレクトリが作成される。これがローカルリポジトリとなる。</a:t>
            </a:r>
            <a:endParaRPr lang="en-US" altLang="ja-JP" sz="2000" b="1"/>
          </a:p>
          <a:p>
            <a:pPr algn="l">
              <a:spcBef>
                <a:spcPct val="50000"/>
              </a:spcBef>
            </a:pPr>
            <a:endParaRPr lang="en-US" altLang="ja-JP" sz="2000" b="1"/>
          </a:p>
          <a:p>
            <a:pPr algn="l">
              <a:spcBef>
                <a:spcPct val="50000"/>
              </a:spcBef>
            </a:pPr>
            <a:r>
              <a:rPr lang="ja-JP" altLang="en-US" sz="2000" b="1"/>
              <a:t>作業ディレクトリに、全ソースファイルを移動する。</a:t>
            </a:r>
            <a:endParaRPr lang="en-US" altLang="ja-JP" sz="2000" b="1"/>
          </a:p>
          <a:p>
            <a:pPr algn="l">
              <a:spcBef>
                <a:spcPct val="50000"/>
              </a:spcBef>
            </a:pPr>
            <a:endParaRPr lang="en-US" altLang="ja-JP" sz="2000" b="1"/>
          </a:p>
          <a:p>
            <a:pPr algn="l">
              <a:spcBef>
                <a:spcPct val="50000"/>
              </a:spcBef>
            </a:pPr>
            <a:r>
              <a:rPr lang="en-US" altLang="ja-JP" sz="2000" b="1"/>
              <a:t>.gitignore</a:t>
            </a:r>
            <a:r>
              <a:rPr lang="ja-JP" altLang="en-US" sz="2000" b="1"/>
              <a:t>ファイルも作業ディレクトリにコピーする。</a:t>
            </a:r>
            <a:endParaRPr lang="en-US" altLang="ja-JP" sz="20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608763" y="6464300"/>
            <a:ext cx="1728787" cy="385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algn="ctr"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eaLnBrk="0" fontAlgn="base" hangingPunct="0">
              <a:spcBef>
                <a:spcPct val="20000"/>
              </a:spcBef>
              <a:spcAft>
                <a:spcPct val="0"/>
              </a:spcAft>
              <a:defRPr kumimoji="1" sz="3600">
                <a:solidFill>
                  <a:schemeClr val="tx1"/>
                </a:solidFill>
                <a:latin typeface="Arial" charset="0"/>
                <a:ea typeface="ＭＳ Ｐゴシック" charset="-128"/>
              </a:defRPr>
            </a:lvl9pPr>
          </a:lstStyle>
          <a:p>
            <a:pPr eaLnBrk="1" hangingPunct="1">
              <a:spcBef>
                <a:spcPct val="50000"/>
              </a:spcBef>
            </a:pPr>
            <a:r>
              <a:rPr lang="en-US" altLang="ja-JP" sz="1800">
                <a:solidFill>
                  <a:srgbClr val="FF0000"/>
                </a:solidFill>
                <a:latin typeface="HGS創英角ｺﾞｼｯｸUB" pitchFamily="50" charset="-128"/>
                <a:ea typeface="HGS創英角ｺﾞｼｯｸUB" pitchFamily="50" charset="-128"/>
              </a:rPr>
              <a:t>CONFIDENTIAL</a:t>
            </a:r>
          </a:p>
        </p:txBody>
      </p:sp>
      <p:sp>
        <p:nvSpPr>
          <p:cNvPr id="9219" name="Text Box 4"/>
          <p:cNvSpPr txBox="1">
            <a:spLocks noChangeArrowheads="1"/>
          </p:cNvSpPr>
          <p:nvPr/>
        </p:nvSpPr>
        <p:spPr bwMode="auto">
          <a:xfrm>
            <a:off x="773113" y="6397625"/>
            <a:ext cx="2451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400" b="1"/>
              <a:t>SINTO S-PRECISION, LTD.</a:t>
            </a:r>
            <a:endParaRPr lang="ja-JP" altLang="en-US" sz="1400" b="1"/>
          </a:p>
        </p:txBody>
      </p:sp>
      <p:sp>
        <p:nvSpPr>
          <p:cNvPr id="9220" name="Text Box 4"/>
          <p:cNvSpPr txBox="1">
            <a:spLocks noChangeArrowheads="1"/>
          </p:cNvSpPr>
          <p:nvPr/>
        </p:nvSpPr>
        <p:spPr bwMode="auto">
          <a:xfrm>
            <a:off x="3297238" y="6432550"/>
            <a:ext cx="1752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eaLnBrk="1" hangingPunct="1">
              <a:spcBef>
                <a:spcPct val="0"/>
              </a:spcBef>
            </a:pPr>
            <a:r>
              <a:rPr lang="en-US" altLang="ja-JP" sz="1200" b="1">
                <a:solidFill>
                  <a:srgbClr val="777777"/>
                </a:solidFill>
                <a:ea typeface="HG創英角ｺﾞｼｯｸUB" pitchFamily="49" charset="-128"/>
              </a:rPr>
              <a:t>SINTOKOGIO GROUP</a:t>
            </a:r>
            <a:endParaRPr lang="ja-JP" altLang="en-US" sz="1200" b="1">
              <a:solidFill>
                <a:srgbClr val="777777"/>
              </a:solidFill>
              <a:ea typeface="HG創英角ｺﾞｼｯｸUB" pitchFamily="49" charset="-128"/>
            </a:endParaRPr>
          </a:p>
        </p:txBody>
      </p:sp>
      <p:sp>
        <p:nvSpPr>
          <p:cNvPr id="9221" name="Line 6"/>
          <p:cNvSpPr>
            <a:spLocks noChangeShapeType="1"/>
          </p:cNvSpPr>
          <p:nvPr/>
        </p:nvSpPr>
        <p:spPr bwMode="auto">
          <a:xfrm>
            <a:off x="671513" y="906463"/>
            <a:ext cx="8313737"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9222" name="Rectangle 2"/>
          <p:cNvSpPr>
            <a:spLocks noChangeArrowheads="1"/>
          </p:cNvSpPr>
          <p:nvPr/>
        </p:nvSpPr>
        <p:spPr bwMode="auto">
          <a:xfrm>
            <a:off x="704850" y="296863"/>
            <a:ext cx="84042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88" tIns="41994" rIns="83988" bIns="41994"/>
          <a:lstStyle/>
          <a:p>
            <a:pPr algn="l" defTabSz="957263" eaLnBrk="1" hangingPunct="1">
              <a:spcBef>
                <a:spcPct val="0"/>
              </a:spcBef>
            </a:pPr>
            <a:r>
              <a:rPr lang="en-US" altLang="ja-JP" sz="3200" b="1">
                <a:solidFill>
                  <a:schemeClr val="tx2"/>
                </a:solidFill>
                <a:latin typeface="ＭＳ Ｐゴシック" charset="-128"/>
              </a:rPr>
              <a:t>3.</a:t>
            </a:r>
            <a:r>
              <a:rPr lang="ja-JP" altLang="en-US" sz="3200" b="1">
                <a:solidFill>
                  <a:schemeClr val="tx2"/>
                </a:solidFill>
                <a:latin typeface="ＭＳ Ｐゴシック" charset="-128"/>
              </a:rPr>
              <a:t>ソースをコミットする</a:t>
            </a:r>
            <a:endParaRPr lang="en-US" altLang="ja-JP" sz="3200" b="1">
              <a:solidFill>
                <a:schemeClr val="tx2"/>
              </a:solidFill>
              <a:latin typeface="ＭＳ Ｐゴシック" charset="-128"/>
            </a:endParaRPr>
          </a:p>
        </p:txBody>
      </p:sp>
      <p:sp>
        <p:nvSpPr>
          <p:cNvPr id="9223" name="Text Box 136"/>
          <p:cNvSpPr txBox="1">
            <a:spLocks noChangeArrowheads="1"/>
          </p:cNvSpPr>
          <p:nvPr/>
        </p:nvSpPr>
        <p:spPr bwMode="auto">
          <a:xfrm>
            <a:off x="534988" y="955675"/>
            <a:ext cx="9031287" cy="1325563"/>
          </a:xfrm>
          <a:prstGeom prst="rect">
            <a:avLst/>
          </a:prstGeom>
          <a:noFill/>
          <a:ln>
            <a:noFill/>
          </a:ln>
          <a:effectLst/>
          <a:extLst>
            <a:ext uri="{909E8E84-426E-40DD-AFC4-6F175D3DCCD1}">
              <a14:hiddenFill xmlns:a14="http://schemas.microsoft.com/office/drawing/2010/main">
                <a:solidFill>
                  <a:srgbClr val="FF505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839788">
              <a:defRPr kumimoji="1" sz="3600">
                <a:solidFill>
                  <a:schemeClr val="tx1"/>
                </a:solidFill>
                <a:latin typeface="Arial" charset="0"/>
                <a:ea typeface="ＭＳ Ｐゴシック" charset="-128"/>
              </a:defRPr>
            </a:lvl1pPr>
            <a:lvl2pPr marL="742950" indent="-285750" defTabSz="839788">
              <a:defRPr kumimoji="1" sz="3600">
                <a:solidFill>
                  <a:schemeClr val="tx1"/>
                </a:solidFill>
                <a:latin typeface="Arial" charset="0"/>
                <a:ea typeface="ＭＳ Ｐゴシック" charset="-128"/>
              </a:defRPr>
            </a:lvl2pPr>
            <a:lvl3pPr marL="1143000" indent="-228600" defTabSz="839788">
              <a:defRPr kumimoji="1" sz="3600">
                <a:solidFill>
                  <a:schemeClr val="tx1"/>
                </a:solidFill>
                <a:latin typeface="Arial" charset="0"/>
                <a:ea typeface="ＭＳ Ｐゴシック" charset="-128"/>
              </a:defRPr>
            </a:lvl3pPr>
            <a:lvl4pPr marL="1600200" indent="-228600" defTabSz="839788">
              <a:defRPr kumimoji="1" sz="3600">
                <a:solidFill>
                  <a:schemeClr val="tx1"/>
                </a:solidFill>
                <a:latin typeface="Arial" charset="0"/>
                <a:ea typeface="ＭＳ Ｐゴシック" charset="-128"/>
              </a:defRPr>
            </a:lvl4pPr>
            <a:lvl5pPr marL="2057400" indent="-228600" defTabSz="839788">
              <a:defRPr kumimoji="1" sz="3600">
                <a:solidFill>
                  <a:schemeClr val="tx1"/>
                </a:solidFill>
                <a:latin typeface="Arial" charset="0"/>
                <a:ea typeface="ＭＳ Ｐゴシック" charset="-128"/>
              </a:defRPr>
            </a:lvl5pPr>
            <a:lvl6pPr marL="25146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6pPr>
            <a:lvl7pPr marL="29718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7pPr>
            <a:lvl8pPr marL="34290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8pPr>
            <a:lvl9pPr marL="3886200" indent="-228600" algn="ctr" defTabSz="839788" eaLnBrk="0" fontAlgn="base" hangingPunct="0">
              <a:spcBef>
                <a:spcPct val="20000"/>
              </a:spcBef>
              <a:spcAft>
                <a:spcPct val="0"/>
              </a:spcAft>
              <a:defRPr kumimoji="1" sz="3600">
                <a:solidFill>
                  <a:schemeClr val="tx1"/>
                </a:solidFill>
                <a:latin typeface="Arial" charset="0"/>
                <a:ea typeface="ＭＳ Ｐゴシック" charset="-128"/>
              </a:defRPr>
            </a:lvl9pPr>
          </a:lstStyle>
          <a:p>
            <a:pPr algn="l">
              <a:spcBef>
                <a:spcPct val="50000"/>
              </a:spcBef>
            </a:pPr>
            <a:r>
              <a:rPr lang="ja-JP" altLang="en-US" sz="2000" b="1"/>
              <a:t>作業ディレクトリ内のソースファイルを</a:t>
            </a:r>
            <a:r>
              <a:rPr lang="en-US" altLang="ja-JP" sz="2000" b="1"/>
              <a:t>Git</a:t>
            </a:r>
            <a:r>
              <a:rPr lang="ja-JP" altLang="en-US" sz="2000" b="1"/>
              <a:t>で管理出来るようにする。</a:t>
            </a:r>
            <a:endParaRPr lang="en-US" altLang="ja-JP" sz="2000" b="1"/>
          </a:p>
          <a:p>
            <a:pPr algn="l">
              <a:spcBef>
                <a:spcPct val="50000"/>
              </a:spcBef>
            </a:pPr>
            <a:r>
              <a:rPr lang="ja-JP" altLang="en-US" sz="2000" b="1"/>
              <a:t>作業ディレクトリ内で右クリック</a:t>
            </a:r>
            <a:r>
              <a:rPr lang="en-US" altLang="ja-JP" sz="2000" b="1"/>
              <a:t>-</a:t>
            </a:r>
            <a:r>
              <a:rPr lang="ja-JP" altLang="en-US" sz="2000" b="1"/>
              <a:t>「</a:t>
            </a:r>
            <a:r>
              <a:rPr lang="en-US" altLang="ja-JP" sz="2000" b="1"/>
              <a:t>TortoiseGit</a:t>
            </a:r>
            <a:r>
              <a:rPr lang="ja-JP" altLang="en-US" sz="2000" b="1"/>
              <a:t>」</a:t>
            </a:r>
            <a:r>
              <a:rPr lang="en-US" altLang="ja-JP" sz="2000" b="1"/>
              <a:t>-</a:t>
            </a:r>
            <a:r>
              <a:rPr lang="ja-JP" altLang="en-US" sz="2000" b="1"/>
              <a:t>「追加」</a:t>
            </a:r>
            <a:endParaRPr lang="en-US" altLang="ja-JP" sz="2000" b="1"/>
          </a:p>
          <a:p>
            <a:pPr algn="l">
              <a:spcBef>
                <a:spcPct val="50000"/>
              </a:spcBef>
            </a:pPr>
            <a:r>
              <a:rPr lang="en-US" altLang="ja-JP" sz="2000" b="1"/>
              <a:t>.gitignore</a:t>
            </a:r>
            <a:r>
              <a:rPr lang="ja-JP" altLang="en-US" sz="2000" b="1"/>
              <a:t>以外にチェックを入れて、</a:t>
            </a:r>
            <a:r>
              <a:rPr lang="en-US" altLang="ja-JP" sz="2000" b="1"/>
              <a:t>OK</a:t>
            </a:r>
          </a:p>
        </p:txBody>
      </p:sp>
      <p:pic>
        <p:nvPicPr>
          <p:cNvPr id="9224" name="図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413" y="2090738"/>
            <a:ext cx="340360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しいプレゼンテーショ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50DC4D660B76F41A6C85A39999D23E1" ma:contentTypeVersion="13" ma:contentTypeDescription="新しいドキュメントを作成します。" ma:contentTypeScope="" ma:versionID="4ea7fd692b8797997f3e2dd3e90281e7">
  <xsd:schema xmlns:xsd="http://www.w3.org/2001/XMLSchema" xmlns:xs="http://www.w3.org/2001/XMLSchema" xmlns:p="http://schemas.microsoft.com/office/2006/metadata/properties" xmlns:ns2="26bb320f-4112-48b7-9f6c-545f51fb2a1d" xmlns:ns3="f1499634-166d-4c7c-ac45-d2d49c72d371" targetNamespace="http://schemas.microsoft.com/office/2006/metadata/properties" ma:root="true" ma:fieldsID="634c5f0a7abbd9609e969852c15980f3" ns2:_="" ns3:_="">
    <xsd:import namespace="26bb320f-4112-48b7-9f6c-545f51fb2a1d"/>
    <xsd:import namespace="f1499634-166d-4c7c-ac45-d2d49c72d3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b320f-4112-48b7-9f6c-545f51fb2a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499634-166d-4c7c-ac45-d2d49c72d371" elementFormDefault="qualified">
    <xsd:import namespace="http://schemas.microsoft.com/office/2006/documentManagement/types"/>
    <xsd:import namespace="http://schemas.microsoft.com/office/infopath/2007/PartnerControls"/>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72BA38-51F3-4C15-A653-795A3E380A41}"/>
</file>

<file path=customXml/itemProps2.xml><?xml version="1.0" encoding="utf-8"?>
<ds:datastoreItem xmlns:ds="http://schemas.openxmlformats.org/officeDocument/2006/customXml" ds:itemID="{D307700D-4F84-422D-9F8C-417F51A85385}"/>
</file>

<file path=customXml/itemProps3.xml><?xml version="1.0" encoding="utf-8"?>
<ds:datastoreItem xmlns:ds="http://schemas.openxmlformats.org/officeDocument/2006/customXml" ds:itemID="{45999B77-C4C8-474D-A112-436D7529454F}"/>
</file>

<file path=docProps/app.xml><?xml version="1.0" encoding="utf-8"?>
<Properties xmlns="http://schemas.openxmlformats.org/officeDocument/2006/extended-properties" xmlns:vt="http://schemas.openxmlformats.org/officeDocument/2006/docPropsVTypes">
  <TotalTime>19794</TotalTime>
  <Words>3496</Words>
  <Application>Microsoft Office PowerPoint</Application>
  <PresentationFormat>A4 210 x 297 mm</PresentationFormat>
  <Paragraphs>533</Paragraphs>
  <Slides>58</Slides>
  <Notes>58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58</vt:i4>
      </vt:variant>
    </vt:vector>
  </HeadingPairs>
  <TitlesOfParts>
    <vt:vector size="65" baseType="lpstr">
      <vt:lpstr>HGPｺﾞｼｯｸE</vt:lpstr>
      <vt:lpstr>HGS創英角ｺﾞｼｯｸUB</vt:lpstr>
      <vt:lpstr>HG創英角ｺﾞｼｯｸUB</vt:lpstr>
      <vt:lpstr>ＭＳ Ｐゴシック</vt:lpstr>
      <vt:lpstr>Arial</vt:lpstr>
      <vt:lpstr>Wingdings</vt:lpstr>
      <vt:lpstr>新しいプレゼンテーション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kirino futoshi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部門共通</dc:creator>
  <cp:lastModifiedBy>S150031 川上 隆一</cp:lastModifiedBy>
  <cp:revision>3084</cp:revision>
  <cp:lastPrinted>2016-05-20T02:59:40Z</cp:lastPrinted>
  <dcterms:created xsi:type="dcterms:W3CDTF">2011-01-17T04:49:30Z</dcterms:created>
  <dcterms:modified xsi:type="dcterms:W3CDTF">2019-05-08T02:15:08Z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0x010100E50DC4D660B76F41A6C85A39999D23E1</vt:lpwstr>
  </property>
  <property fmtid="{D5CDD505-2E9C-101B-9397-08002B2CF9AE}" pid="3" name="Order">
    <vt:r8>43837000</vt:r8>
  </property>
</Properties>
</file>