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D90"/>
    <a:srgbClr val="152125"/>
    <a:srgbClr val="1B6366"/>
    <a:srgbClr val="1D787B"/>
    <a:srgbClr val="1E878A"/>
    <a:srgbClr val="27D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8ACA5-5D0A-4B9F-A68F-B3473D880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B42D3B-EA9E-B1AE-9B9D-3BC043F3B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59380A-D74A-E774-AB88-7D13AD64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B1043B-89EE-4226-BF73-74400C7A0BF9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0E263F-5ED9-7ED5-9934-5A00E3F3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90141A-8C68-0318-1626-6778D82F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372E6-3A6F-4941-9DAC-C5FA87CB1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80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DA35F-74F5-FC79-EDF7-803D5D97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0450DE-67CC-37D6-96C2-FDE850D19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20E707-3873-A2DD-F6FB-9EEE4E06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B1043B-89EE-4226-BF73-74400C7A0BF9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9F212B-FBDC-59A6-0A3B-5106E484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DEB8CA-62AB-6751-ACAC-29C90D22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372E6-3A6F-4941-9DAC-C5FA87CB1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56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FD376D-E3EE-FA06-B3AA-DD302B204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76A912-7B58-B9E3-D981-5DEEB4A65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628259-1D69-3C03-6CF4-37AF8FE6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B1043B-89EE-4226-BF73-74400C7A0BF9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341C3B-E433-B199-7969-E5A779F7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3A65A9-343C-5CA7-F311-BB074D40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372E6-3A6F-4941-9DAC-C5FA87CB1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19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381E6-6890-1E9E-E740-5499570F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B6BD42-5246-8130-C1F5-8CC2406E1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867127-3F14-5155-9E43-3016B891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B1043B-89EE-4226-BF73-74400C7A0BF9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386F7-AC10-B73E-67C2-C75CAAA4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295CE9-3B19-231F-821C-ED850594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372E6-3A6F-4941-9DAC-C5FA87CB1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15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1D391-DFB8-2E4F-3809-940A88F9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077C6B-F5C5-3155-94F8-9A1DEC1EA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B53E36-18DA-E943-B28E-0ADB2D33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B1043B-89EE-4226-BF73-74400C7A0BF9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30A273-42D4-797C-21BF-4FA08948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DCA205-2ED9-C56B-DEC1-F42A817E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372E6-3A6F-4941-9DAC-C5FA87CB1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70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EDF98-BB0C-7E99-DAE3-39736719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1DCAE2-D328-CCBB-6430-782A221CD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7A09BB-FDB0-6E53-6828-9402CDBC8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6320E1-26B2-DAE8-A281-57372DC2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B1043B-89EE-4226-BF73-74400C7A0BF9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51E094-8485-8CAE-51A5-B30CFA49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94D484-B5F3-AC04-30EF-BDDC32DA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372E6-3A6F-4941-9DAC-C5FA87CB1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54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186D6-ED27-7C24-E494-A2E53017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4E258C-0F75-16F5-8804-1278E078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EBF122-B596-DA09-4B34-DA6395226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18CF1B-2A15-58F3-1D61-2E10F9F2B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9E0734-BBA9-8676-E2D1-A87BCCE4F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754D0E-D444-FCF1-35D2-15681800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B1043B-89EE-4226-BF73-74400C7A0BF9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E09E63-336B-7B02-77C8-21E5397B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D2037A2-9D92-AC73-CAFF-5B4ED717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372E6-3A6F-4941-9DAC-C5FA87CB1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43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F2AEA-0536-FA12-5A84-9121BDA5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920223-8BE3-D3BF-0185-78AD133D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B1043B-89EE-4226-BF73-74400C7A0BF9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71B9E2-FEE6-654C-BAB4-6469F0F6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845EDA-54CA-F1F2-165B-01A9D5A6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372E6-3A6F-4941-9DAC-C5FA87CB1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02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551FA7-8307-D159-C093-06D20248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B1043B-89EE-4226-BF73-74400C7A0BF9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10906A-53C3-3359-577A-1A380977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3F2A3C-CDC6-76CF-EFF3-1CC5A90D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372E6-3A6F-4941-9DAC-C5FA87CB1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10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3C87C-D76A-14C4-20D8-B98C0BD4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4863F0-A1AB-874F-0A2F-71A262F9B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664000-4F07-6DB4-6E90-7A8B0AECB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6BA24A-EC37-2EEB-6E06-66A9AD41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B1043B-89EE-4226-BF73-74400C7A0BF9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8F37B0-28FE-7725-5962-0F295742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22A04D-6016-6AD8-8252-829BC984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372E6-3A6F-4941-9DAC-C5FA87CB1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36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3ECA5-BF25-0EA3-030C-1A9DBF6B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210286-AA41-7D86-F0C2-8DE10C77F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1CA15E-36A7-B758-B300-FDED3FD36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1E2FA5-A8F7-5EB2-C587-D2B8AB8A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B1043B-89EE-4226-BF73-74400C7A0BF9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A84873-C75C-F0CA-1AD1-B926AAF4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8DC4EA-7D6D-F56F-2962-290944E0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372E6-3A6F-4941-9DAC-C5FA87CB1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41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5732F72A-F5AD-3D46-478C-2E556FDC1B4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1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">
            <a:extLst>
              <a:ext uri="{FF2B5EF4-FFF2-40B4-BE49-F238E27FC236}">
                <a16:creationId xmlns:a16="http://schemas.microsoft.com/office/drawing/2014/main" id="{D190074C-2150-BD33-F7C8-BF2C6B919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9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082B40A-BA24-AEE7-F970-C5A09F04DCF5}"/>
              </a:ext>
            </a:extLst>
          </p:cNvPr>
          <p:cNvSpPr txBox="1"/>
          <p:nvPr/>
        </p:nvSpPr>
        <p:spPr>
          <a:xfrm>
            <a:off x="3889795" y="812096"/>
            <a:ext cx="483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Etapas do Projeto</a:t>
            </a:r>
            <a:endParaRPr lang="pt-B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0560D1B-D49A-0D51-E1B1-580A51B884C5}"/>
              </a:ext>
            </a:extLst>
          </p:cNvPr>
          <p:cNvGrpSpPr/>
          <p:nvPr/>
        </p:nvGrpSpPr>
        <p:grpSpPr>
          <a:xfrm>
            <a:off x="6819186" y="2117983"/>
            <a:ext cx="4070941" cy="1433057"/>
            <a:chOff x="6819186" y="2079883"/>
            <a:chExt cx="4070941" cy="1433057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242C9F75-B7F0-51C4-3B05-C02E9D7FF8E8}"/>
                </a:ext>
              </a:extLst>
            </p:cNvPr>
            <p:cNvSpPr/>
            <p:nvPr/>
          </p:nvSpPr>
          <p:spPr>
            <a:xfrm>
              <a:off x="6913350" y="2115101"/>
              <a:ext cx="3976777" cy="1397839"/>
            </a:xfrm>
            <a:prstGeom prst="roundRect">
              <a:avLst/>
            </a:prstGeom>
            <a:gradFill flip="none" rotWithShape="1">
              <a:gsLst>
                <a:gs pos="0">
                  <a:srgbClr val="152125"/>
                </a:gs>
                <a:gs pos="43000">
                  <a:srgbClr val="1B6366"/>
                </a:gs>
                <a:gs pos="71000">
                  <a:srgbClr val="1D787B"/>
                </a:gs>
                <a:gs pos="100000">
                  <a:srgbClr val="1F8D90"/>
                </a:gs>
              </a:gsLst>
              <a:lin ang="2700000" scaled="1"/>
              <a:tileRect/>
            </a:gradFill>
            <a:ln>
              <a:gradFill>
                <a:gsLst>
                  <a:gs pos="0">
                    <a:srgbClr val="152125"/>
                  </a:gs>
                  <a:gs pos="48000">
                    <a:srgbClr val="1B6366"/>
                  </a:gs>
                  <a:gs pos="74000">
                    <a:srgbClr val="1F8D90"/>
                  </a:gs>
                  <a:gs pos="100000">
                    <a:srgbClr val="1F8D90"/>
                  </a:gs>
                </a:gsLst>
                <a:lin ang="5400000" scaled="1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Criação de DW no </a:t>
              </a:r>
              <a:r>
                <a:rPr lang="pt-BR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SnowFlake</a:t>
              </a:r>
              <a:endParaRPr lang="pt-BR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Criação de </a:t>
              </a:r>
              <a:r>
                <a:rPr lang="pt-BR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datebase</a:t>
              </a:r>
              <a:r>
                <a:rPr lang="pt-BR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pt-BR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schema</a:t>
              </a:r>
              <a:r>
                <a:rPr lang="pt-BR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de </a:t>
              </a:r>
              <a:r>
                <a:rPr lang="pt-BR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stage</a:t>
              </a:r>
              <a:r>
                <a:rPr lang="pt-BR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/</a:t>
              </a:r>
              <a:r>
                <a:rPr lang="pt-BR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prod</a:t>
              </a:r>
              <a:endParaRPr lang="pt-BR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0A1A2FBF-4BF7-C02C-76A5-1C7A10B3A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9186" y="2079883"/>
              <a:ext cx="285750" cy="285750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897F4C0C-6122-64C5-38DC-D6745F9D4DEB}"/>
              </a:ext>
            </a:extLst>
          </p:cNvPr>
          <p:cNvGrpSpPr/>
          <p:nvPr/>
        </p:nvGrpSpPr>
        <p:grpSpPr>
          <a:xfrm>
            <a:off x="1056734" y="2115101"/>
            <a:ext cx="4458700" cy="1853964"/>
            <a:chOff x="1056734" y="2257976"/>
            <a:chExt cx="4458700" cy="185396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BEFE43A1-47B2-A242-BD69-29F6DDE25525}"/>
                </a:ext>
              </a:extLst>
            </p:cNvPr>
            <p:cNvGrpSpPr/>
            <p:nvPr/>
          </p:nvGrpSpPr>
          <p:grpSpPr>
            <a:xfrm>
              <a:off x="1056734" y="2257976"/>
              <a:ext cx="4091077" cy="1435939"/>
              <a:chOff x="1056734" y="2077001"/>
              <a:chExt cx="4091077" cy="1435939"/>
            </a:xfrm>
          </p:grpSpPr>
          <p:sp>
            <p:nvSpPr>
              <p:cNvPr id="4" name="Retângulo: Cantos Arredondados 3">
                <a:extLst>
                  <a:ext uri="{FF2B5EF4-FFF2-40B4-BE49-F238E27FC236}">
                    <a16:creationId xmlns:a16="http://schemas.microsoft.com/office/drawing/2014/main" id="{361C9983-589E-80AA-E34A-ADD98B335257}"/>
                  </a:ext>
                </a:extLst>
              </p:cNvPr>
              <p:cNvSpPr/>
              <p:nvPr/>
            </p:nvSpPr>
            <p:spPr>
              <a:xfrm>
                <a:off x="1171034" y="2115101"/>
                <a:ext cx="3976777" cy="1397839"/>
              </a:xfrm>
              <a:prstGeom prst="roundRect">
                <a:avLst/>
              </a:prstGeom>
              <a:gradFill flip="none" rotWithShape="1">
                <a:gsLst>
                  <a:gs pos="0">
                    <a:srgbClr val="152125"/>
                  </a:gs>
                  <a:gs pos="43000">
                    <a:srgbClr val="1B6366"/>
                  </a:gs>
                  <a:gs pos="71000">
                    <a:srgbClr val="1D787B"/>
                  </a:gs>
                  <a:gs pos="100000">
                    <a:srgbClr val="1F8D90"/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rgbClr val="152125"/>
                    </a:gs>
                    <a:gs pos="48000">
                      <a:srgbClr val="1B6366"/>
                    </a:gs>
                    <a:gs pos="74000">
                      <a:srgbClr val="1F8D90"/>
                    </a:gs>
                    <a:gs pos="100000">
                      <a:srgbClr val="1F8D90"/>
                    </a:gs>
                  </a:gsLst>
                  <a:lin ang="5400000" scaled="1"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Criação de instância Linux na AWS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Instalação do Docker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Instalação do </a:t>
                </a:r>
                <a:r>
                  <a:rPr lang="pt-BR" sz="14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Airflow</a:t>
                </a:r>
                <a:r>
                  <a:rPr lang="pt-BR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no Docker</a:t>
                </a:r>
              </a:p>
            </p:txBody>
          </p:sp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312CA51F-6407-2F3A-DFE5-64CA55B129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6734" y="2077001"/>
                <a:ext cx="285750" cy="285750"/>
              </a:xfrm>
              <a:prstGeom prst="rect">
                <a:avLst/>
              </a:prstGeom>
            </p:spPr>
          </p:pic>
        </p:grpSp>
        <p:pic>
          <p:nvPicPr>
            <p:cNvPr id="31" name="Imagem 30" descr="Logotipo&#10;&#10;O conteúdo gerado por IA pode estar incorreto.">
              <a:extLst>
                <a:ext uri="{FF2B5EF4-FFF2-40B4-BE49-F238E27FC236}">
                  <a16:creationId xmlns:a16="http://schemas.microsoft.com/office/drawing/2014/main" id="{A9D0D5CF-F580-F737-71E7-D6A597E12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3985" y="3315757"/>
              <a:ext cx="1073505" cy="796183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3C0BBCB2-36CC-1F7C-7438-27899E895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9969" y="3172813"/>
              <a:ext cx="715465" cy="715465"/>
            </a:xfrm>
            <a:prstGeom prst="rect">
              <a:avLst/>
            </a:prstGeom>
          </p:spPr>
        </p:pic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48C701E9-D6BC-5DF7-DB5C-86082EB63A0A}"/>
              </a:ext>
            </a:extLst>
          </p:cNvPr>
          <p:cNvGrpSpPr/>
          <p:nvPr/>
        </p:nvGrpSpPr>
        <p:grpSpPr>
          <a:xfrm>
            <a:off x="9477375" y="3076575"/>
            <a:ext cx="1783141" cy="675567"/>
            <a:chOff x="9553575" y="1846276"/>
            <a:chExt cx="2028825" cy="848591"/>
          </a:xfrm>
        </p:grpSpPr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36AD814C-CADF-CBE8-D1AD-7ED34DFDBDB9}"/>
                </a:ext>
              </a:extLst>
            </p:cNvPr>
            <p:cNvSpPr/>
            <p:nvPr/>
          </p:nvSpPr>
          <p:spPr>
            <a:xfrm>
              <a:off x="9553575" y="1910313"/>
              <a:ext cx="2028825" cy="6953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5" name="Imagem 34" descr="Logotipo&#10;&#10;O conteúdo gerado por IA pode estar incorreto.">
              <a:extLst>
                <a:ext uri="{FF2B5EF4-FFF2-40B4-BE49-F238E27FC236}">
                  <a16:creationId xmlns:a16="http://schemas.microsoft.com/office/drawing/2014/main" id="{244CBFF6-BC56-6DFF-3C04-D5E0B8E27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4537" y="1846276"/>
              <a:ext cx="1866900" cy="848591"/>
            </a:xfrm>
            <a:prstGeom prst="rect">
              <a:avLst/>
            </a:prstGeom>
          </p:spPr>
        </p:pic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D52B12FF-316E-AC5C-28D1-F94F2AB86790}"/>
              </a:ext>
            </a:extLst>
          </p:cNvPr>
          <p:cNvGrpSpPr/>
          <p:nvPr/>
        </p:nvGrpSpPr>
        <p:grpSpPr>
          <a:xfrm>
            <a:off x="1078294" y="4229100"/>
            <a:ext cx="4615371" cy="1844949"/>
            <a:chOff x="1078294" y="4229100"/>
            <a:chExt cx="4615371" cy="1844949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02E665DA-7A5D-903C-76C6-AABF196135B3}"/>
                </a:ext>
              </a:extLst>
            </p:cNvPr>
            <p:cNvGrpSpPr/>
            <p:nvPr/>
          </p:nvGrpSpPr>
          <p:grpSpPr>
            <a:xfrm>
              <a:off x="1078294" y="4229100"/>
              <a:ext cx="4069517" cy="1456223"/>
              <a:chOff x="1078294" y="3857625"/>
              <a:chExt cx="4069517" cy="1456223"/>
            </a:xfrm>
          </p:grpSpPr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5EC5E980-4DC7-A292-3FCA-DFF8B084D594}"/>
                  </a:ext>
                </a:extLst>
              </p:cNvPr>
              <p:cNvSpPr/>
              <p:nvPr/>
            </p:nvSpPr>
            <p:spPr>
              <a:xfrm>
                <a:off x="1171034" y="3916009"/>
                <a:ext cx="3976777" cy="1397839"/>
              </a:xfrm>
              <a:prstGeom prst="roundRect">
                <a:avLst/>
              </a:prstGeom>
              <a:gradFill flip="none" rotWithShape="1">
                <a:gsLst>
                  <a:gs pos="0">
                    <a:srgbClr val="152125"/>
                  </a:gs>
                  <a:gs pos="43000">
                    <a:srgbClr val="1B6366"/>
                  </a:gs>
                  <a:gs pos="71000">
                    <a:srgbClr val="1D787B"/>
                  </a:gs>
                  <a:gs pos="100000">
                    <a:srgbClr val="1F8D90"/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rgbClr val="152125"/>
                    </a:gs>
                    <a:gs pos="48000">
                      <a:srgbClr val="1B6366"/>
                    </a:gs>
                    <a:gs pos="74000">
                      <a:srgbClr val="1F8D90"/>
                    </a:gs>
                    <a:gs pos="100000">
                      <a:srgbClr val="1F8D90"/>
                    </a:gs>
                  </a:gsLst>
                  <a:lin ang="5400000" scaled="1"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Dag e Task no </a:t>
                </a:r>
                <a:r>
                  <a:rPr lang="pt-BR" sz="14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airflow</a:t>
                </a:r>
                <a:r>
                  <a:rPr lang="pt-BR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para consumir dados do </a:t>
                </a:r>
                <a:r>
                  <a:rPr lang="pt-BR" sz="14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Postgres</a:t>
                </a:r>
                <a:r>
                  <a:rPr lang="pt-BR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e carregar no </a:t>
                </a:r>
                <a:r>
                  <a:rPr lang="pt-BR" sz="14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SnowFlake</a:t>
                </a:r>
                <a:endParaRPr lang="pt-BR" sz="14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Transformação de dados com DBT</a:t>
                </a:r>
              </a:p>
            </p:txBody>
          </p:sp>
          <p:pic>
            <p:nvPicPr>
              <p:cNvPr id="23" name="Imagem 22">
                <a:extLst>
                  <a:ext uri="{FF2B5EF4-FFF2-40B4-BE49-F238E27FC236}">
                    <a16:creationId xmlns:a16="http://schemas.microsoft.com/office/drawing/2014/main" id="{38E5B74A-F81C-E85F-D900-1D17DBF26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8294" y="3857625"/>
                <a:ext cx="280903" cy="280903"/>
              </a:xfrm>
              <a:prstGeom prst="rect">
                <a:avLst/>
              </a:prstGeom>
            </p:spPr>
          </p:pic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547F3951-A37A-27B1-9B8B-3DBAF6F4255B}"/>
                </a:ext>
              </a:extLst>
            </p:cNvPr>
            <p:cNvGrpSpPr/>
            <p:nvPr/>
          </p:nvGrpSpPr>
          <p:grpSpPr>
            <a:xfrm>
              <a:off x="3459098" y="5520498"/>
              <a:ext cx="1783141" cy="553551"/>
              <a:chOff x="3459098" y="5520498"/>
              <a:chExt cx="1783141" cy="553551"/>
            </a:xfrm>
          </p:grpSpPr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CF066EBB-D94D-C9F1-B810-E35FA645C927}"/>
                  </a:ext>
                </a:extLst>
              </p:cNvPr>
              <p:cNvSpPr/>
              <p:nvPr/>
            </p:nvSpPr>
            <p:spPr>
              <a:xfrm>
                <a:off x="3459098" y="5520498"/>
                <a:ext cx="1783141" cy="5535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6" name="Imagem 45" descr="Desenho em preto e branco&#10;&#10;O conteúdo gerado por IA pode estar incorreto.">
                <a:extLst>
                  <a:ext uri="{FF2B5EF4-FFF2-40B4-BE49-F238E27FC236}">
                    <a16:creationId xmlns:a16="http://schemas.microsoft.com/office/drawing/2014/main" id="{55E7E27A-888B-90AA-781E-2B05DBB13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9595" y="5576213"/>
                <a:ext cx="1263095" cy="430422"/>
              </a:xfrm>
              <a:prstGeom prst="rect">
                <a:avLst/>
              </a:prstGeom>
            </p:spPr>
          </p:pic>
        </p:grpSp>
        <p:pic>
          <p:nvPicPr>
            <p:cNvPr id="43" name="Imagem 42" descr="Desenho de personagem de desenho animado&#10;&#10;O conteúdo gerado por IA pode estar incorreto.">
              <a:extLst>
                <a:ext uri="{FF2B5EF4-FFF2-40B4-BE49-F238E27FC236}">
                  <a16:creationId xmlns:a16="http://schemas.microsoft.com/office/drawing/2014/main" id="{3B380C0B-A508-EC4A-DBC9-A82C5E51F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903" y="4878695"/>
              <a:ext cx="766762" cy="766762"/>
            </a:xfrm>
            <a:prstGeom prst="rect">
              <a:avLst/>
            </a:prstGeom>
          </p:spPr>
        </p:pic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C2BDEBAF-D805-A5E8-5A80-D4B888428185}"/>
              </a:ext>
            </a:extLst>
          </p:cNvPr>
          <p:cNvGrpSpPr/>
          <p:nvPr/>
        </p:nvGrpSpPr>
        <p:grpSpPr>
          <a:xfrm>
            <a:off x="6819186" y="4277970"/>
            <a:ext cx="4441329" cy="1644263"/>
            <a:chOff x="6819186" y="4277970"/>
            <a:chExt cx="4441329" cy="1644263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DE6FC4CB-D8C5-A06B-89F4-2241F9F67531}"/>
                </a:ext>
              </a:extLst>
            </p:cNvPr>
            <p:cNvGrpSpPr/>
            <p:nvPr/>
          </p:nvGrpSpPr>
          <p:grpSpPr>
            <a:xfrm>
              <a:off x="6819186" y="4277970"/>
              <a:ext cx="4070941" cy="1407353"/>
              <a:chOff x="6819186" y="4268445"/>
              <a:chExt cx="4070941" cy="1407353"/>
            </a:xfrm>
          </p:grpSpPr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5FB95CCC-3FFA-F632-9F23-4422A92D2D50}"/>
                  </a:ext>
                </a:extLst>
              </p:cNvPr>
              <p:cNvSpPr/>
              <p:nvPr/>
            </p:nvSpPr>
            <p:spPr>
              <a:xfrm>
                <a:off x="6913350" y="4277959"/>
                <a:ext cx="3976777" cy="1397839"/>
              </a:xfrm>
              <a:prstGeom prst="roundRect">
                <a:avLst/>
              </a:prstGeom>
              <a:gradFill flip="none" rotWithShape="1">
                <a:gsLst>
                  <a:gs pos="0">
                    <a:srgbClr val="152125"/>
                  </a:gs>
                  <a:gs pos="43000">
                    <a:srgbClr val="1B6366"/>
                  </a:gs>
                  <a:gs pos="71000">
                    <a:srgbClr val="1D787B"/>
                  </a:gs>
                  <a:gs pos="100000">
                    <a:srgbClr val="1F8D90"/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rgbClr val="152125"/>
                    </a:gs>
                    <a:gs pos="48000">
                      <a:srgbClr val="1B6366"/>
                    </a:gs>
                    <a:gs pos="74000">
                      <a:srgbClr val="1F8D90"/>
                    </a:gs>
                    <a:gs pos="100000">
                      <a:srgbClr val="1F8D90"/>
                    </a:gs>
                  </a:gsLst>
                  <a:lin ang="5400000" scaled="1"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Desenvolvimento de análise no </a:t>
                </a:r>
                <a:r>
                  <a:rPr lang="pt-BR" sz="14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Looker</a:t>
                </a:r>
                <a:r>
                  <a:rPr lang="pt-BR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Studio</a:t>
                </a:r>
              </a:p>
            </p:txBody>
          </p:sp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7E54D8A-9945-7A9C-0084-67B879F31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19186" y="4268445"/>
                <a:ext cx="285751" cy="285751"/>
              </a:xfrm>
              <a:prstGeom prst="rect">
                <a:avLst/>
              </a:prstGeom>
            </p:spPr>
          </p:pic>
        </p:grpSp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A3314154-FE03-5459-3498-4E78F8ACBBEB}"/>
                </a:ext>
              </a:extLst>
            </p:cNvPr>
            <p:cNvGrpSpPr/>
            <p:nvPr/>
          </p:nvGrpSpPr>
          <p:grpSpPr>
            <a:xfrm>
              <a:off x="9477374" y="5368682"/>
              <a:ext cx="1783141" cy="553551"/>
              <a:chOff x="9477374" y="5368682"/>
              <a:chExt cx="1783141" cy="553551"/>
            </a:xfrm>
          </p:grpSpPr>
          <p:sp>
            <p:nvSpPr>
              <p:cNvPr id="52" name="Retângulo: Cantos Arredondados 51">
                <a:extLst>
                  <a:ext uri="{FF2B5EF4-FFF2-40B4-BE49-F238E27FC236}">
                    <a16:creationId xmlns:a16="http://schemas.microsoft.com/office/drawing/2014/main" id="{C8CF7C7C-7591-EA58-0EFC-2EF1B935AF45}"/>
                  </a:ext>
                </a:extLst>
              </p:cNvPr>
              <p:cNvSpPr/>
              <p:nvPr/>
            </p:nvSpPr>
            <p:spPr>
              <a:xfrm>
                <a:off x="9477374" y="5368682"/>
                <a:ext cx="1783141" cy="5535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56" name="Imagem 55" descr="Ícone&#10;&#10;O conteúdo gerado por IA pode estar incorreto.">
                <a:extLst>
                  <a:ext uri="{FF2B5EF4-FFF2-40B4-BE49-F238E27FC236}">
                    <a16:creationId xmlns:a16="http://schemas.microsoft.com/office/drawing/2014/main" id="{9E5BF48D-ECC8-5C4F-5E76-0438ABD98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24202" y="5468016"/>
                <a:ext cx="1341594" cy="356361"/>
              </a:xfrm>
              <a:prstGeom prst="rect">
                <a:avLst/>
              </a:prstGeom>
            </p:spPr>
          </p:pic>
        </p:grp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B5F2DF6A-E824-E66A-0A99-1D52C819FA81}"/>
              </a:ext>
            </a:extLst>
          </p:cNvPr>
          <p:cNvSpPr txBox="1"/>
          <p:nvPr/>
        </p:nvSpPr>
        <p:spPr>
          <a:xfrm>
            <a:off x="1356561" y="2115101"/>
            <a:ext cx="25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ptos Display" panose="020B0004020202020204" pitchFamily="34" charset="0"/>
                <a:cs typeface="Aharoni" panose="020F0502020204030204" pitchFamily="2" charset="-79"/>
              </a:rPr>
              <a:t>Criação do ambiente: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3129B05E-B38D-33FD-72D4-0CAE3D9BD822}"/>
              </a:ext>
            </a:extLst>
          </p:cNvPr>
          <p:cNvSpPr txBox="1"/>
          <p:nvPr/>
        </p:nvSpPr>
        <p:spPr>
          <a:xfrm>
            <a:off x="7124127" y="2103753"/>
            <a:ext cx="291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ptos Display" panose="020B0004020202020204" pitchFamily="34" charset="0"/>
                <a:cs typeface="Aharoni" panose="020F0502020204030204" pitchFamily="2" charset="-79"/>
              </a:rPr>
              <a:t>Criação do </a:t>
            </a:r>
            <a:r>
              <a:rPr lang="pt-BR" dirty="0" err="1">
                <a:solidFill>
                  <a:schemeClr val="bg1"/>
                </a:solidFill>
                <a:latin typeface="Aptos Display" panose="020B0004020202020204" pitchFamily="34" charset="0"/>
                <a:cs typeface="Aharoni" panose="020F0502020204030204" pitchFamily="2" charset="-79"/>
              </a:rPr>
              <a:t>DataWarehouse</a:t>
            </a:r>
            <a:r>
              <a:rPr lang="pt-BR" dirty="0">
                <a:solidFill>
                  <a:schemeClr val="bg1"/>
                </a:solidFill>
                <a:latin typeface="Aptos Display" panose="020B0004020202020204" pitchFamily="34" charset="0"/>
                <a:cs typeface="Aharoni" panose="020F0502020204030204" pitchFamily="2" charset="-79"/>
              </a:rPr>
              <a:t>: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0D6583A-BE14-1A4B-4064-4329EEFC8F9D}"/>
              </a:ext>
            </a:extLst>
          </p:cNvPr>
          <p:cNvSpPr txBox="1"/>
          <p:nvPr/>
        </p:nvSpPr>
        <p:spPr>
          <a:xfrm>
            <a:off x="1342484" y="4201389"/>
            <a:ext cx="291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ptos Display" panose="020B0004020202020204" pitchFamily="34" charset="0"/>
                <a:cs typeface="Aharoni" panose="020F0502020204030204" pitchFamily="2" charset="-79"/>
              </a:rPr>
              <a:t>Preparação dos dados: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AFF9F0E-E3FC-18C0-1641-1BA90F45B429}"/>
              </a:ext>
            </a:extLst>
          </p:cNvPr>
          <p:cNvSpPr txBox="1"/>
          <p:nvPr/>
        </p:nvSpPr>
        <p:spPr>
          <a:xfrm>
            <a:off x="7104936" y="4245814"/>
            <a:ext cx="291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ptos Display" panose="020B0004020202020204" pitchFamily="34" charset="0"/>
                <a:cs typeface="Aharoni" panose="020F0502020204030204" pitchFamily="2" charset="-79"/>
              </a:rPr>
              <a:t>Criação da análise:</a:t>
            </a:r>
          </a:p>
        </p:txBody>
      </p:sp>
    </p:spTree>
    <p:extLst>
      <p:ext uri="{BB962C8B-B14F-4D97-AF65-F5344CB8AC3E}">
        <p14:creationId xmlns:p14="http://schemas.microsoft.com/office/powerpoint/2010/main" val="408601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E04DB49-7141-BAE8-CCB6-DA9C3E68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4" y="244657"/>
            <a:ext cx="376826" cy="37682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925D8C8-C021-1015-28DC-AD97D061E15C}"/>
              </a:ext>
            </a:extLst>
          </p:cNvPr>
          <p:cNvSpPr txBox="1"/>
          <p:nvPr/>
        </p:nvSpPr>
        <p:spPr>
          <a:xfrm>
            <a:off x="632660" y="171460"/>
            <a:ext cx="4301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ptos Display" panose="020B0004020202020204" pitchFamily="34" charset="0"/>
                <a:cs typeface="Aharoni" panose="020F0502020204030204" pitchFamily="2" charset="-79"/>
              </a:rPr>
              <a:t>Criação do ambiente: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0522364-E34B-5A97-D9F1-15991864C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5" y="876300"/>
            <a:ext cx="6596164" cy="3009900"/>
          </a:xfrm>
          <a:prstGeom prst="round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21A932E-085F-2BA7-C182-F93D5499062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059" t="9783" r="11649" b="9034"/>
          <a:stretch/>
        </p:blipFill>
        <p:spPr>
          <a:xfrm>
            <a:off x="444247" y="3448039"/>
            <a:ext cx="5624614" cy="3238501"/>
          </a:xfrm>
          <a:prstGeom prst="round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CDEFFFF-3FBE-DEBD-22F9-73B9826ADBAC}"/>
              </a:ext>
            </a:extLst>
          </p:cNvPr>
          <p:cNvSpPr/>
          <p:nvPr/>
        </p:nvSpPr>
        <p:spPr>
          <a:xfrm>
            <a:off x="819151" y="1280395"/>
            <a:ext cx="3819526" cy="176355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>
            <a:solidFill>
              <a:schemeClr val="tx2">
                <a:lumMod val="75000"/>
                <a:lumOff val="25000"/>
              </a:schemeClr>
            </a:solidFill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sz="1200" b="1" dirty="0">
                <a:solidFill>
                  <a:schemeClr val="tx1"/>
                </a:solidFill>
              </a:rPr>
              <a:t>• Criação de instância Linux na AWS</a:t>
            </a:r>
          </a:p>
          <a:p>
            <a:pPr>
              <a:buNone/>
            </a:pPr>
            <a:endParaRPr lang="pt-BR" sz="12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Escolha da AMI (</a:t>
            </a:r>
            <a:r>
              <a:rPr lang="pt-BR" sz="1200" dirty="0" err="1">
                <a:solidFill>
                  <a:schemeClr val="tx1"/>
                </a:solidFill>
              </a:rPr>
              <a:t>Amazon</a:t>
            </a:r>
            <a:r>
              <a:rPr lang="pt-BR" sz="1200" dirty="0">
                <a:solidFill>
                  <a:schemeClr val="tx1"/>
                </a:solidFill>
              </a:rPr>
              <a:t> Machine </a:t>
            </a:r>
            <a:r>
              <a:rPr lang="pt-BR" sz="1200" dirty="0" err="1">
                <a:solidFill>
                  <a:schemeClr val="tx1"/>
                </a:solidFill>
              </a:rPr>
              <a:t>Image</a:t>
            </a:r>
            <a:r>
              <a:rPr lang="pt-BR" sz="1200" dirty="0">
                <a:solidFill>
                  <a:schemeClr val="tx1"/>
                </a:solidFill>
              </a:rPr>
              <a:t>) baseada em Ubuntu.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Configuração de segurança com grupos de segurança (SSH, portas necessárias).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Atribuição de chave SSH para acesso remoto à instância.</a:t>
            </a:r>
          </a:p>
        </p:txBody>
      </p:sp>
      <p:pic>
        <p:nvPicPr>
          <p:cNvPr id="13" name="Gráfico 12" descr="Seta: Curva no sentido anti-horário com preenchimento sólido">
            <a:extLst>
              <a:ext uri="{FF2B5EF4-FFF2-40B4-BE49-F238E27FC236}">
                <a16:creationId xmlns:a16="http://schemas.microsoft.com/office/drawing/2014/main" id="{F66511A4-E2D1-BB34-2E26-48A5FB840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187428">
            <a:off x="4352926" y="1136977"/>
            <a:ext cx="914400" cy="914400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9EC1E2D-B590-88B5-A969-F8E156CD697D}"/>
              </a:ext>
            </a:extLst>
          </p:cNvPr>
          <p:cNvSpPr/>
          <p:nvPr/>
        </p:nvSpPr>
        <p:spPr>
          <a:xfrm>
            <a:off x="6581776" y="4694793"/>
            <a:ext cx="3819526" cy="176355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>
            <a:solidFill>
              <a:schemeClr val="tx2">
                <a:lumMod val="75000"/>
                <a:lumOff val="25000"/>
              </a:schemeClr>
            </a:solidFill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sz="1200" b="1" dirty="0">
                <a:solidFill>
                  <a:schemeClr val="tx1"/>
                </a:solidFill>
              </a:rPr>
              <a:t>• Instalação do Docker</a:t>
            </a:r>
          </a:p>
          <a:p>
            <a:pPr>
              <a:buNone/>
            </a:pPr>
            <a:endParaRPr lang="pt-BR" sz="12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Atualização dos pacotes da instância e instalação de dependências.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Adição do repositório oficial e instalação do Docker </a:t>
            </a:r>
            <a:r>
              <a:rPr lang="pt-BR" sz="1200" dirty="0" err="1">
                <a:solidFill>
                  <a:schemeClr val="tx1"/>
                </a:solidFill>
              </a:rPr>
              <a:t>Engine</a:t>
            </a:r>
            <a:r>
              <a:rPr lang="pt-BR" sz="12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Verificação do serviço e inclusão do usuário no grupo </a:t>
            </a:r>
            <a:r>
              <a:rPr lang="pt-BR" sz="1200" dirty="0" err="1">
                <a:solidFill>
                  <a:schemeClr val="tx1"/>
                </a:solidFill>
              </a:rPr>
              <a:t>docker</a:t>
            </a:r>
            <a:r>
              <a:rPr lang="pt-BR" sz="12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7" name="Gráfico 16" descr="Seta: Curva no sentido anti-horário com preenchimento sólido">
            <a:extLst>
              <a:ext uri="{FF2B5EF4-FFF2-40B4-BE49-F238E27FC236}">
                <a16:creationId xmlns:a16="http://schemas.microsoft.com/office/drawing/2014/main" id="{6EBFCCC3-3E76-7B73-96D5-A5BCF2BCF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438150">
            <a:off x="5796479" y="51193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2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43A5E-701C-C47A-1E7A-F914C9DD5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3261FD4-A4AC-215F-3477-9E19A31B1DC3}"/>
              </a:ext>
            </a:extLst>
          </p:cNvPr>
          <p:cNvSpPr txBox="1"/>
          <p:nvPr/>
        </p:nvSpPr>
        <p:spPr>
          <a:xfrm>
            <a:off x="632660" y="171460"/>
            <a:ext cx="4577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ptos Display" panose="020B0004020202020204" pitchFamily="34" charset="0"/>
                <a:cs typeface="Aharoni" panose="020F0502020204030204" pitchFamily="2" charset="-79"/>
              </a:rPr>
              <a:t>Criação do </a:t>
            </a:r>
            <a:r>
              <a:rPr lang="pt-BR" sz="2800" dirty="0" err="1">
                <a:solidFill>
                  <a:schemeClr val="bg1"/>
                </a:solidFill>
                <a:latin typeface="Aptos Display" panose="020B0004020202020204" pitchFamily="34" charset="0"/>
                <a:cs typeface="Aharoni" panose="020F0502020204030204" pitchFamily="2" charset="-79"/>
              </a:rPr>
              <a:t>DataWarehouse</a:t>
            </a:r>
            <a:r>
              <a:rPr lang="pt-BR" sz="2800" dirty="0">
                <a:solidFill>
                  <a:schemeClr val="bg1"/>
                </a:solidFill>
                <a:latin typeface="Aptos Display" panose="020B0004020202020204" pitchFamily="34" charset="0"/>
                <a:cs typeface="Aharoni" panose="020F0502020204030204" pitchFamily="2" charset="-79"/>
              </a:rPr>
              <a:t> 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AB679C2-A077-7161-22ED-73EC2150C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4" y="244657"/>
            <a:ext cx="376826" cy="37682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A147039-C90B-C27E-F178-98CB82BD2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471" y="906366"/>
            <a:ext cx="8259515" cy="3912630"/>
          </a:xfrm>
          <a:prstGeom prst="round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00D1766-19E8-719A-60DB-666FDB6B75A1}"/>
              </a:ext>
            </a:extLst>
          </p:cNvPr>
          <p:cNvSpPr/>
          <p:nvPr/>
        </p:nvSpPr>
        <p:spPr>
          <a:xfrm>
            <a:off x="444247" y="2312706"/>
            <a:ext cx="3137153" cy="21596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>
            <a:solidFill>
              <a:schemeClr val="tx2">
                <a:lumMod val="75000"/>
                <a:lumOff val="25000"/>
              </a:schemeClr>
            </a:solidFill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sz="1200" b="1" dirty="0">
                <a:solidFill>
                  <a:schemeClr val="tx1"/>
                </a:solidFill>
              </a:rPr>
              <a:t>• Criação de DW no </a:t>
            </a:r>
            <a:r>
              <a:rPr lang="pt-BR" sz="1200" b="1" dirty="0" err="1">
                <a:solidFill>
                  <a:schemeClr val="tx1"/>
                </a:solidFill>
              </a:rPr>
              <a:t>Snowflake</a:t>
            </a:r>
            <a:endParaRPr lang="pt-BR" sz="1200" b="1" dirty="0">
              <a:solidFill>
                <a:schemeClr val="tx1"/>
              </a:solidFill>
            </a:endParaRPr>
          </a:p>
          <a:p>
            <a:pPr>
              <a:buNone/>
            </a:pPr>
            <a:endParaRPr lang="pt-BR" sz="12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Abertura de conta no </a:t>
            </a:r>
            <a:r>
              <a:rPr lang="pt-BR" sz="1200" dirty="0" err="1">
                <a:solidFill>
                  <a:schemeClr val="tx1"/>
                </a:solidFill>
              </a:rPr>
              <a:t>Snowflake</a:t>
            </a:r>
            <a:r>
              <a:rPr lang="pt-BR" sz="1200" dirty="0">
                <a:solidFill>
                  <a:schemeClr val="tx1"/>
                </a:solidFill>
              </a:rPr>
              <a:t> e definição do </a:t>
            </a:r>
            <a:r>
              <a:rPr lang="pt-BR" sz="1200" dirty="0" err="1">
                <a:solidFill>
                  <a:schemeClr val="tx1"/>
                </a:solidFill>
              </a:rPr>
              <a:t>warehouse</a:t>
            </a:r>
            <a:r>
              <a:rPr lang="pt-BR" sz="1200" dirty="0">
                <a:solidFill>
                  <a:schemeClr val="tx1"/>
                </a:solidFill>
              </a:rPr>
              <a:t> inicial.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Configuração de roles e permissões de acesso ao ambiente.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Escolha do tamanho e tipo de </a:t>
            </a:r>
            <a:r>
              <a:rPr lang="pt-BR" sz="1200" dirty="0" err="1">
                <a:solidFill>
                  <a:schemeClr val="tx1"/>
                </a:solidFill>
              </a:rPr>
              <a:t>warehouse</a:t>
            </a:r>
            <a:r>
              <a:rPr lang="pt-BR" sz="1200" dirty="0">
                <a:solidFill>
                  <a:schemeClr val="tx1"/>
                </a:solidFill>
              </a:rPr>
              <a:t> (</a:t>
            </a:r>
            <a:r>
              <a:rPr lang="pt-BR" sz="1200" dirty="0" err="1">
                <a:solidFill>
                  <a:schemeClr val="tx1"/>
                </a:solidFill>
              </a:rPr>
              <a:t>ex</a:t>
            </a:r>
            <a:r>
              <a:rPr lang="pt-BR" sz="1200" dirty="0">
                <a:solidFill>
                  <a:schemeClr val="tx1"/>
                </a:solidFill>
              </a:rPr>
              <a:t>: X-</a:t>
            </a:r>
            <a:r>
              <a:rPr lang="pt-BR" sz="1200" dirty="0" err="1">
                <a:solidFill>
                  <a:schemeClr val="tx1"/>
                </a:solidFill>
              </a:rPr>
              <a:t>Small</a:t>
            </a:r>
            <a:r>
              <a:rPr lang="pt-BR" sz="1200" dirty="0">
                <a:solidFill>
                  <a:schemeClr val="tx1"/>
                </a:solidFill>
              </a:rPr>
              <a:t> para testes).</a:t>
            </a:r>
          </a:p>
          <a:p>
            <a:pPr>
              <a:buNone/>
            </a:pP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9" name="Gráfico 8" descr="Seta: Curva no sentido anti-horário com preenchimento sólido">
            <a:extLst>
              <a:ext uri="{FF2B5EF4-FFF2-40B4-BE49-F238E27FC236}">
                <a16:creationId xmlns:a16="http://schemas.microsoft.com/office/drawing/2014/main" id="{98879170-6F16-A3B1-4474-95D4D8AE1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311095">
            <a:off x="3042954" y="1855506"/>
            <a:ext cx="914400" cy="914400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9C51A6C-FE96-4D2C-A7BF-1BBB3AD1D371}"/>
              </a:ext>
            </a:extLst>
          </p:cNvPr>
          <p:cNvSpPr/>
          <p:nvPr/>
        </p:nvSpPr>
        <p:spPr>
          <a:xfrm>
            <a:off x="5670423" y="5030682"/>
            <a:ext cx="5759577" cy="16410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>
            <a:solidFill>
              <a:schemeClr val="tx2">
                <a:lumMod val="75000"/>
                <a:lumOff val="25000"/>
              </a:schemeClr>
            </a:solidFill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sz="1200" b="1" dirty="0">
                <a:solidFill>
                  <a:schemeClr val="tx1"/>
                </a:solidFill>
              </a:rPr>
              <a:t>• Criação de </a:t>
            </a:r>
            <a:r>
              <a:rPr lang="pt-BR" sz="1200" b="1" dirty="0" err="1">
                <a:solidFill>
                  <a:schemeClr val="tx1"/>
                </a:solidFill>
              </a:rPr>
              <a:t>database</a:t>
            </a:r>
            <a:r>
              <a:rPr lang="pt-BR" sz="1200" b="1" dirty="0">
                <a:solidFill>
                  <a:schemeClr val="tx1"/>
                </a:solidFill>
              </a:rPr>
              <a:t>, </a:t>
            </a:r>
            <a:r>
              <a:rPr lang="pt-BR" sz="1200" b="1" dirty="0" err="1">
                <a:solidFill>
                  <a:schemeClr val="tx1"/>
                </a:solidFill>
              </a:rPr>
              <a:t>schema</a:t>
            </a:r>
            <a:r>
              <a:rPr lang="pt-BR" sz="1200" b="1" dirty="0">
                <a:solidFill>
                  <a:schemeClr val="tx1"/>
                </a:solidFill>
              </a:rPr>
              <a:t> de </a:t>
            </a:r>
            <a:r>
              <a:rPr lang="pt-BR" sz="1200" b="1" dirty="0" err="1">
                <a:solidFill>
                  <a:schemeClr val="tx1"/>
                </a:solidFill>
              </a:rPr>
              <a:t>stage</a:t>
            </a:r>
            <a:r>
              <a:rPr lang="pt-BR" sz="1200" b="1" dirty="0">
                <a:solidFill>
                  <a:schemeClr val="tx1"/>
                </a:solidFill>
              </a:rPr>
              <a:t>/</a:t>
            </a:r>
            <a:r>
              <a:rPr lang="pt-BR" sz="1200" b="1" dirty="0" err="1">
                <a:solidFill>
                  <a:schemeClr val="tx1"/>
                </a:solidFill>
              </a:rPr>
              <a:t>prod</a:t>
            </a:r>
            <a:endParaRPr lang="pt-BR" sz="1200" b="1" dirty="0">
              <a:solidFill>
                <a:schemeClr val="tx1"/>
              </a:solidFill>
            </a:endParaRPr>
          </a:p>
          <a:p>
            <a:pPr>
              <a:buNone/>
            </a:pPr>
            <a:endParaRPr lang="pt-BR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Criação do banco principal para organização dos dados.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Estruturação dos </a:t>
            </a:r>
            <a:r>
              <a:rPr lang="pt-BR" sz="1200" dirty="0" err="1">
                <a:solidFill>
                  <a:schemeClr val="tx1"/>
                </a:solidFill>
              </a:rPr>
              <a:t>schemas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stage</a:t>
            </a:r>
            <a:r>
              <a:rPr lang="pt-BR" sz="1200" dirty="0">
                <a:solidFill>
                  <a:schemeClr val="tx1"/>
                </a:solidFill>
              </a:rPr>
              <a:t> (dados brutos) e </a:t>
            </a:r>
            <a:r>
              <a:rPr lang="pt-BR" sz="1200" dirty="0" err="1">
                <a:solidFill>
                  <a:schemeClr val="tx1"/>
                </a:solidFill>
              </a:rPr>
              <a:t>prod</a:t>
            </a:r>
            <a:r>
              <a:rPr lang="pt-BR" sz="1200" dirty="0">
                <a:solidFill>
                  <a:schemeClr val="tx1"/>
                </a:solidFill>
              </a:rPr>
              <a:t> (dados tratados).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Aplicação de boas práticas de nomenclatura e versionamento.</a:t>
            </a:r>
          </a:p>
        </p:txBody>
      </p:sp>
      <p:pic>
        <p:nvPicPr>
          <p:cNvPr id="11" name="Gráfico 10" descr="Seta: Curva no sentido anti-horário com preenchimento sólido">
            <a:extLst>
              <a:ext uri="{FF2B5EF4-FFF2-40B4-BE49-F238E27FC236}">
                <a16:creationId xmlns:a16="http://schemas.microsoft.com/office/drawing/2014/main" id="{CA41E46D-AA91-772B-14EA-CB30AC5B3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274035">
            <a:off x="5213223" y="44595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7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30E15-C224-5955-EB87-09774922C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FA534F67-DB4D-5D3B-83E0-4C91F6C76592}"/>
              </a:ext>
            </a:extLst>
          </p:cNvPr>
          <p:cNvSpPr txBox="1"/>
          <p:nvPr/>
        </p:nvSpPr>
        <p:spPr>
          <a:xfrm>
            <a:off x="632660" y="171460"/>
            <a:ext cx="4301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ptos Display" panose="020B0004020202020204" pitchFamily="34" charset="0"/>
                <a:cs typeface="Aharoni" panose="020F0502020204030204" pitchFamily="2" charset="-79"/>
              </a:rPr>
              <a:t>Preparação dos dados: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632172D-D43D-A6A4-586F-A25EE346F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4" y="244657"/>
            <a:ext cx="376826" cy="37682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6369C76-8889-46BB-F121-AFBD597082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7578"/>
          <a:stretch/>
        </p:blipFill>
        <p:spPr>
          <a:xfrm>
            <a:off x="152401" y="951208"/>
            <a:ext cx="6858000" cy="3331134"/>
          </a:xfrm>
          <a:prstGeom prst="round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A7D61D9-675E-795E-A529-8C017698E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76" y="3429000"/>
            <a:ext cx="6858000" cy="3160800"/>
          </a:xfrm>
          <a:prstGeom prst="round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AFC425B-FBCC-85F5-D05F-E8D6E9B29A41}"/>
              </a:ext>
            </a:extLst>
          </p:cNvPr>
          <p:cNvSpPr/>
          <p:nvPr/>
        </p:nvSpPr>
        <p:spPr>
          <a:xfrm>
            <a:off x="632660" y="4678742"/>
            <a:ext cx="3819526" cy="2007798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>
            <a:solidFill>
              <a:schemeClr val="tx2">
                <a:lumMod val="75000"/>
                <a:lumOff val="25000"/>
              </a:schemeClr>
            </a:solidFill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1"/>
                </a:solidFill>
              </a:rPr>
              <a:t>• DAG e Task no </a:t>
            </a:r>
            <a:r>
              <a:rPr lang="pt-BR" sz="1200" b="1" dirty="0" err="1">
                <a:solidFill>
                  <a:schemeClr val="tx1"/>
                </a:solidFill>
              </a:rPr>
              <a:t>Airflow</a:t>
            </a:r>
            <a:r>
              <a:rPr lang="pt-BR" sz="1200" b="1" dirty="0">
                <a:solidFill>
                  <a:schemeClr val="tx1"/>
                </a:solidFill>
              </a:rPr>
              <a:t> para consumir dados do </a:t>
            </a:r>
            <a:r>
              <a:rPr lang="pt-BR" sz="1200" b="1" dirty="0" err="1">
                <a:solidFill>
                  <a:schemeClr val="tx1"/>
                </a:solidFill>
              </a:rPr>
              <a:t>Postgres</a:t>
            </a:r>
            <a:r>
              <a:rPr lang="pt-BR" sz="1200" b="1" dirty="0">
                <a:solidFill>
                  <a:schemeClr val="tx1"/>
                </a:solidFill>
              </a:rPr>
              <a:t> e carregar no </a:t>
            </a:r>
            <a:r>
              <a:rPr lang="pt-BR" sz="1200" b="1" dirty="0" err="1">
                <a:solidFill>
                  <a:schemeClr val="tx1"/>
                </a:solidFill>
              </a:rPr>
              <a:t>Snowflake</a:t>
            </a:r>
            <a:endParaRPr lang="pt-BR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Criação de </a:t>
            </a:r>
            <a:r>
              <a:rPr lang="pt-BR" sz="1200" dirty="0" err="1">
                <a:solidFill>
                  <a:schemeClr val="tx1"/>
                </a:solidFill>
              </a:rPr>
              <a:t>DAGs</a:t>
            </a:r>
            <a:r>
              <a:rPr lang="pt-BR" sz="1200" dirty="0">
                <a:solidFill>
                  <a:schemeClr val="tx1"/>
                </a:solidFill>
              </a:rPr>
              <a:t> para orquestrar a extração e carga de dados.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Uso de operadores específicos como </a:t>
            </a:r>
            <a:r>
              <a:rPr lang="pt-BR" sz="1200" dirty="0" err="1">
                <a:solidFill>
                  <a:schemeClr val="tx1"/>
                </a:solidFill>
              </a:rPr>
              <a:t>PostgresOperator</a:t>
            </a:r>
            <a:r>
              <a:rPr lang="pt-BR" sz="1200" dirty="0">
                <a:solidFill>
                  <a:schemeClr val="tx1"/>
                </a:solidFill>
              </a:rPr>
              <a:t> e </a:t>
            </a:r>
            <a:r>
              <a:rPr lang="pt-BR" sz="1200" dirty="0" err="1">
                <a:solidFill>
                  <a:schemeClr val="tx1"/>
                </a:solidFill>
              </a:rPr>
              <a:t>SnowflakeOperator</a:t>
            </a:r>
            <a:r>
              <a:rPr lang="pt-B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Configuração de conexões seguras e agendamento da execução.</a:t>
            </a:r>
          </a:p>
        </p:txBody>
      </p:sp>
      <p:pic>
        <p:nvPicPr>
          <p:cNvPr id="10" name="Gráfico 9" descr="Seta: Curva no sentido anti-horário com preenchimento sólido">
            <a:extLst>
              <a:ext uri="{FF2B5EF4-FFF2-40B4-BE49-F238E27FC236}">
                <a16:creationId xmlns:a16="http://schemas.microsoft.com/office/drawing/2014/main" id="{90745393-8BB2-192E-FB7E-1B55EB6BF0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1637735">
            <a:off x="175460" y="4154866"/>
            <a:ext cx="914400" cy="914400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C4457B0-9A08-F8B3-1DBC-B375A326FA9C}"/>
              </a:ext>
            </a:extLst>
          </p:cNvPr>
          <p:cNvSpPr/>
          <p:nvPr/>
        </p:nvSpPr>
        <p:spPr>
          <a:xfrm>
            <a:off x="7739814" y="1087817"/>
            <a:ext cx="3819526" cy="2007798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>
            <a:solidFill>
              <a:schemeClr val="tx2">
                <a:lumMod val="75000"/>
                <a:lumOff val="25000"/>
              </a:schemeClr>
            </a:solidFill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</a:rPr>
              <a:t> Transformação de dados com DBT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Criação de modelos SQL </a:t>
            </a:r>
            <a:r>
              <a:rPr lang="pt-BR" sz="1200" dirty="0" err="1">
                <a:solidFill>
                  <a:schemeClr val="tx1"/>
                </a:solidFill>
              </a:rPr>
              <a:t>versionáveis</a:t>
            </a:r>
            <a:r>
              <a:rPr lang="pt-BR" sz="1200" dirty="0">
                <a:solidFill>
                  <a:schemeClr val="tx1"/>
                </a:solidFill>
              </a:rPr>
              <a:t> para tratamento dos dados.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Uso de macros, </a:t>
            </a:r>
            <a:r>
              <a:rPr lang="pt-BR" sz="1200" dirty="0" err="1">
                <a:solidFill>
                  <a:schemeClr val="tx1"/>
                </a:solidFill>
              </a:rPr>
              <a:t>seeds</a:t>
            </a:r>
            <a:r>
              <a:rPr lang="pt-BR" sz="1200" dirty="0">
                <a:solidFill>
                  <a:schemeClr val="tx1"/>
                </a:solidFill>
              </a:rPr>
              <a:t> e </a:t>
            </a:r>
            <a:r>
              <a:rPr lang="pt-BR" sz="1200" dirty="0" err="1">
                <a:solidFill>
                  <a:schemeClr val="tx1"/>
                </a:solidFill>
              </a:rPr>
              <a:t>sources</a:t>
            </a:r>
            <a:r>
              <a:rPr lang="pt-BR" sz="1200" dirty="0">
                <a:solidFill>
                  <a:schemeClr val="tx1"/>
                </a:solidFill>
              </a:rPr>
              <a:t> para padronização e reutilização.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Execução de pipelines DBT com controle de dependência entre modelos.</a:t>
            </a:r>
          </a:p>
        </p:txBody>
      </p:sp>
      <p:pic>
        <p:nvPicPr>
          <p:cNvPr id="15" name="Gráfico 14" descr="Seta: Curva no sentido anti-horário com preenchimento sólido">
            <a:extLst>
              <a:ext uri="{FF2B5EF4-FFF2-40B4-BE49-F238E27FC236}">
                <a16:creationId xmlns:a16="http://schemas.microsoft.com/office/drawing/2014/main" id="{6F482739-B3DA-4EAD-634C-6A9FDA4A7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05316">
            <a:off x="10927083" y="28051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2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E6125-8ECE-B11D-8C66-2A480D47C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FC21148-B466-78FE-2E22-C3439DFD7964}"/>
              </a:ext>
            </a:extLst>
          </p:cNvPr>
          <p:cNvSpPr txBox="1"/>
          <p:nvPr/>
        </p:nvSpPr>
        <p:spPr>
          <a:xfrm>
            <a:off x="632660" y="171460"/>
            <a:ext cx="4301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ptos Display" panose="020B0004020202020204" pitchFamily="34" charset="0"/>
                <a:cs typeface="Aharoni" panose="020F0502020204030204" pitchFamily="2" charset="-79"/>
              </a:rPr>
              <a:t>Criação da análise: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098F304-5369-A4F3-A9DE-28586734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4" y="244657"/>
            <a:ext cx="376826" cy="37682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B080F9C-6996-C58E-B867-C484EC664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331" y="1420205"/>
            <a:ext cx="7152970" cy="5266335"/>
          </a:xfrm>
          <a:prstGeom prst="round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A9D3CE6-0282-8736-2F3C-E9570BF661DB}"/>
              </a:ext>
            </a:extLst>
          </p:cNvPr>
          <p:cNvSpPr/>
          <p:nvPr/>
        </p:nvSpPr>
        <p:spPr>
          <a:xfrm>
            <a:off x="786564" y="2786072"/>
            <a:ext cx="3819526" cy="2007798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>
            <a:solidFill>
              <a:schemeClr val="tx2">
                <a:lumMod val="75000"/>
                <a:lumOff val="25000"/>
              </a:schemeClr>
            </a:solidFill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1"/>
                </a:solidFill>
              </a:rPr>
              <a:t>• Desenvolvimento de análise no </a:t>
            </a:r>
            <a:r>
              <a:rPr lang="pt-BR" sz="1200" b="1" dirty="0" err="1">
                <a:solidFill>
                  <a:schemeClr val="tx1"/>
                </a:solidFill>
              </a:rPr>
              <a:t>Looker</a:t>
            </a:r>
            <a:r>
              <a:rPr lang="pt-BR" sz="1200" b="1" dirty="0">
                <a:solidFill>
                  <a:schemeClr val="tx1"/>
                </a:solidFill>
              </a:rPr>
              <a:t> Studio</a:t>
            </a:r>
          </a:p>
          <a:p>
            <a:endParaRPr lang="pt-BR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Conexão do </a:t>
            </a:r>
            <a:r>
              <a:rPr lang="pt-BR" sz="1200" dirty="0" err="1">
                <a:solidFill>
                  <a:schemeClr val="tx1"/>
                </a:solidFill>
              </a:rPr>
              <a:t>Looker</a:t>
            </a:r>
            <a:r>
              <a:rPr lang="pt-BR" sz="1200" dirty="0">
                <a:solidFill>
                  <a:schemeClr val="tx1"/>
                </a:solidFill>
              </a:rPr>
              <a:t> Studio ao </a:t>
            </a:r>
            <a:r>
              <a:rPr lang="pt-BR" sz="1200" dirty="0" err="1">
                <a:solidFill>
                  <a:schemeClr val="tx1"/>
                </a:solidFill>
              </a:rPr>
              <a:t>Snowflake</a:t>
            </a:r>
            <a:r>
              <a:rPr lang="pt-BR" sz="1200" dirty="0">
                <a:solidFill>
                  <a:schemeClr val="tx1"/>
                </a:solidFill>
              </a:rPr>
              <a:t> via conector de dados.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Criação de dashboards interativos com gráficos, filtros e tabelas.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Aplicação de fórmulas e campos calculados para insights personalizados.</a:t>
            </a:r>
          </a:p>
        </p:txBody>
      </p:sp>
      <p:pic>
        <p:nvPicPr>
          <p:cNvPr id="8" name="Gráfico 7" descr="Seta: Curva no sentido anti-horário com preenchimento sólido">
            <a:extLst>
              <a:ext uri="{FF2B5EF4-FFF2-40B4-BE49-F238E27FC236}">
                <a16:creationId xmlns:a16="http://schemas.microsoft.com/office/drawing/2014/main" id="{B99BDFA9-95D1-E047-FE2C-F34A671B2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010543">
            <a:off x="3995059" y="19623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21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371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 Display</vt:lpstr>
      <vt:lpstr>Arial</vt:lpstr>
      <vt:lpstr>Arial Rounded MT Bold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Igor Torves</dc:creator>
  <cp:lastModifiedBy>Igor Torves</cp:lastModifiedBy>
  <cp:revision>2</cp:revision>
  <dcterms:created xsi:type="dcterms:W3CDTF">2025-06-01T01:16:42Z</dcterms:created>
  <dcterms:modified xsi:type="dcterms:W3CDTF">2025-06-01T15:41:14Z</dcterms:modified>
</cp:coreProperties>
</file>