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naheim"/>
      <p:regular r:id="rId24"/>
    </p:embeddedFont>
    <p:embeddedFont>
      <p:font typeface="Barlow Condensed ExtraBold"/>
      <p:bold r:id="rId25"/>
      <p:boldItalic r:id="rId26"/>
    </p:embeddedFont>
    <p:embeddedFont>
      <p:font typeface="Overpass Mono"/>
      <p:regular r:id="rId27"/>
      <p:bold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naheim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CondensedExtraBold-boldItalic.fntdata"/><Relationship Id="rId25" Type="http://schemas.openxmlformats.org/officeDocument/2006/relationships/font" Target="fonts/BarlowCondensedExtraBold-bold.fntdata"/><Relationship Id="rId28" Type="http://schemas.openxmlformats.org/officeDocument/2006/relationships/font" Target="fonts/OverpassMono-bold.fntdata"/><Relationship Id="rId27" Type="http://schemas.openxmlformats.org/officeDocument/2006/relationships/font" Target="fonts/Overpass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3d29f2bbd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3d29f2bbd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d29f2bbd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3d29f2bbd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d29f2bb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d29f2bb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3d29f2bbd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3d29f2bbd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3d29f2bb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3d29f2bb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3d29f2bbd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3d29f2bb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3d29f2bb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3d29f2bb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3d29f2bb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3d29f2bb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d29f2bb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3d29f2bb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3d29f2bbd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3d29f2bb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412150" y="7452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</a:t>
            </a:r>
            <a:r>
              <a:rPr lang="en"/>
              <a:t>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Basado en el ejemplo de suma prefija de la agencia de autos</a:t>
            </a:r>
            <a:endParaRPr sz="18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Osornio Montaño Victor Manuel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Salcido Gutierrez Daniel Antonio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Vallejo Leyva Marcos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5449" cy="4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5" y="152400"/>
            <a:ext cx="8940950" cy="48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743375"/>
            <a:ext cx="82105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</a:t>
            </a:r>
            <a:endParaRPr/>
          </a:p>
        </p:txBody>
      </p:sp>
      <p:sp>
        <p:nvSpPr>
          <p:cNvPr id="437" name="Google Shape;437;p3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Rasgos a Considerar</a:t>
            </a:r>
            <a:endParaRPr/>
          </a:p>
        </p:txBody>
      </p:sp>
      <p:sp>
        <p:nvSpPr>
          <p:cNvPr id="443" name="Google Shape;443;p38"/>
          <p:cNvSpPr/>
          <p:nvPr/>
        </p:nvSpPr>
        <p:spPr>
          <a:xfrm flipH="1">
            <a:off x="7903705" y="1829925"/>
            <a:ext cx="407895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8"/>
          <p:cNvSpPr/>
          <p:nvPr/>
        </p:nvSpPr>
        <p:spPr>
          <a:xfrm flipH="1">
            <a:off x="1187626" y="3498350"/>
            <a:ext cx="21840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"/>
          <p:cNvSpPr/>
          <p:nvPr/>
        </p:nvSpPr>
        <p:spPr>
          <a:xfrm flipH="1">
            <a:off x="1082114" y="2126750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/>
          <p:nvPr/>
        </p:nvSpPr>
        <p:spPr>
          <a:xfrm>
            <a:off x="7737303" y="3498350"/>
            <a:ext cx="407888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8"/>
          <p:cNvSpPr/>
          <p:nvPr/>
        </p:nvSpPr>
        <p:spPr>
          <a:xfrm flipH="1">
            <a:off x="7734270" y="2126750"/>
            <a:ext cx="218409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/>
          <p:nvPr/>
        </p:nvSpPr>
        <p:spPr>
          <a:xfrm flipH="1">
            <a:off x="6370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8"/>
          <p:cNvSpPr/>
          <p:nvPr/>
        </p:nvSpPr>
        <p:spPr>
          <a:xfrm flipH="1" rot="-5400000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Conexion a Csv</a:t>
            </a:r>
            <a:endParaRPr/>
          </a:p>
        </p:txBody>
      </p:sp>
      <p:sp>
        <p:nvSpPr>
          <p:cNvPr id="451" name="Google Shape;451;p38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Verificación</a:t>
            </a:r>
            <a:r>
              <a:rPr lang="en"/>
              <a:t>        </a:t>
            </a:r>
            <a:endParaRPr/>
          </a:p>
        </p:txBody>
      </p:sp>
      <p:sp>
        <p:nvSpPr>
          <p:cNvPr id="452" name="Google Shape;452;p38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Consultamos nuestro resultado final mediante una hoja de </a:t>
            </a:r>
            <a:r>
              <a:rPr lang="en"/>
              <a:t>cálculo</a:t>
            </a:r>
            <a:r>
              <a:rPr lang="en"/>
              <a:t> en Excel</a:t>
            </a:r>
            <a:endParaRPr/>
          </a:p>
        </p:txBody>
      </p:sp>
      <p:sp>
        <p:nvSpPr>
          <p:cNvPr id="453" name="Google Shape;453;p38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Calculo</a:t>
            </a:r>
            <a:endParaRPr/>
          </a:p>
        </p:txBody>
      </p:sp>
      <p:sp>
        <p:nvSpPr>
          <p:cNvPr id="454" name="Google Shape;454;p38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Verificar que nuestros elementos del documentos puedan ser sumados mediante algunos ciclos</a:t>
            </a:r>
            <a:endParaRPr/>
          </a:p>
        </p:txBody>
      </p:sp>
      <p:sp>
        <p:nvSpPr>
          <p:cNvPr id="455" name="Google Shape;455;p38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Lanzamiento</a:t>
            </a:r>
            <a:endParaRPr/>
          </a:p>
        </p:txBody>
      </p:sp>
      <p:sp>
        <p:nvSpPr>
          <p:cNvPr id="456" name="Google Shape;456;p38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Verificación</a:t>
            </a:r>
            <a:r>
              <a:rPr lang="en"/>
              <a:t> total del archivo listo para usarse mediante la interfaz seleccionada</a:t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 flipH="1" rot="10800000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7935174" y="3200675"/>
            <a:ext cx="471506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8250834" y="3498349"/>
            <a:ext cx="377605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7949925" y="3796075"/>
            <a:ext cx="300908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 flipH="1">
            <a:off x="728536" y="3201525"/>
            <a:ext cx="488864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 flipH="1">
            <a:off x="514308" y="3498350"/>
            <a:ext cx="570167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 flipH="1">
            <a:off x="877356" y="3796075"/>
            <a:ext cx="323894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 flipH="1">
            <a:off x="514360" y="1829925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 flipH="1">
            <a:off x="783204" y="2127175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 flipH="1">
            <a:off x="8071052" y="2126750"/>
            <a:ext cx="57017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 flipH="1">
            <a:off x="79306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Verificar nuestra </a:t>
            </a:r>
            <a:r>
              <a:rPr lang="en"/>
              <a:t>conexión</a:t>
            </a:r>
            <a:r>
              <a:rPr lang="en"/>
              <a:t> a ese archivo para poder manipular y extraer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1489597" y="3357804"/>
            <a:ext cx="461206" cy="460842"/>
          </a:xfrm>
          <a:custGeom>
            <a:rect b="b" l="l" r="r" t="t"/>
            <a:pathLst>
              <a:path extrusionOk="0" h="15193" w="15205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8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73" name="Google Shape;473;p38"/>
            <p:cNvSpPr/>
            <p:nvPr/>
          </p:nvSpPr>
          <p:spPr>
            <a:xfrm>
              <a:off x="860893" y="976860"/>
              <a:ext cx="113080" cy="114505"/>
            </a:xfrm>
            <a:custGeom>
              <a:rect b="b" l="l" r="r" t="t"/>
              <a:pathLst>
                <a:path extrusionOk="0" h="3775" w="3728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051951" y="1169337"/>
              <a:ext cx="114505" cy="112716"/>
            </a:xfrm>
            <a:custGeom>
              <a:rect b="b" l="l" r="r" t="t"/>
              <a:pathLst>
                <a:path extrusionOk="0" h="3716" w="3775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58739" y="1141888"/>
              <a:ext cx="142684" cy="142320"/>
            </a:xfrm>
            <a:custGeom>
              <a:rect b="b" l="l" r="r" t="t"/>
              <a:pathLst>
                <a:path extrusionOk="0" h="4692" w="4704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192416" y="1024903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915065" y="828453"/>
              <a:ext cx="399843" cy="398357"/>
            </a:xfrm>
            <a:custGeom>
              <a:rect b="b" l="l" r="r" t="t"/>
              <a:pathLst>
                <a:path extrusionOk="0" h="13133" w="13182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38"/>
          <p:cNvSpPr/>
          <p:nvPr/>
        </p:nvSpPr>
        <p:spPr>
          <a:xfrm>
            <a:off x="1518292" y="1986386"/>
            <a:ext cx="403817" cy="460478"/>
          </a:xfrm>
          <a:custGeom>
            <a:rect b="b" l="l" r="r" t="t"/>
            <a:pathLst>
              <a:path extrusionOk="0" h="15181" w="13313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38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80" name="Google Shape;480;p38"/>
            <p:cNvSpPr/>
            <p:nvPr/>
          </p:nvSpPr>
          <p:spPr>
            <a:xfrm>
              <a:off x="-1581150" y="1758225"/>
              <a:ext cx="107025" cy="66650"/>
            </a:xfrm>
            <a:custGeom>
              <a:rect b="b" l="l" r="r" t="t"/>
              <a:pathLst>
                <a:path extrusionOk="0" h="2666" w="4281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-1303525" y="1480925"/>
              <a:ext cx="86875" cy="87275"/>
            </a:xfrm>
            <a:custGeom>
              <a:rect b="b" l="l" r="r" t="t"/>
              <a:pathLst>
                <a:path extrusionOk="0" h="3491" w="3475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-1611775" y="1332800"/>
              <a:ext cx="291975" cy="424600"/>
            </a:xfrm>
            <a:custGeom>
              <a:rect b="b" l="l" r="r" t="t"/>
              <a:pathLst>
                <a:path extrusionOk="0" h="16984" w="11679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-1466375" y="1586775"/>
              <a:ext cx="323775" cy="214850"/>
            </a:xfrm>
            <a:custGeom>
              <a:rect b="b" l="l" r="r" t="t"/>
              <a:pathLst>
                <a:path extrusionOk="0" h="8594" w="12951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</a:t>
            </a:r>
            <a:endParaRPr/>
          </a:p>
        </p:txBody>
      </p:sp>
      <p:sp>
        <p:nvSpPr>
          <p:cNvPr id="489" name="Google Shape;489;p3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idx="1" type="subTitle"/>
          </p:nvPr>
        </p:nvSpPr>
        <p:spPr>
          <a:xfrm flipH="1">
            <a:off x="274675" y="1597650"/>
            <a:ext cx="3689100" cy="19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unitarias de las funciones de cálculo de sumas prefijas para asegurarnos que todo se encuentre bien.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de interfaz de usuario para garantizar la visualización correcta y requerida.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de exportación y verificación del archivo CSV generado para cumplir con nuestro objetivo final.</a:t>
            </a:r>
            <a:endParaRPr/>
          </a:p>
        </p:txBody>
      </p:sp>
      <p:sp>
        <p:nvSpPr>
          <p:cNvPr id="495" name="Google Shape;495;p40"/>
          <p:cNvSpPr txBox="1"/>
          <p:nvPr>
            <p:ph idx="1" type="subTitle"/>
          </p:nvPr>
        </p:nvSpPr>
        <p:spPr>
          <a:xfrm flipH="1">
            <a:off x="9577875" y="890800"/>
            <a:ext cx="10149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496" name="Google Shape;4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40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498" name="Google Shape;498;p40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IMPLEMENTACION</a:t>
            </a:r>
            <a:endParaRPr/>
          </a:p>
        </p:txBody>
      </p:sp>
      <p:sp>
        <p:nvSpPr>
          <p:cNvPr id="530" name="Google Shape;530;p4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36" name="Google Shape;536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EVIDENCIA</a:t>
            </a:r>
            <a:endParaRPr/>
          </a:p>
        </p:txBody>
      </p:sp>
      <p:pic>
        <p:nvPicPr>
          <p:cNvPr id="537" name="Google Shape;537;p42"/>
          <p:cNvPicPr preferRelativeResize="0"/>
          <p:nvPr/>
        </p:nvPicPr>
        <p:blipFill rotWithShape="1">
          <a:blip r:embed="rId3">
            <a:alphaModFix/>
          </a:blip>
          <a:srcRect b="15730" l="5535" r="64067" t="69447"/>
          <a:stretch/>
        </p:blipFill>
        <p:spPr>
          <a:xfrm>
            <a:off x="2443525" y="1244475"/>
            <a:ext cx="4256948" cy="13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825" y="2619900"/>
            <a:ext cx="11144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 por tu atención</a:t>
            </a:r>
            <a:endParaRPr/>
          </a:p>
        </p:txBody>
      </p:sp>
      <p:sp>
        <p:nvSpPr>
          <p:cNvPr id="544" name="Google Shape;544;p4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3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División de las Partes</a:t>
            </a:r>
            <a:endParaRPr/>
          </a:p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 flipH="1">
            <a:off x="813825" y="1128625"/>
            <a:ext cx="76806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Planificación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Desarrollo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Etapa de Pruebas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Preparación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Implementación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39" name="Google Shape;339;p26"/>
          <p:cNvGrpSpPr/>
          <p:nvPr/>
        </p:nvGrpSpPr>
        <p:grpSpPr>
          <a:xfrm>
            <a:off x="1225597" y="2903257"/>
            <a:ext cx="1797042" cy="1508417"/>
            <a:chOff x="-2128678" y="-581024"/>
            <a:chExt cx="858761" cy="774103"/>
          </a:xfrm>
        </p:grpSpPr>
        <p:sp>
          <p:nvSpPr>
            <p:cNvPr id="340" name="Google Shape;340;p26"/>
            <p:cNvSpPr/>
            <p:nvPr/>
          </p:nvSpPr>
          <p:spPr>
            <a:xfrm>
              <a:off x="-2128678" y="-581024"/>
              <a:ext cx="555721" cy="774103"/>
            </a:xfrm>
            <a:custGeom>
              <a:rect b="b" l="l" r="r" t="t"/>
              <a:pathLst>
                <a:path extrusionOk="0" h="19574" w="14052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572978" y="-171927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515316" y="-285987"/>
              <a:ext cx="114134" cy="114095"/>
            </a:xfrm>
            <a:custGeom>
              <a:rect b="b" l="l" r="r" t="t"/>
              <a:pathLst>
                <a:path extrusionOk="0" h="2885" w="2886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516542" y="-343649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30640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458287" y="-171294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342962" y="-127118"/>
              <a:ext cx="57700" cy="58293"/>
            </a:xfrm>
            <a:custGeom>
              <a:rect b="b" l="l" r="r" t="t"/>
              <a:pathLst>
                <a:path extrusionOk="0" h="1474" w="1459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400625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327617" y="-302558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384054" y="-409301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6"/>
          <p:cNvGrpSpPr/>
          <p:nvPr/>
        </p:nvGrpSpPr>
        <p:grpSpPr>
          <a:xfrm>
            <a:off x="6805997" y="1414099"/>
            <a:ext cx="858761" cy="774103"/>
            <a:chOff x="-2128678" y="-581024"/>
            <a:chExt cx="858761" cy="774103"/>
          </a:xfrm>
        </p:grpSpPr>
        <p:sp>
          <p:nvSpPr>
            <p:cNvPr id="351" name="Google Shape;351;p26"/>
            <p:cNvSpPr/>
            <p:nvPr/>
          </p:nvSpPr>
          <p:spPr>
            <a:xfrm>
              <a:off x="-2128678" y="-581024"/>
              <a:ext cx="555721" cy="774103"/>
            </a:xfrm>
            <a:custGeom>
              <a:rect b="b" l="l" r="r" t="t"/>
              <a:pathLst>
                <a:path extrusionOk="0" h="19574" w="14052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572978" y="-171927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515316" y="-285987"/>
              <a:ext cx="114134" cy="114095"/>
            </a:xfrm>
            <a:custGeom>
              <a:rect b="b" l="l" r="r" t="t"/>
              <a:pathLst>
                <a:path extrusionOk="0" h="2885" w="2886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516542" y="-343649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30640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458287" y="-171294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342962" y="-127118"/>
              <a:ext cx="57700" cy="58293"/>
            </a:xfrm>
            <a:custGeom>
              <a:rect b="b" l="l" r="r" t="t"/>
              <a:pathLst>
                <a:path extrusionOk="0" h="1474" w="1459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400625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327617" y="-302558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384054" y="-409301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</a:t>
            </a:r>
            <a:endParaRPr/>
          </a:p>
        </p:txBody>
      </p:sp>
      <p:sp>
        <p:nvSpPr>
          <p:cNvPr id="366" name="Google Shape;366;p27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 b="1" sz="3500"/>
          </a:p>
        </p:txBody>
      </p:sp>
      <p:sp>
        <p:nvSpPr>
          <p:cNvPr id="367" name="Google Shape;367;p27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Agosto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8" name="Google Shape;368;p27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</a:t>
            </a:r>
            <a:endParaRPr b="1" sz="3500"/>
          </a:p>
        </p:txBody>
      </p:sp>
      <p:sp>
        <p:nvSpPr>
          <p:cNvPr id="369" name="Google Shape;369;p27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Agosto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0" name="Google Shape;370;p27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1" name="Google Shape;371;p27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Días</a:t>
            </a:r>
            <a:r>
              <a:rPr lang="en"/>
              <a:t> </a:t>
            </a:r>
            <a:r>
              <a:rPr lang="en"/>
              <a:t>Hábiles</a:t>
            </a:r>
            <a:r>
              <a:rPr lang="en"/>
              <a:t> de Trabajo</a:t>
            </a:r>
            <a:endParaRPr/>
          </a:p>
        </p:txBody>
      </p:sp>
      <p:sp>
        <p:nvSpPr>
          <p:cNvPr id="372" name="Google Shape;372;p27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73" name="Google Shape;373;p27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Horas de Trabajo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4046700" y="1942188"/>
            <a:ext cx="10506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</a:t>
            </a:r>
            <a:endParaRPr/>
          </a:p>
        </p:txBody>
      </p:sp>
      <p:sp>
        <p:nvSpPr>
          <p:cNvPr id="380" name="Google Shape;380;p2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9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como objetivo l</a:t>
            </a:r>
            <a:r>
              <a:rPr lang="en"/>
              <a:t>anzar una aplicación en Java que se puedan calcular y almacenar sumas prefijas de ventas a partir de un archivo CSV y proporcione una interfaz de línea de comandos para interactuar con el programa mostrando datos de nuestra interfaz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 txBox="1"/>
          <p:nvPr>
            <p:ph type="title"/>
          </p:nvPr>
        </p:nvSpPr>
        <p:spPr>
          <a:xfrm>
            <a:off x="585200" y="87285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8" name="Google Shape;388;p29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 txBox="1"/>
          <p:nvPr>
            <p:ph idx="1" type="subTitle"/>
          </p:nvPr>
        </p:nvSpPr>
        <p:spPr>
          <a:xfrm flipH="1">
            <a:off x="2915775" y="2167499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Clave: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Carga de datos de ventas desde un archivo CSV.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Cálculo de sumas prefijas.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Generación de una tabla de sumas prefijas.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Exportación de la tabla de sumas prefijas a un archivo CSV.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4579525" y="22634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 1: Preparación y Diseño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 2: Implementación de la Carga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 2: Cálculo de Sumas Prefijas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 3: Generación de Tabla y Exportación 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 3: Interfaz de Línea de Comandos y Pruebas Finales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 4: Documentación y Preparación para el Lanzamiento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 5: Lanzamiento y Seguimiento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"/>
          <p:cNvSpPr txBox="1"/>
          <p:nvPr>
            <p:ph type="title"/>
          </p:nvPr>
        </p:nvSpPr>
        <p:spPr>
          <a:xfrm>
            <a:off x="4548931" y="1211375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División</a:t>
            </a:r>
            <a:r>
              <a:rPr lang="en"/>
              <a:t> de Carga de Trabajo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406" name="Google Shape;406;p3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6374" cy="48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