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66"/>
    <a:srgbClr val="FFCC99"/>
    <a:srgbClr val="66CC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518" y="-600"/>
      </p:cViewPr>
      <p:guideLst>
        <p:guide orient="horz" pos="4319"/>
        <p:guide pos="20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B00D-A759-4391-853C-0FCBC8B23B4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0EAC-25E3-475E-9426-CC035967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3192"/>
          <a:stretch/>
        </p:blipFill>
        <p:spPr bwMode="auto">
          <a:xfrm>
            <a:off x="0" y="0"/>
            <a:ext cx="9144000" cy="86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30424" y="332232"/>
            <a:ext cx="5599176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ebdings"/>
              </a:rPr>
              <a:t>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N95 JCIDS/Navy Capabilities and DAS Portfolio Summary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60802"/>
              </p:ext>
            </p:extLst>
          </p:nvPr>
        </p:nvGraphicFramePr>
        <p:xfrm>
          <a:off x="9144" y="851410"/>
          <a:ext cx="9134856" cy="611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616"/>
                <a:gridCol w="678240"/>
                <a:gridCol w="1295400"/>
                <a:gridCol w="1295400"/>
                <a:gridCol w="1295400"/>
                <a:gridCol w="1295400"/>
                <a:gridCol w="1295400"/>
              </a:tblGrid>
              <a:tr h="743435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 I</a:t>
                      </a: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 II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 III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 IV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Interest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</a:tr>
              <a:tr h="1437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Solutions Analysis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</a:tr>
              <a:tr h="1210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Maturation &amp; Risk Reduction</a:t>
                      </a: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</a:tr>
              <a:tr h="93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Engineering &amp;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Manufacturing Development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</a:tr>
              <a:tr h="756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&amp; Deployment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</a:tr>
              <a:tr h="1024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&amp; Support</a:t>
                      </a: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" name="Isosceles Triangle 7"/>
          <p:cNvSpPr>
            <a:spLocks noChangeAspect="1"/>
          </p:cNvSpPr>
          <p:nvPr/>
        </p:nvSpPr>
        <p:spPr>
          <a:xfrm>
            <a:off x="2115690" y="2790797"/>
            <a:ext cx="424282" cy="3657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>
            <a:off x="2112666" y="4038600"/>
            <a:ext cx="424282" cy="3657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>
            <a:off x="2107704" y="4953000"/>
            <a:ext cx="424282" cy="3657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48840" y="1410590"/>
            <a:ext cx="365760" cy="365760"/>
            <a:chOff x="496824" y="914400"/>
            <a:chExt cx="365760" cy="365760"/>
          </a:xfrm>
        </p:grpSpPr>
        <p:sp>
          <p:nvSpPr>
            <p:cNvPr id="9" name="Diamond 8"/>
            <p:cNvSpPr>
              <a:spLocks noChangeAspect="1"/>
            </p:cNvSpPr>
            <p:nvPr/>
          </p:nvSpPr>
          <p:spPr>
            <a:xfrm>
              <a:off x="496824" y="914400"/>
              <a:ext cx="365760" cy="36576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3431" y="990600"/>
              <a:ext cx="324769" cy="215444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MDD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36965" y="3589910"/>
            <a:ext cx="365760" cy="365760"/>
            <a:chOff x="4047744" y="914400"/>
            <a:chExt cx="365760" cy="365760"/>
          </a:xfrm>
        </p:grpSpPr>
        <p:sp>
          <p:nvSpPr>
            <p:cNvPr id="14" name="Diamond 13"/>
            <p:cNvSpPr>
              <a:spLocks noChangeAspect="1"/>
            </p:cNvSpPr>
            <p:nvPr/>
          </p:nvSpPr>
          <p:spPr>
            <a:xfrm>
              <a:off x="4047744" y="914400"/>
              <a:ext cx="365760" cy="36576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071" y="960120"/>
              <a:ext cx="251031" cy="276999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</a:t>
              </a:r>
            </a:p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RFP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lowchart: Document 12"/>
          <p:cNvSpPr>
            <a:spLocks/>
          </p:cNvSpPr>
          <p:nvPr/>
        </p:nvSpPr>
        <p:spPr>
          <a:xfrm>
            <a:off x="2148840" y="9144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Document 16"/>
          <p:cNvSpPr>
            <a:spLocks/>
          </p:cNvSpPr>
          <p:nvPr/>
        </p:nvSpPr>
        <p:spPr>
          <a:xfrm>
            <a:off x="2160715" y="22860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Document 17"/>
          <p:cNvSpPr>
            <a:spLocks/>
          </p:cNvSpPr>
          <p:nvPr/>
        </p:nvSpPr>
        <p:spPr>
          <a:xfrm>
            <a:off x="2141269" y="32004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Document 18"/>
          <p:cNvSpPr>
            <a:spLocks/>
          </p:cNvSpPr>
          <p:nvPr/>
        </p:nvSpPr>
        <p:spPr>
          <a:xfrm>
            <a:off x="2148840" y="44958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0270" y="1844040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AOA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5706" y="4556760"/>
            <a:ext cx="613309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LPD 17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5706" y="4404360"/>
            <a:ext cx="621324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LHA(R)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5249" y="3106281"/>
            <a:ext cx="502702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1800" y="4714795"/>
            <a:ext cx="408125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SSC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2938" y="3495791"/>
            <a:ext cx="621324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SCX(R)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44137" y="4540180"/>
            <a:ext cx="408125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85266" y="6200001"/>
            <a:ext cx="698268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Riverine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3192"/>
          <a:stretch/>
        </p:blipFill>
        <p:spPr bwMode="auto">
          <a:xfrm>
            <a:off x="0" y="0"/>
            <a:ext cx="9144000" cy="86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30424" y="332232"/>
            <a:ext cx="5599176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ebdings"/>
              </a:rPr>
              <a:t>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N95 JCIDS/Navy Capabilities and DAS Portfolio Summary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54880"/>
              </p:ext>
            </p:extLst>
          </p:nvPr>
        </p:nvGraphicFramePr>
        <p:xfrm>
          <a:off x="9144" y="851409"/>
          <a:ext cx="9134856" cy="4630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656"/>
                <a:gridCol w="2368296"/>
                <a:gridCol w="1522476"/>
                <a:gridCol w="1522476"/>
                <a:gridCol w="1522476"/>
                <a:gridCol w="1522476"/>
              </a:tblGrid>
              <a:tr h="504264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</a:tr>
              <a:tr h="63311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Solutions Analysis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Maturation &amp; Risk Reduction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Engineering &amp;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Manufacturing Development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&amp; Deployment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&amp; Support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</a:tr>
              <a:tr h="6972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</a:tr>
              <a:tr h="6972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</a:tr>
              <a:tr h="6972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</a:tr>
              <a:tr h="6972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ACAT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rgbClr val="DDDDDD"/>
                    </a:solidFill>
                  </a:tcPr>
                </a:tc>
              </a:tr>
              <a:tr h="6972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Interest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" name="Isosceles Triangle 7"/>
          <p:cNvSpPr>
            <a:spLocks noChangeAspect="1"/>
          </p:cNvSpPr>
          <p:nvPr/>
        </p:nvSpPr>
        <p:spPr>
          <a:xfrm>
            <a:off x="2837688" y="902208"/>
            <a:ext cx="424282" cy="3657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>
            <a:off x="4358030" y="905256"/>
            <a:ext cx="424282" cy="3657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>
            <a:off x="5882030" y="914400"/>
            <a:ext cx="424282" cy="3657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amond 8"/>
          <p:cNvSpPr>
            <a:spLocks noChangeAspect="1"/>
          </p:cNvSpPr>
          <p:nvPr/>
        </p:nvSpPr>
        <p:spPr>
          <a:xfrm>
            <a:off x="496824" y="914400"/>
            <a:ext cx="365760" cy="3657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431" y="990600"/>
            <a:ext cx="324769" cy="215444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MDD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amond 13"/>
          <p:cNvSpPr>
            <a:spLocks noChangeAspect="1"/>
          </p:cNvSpPr>
          <p:nvPr/>
        </p:nvSpPr>
        <p:spPr>
          <a:xfrm>
            <a:off x="4047744" y="914400"/>
            <a:ext cx="365760" cy="3657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071" y="960120"/>
            <a:ext cx="251031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</a:p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RFP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Document 12"/>
          <p:cNvSpPr>
            <a:spLocks/>
          </p:cNvSpPr>
          <p:nvPr/>
        </p:nvSpPr>
        <p:spPr>
          <a:xfrm>
            <a:off x="91440" y="9144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Document 16"/>
          <p:cNvSpPr>
            <a:spLocks/>
          </p:cNvSpPr>
          <p:nvPr/>
        </p:nvSpPr>
        <p:spPr>
          <a:xfrm>
            <a:off x="2453640" y="9144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Document 17"/>
          <p:cNvSpPr>
            <a:spLocks/>
          </p:cNvSpPr>
          <p:nvPr/>
        </p:nvSpPr>
        <p:spPr>
          <a:xfrm>
            <a:off x="3657600" y="9144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Document 18"/>
          <p:cNvSpPr>
            <a:spLocks/>
          </p:cNvSpPr>
          <p:nvPr/>
        </p:nvSpPr>
        <p:spPr>
          <a:xfrm>
            <a:off x="5504688" y="914400"/>
            <a:ext cx="365760" cy="365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CPD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914400"/>
            <a:ext cx="3657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AOA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7721" y="2122326"/>
            <a:ext cx="613309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LPD 17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7721" y="1969926"/>
            <a:ext cx="621324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LHA(R)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1971876"/>
            <a:ext cx="502702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3815" y="2280361"/>
            <a:ext cx="408125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SSC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6276" y="3685401"/>
            <a:ext cx="621324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SCX(R)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58" y="2879558"/>
            <a:ext cx="408125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08276" y="4828401"/>
            <a:ext cx="698268" cy="276999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Riverine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66865"/>
              </p:ext>
            </p:extLst>
          </p:nvPr>
        </p:nvGraphicFramePr>
        <p:xfrm>
          <a:off x="0" y="5533015"/>
          <a:ext cx="9144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1676400"/>
                <a:gridCol w="685800"/>
                <a:gridCol w="838200"/>
                <a:gridCol w="685800"/>
                <a:gridCol w="838200"/>
                <a:gridCol w="685800"/>
                <a:gridCol w="838200"/>
                <a:gridCol w="681230"/>
                <a:gridCol w="84277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Event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SCX(R)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ESB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LHA(R)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TSST; </a:t>
                      </a:r>
                    </a:p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 1, 2017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Riverine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LX(R)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Gate 4/5; </a:t>
                      </a:r>
                    </a:p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 1, 2017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LPD</a:t>
                      </a:r>
                      <a:r>
                        <a:rPr lang="en-US" sz="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Delivery;</a:t>
                      </a:r>
                    </a:p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 1,</a:t>
                      </a:r>
                      <a:r>
                        <a:rPr lang="en-US" sz="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2017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SSC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924800" y="6629400"/>
            <a:ext cx="1193735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= OVERDUE</a:t>
            </a:r>
            <a:endParaRPr lang="en-US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3192"/>
          <a:stretch/>
        </p:blipFill>
        <p:spPr bwMode="auto">
          <a:xfrm>
            <a:off x="0" y="0"/>
            <a:ext cx="9144000" cy="86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30424" y="332232"/>
            <a:ext cx="5599176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ebdings"/>
              </a:rPr>
              <a:t>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N95 JCIDS/Navy Capabilities and DAS Portfolio Long Range Calendar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27552"/>
              </p:ext>
            </p:extLst>
          </p:nvPr>
        </p:nvGraphicFramePr>
        <p:xfrm>
          <a:off x="808890" y="861994"/>
          <a:ext cx="8229600" cy="220436"/>
        </p:xfrm>
        <a:graphic>
          <a:graphicData uri="http://schemas.openxmlformats.org/drawingml/2006/table">
            <a:tbl>
              <a:tblPr/>
              <a:tblGrid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</a:tblGrid>
              <a:tr h="11021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FY15Q1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FY15Q2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FY15Q3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FY15Q4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FY16Q1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FY16Q2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FY16Q3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FY16Q4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FY17Q1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FY17Q2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FY17Q3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FY17Q4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FY18Q1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FY18Q2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FY18Q3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FY18Q4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FY19Q1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FY19Q2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FY19Q3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FY19Q4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7348" marR="7348" marT="73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96688"/>
              </p:ext>
            </p:extLst>
          </p:nvPr>
        </p:nvGraphicFramePr>
        <p:xfrm>
          <a:off x="806940" y="1090245"/>
          <a:ext cx="8229600" cy="5562593"/>
        </p:xfrm>
        <a:graphic>
          <a:graphicData uri="http://schemas.openxmlformats.org/drawingml/2006/table">
            <a:tbl>
              <a:tblPr/>
              <a:tblGrid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  <a:gridCol w="137160"/>
              </a:tblGrid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09149"/>
              </p:ext>
            </p:extLst>
          </p:nvPr>
        </p:nvGraphicFramePr>
        <p:xfrm>
          <a:off x="107460" y="1090245"/>
          <a:ext cx="685800" cy="4884228"/>
        </p:xfrm>
        <a:graphic>
          <a:graphicData uri="http://schemas.openxmlformats.org/drawingml/2006/table">
            <a:tbl>
              <a:tblPr/>
              <a:tblGrid>
                <a:gridCol w="137160"/>
                <a:gridCol w="137160"/>
                <a:gridCol w="137160"/>
                <a:gridCol w="137160"/>
                <a:gridCol w="137160"/>
              </a:tblGrid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LHA(R)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LPD 17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LX(R)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ESB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SCX(R)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56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RIVERINE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493" marR="6493" marT="649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5" name="Isosceles Triangle 34"/>
          <p:cNvSpPr>
            <a:spLocks noChangeAspect="1"/>
          </p:cNvSpPr>
          <p:nvPr/>
        </p:nvSpPr>
        <p:spPr>
          <a:xfrm>
            <a:off x="7696200" y="1654455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12635" y="1660877"/>
            <a:ext cx="545021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7 Delivery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Isosceles Triangle 36"/>
          <p:cNvSpPr>
            <a:spLocks noChangeAspect="1"/>
          </p:cNvSpPr>
          <p:nvPr/>
        </p:nvSpPr>
        <p:spPr>
          <a:xfrm>
            <a:off x="5220574" y="1797710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7009" y="1804132"/>
            <a:ext cx="984244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8 DD&amp;C Contract Mod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Isosceles Triangle 38"/>
          <p:cNvSpPr>
            <a:spLocks noChangeAspect="1"/>
          </p:cNvSpPr>
          <p:nvPr/>
        </p:nvSpPr>
        <p:spPr>
          <a:xfrm>
            <a:off x="5075489" y="1654455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1924" y="1660877"/>
            <a:ext cx="516167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7 Launch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Isosceles Triangle 40"/>
          <p:cNvSpPr>
            <a:spLocks noChangeAspect="1"/>
          </p:cNvSpPr>
          <p:nvPr/>
        </p:nvSpPr>
        <p:spPr>
          <a:xfrm>
            <a:off x="7539535" y="1806245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5970" y="1812667"/>
            <a:ext cx="577081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8 Start Fab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Isosceles Triangle 42"/>
          <p:cNvSpPr>
            <a:spLocks noChangeAspect="1"/>
          </p:cNvSpPr>
          <p:nvPr/>
        </p:nvSpPr>
        <p:spPr>
          <a:xfrm>
            <a:off x="3566770" y="1799540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83205" y="1805962"/>
            <a:ext cx="934551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8 AP/DD&amp;C Contract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Isosceles Triangle 44"/>
          <p:cNvSpPr>
            <a:spLocks noChangeAspect="1"/>
          </p:cNvSpPr>
          <p:nvPr/>
        </p:nvSpPr>
        <p:spPr>
          <a:xfrm>
            <a:off x="1926945" y="1806245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01610" y="1812667"/>
            <a:ext cx="397545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8 RFP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Isosceles Triangle 46"/>
          <p:cNvSpPr>
            <a:spLocks noChangeAspect="1"/>
          </p:cNvSpPr>
          <p:nvPr/>
        </p:nvSpPr>
        <p:spPr>
          <a:xfrm>
            <a:off x="2743200" y="1799540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45" idx="4"/>
          </p:cNvCxnSpPr>
          <p:nvPr/>
        </p:nvCxnSpPr>
        <p:spPr>
          <a:xfrm>
            <a:off x="2018385" y="1897685"/>
            <a:ext cx="770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>
            <a:spLocks noChangeAspect="1"/>
          </p:cNvSpPr>
          <p:nvPr/>
        </p:nvSpPr>
        <p:spPr>
          <a:xfrm>
            <a:off x="812322" y="1524000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8757" y="1530422"/>
            <a:ext cx="705321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6 Commission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sosceles Triangle 56"/>
          <p:cNvSpPr>
            <a:spLocks noChangeAspect="1"/>
          </p:cNvSpPr>
          <p:nvPr/>
        </p:nvSpPr>
        <p:spPr>
          <a:xfrm>
            <a:off x="1802922" y="1530705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6255" y="1537127"/>
            <a:ext cx="402354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8 PSA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177845" y="1524000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>
            <a:stCxn id="57" idx="4"/>
          </p:cNvCxnSpPr>
          <p:nvPr/>
        </p:nvCxnSpPr>
        <p:spPr>
          <a:xfrm flipV="1">
            <a:off x="1894362" y="1620925"/>
            <a:ext cx="1283483" cy="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5" idx="4"/>
          </p:cNvCxnSpPr>
          <p:nvPr/>
        </p:nvCxnSpPr>
        <p:spPr>
          <a:xfrm>
            <a:off x="7787640" y="1745895"/>
            <a:ext cx="128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>
            <a:spLocks noChangeAspect="1"/>
          </p:cNvSpPr>
          <p:nvPr/>
        </p:nvSpPr>
        <p:spPr>
          <a:xfrm>
            <a:off x="5638800" y="1524000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55235" y="1530422"/>
            <a:ext cx="746999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6 IOT&amp;E Report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Isosceles Triangle 85"/>
          <p:cNvSpPr>
            <a:spLocks noChangeAspect="1"/>
          </p:cNvSpPr>
          <p:nvPr/>
        </p:nvSpPr>
        <p:spPr>
          <a:xfrm>
            <a:off x="4927766" y="1524000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44201" y="1530422"/>
            <a:ext cx="439223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6 TSST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Isosceles Triangle 87"/>
          <p:cNvSpPr>
            <a:spLocks noChangeAspect="1"/>
          </p:cNvSpPr>
          <p:nvPr/>
        </p:nvSpPr>
        <p:spPr>
          <a:xfrm>
            <a:off x="4402974" y="2339645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19409" y="2346067"/>
            <a:ext cx="856004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LPD 28 Contract Award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91074" y="966785"/>
            <a:ext cx="128589" cy="568562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>
            <a:off x="5372974" y="2187245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89409" y="2193667"/>
            <a:ext cx="583493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LPD 27 Delivery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Isosceles Triangle 91"/>
          <p:cNvSpPr>
            <a:spLocks noChangeAspect="1"/>
          </p:cNvSpPr>
          <p:nvPr/>
        </p:nvSpPr>
        <p:spPr>
          <a:xfrm>
            <a:off x="6324600" y="2057400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41035" y="2063822"/>
            <a:ext cx="516167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LPD 26 OWLD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>
            <a:off x="5486400" y="2066026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02835" y="2072448"/>
            <a:ext cx="440826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LPD 26 PSA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Isosceles Triangle 97"/>
          <p:cNvSpPr>
            <a:spLocks noChangeAspect="1"/>
          </p:cNvSpPr>
          <p:nvPr/>
        </p:nvSpPr>
        <p:spPr>
          <a:xfrm>
            <a:off x="6034184" y="2474793"/>
            <a:ext cx="91440" cy="914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50619" y="2481215"/>
            <a:ext cx="856004" cy="92333"/>
          </a:xfrm>
          <a:prstGeom prst="rect">
            <a:avLst/>
          </a:prstGeom>
          <a:solidFill>
            <a:srgbClr val="CCFF6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LPD 29 Contract Award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Isosceles Triangle 99"/>
          <p:cNvSpPr>
            <a:spLocks noChangeAspect="1"/>
          </p:cNvSpPr>
          <p:nvPr/>
        </p:nvSpPr>
        <p:spPr>
          <a:xfrm>
            <a:off x="4114800" y="2873045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31235" y="2879467"/>
            <a:ext cx="1062791" cy="92333"/>
          </a:xfrm>
          <a:prstGeom prst="rect">
            <a:avLst/>
          </a:prstGeom>
          <a:solidFill>
            <a:srgbClr val="66CC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  CDD JROC Validation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Diamond 102"/>
          <p:cNvSpPr>
            <a:spLocks noChangeAspect="1"/>
          </p:cNvSpPr>
          <p:nvPr/>
        </p:nvSpPr>
        <p:spPr>
          <a:xfrm>
            <a:off x="5486400" y="2878348"/>
            <a:ext cx="91440" cy="914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38800" y="2878348"/>
            <a:ext cx="546625" cy="92333"/>
          </a:xfrm>
          <a:prstGeom prst="rect">
            <a:avLst/>
          </a:prstGeom>
          <a:solidFill>
            <a:srgbClr val="66CC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  Gate 4/5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Isosceles Triangle 105"/>
          <p:cNvSpPr>
            <a:spLocks noChangeAspect="1"/>
          </p:cNvSpPr>
          <p:nvPr/>
        </p:nvSpPr>
        <p:spPr>
          <a:xfrm>
            <a:off x="5626364" y="3008907"/>
            <a:ext cx="91440" cy="914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Isosceles Triangle 106"/>
          <p:cNvSpPr>
            <a:spLocks noChangeAspect="1"/>
          </p:cNvSpPr>
          <p:nvPr/>
        </p:nvSpPr>
        <p:spPr>
          <a:xfrm>
            <a:off x="6039064" y="3002202"/>
            <a:ext cx="91440" cy="914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/>
          <p:cNvCxnSpPr>
            <a:stCxn id="106" idx="4"/>
          </p:cNvCxnSpPr>
          <p:nvPr/>
        </p:nvCxnSpPr>
        <p:spPr>
          <a:xfrm flipV="1">
            <a:off x="5717804" y="3099127"/>
            <a:ext cx="321260" cy="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172200" y="3015965"/>
            <a:ext cx="400751" cy="92333"/>
          </a:xfrm>
          <a:prstGeom prst="rect">
            <a:avLst/>
          </a:prstGeom>
          <a:solidFill>
            <a:srgbClr val="66CC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  RFP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Isosceles Triangle 109"/>
          <p:cNvSpPr>
            <a:spLocks noChangeAspect="1"/>
          </p:cNvSpPr>
          <p:nvPr/>
        </p:nvSpPr>
        <p:spPr>
          <a:xfrm>
            <a:off x="7806904" y="3025445"/>
            <a:ext cx="91440" cy="914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923339" y="3031867"/>
            <a:ext cx="916918" cy="92333"/>
          </a:xfrm>
          <a:prstGeom prst="rect">
            <a:avLst/>
          </a:prstGeom>
          <a:solidFill>
            <a:srgbClr val="66CC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 AP/DD&amp;C Contract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Isosceles Triangle 111"/>
          <p:cNvSpPr>
            <a:spLocks noChangeAspect="1"/>
          </p:cNvSpPr>
          <p:nvPr/>
        </p:nvSpPr>
        <p:spPr>
          <a:xfrm>
            <a:off x="3581400" y="3025445"/>
            <a:ext cx="91440" cy="914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7835" y="3031867"/>
            <a:ext cx="820738" cy="92333"/>
          </a:xfrm>
          <a:prstGeom prst="rect">
            <a:avLst/>
          </a:prstGeom>
          <a:solidFill>
            <a:srgbClr val="66CC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 Contract Design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Isosceles Triangle 113"/>
          <p:cNvSpPr>
            <a:spLocks noChangeAspect="1"/>
          </p:cNvSpPr>
          <p:nvPr/>
        </p:nvSpPr>
        <p:spPr>
          <a:xfrm>
            <a:off x="1509853" y="3030748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26288" y="3037170"/>
            <a:ext cx="923330" cy="92333"/>
          </a:xfrm>
          <a:prstGeom prst="rect">
            <a:avLst/>
          </a:prstGeom>
          <a:solidFill>
            <a:srgbClr val="66CC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LX(R) Preliminary Design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14400" y="5638800"/>
            <a:ext cx="8179278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Time Range(s):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[Long Range] Prior Year (CY-1) + Current Year (CY) + Budget Year (BY) + FYDP (BY+1/2/3/4)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[Mid Range]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Year (CY-1) + Current Year (CY) + Budget Year (BY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[Short Range]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Current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Quarter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59222" r="74990" b="13251"/>
          <a:stretch/>
        </p:blipFill>
        <p:spPr bwMode="auto">
          <a:xfrm>
            <a:off x="2742" y="6217920"/>
            <a:ext cx="90891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6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3192"/>
          <a:stretch/>
        </p:blipFill>
        <p:spPr bwMode="auto">
          <a:xfrm>
            <a:off x="0" y="0"/>
            <a:ext cx="9144000" cy="86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30424" y="332232"/>
            <a:ext cx="5599176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ebdings"/>
              </a:rPr>
              <a:t>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N95 JCIDS/Navy Capabilities and DAS Portfolio Programs Data Entry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10792" r="68986" b="79154"/>
          <a:stretch/>
        </p:blipFill>
        <p:spPr bwMode="auto">
          <a:xfrm>
            <a:off x="4011" y="914400"/>
            <a:ext cx="3958389" cy="84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70790" r="68986" b="25458"/>
          <a:stretch/>
        </p:blipFill>
        <p:spPr bwMode="auto">
          <a:xfrm>
            <a:off x="0" y="1743456"/>
            <a:ext cx="3958389" cy="3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59278" r="68986" b="32040"/>
          <a:stretch/>
        </p:blipFill>
        <p:spPr bwMode="auto">
          <a:xfrm>
            <a:off x="0" y="2066544"/>
            <a:ext cx="3958389" cy="72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36930" r="68986" b="60141"/>
          <a:stretch/>
        </p:blipFill>
        <p:spPr bwMode="auto">
          <a:xfrm>
            <a:off x="-1" y="2726703"/>
            <a:ext cx="3958389" cy="24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201447" y="1268104"/>
            <a:ext cx="1193735" cy="17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LHA(R)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800" y="1823918"/>
            <a:ext cx="2582080" cy="17543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Material Solutions Analysis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2800" y="2034367"/>
            <a:ext cx="2582080" cy="175433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Technology Maturation &amp; Risk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257986"/>
            <a:ext cx="2582080" cy="175433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Engineering &amp; Manufacturing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2800" y="2498391"/>
            <a:ext cx="2582080" cy="175433"/>
          </a:xfrm>
          <a:prstGeom prst="rect">
            <a:avLst/>
          </a:prstGeom>
          <a:solidFill>
            <a:srgbClr val="CCFF66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Production &amp;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2800" y="2720167"/>
            <a:ext cx="2582080" cy="175433"/>
          </a:xfrm>
          <a:prstGeom prst="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Operations &amp;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8465" y="2244815"/>
            <a:ext cx="1193735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7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68465" y="2359775"/>
            <a:ext cx="1193735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LHA 8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1447" y="2768358"/>
            <a:ext cx="1193735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N953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969" y="3024967"/>
            <a:ext cx="865632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0056" y="3024967"/>
            <a:ext cx="1837944" cy="72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Point</a:t>
            </a:r>
          </a:p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Milestone Decision</a:t>
            </a:r>
          </a:p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Authority Review</a:t>
            </a:r>
          </a:p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Document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6200" y="3828134"/>
            <a:ext cx="3017520" cy="2267866"/>
            <a:chOff x="762000" y="2667000"/>
            <a:chExt cx="3017520" cy="2267866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7" t="44444" r="71579" b="27486"/>
            <a:stretch/>
          </p:blipFill>
          <p:spPr bwMode="auto">
            <a:xfrm>
              <a:off x="762000" y="2667000"/>
              <a:ext cx="3017520" cy="226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780288" y="3200400"/>
              <a:ext cx="1066800" cy="1728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Isosceles Triangle 50"/>
          <p:cNvSpPr>
            <a:spLocks noChangeAspect="1"/>
          </p:cNvSpPr>
          <p:nvPr/>
        </p:nvSpPr>
        <p:spPr>
          <a:xfrm>
            <a:off x="1219200" y="6342530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Isosceles Triangle 51"/>
          <p:cNvSpPr>
            <a:spLocks noChangeAspect="1"/>
          </p:cNvSpPr>
          <p:nvPr/>
        </p:nvSpPr>
        <p:spPr>
          <a:xfrm>
            <a:off x="1219200" y="6172200"/>
            <a:ext cx="91440" cy="914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iamond 52"/>
          <p:cNvSpPr>
            <a:spLocks noChangeAspect="1"/>
          </p:cNvSpPr>
          <p:nvPr/>
        </p:nvSpPr>
        <p:spPr>
          <a:xfrm>
            <a:off x="1215390" y="6537960"/>
            <a:ext cx="91440" cy="914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Diamond 53"/>
          <p:cNvSpPr>
            <a:spLocks noChangeAspect="1"/>
          </p:cNvSpPr>
          <p:nvPr/>
        </p:nvSpPr>
        <p:spPr>
          <a:xfrm>
            <a:off x="1219200" y="670560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26475" y="6127350"/>
            <a:ext cx="1797725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Event Not Started or Complete</a:t>
            </a:r>
            <a:endParaRPr lang="en-US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26475" y="6301567"/>
            <a:ext cx="1797725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Event Complete</a:t>
            </a:r>
            <a:endParaRPr lang="en-US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26475" y="6499440"/>
            <a:ext cx="2712125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Decision Point Not Started or Complete</a:t>
            </a:r>
            <a:endParaRPr lang="en-US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2330" y="6660127"/>
            <a:ext cx="2782470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Decision Point Complete</a:t>
            </a:r>
            <a:endParaRPr lang="en-US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4968" y="6149167"/>
            <a:ext cx="865632" cy="175433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22"/>
          <a:stretch/>
        </p:blipFill>
        <p:spPr bwMode="auto">
          <a:xfrm>
            <a:off x="0" y="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2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9F921B32F0449AEB0208E52907F8A" ma:contentTypeVersion="0" ma:contentTypeDescription="Create a new document." ma:contentTypeScope="" ma:versionID="a5f97ab648abfe8dcaf5aecead5982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B4268F-BB26-43DE-BC95-15810304D42B}"/>
</file>

<file path=customXml/itemProps2.xml><?xml version="1.0" encoding="utf-8"?>
<ds:datastoreItem xmlns:ds="http://schemas.openxmlformats.org/officeDocument/2006/customXml" ds:itemID="{D9D46F0E-D033-4C85-80E7-79C764A74D31}"/>
</file>

<file path=customXml/itemProps3.xml><?xml version="1.0" encoding="utf-8"?>
<ds:datastoreItem xmlns:ds="http://schemas.openxmlformats.org/officeDocument/2006/customXml" ds:itemID="{B925F98A-7DBE-4A00-BB14-A063858E5E6F}"/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469</Words>
  <Application>Microsoft Office PowerPoint</Application>
  <PresentationFormat>On-screen Show (4:3)</PresentationFormat>
  <Paragraphs>2722</Paragraphs>
  <Slides>5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N953D</dc:creator>
  <cp:lastModifiedBy>N953D</cp:lastModifiedBy>
  <cp:revision>41</cp:revision>
  <dcterms:created xsi:type="dcterms:W3CDTF">2017-03-08T15:58:03Z</dcterms:created>
  <dcterms:modified xsi:type="dcterms:W3CDTF">2017-05-16T19:31:50Z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0x010100F4B9F921B32F0449AEB0208E52907F8A</vt:lpwstr>
  </property>
</Properties>
</file>