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11"/>
  </p:notesMasterIdLst>
  <p:handoutMasterIdLst>
    <p:handoutMasterId r:id="rId12"/>
  </p:handoutMasterIdLst>
  <p:sldIdLst>
    <p:sldId id="339" r:id="rId5"/>
    <p:sldId id="340" r:id="rId6"/>
    <p:sldId id="346" r:id="rId7"/>
    <p:sldId id="341" r:id="rId8"/>
    <p:sldId id="347" r:id="rId9"/>
    <p:sldId id="3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34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1/12/2025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429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55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84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03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99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1/12/2025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sv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7.sv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318.svg"/><Relationship Id="rId4" Type="http://schemas.openxmlformats.org/officeDocument/2006/relationships/image" Target="../media/image259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569"/>
            <a:ext cx="7665663" cy="3519949"/>
          </a:xfrm>
        </p:spPr>
        <p:txBody>
          <a:bodyPr/>
          <a:lstStyle/>
          <a:p>
            <a:r>
              <a:rPr lang="en-US" dirty="0" smtClean="0"/>
              <a:t>Chat application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5142271"/>
            <a:ext cx="3322638" cy="904824"/>
          </a:xfrm>
        </p:spPr>
        <p:txBody>
          <a:bodyPr/>
          <a:lstStyle/>
          <a:p>
            <a:r>
              <a:rPr lang="en-US" dirty="0" smtClean="0"/>
              <a:t>Torz Iulian Marius</a:t>
            </a:r>
          </a:p>
          <a:p>
            <a:r>
              <a:rPr lang="en-US" dirty="0" smtClean="0"/>
              <a:t>CAL 4</a:t>
            </a:r>
            <a:endParaRPr lang="en-US" dirty="0"/>
          </a:p>
        </p:txBody>
      </p:sp>
      <p:pic>
        <p:nvPicPr>
          <p:cNvPr id="1028" name="Picture 4" descr="Message - Free communications icon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5" b="6555"/>
          <a:stretch>
            <a:fillRect/>
          </a:stretch>
        </p:blipFill>
        <p:spPr bwMode="auto">
          <a:xfrm>
            <a:off x="7946660" y="1714406"/>
            <a:ext cx="3451225" cy="29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>
            <a:extLst>
              <a:ext uri="{FF2B5EF4-FFF2-40B4-BE49-F238E27FC236}">
                <a16:creationId xmlns:a16="http://schemas.microsoft.com/office/drawing/2014/main" id="{A2DC73CD-9A7B-4B8B-45B7-9126C374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05" y="420624"/>
            <a:ext cx="11300791" cy="824949"/>
          </a:xfrm>
        </p:spPr>
        <p:txBody>
          <a:bodyPr/>
          <a:lstStyle/>
          <a:p>
            <a:r>
              <a:rPr lang="en-US" dirty="0" err="1" smtClean="0"/>
              <a:t>Tehnologi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ADB62453-4969-6C70-7DA2-BCCA22A25B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706" y="1562456"/>
            <a:ext cx="2252101" cy="2252208"/>
          </a:xfrm>
        </p:spPr>
        <p:txBody>
          <a:bodyPr/>
          <a:lstStyle/>
          <a:p>
            <a:r>
              <a:rPr lang="en-US" dirty="0" err="1" smtClean="0"/>
              <a:t>Springboot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4DFB20-8AC4-58AC-499A-504A64E285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833756" y="2554189"/>
            <a:ext cx="1778000" cy="99695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Java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backend</a:t>
            </a:r>
            <a:endParaRPr lang="en-US" dirty="0"/>
          </a:p>
          <a:p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8A733E13-2AC1-FDA0-D1A6-410D3B4FF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31394" y="1582776"/>
            <a:ext cx="2252101" cy="2252208"/>
          </a:xfrm>
        </p:spPr>
        <p:txBody>
          <a:bodyPr/>
          <a:lstStyle/>
          <a:p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812A0521-9D97-D048-D8FA-F5D6395693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white">
          <a:xfrm>
            <a:off x="4468444" y="2574509"/>
            <a:ext cx="1778000" cy="996950"/>
          </a:xfrm>
        </p:spPr>
        <p:txBody>
          <a:bodyPr/>
          <a:lstStyle/>
          <a:p>
            <a:pPr lvl="0"/>
            <a:r>
              <a:rPr lang="en-US" dirty="0" smtClean="0"/>
              <a:t>Java Persistence API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comunicarea</a:t>
            </a:r>
            <a:r>
              <a:rPr lang="en-US" dirty="0" smtClean="0"/>
              <a:t> cu </a:t>
            </a:r>
            <a:r>
              <a:rPr lang="en-US" dirty="0" err="1" smtClean="0"/>
              <a:t>baza</a:t>
            </a:r>
            <a:r>
              <a:rPr lang="en-US" dirty="0" smtClean="0"/>
              <a:t> de date </a:t>
            </a:r>
            <a:r>
              <a:rPr lang="en-US" dirty="0" err="1" smtClean="0"/>
              <a:t>si</a:t>
            </a:r>
            <a:r>
              <a:rPr lang="en-US" dirty="0" smtClean="0"/>
              <a:t> ORM</a:t>
            </a:r>
            <a:endParaRPr lang="en-US" dirty="0"/>
          </a:p>
          <a:p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A18E2FC3-E531-4F92-3700-99419B66A6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2674">
            <a:off x="7875984" y="1567085"/>
            <a:ext cx="2252101" cy="2252208"/>
          </a:xfrm>
        </p:spPr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93E53EE-0BB9-DE57-7EC4-2F41A0EF60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 rot="202674">
            <a:off x="8113034" y="2558818"/>
            <a:ext cx="1778000" cy="996950"/>
          </a:xfrm>
        </p:spPr>
        <p:txBody>
          <a:bodyPr/>
          <a:lstStyle/>
          <a:p>
            <a:pPr lvl="0"/>
            <a:r>
              <a:rPr lang="en-US" dirty="0" smtClean="0"/>
              <a:t>Protocol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comunicarea</a:t>
            </a:r>
            <a:r>
              <a:rPr lang="en-US" dirty="0" smtClean="0"/>
              <a:t> in </a:t>
            </a:r>
            <a:r>
              <a:rPr lang="en-US" dirty="0" err="1" smtClean="0"/>
              <a:t>timp</a:t>
            </a:r>
            <a:r>
              <a:rPr lang="en-US" dirty="0" smtClean="0"/>
              <a:t> real</a:t>
            </a:r>
            <a:endParaRPr lang="en-US" dirty="0"/>
          </a:p>
          <a:p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CFCFD87-FE58-4897-D984-E46E2DC2DE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21388604">
            <a:off x="2361525" y="3618211"/>
            <a:ext cx="2252101" cy="2252208"/>
          </a:xfrm>
        </p:spPr>
        <p:txBody>
          <a:bodyPr/>
          <a:lstStyle/>
          <a:p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56C860-21F3-D1FF-A221-B4580EF919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white">
          <a:xfrm rot="21388604">
            <a:off x="2598575" y="4609944"/>
            <a:ext cx="1778000" cy="996950"/>
          </a:xfrm>
        </p:spPr>
        <p:txBody>
          <a:bodyPr/>
          <a:lstStyle/>
          <a:p>
            <a:pPr lvl="0"/>
            <a:r>
              <a:rPr lang="en-US" dirty="0" smtClean="0"/>
              <a:t>Framework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frontend</a:t>
            </a:r>
            <a:endParaRPr lang="en-US" dirty="0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5041D5A2-29C2-E95E-A837-75DEA53103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8929" y="3612099"/>
            <a:ext cx="2252101" cy="2252208"/>
          </a:xfrm>
        </p:spPr>
        <p:txBody>
          <a:bodyPr/>
          <a:lstStyle/>
          <a:p>
            <a:r>
              <a:rPr lang="en-US" dirty="0" smtClean="0"/>
              <a:t>web sessions</a:t>
            </a: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ACE8E486-3643-9AD4-B07B-39A02CBBE8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white">
          <a:xfrm>
            <a:off x="6345979" y="4556253"/>
            <a:ext cx="1778000" cy="99695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sesiunilor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cookies </a:t>
            </a:r>
            <a:r>
              <a:rPr lang="en-US" dirty="0" err="1"/>
              <a:t>stocate</a:t>
            </a:r>
            <a:r>
              <a:rPr lang="en-US" dirty="0"/>
              <a:t> in browser</a:t>
            </a:r>
          </a:p>
        </p:txBody>
      </p:sp>
      <p:sp>
        <p:nvSpPr>
          <p:cNvPr id="20" name="Text Placeholder 54">
            <a:extLst>
              <a:ext uri="{FF2B5EF4-FFF2-40B4-BE49-F238E27FC236}">
                <a16:creationId xmlns:a16="http://schemas.microsoft.com/office/drawing/2014/main" id="{5041D5A2-29C2-E95E-A837-75DEA53103E9}"/>
              </a:ext>
            </a:extLst>
          </p:cNvPr>
          <p:cNvSpPr txBox="1">
            <a:spLocks/>
          </p:cNvSpPr>
          <p:nvPr/>
        </p:nvSpPr>
        <p:spPr>
          <a:xfrm rot="252677">
            <a:off x="9220370" y="3612099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vert="horz" lIns="91440" tIns="45720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24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24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30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08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68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Security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576264" y="4542045"/>
            <a:ext cx="14592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bg1"/>
                </a:solidFill>
              </a:rPr>
              <a:t>Pentru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autentificare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si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alocarea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accesului</a:t>
            </a:r>
            <a:r>
              <a:rPr lang="en-US" sz="1300" dirty="0" smtClean="0">
                <a:solidFill>
                  <a:schemeClr val="bg1"/>
                </a:solidFill>
              </a:rPr>
              <a:t> la </a:t>
            </a:r>
            <a:r>
              <a:rPr lang="en-US" sz="1300" dirty="0" err="1" smtClean="0">
                <a:solidFill>
                  <a:schemeClr val="bg1"/>
                </a:solidFill>
              </a:rPr>
              <a:t>anumite</a:t>
            </a:r>
            <a:r>
              <a:rPr lang="en-US" sz="1300" dirty="0" smtClean="0">
                <a:solidFill>
                  <a:schemeClr val="bg1"/>
                </a:solidFill>
              </a:rPr>
              <a:t> </a:t>
            </a:r>
            <a:r>
              <a:rPr lang="en-US" sz="1300" dirty="0" err="1" smtClean="0">
                <a:solidFill>
                  <a:schemeClr val="bg1"/>
                </a:solidFill>
              </a:rPr>
              <a:t>resurse</a:t>
            </a:r>
            <a:endParaRPr lang="ro-RO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5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>
            <a:extLst>
              <a:ext uri="{FF2B5EF4-FFF2-40B4-BE49-F238E27FC236}">
                <a16:creationId xmlns:a16="http://schemas.microsoft.com/office/drawing/2014/main" id="{01632167-B96B-34C1-27DF-918B0237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</a:t>
            </a:r>
            <a:r>
              <a:rPr lang="en-US" dirty="0" err="1" smtClean="0"/>
              <a:t>utilizator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86EBE01-25EA-E55C-212F-55BB71067B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err="1" smtClean="0"/>
              <a:t>Inregistrare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3B15C5BD-E2F2-DF1A-A4AB-80126D6228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username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parola</a:t>
            </a:r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12FF41A1-5D72-0088-3340-EA7BE9A112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 err="1" smtClean="0"/>
              <a:t>Creare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8A171E58-4545-A19D-4D4B-0FF850C663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creea</a:t>
            </a:r>
            <a:r>
              <a:rPr lang="en-US" dirty="0" smtClean="0"/>
              <a:t> o </a:t>
            </a:r>
            <a:r>
              <a:rPr lang="en-US" dirty="0" err="1" smtClean="0"/>
              <a:t>conversatie</a:t>
            </a:r>
            <a:r>
              <a:rPr lang="en-US" dirty="0" smtClean="0"/>
              <a:t> cu </a:t>
            </a:r>
            <a:r>
              <a:rPr lang="en-US" dirty="0" err="1" smtClean="0"/>
              <a:t>orice</a:t>
            </a:r>
            <a:r>
              <a:rPr lang="en-US" dirty="0" smtClean="0"/>
              <a:t> alt </a:t>
            </a:r>
            <a:r>
              <a:rPr lang="en-US" dirty="0" err="1" smtClean="0"/>
              <a:t>utilizator</a:t>
            </a:r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14627B05-A870-AC47-84B8-8E7062A765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/>
              <a:t>Trimitere</a:t>
            </a:r>
            <a:endParaRPr lang="en-US" dirty="0"/>
          </a:p>
          <a:p>
            <a:endParaRPr lang="en-US" dirty="0"/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10563C9D-3B5D-7409-58CD-C8D42CC146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73593" y="2561083"/>
            <a:ext cx="2113935" cy="78188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Odata</a:t>
            </a:r>
            <a:r>
              <a:rPr lang="en-US" dirty="0" smtClean="0"/>
              <a:t> </a:t>
            </a:r>
            <a:r>
              <a:rPr lang="en-US" dirty="0" err="1" smtClean="0"/>
              <a:t>deschisa</a:t>
            </a:r>
            <a:r>
              <a:rPr lang="en-US" dirty="0" smtClean="0"/>
              <a:t> </a:t>
            </a:r>
            <a:r>
              <a:rPr lang="en-US" dirty="0" err="1" smtClean="0"/>
              <a:t>conversatia</a:t>
            </a:r>
            <a:r>
              <a:rPr lang="en-US" dirty="0" smtClean="0"/>
              <a:t> se pot </a:t>
            </a:r>
            <a:r>
              <a:rPr lang="en-US" dirty="0" err="1" smtClean="0"/>
              <a:t>trimite</a:t>
            </a:r>
            <a:r>
              <a:rPr lang="en-US" dirty="0" smtClean="0"/>
              <a:t> </a:t>
            </a:r>
            <a:r>
              <a:rPr lang="en-US" dirty="0" err="1" smtClean="0"/>
              <a:t>mesaje</a:t>
            </a:r>
            <a:r>
              <a:rPr lang="en-US" dirty="0" smtClean="0"/>
              <a:t> </a:t>
            </a:r>
            <a:r>
              <a:rPr lang="en-US" dirty="0" err="1" smtClean="0"/>
              <a:t>gestionate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152A94FD-3A84-B566-3565-6D4F989EE1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solidFill>
            <a:schemeClr val="accent3"/>
          </a:solidFill>
        </p:spPr>
        <p:txBody>
          <a:bodyPr/>
          <a:lstStyle/>
          <a:p>
            <a:pPr lvl="0"/>
            <a:r>
              <a:rPr lang="en-US" dirty="0" err="1" smtClean="0"/>
              <a:t>Logare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F7EA869C-0FD7-B2B6-6F9B-4D7A1A0292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de la </a:t>
            </a:r>
            <a:r>
              <a:rPr lang="en-US" dirty="0" err="1" smtClean="0"/>
              <a:t>inregistrare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conectare</a:t>
            </a:r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725C723-D324-3121-79DD-E895FC283C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0"/>
            <a:r>
              <a:rPr lang="en-US" dirty="0" err="1" smtClean="0"/>
              <a:t>Alegere</a:t>
            </a:r>
            <a:endParaRPr lang="en-US" dirty="0"/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6BA06F96-6BE4-4466-344F-D7F1CEBB75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alege</a:t>
            </a:r>
            <a:r>
              <a:rPr lang="en-US" dirty="0" smtClean="0"/>
              <a:t> in care </a:t>
            </a:r>
            <a:r>
              <a:rPr lang="en-US" dirty="0" err="1" smtClean="0"/>
              <a:t>conversatie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trimita</a:t>
            </a:r>
            <a:r>
              <a:rPr lang="en-US" dirty="0" smtClean="0"/>
              <a:t> </a:t>
            </a:r>
            <a:r>
              <a:rPr lang="en-US" dirty="0" err="1" smtClean="0"/>
              <a:t>mesaje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874C12F-8812-2096-8060-F088B62EDD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33" idx="2"/>
            <a:endCxn id="84" idx="1"/>
          </p:cNvCxnSpPr>
          <p:nvPr/>
        </p:nvCxnSpPr>
        <p:spPr>
          <a:xfrm rot="16200000" flipH="1">
            <a:off x="2199481" y="3695700"/>
            <a:ext cx="1270794" cy="565943"/>
          </a:xfrm>
          <a:prstGeom prst="bentConnector2">
            <a:avLst/>
          </a:prstGeom>
          <a:ln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05C0612-907D-A1B0-77EB-156D85AE11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84" idx="0"/>
            <a:endCxn id="80" idx="1"/>
          </p:cNvCxnSpPr>
          <p:nvPr/>
        </p:nvCxnSpPr>
        <p:spPr>
          <a:xfrm rot="5400000" flipH="1" flipV="1">
            <a:off x="3971131" y="3018632"/>
            <a:ext cx="1270794" cy="569119"/>
          </a:xfrm>
          <a:prstGeom prst="bentConnector2">
            <a:avLst/>
          </a:prstGeom>
          <a:ln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6EBA5F2-CBC4-5DAB-A7BE-650C68443E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endCxn id="86" idx="1"/>
          </p:cNvCxnSpPr>
          <p:nvPr/>
        </p:nvCxnSpPr>
        <p:spPr>
          <a:xfrm rot="16200000" flipH="1">
            <a:off x="5780763" y="3736856"/>
            <a:ext cx="1274279" cy="486495"/>
          </a:xfrm>
          <a:prstGeom prst="bentConnector2">
            <a:avLst/>
          </a:prstGeom>
          <a:ln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F0B745C-817B-528D-B36C-5CC1B9BDDF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86" idx="0"/>
            <a:endCxn id="82" idx="1"/>
          </p:cNvCxnSpPr>
          <p:nvPr/>
        </p:nvCxnSpPr>
        <p:spPr>
          <a:xfrm rot="5400000" flipH="1" flipV="1">
            <a:off x="7514829" y="3020617"/>
            <a:ext cx="1272381" cy="569912"/>
          </a:xfrm>
          <a:prstGeom prst="bentConnector2">
            <a:avLst/>
          </a:prstGeom>
          <a:ln>
            <a:solidFill>
              <a:schemeClr val="bg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9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381022-4B22-8C42-F771-5462B110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22" y="408568"/>
            <a:ext cx="4236183" cy="2751130"/>
          </a:xfrm>
        </p:spPr>
        <p:txBody>
          <a:bodyPr/>
          <a:lstStyle/>
          <a:p>
            <a:r>
              <a:rPr lang="en-US" sz="3200" dirty="0" err="1" smtClean="0"/>
              <a:t>Functionalitati</a:t>
            </a:r>
            <a:endParaRPr lang="en-US" sz="32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3FEC1DE-09F2-6B25-7BD6-41A59FB85F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8947" y="403472"/>
            <a:ext cx="6991355" cy="862432"/>
          </a:xfrm>
        </p:spPr>
        <p:txBody>
          <a:bodyPr/>
          <a:lstStyle/>
          <a:p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feature-</a:t>
            </a:r>
            <a:r>
              <a:rPr lang="en-US" dirty="0" err="1" smtClean="0"/>
              <a:t>uri</a:t>
            </a:r>
            <a:r>
              <a:rPr lang="en-US" dirty="0" smtClean="0"/>
              <a:t> ale </a:t>
            </a:r>
            <a:r>
              <a:rPr lang="en-US" dirty="0" err="1" smtClean="0"/>
              <a:t>aplicatiei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7C82C75-3E20-9EBF-108C-0799BF3B26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4549" y="1877962"/>
            <a:ext cx="4801647" cy="69809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Conversatii</a:t>
            </a:r>
            <a:r>
              <a:rPr lang="en-US" sz="3200" dirty="0" smtClean="0"/>
              <a:t> 1 la 1</a:t>
            </a:r>
            <a:endParaRPr lang="en-US" sz="3200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B36D8843-9956-50C7-5B27-6A10F6859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4549" y="3244646"/>
            <a:ext cx="4801647" cy="69809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Conversatii</a:t>
            </a:r>
            <a:r>
              <a:rPr lang="en-US" sz="3200" dirty="0" smtClean="0"/>
              <a:t> de </a:t>
            </a:r>
            <a:r>
              <a:rPr lang="en-US" sz="3200" dirty="0" err="1" smtClean="0"/>
              <a:t>grup</a:t>
            </a:r>
            <a:endParaRPr lang="en-US" sz="3200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E98C0CE4-2C1F-73CA-0F08-DC30424E9D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4549" y="4558306"/>
            <a:ext cx="4801647" cy="69809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Conversatie</a:t>
            </a:r>
            <a:r>
              <a:rPr lang="en-US" sz="3200" dirty="0" smtClean="0"/>
              <a:t> </a:t>
            </a:r>
            <a:r>
              <a:rPr lang="en-US" sz="3200" dirty="0" err="1" smtClean="0"/>
              <a:t>generala</a:t>
            </a:r>
            <a:endParaRPr lang="en-US" sz="3200" dirty="0"/>
          </a:p>
        </p:txBody>
      </p:sp>
      <p:pic>
        <p:nvPicPr>
          <p:cNvPr id="15" name="Picture Placeholder 39" descr="Eco Power">
            <a:extLst>
              <a:ext uri="{FF2B5EF4-FFF2-40B4-BE49-F238E27FC236}">
                <a16:creationId xmlns:a16="http://schemas.microsoft.com/office/drawing/2014/main" id="{DC0F4638-981F-A716-D84A-643F1B2D3DB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t="11009" b="11009"/>
          <a:stretch/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/>
          <p:cNvPicPr>
            <a:picLocks noGrp="1" noChangeAspect="1"/>
          </p:cNvPicPr>
          <p:nvPr>
            <p:ph type="pic" sz="quarter" idx="18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87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9A48-A5C4-EFFD-853A-0B7EF012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2" y="393646"/>
            <a:ext cx="3260519" cy="5484640"/>
          </a:xfrm>
        </p:spPr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36" name="Picture Placeholder 35" descr="puzzle piece">
            <a:extLst>
              <a:ext uri="{FF2B5EF4-FFF2-40B4-BE49-F238E27FC236}">
                <a16:creationId xmlns:a16="http://schemas.microsoft.com/office/drawing/2014/main" id="{CB3F8D1D-D630-42A7-9EFC-E37C99A530B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108" r="108"/>
          <a:stretch/>
        </p:blipFill>
        <p:spPr>
          <a:xfrm>
            <a:off x="4261658" y="934066"/>
            <a:ext cx="731520" cy="73152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94758-9A11-25CF-FB3C-C5AD4D637D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7742" y="934066"/>
            <a:ext cx="5958348" cy="862991"/>
          </a:xfrm>
        </p:spPr>
        <p:txBody>
          <a:bodyPr/>
          <a:lstStyle/>
          <a:p>
            <a:r>
              <a:rPr lang="en-US" dirty="0"/>
              <a:t>Architects must navigate a multitude of challenges throughout the design process, like understanding client requirements, incorporating sustainable design principles, and collaborating with various stakeholders.</a:t>
            </a:r>
          </a:p>
        </p:txBody>
      </p:sp>
      <p:pic>
        <p:nvPicPr>
          <p:cNvPr id="38" name="Picture Placeholder 37" descr="scales">
            <a:extLst>
              <a:ext uri="{FF2B5EF4-FFF2-40B4-BE49-F238E27FC236}">
                <a16:creationId xmlns:a16="http://schemas.microsoft.com/office/drawing/2014/main" id="{5D4068BA-7FB0-C568-1C10-AEC89E20B93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108" r="108"/>
          <a:stretch/>
        </p:blipFill>
        <p:spPr>
          <a:xfrm>
            <a:off x="4261658" y="2144633"/>
            <a:ext cx="731520" cy="7315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CD3770-2B15-A13E-D52A-E75185FCA3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7742" y="2078898"/>
            <a:ext cx="5958348" cy="862991"/>
          </a:xfrm>
        </p:spPr>
        <p:txBody>
          <a:bodyPr/>
          <a:lstStyle/>
          <a:p>
            <a:r>
              <a:rPr lang="en-US" dirty="0"/>
              <a:t>Balancing creativity with practicality and addressing the diverse needs of clients and users are constant challenges that architects must tackle to deliver successful architectural solutions.</a:t>
            </a:r>
          </a:p>
        </p:txBody>
      </p:sp>
      <p:pic>
        <p:nvPicPr>
          <p:cNvPr id="40" name="Picture Placeholder 39" descr="Eco Power">
            <a:extLst>
              <a:ext uri="{FF2B5EF4-FFF2-40B4-BE49-F238E27FC236}">
                <a16:creationId xmlns:a16="http://schemas.microsoft.com/office/drawing/2014/main" id="{DC0F4638-981F-A716-D84A-643F1B2D3DB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261658" y="3296662"/>
            <a:ext cx="731520" cy="73152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5C7B59-B258-64F0-E401-6B4CF2991C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07742" y="3230927"/>
            <a:ext cx="5958348" cy="862991"/>
          </a:xfrm>
        </p:spPr>
        <p:txBody>
          <a:bodyPr/>
          <a:lstStyle/>
          <a:p>
            <a:r>
              <a:rPr lang="en-US" dirty="0"/>
              <a:t>By examining the importance of efficient design, environmental considerations, and technological advancements, we can understand how architects play a pivotal role in shaping the future of our built environment. </a:t>
            </a:r>
          </a:p>
        </p:txBody>
      </p:sp>
      <p:pic>
        <p:nvPicPr>
          <p:cNvPr id="42" name="Picture Placeholder 41" descr="Plan drawing">
            <a:extLst>
              <a:ext uri="{FF2B5EF4-FFF2-40B4-BE49-F238E27FC236}">
                <a16:creationId xmlns:a16="http://schemas.microsoft.com/office/drawing/2014/main" id="{80D99C32-2776-D9D3-E6E9-96AD265C693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108" r="108"/>
          <a:stretch/>
        </p:blipFill>
        <p:spPr>
          <a:xfrm>
            <a:off x="4261658" y="4597186"/>
            <a:ext cx="731520" cy="73152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D04BCC-FE0F-EA9A-C7D1-B095D61201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07742" y="4363618"/>
            <a:ext cx="5958348" cy="1205135"/>
          </a:xfrm>
        </p:spPr>
        <p:txBody>
          <a:bodyPr/>
          <a:lstStyle/>
          <a:p>
            <a:r>
              <a:rPr lang="en-US" dirty="0"/>
              <a:t>Architectural drafting involves creating precise and accurate two-dimensional (2D) or three-dimensional (3D) representations of architectural designs, while architectural planning encompasses the strategic considerations, spatial organization, and functional layout of a structure, taking into account factors such as aesthetics, building codes, safety regulations, and sustainability.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3101" y="393646"/>
            <a:ext cx="7987045" cy="54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1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26C9-4C03-EBB0-5550-BF771288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781" y="658762"/>
            <a:ext cx="6351638" cy="5201247"/>
          </a:xfrm>
        </p:spPr>
        <p:txBody>
          <a:bodyPr/>
          <a:lstStyle/>
          <a:p>
            <a:r>
              <a:rPr lang="en-US" sz="6000" dirty="0" err="1" smtClean="0"/>
              <a:t>Multumesc</a:t>
            </a:r>
            <a:r>
              <a:rPr lang="en-US" sz="6000" dirty="0" smtClean="0"/>
              <a:t> </a:t>
            </a:r>
            <a:r>
              <a:rPr lang="en-US" sz="6000" dirty="0" err="1" smtClean="0"/>
              <a:t>pentru</a:t>
            </a:r>
            <a:r>
              <a:rPr lang="en-US" sz="6000" dirty="0" smtClean="0"/>
              <a:t> </a:t>
            </a:r>
            <a:r>
              <a:rPr lang="en-US" sz="6000" dirty="0" err="1" smtClean="0"/>
              <a:t>atentie</a:t>
            </a:r>
            <a:r>
              <a:rPr lang="en-US" sz="6000" dirty="0" smtClean="0"/>
              <a:t>!</a:t>
            </a:r>
            <a:endParaRPr lang="en-US" sz="6000" dirty="0"/>
          </a:p>
        </p:txBody>
      </p:sp>
      <p:pic>
        <p:nvPicPr>
          <p:cNvPr id="3076" name="Picture 4" descr="What it takes to build a realtime chat or messaging app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4" r="1519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341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5CA377-0790-46D4-B5AA-52D758FDC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D08653-28FD-436D-9BBD-7F5890C464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93A374-42E0-42C5-B699-DD5839AA9ACC}">
  <ds:schemaRefs>
    <ds:schemaRef ds:uri="http://purl.org/dc/terms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Custom</vt:lpstr>
      <vt:lpstr>Chat application</vt:lpstr>
      <vt:lpstr>Tehnologi folosite</vt:lpstr>
      <vt:lpstr>Flux utilizator</vt:lpstr>
      <vt:lpstr>Functionalitati</vt:lpstr>
      <vt:lpstr>Data model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2023-07-20T22:31:04Z</dcterms:created>
  <dcterms:modified xsi:type="dcterms:W3CDTF">2025-01-12T21:25:02Z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