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Roboto Bold" charset="1" panose="02000000000000000000"/>
      <p:regular r:id="rId19"/>
    </p:embeddedFont>
    <p:embeddedFont>
      <p:font typeface="Roboto" charset="1" panose="02000000000000000000"/>
      <p:regular r:id="rId20"/>
    </p:embeddedFont>
    <p:embeddedFont>
      <p:font typeface="Neue Montreal" charset="1" panose="00000400000000000000"/>
      <p:regular r:id="rId21"/>
    </p:embeddedFont>
    <p:embeddedFont>
      <p:font typeface="Open Sans" charset="1" panose="020B0606030504020204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8F7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398187" y="-102870"/>
            <a:ext cx="8965598" cy="10389870"/>
            <a:chOff x="0" y="0"/>
            <a:chExt cx="1389006" cy="160966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89006" cy="1609663"/>
            </a:xfrm>
            <a:custGeom>
              <a:avLst/>
              <a:gdLst/>
              <a:ahLst/>
              <a:cxnLst/>
              <a:rect r="r" b="b" t="t" l="l"/>
              <a:pathLst>
                <a:path h="1609663" w="1389006">
                  <a:moveTo>
                    <a:pt x="0" y="0"/>
                  </a:moveTo>
                  <a:lnTo>
                    <a:pt x="1389006" y="0"/>
                  </a:lnTo>
                  <a:lnTo>
                    <a:pt x="1389006" y="1609663"/>
                  </a:lnTo>
                  <a:lnTo>
                    <a:pt x="0" y="1609663"/>
                  </a:lnTo>
                  <a:close/>
                </a:path>
              </a:pathLst>
            </a:custGeom>
            <a:blipFill>
              <a:blip r:embed="rId2">
                <a:alphaModFix amt="65000"/>
              </a:blip>
              <a:stretch>
                <a:fillRect l="-40230" t="0" r="-14284" b="0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1028700" y="3854027"/>
            <a:ext cx="9959069" cy="1573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300"/>
              </a:lnSpc>
            </a:pPr>
            <a:r>
              <a:rPr lang="en-US" b="true" sz="4200" spc="-105">
                <a:solidFill>
                  <a:srgbClr val="FEFEFE"/>
                </a:solidFill>
                <a:latin typeface="Roboto Bold"/>
                <a:ea typeface="Roboto Bold"/>
                <a:cs typeface="Roboto Bold"/>
                <a:sym typeface="Roboto Bold"/>
              </a:rPr>
              <a:t>Uncovering User Behavior: </a:t>
            </a:r>
            <a:r>
              <a:rPr lang="en-US" sz="4200" spc="-105">
                <a:solidFill>
                  <a:srgbClr val="FEFEFE"/>
                </a:solidFill>
                <a:latin typeface="Roboto"/>
                <a:ea typeface="Roboto"/>
                <a:cs typeface="Roboto"/>
                <a:sym typeface="Roboto"/>
              </a:rPr>
              <a:t>Smart Device Insights for Bellabeat Growth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8180679"/>
            <a:ext cx="6552138" cy="1077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18"/>
              </a:lnSpc>
            </a:pPr>
            <a:r>
              <a:rPr lang="en-US" sz="2409" spc="134">
                <a:solidFill>
                  <a:srgbClr val="FFFFFF"/>
                </a:solidFill>
                <a:latin typeface="Neue Montreal"/>
                <a:ea typeface="Neue Montreal"/>
                <a:cs typeface="Neue Montreal"/>
                <a:sym typeface="Neue Montreal"/>
              </a:rPr>
              <a:t>Presented by: Tosin Folorunso</a:t>
            </a:r>
          </a:p>
          <a:p>
            <a:pPr algn="just">
              <a:lnSpc>
                <a:spcPts val="3493"/>
              </a:lnSpc>
              <a:spcBef>
                <a:spcPct val="0"/>
              </a:spcBef>
            </a:pPr>
            <a:r>
              <a:rPr lang="en-US" sz="2409" spc="118">
                <a:solidFill>
                  <a:srgbClr val="FFFFFF"/>
                </a:solidFill>
                <a:latin typeface="Neue Montreal"/>
                <a:ea typeface="Neue Montreal"/>
                <a:cs typeface="Neue Montreal"/>
                <a:sym typeface="Neue Montreal"/>
              </a:rPr>
              <a:t>Date Created: May, 2025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966953" y="-121670"/>
            <a:ext cx="4354094" cy="243340"/>
            <a:chOff x="0" y="0"/>
            <a:chExt cx="1146757" cy="6408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46757" cy="64089"/>
            </a:xfrm>
            <a:custGeom>
              <a:avLst/>
              <a:gdLst/>
              <a:ahLst/>
              <a:cxnLst/>
              <a:rect r="r" b="b" t="t" l="l"/>
              <a:pathLst>
                <a:path h="64089" w="1146757">
                  <a:moveTo>
                    <a:pt x="32045" y="0"/>
                  </a:moveTo>
                  <a:lnTo>
                    <a:pt x="1114712" y="0"/>
                  </a:lnTo>
                  <a:cubicBezTo>
                    <a:pt x="1132410" y="0"/>
                    <a:pt x="1146757" y="14347"/>
                    <a:pt x="1146757" y="32045"/>
                  </a:cubicBezTo>
                  <a:lnTo>
                    <a:pt x="1146757" y="32045"/>
                  </a:lnTo>
                  <a:cubicBezTo>
                    <a:pt x="1146757" y="49743"/>
                    <a:pt x="1132410" y="64089"/>
                    <a:pt x="1114712" y="64089"/>
                  </a:cubicBezTo>
                  <a:lnTo>
                    <a:pt x="32045" y="64089"/>
                  </a:lnTo>
                  <a:cubicBezTo>
                    <a:pt x="14347" y="64089"/>
                    <a:pt x="0" y="49743"/>
                    <a:pt x="0" y="32045"/>
                  </a:cubicBezTo>
                  <a:lnTo>
                    <a:pt x="0" y="32045"/>
                  </a:lnTo>
                  <a:cubicBezTo>
                    <a:pt x="0" y="14347"/>
                    <a:pt x="14347" y="0"/>
                    <a:pt x="32045" y="0"/>
                  </a:cubicBezTo>
                  <a:close/>
                </a:path>
              </a:pathLst>
            </a:custGeom>
            <a:solidFill>
              <a:srgbClr val="FC8F7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1146757" cy="1212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3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7173005" y="233050"/>
            <a:ext cx="3941990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79"/>
              </a:lnSpc>
              <a:spcBef>
                <a:spcPct val="0"/>
              </a:spcBef>
            </a:pPr>
            <a:r>
              <a:rPr lang="en-US" b="true" sz="2400" spc="117">
                <a:solidFill>
                  <a:srgbClr val="724236"/>
                </a:solidFill>
                <a:latin typeface="Roboto Bold"/>
                <a:ea typeface="Roboto Bold"/>
                <a:cs typeface="Roboto Bold"/>
                <a:sym typeface="Roboto Bold"/>
              </a:rPr>
              <a:t>Data Story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962025"/>
            <a:ext cx="3941990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79"/>
              </a:lnSpc>
              <a:spcBef>
                <a:spcPct val="0"/>
              </a:spcBef>
            </a:pPr>
            <a:r>
              <a:rPr lang="en-US" b="true" sz="2400" spc="117">
                <a:solidFill>
                  <a:srgbClr val="724236"/>
                </a:solidFill>
                <a:latin typeface="Roboto Bold"/>
                <a:ea typeface="Roboto Bold"/>
                <a:cs typeface="Roboto Bold"/>
                <a:sym typeface="Roboto Bold"/>
              </a:rPr>
              <a:t>HOW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608995"/>
            <a:ext cx="5162845" cy="1699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00"/>
              </a:lnSpc>
            </a:pPr>
            <a:r>
              <a:rPr lang="en-US" sz="2300" spc="-57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Schedule weekly campaigns, tips,</a:t>
            </a:r>
            <a:r>
              <a:rPr lang="en-US" sz="2300" spc="-57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 or</a:t>
            </a:r>
            <a:r>
              <a:rPr lang="en-US" sz="2300" spc="-57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 fl</a:t>
            </a:r>
            <a:r>
              <a:rPr lang="en-US" sz="2300" spc="-57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as</a:t>
            </a:r>
            <a:r>
              <a:rPr lang="en-US" sz="2300" spc="-57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h d</a:t>
            </a:r>
            <a:r>
              <a:rPr lang="en-US" sz="2300" spc="-57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lang="en-US" sz="2300" spc="-57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al</a:t>
            </a:r>
            <a:r>
              <a:rPr lang="en-US" sz="2300" spc="-57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-US" sz="2300" spc="-57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 to </a:t>
            </a:r>
            <a:r>
              <a:rPr lang="en-US" sz="2300" spc="-57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lang="en-US" sz="2300" spc="-57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rop</a:t>
            </a:r>
            <a:r>
              <a:rPr lang="en-US" sz="2300" spc="-57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 on Mondays, Tuesdays and Saturdays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7406351" y="2799495"/>
            <a:ext cx="10652558" cy="5430774"/>
            <a:chOff x="0" y="0"/>
            <a:chExt cx="14203411" cy="724103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4203411" cy="7241033"/>
            </a:xfrm>
            <a:custGeom>
              <a:avLst/>
              <a:gdLst/>
              <a:ahLst/>
              <a:cxnLst/>
              <a:rect r="r" b="b" t="t" l="l"/>
              <a:pathLst>
                <a:path h="7241033" w="14203411">
                  <a:moveTo>
                    <a:pt x="0" y="0"/>
                  </a:moveTo>
                  <a:lnTo>
                    <a:pt x="14203411" y="0"/>
                  </a:lnTo>
                  <a:lnTo>
                    <a:pt x="14203411" y="7241033"/>
                  </a:lnTo>
                  <a:lnTo>
                    <a:pt x="0" y="72410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</a:blip>
              <a:stretch>
                <a:fillRect l="-3558" t="-7717" r="-11611" b="0"/>
              </a:stretch>
            </a:blipFill>
          </p:spPr>
        </p:sp>
        <p:grpSp>
          <p:nvGrpSpPr>
            <p:cNvPr name="Group 10" id="10"/>
            <p:cNvGrpSpPr/>
            <p:nvPr/>
          </p:nvGrpSpPr>
          <p:grpSpPr>
            <a:xfrm rot="0">
              <a:off x="977900" y="1476965"/>
              <a:ext cx="1440565" cy="5159375"/>
              <a:chOff x="0" y="0"/>
              <a:chExt cx="284556" cy="1019136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284556" cy="1019136"/>
              </a:xfrm>
              <a:custGeom>
                <a:avLst/>
                <a:gdLst/>
                <a:ahLst/>
                <a:cxnLst/>
                <a:rect r="r" b="b" t="t" l="l"/>
                <a:pathLst>
                  <a:path h="1019136" w="284556">
                    <a:moveTo>
                      <a:pt x="0" y="0"/>
                    </a:moveTo>
                    <a:lnTo>
                      <a:pt x="284556" y="0"/>
                    </a:lnTo>
                    <a:lnTo>
                      <a:pt x="284556" y="1019136"/>
                    </a:lnTo>
                    <a:lnTo>
                      <a:pt x="0" y="1019136"/>
                    </a:lnTo>
                    <a:close/>
                  </a:path>
                </a:pathLst>
              </a:custGeom>
              <a:solidFill>
                <a:srgbClr val="DBD3D2">
                  <a:alpha val="19608"/>
                </a:srgbClr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57150"/>
                <a:ext cx="284556" cy="107628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93"/>
                  </a:lnSpc>
                </a:pPr>
              </a:p>
            </p:txBody>
          </p:sp>
        </p:grpSp>
        <p:grpSp>
          <p:nvGrpSpPr>
            <p:cNvPr name="Group 13" id="13"/>
            <p:cNvGrpSpPr/>
            <p:nvPr/>
          </p:nvGrpSpPr>
          <p:grpSpPr>
            <a:xfrm rot="0">
              <a:off x="10469033" y="1222965"/>
              <a:ext cx="1440565" cy="5413375"/>
              <a:chOff x="0" y="0"/>
              <a:chExt cx="284556" cy="1069309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284556" cy="1069309"/>
              </a:xfrm>
              <a:custGeom>
                <a:avLst/>
                <a:gdLst/>
                <a:ahLst/>
                <a:cxnLst/>
                <a:rect r="r" b="b" t="t" l="l"/>
                <a:pathLst>
                  <a:path h="1069309" w="284556">
                    <a:moveTo>
                      <a:pt x="0" y="0"/>
                    </a:moveTo>
                    <a:lnTo>
                      <a:pt x="284556" y="0"/>
                    </a:lnTo>
                    <a:lnTo>
                      <a:pt x="284556" y="1069309"/>
                    </a:lnTo>
                    <a:lnTo>
                      <a:pt x="0" y="1069309"/>
                    </a:lnTo>
                    <a:close/>
                  </a:path>
                </a:pathLst>
              </a:custGeom>
              <a:solidFill>
                <a:srgbClr val="DBD3D2">
                  <a:alpha val="19608"/>
                </a:srgbClr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57150"/>
                <a:ext cx="284556" cy="112645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93"/>
                  </a:lnSpc>
                </a:pPr>
              </a:p>
            </p:txBody>
          </p:sp>
        </p:grpSp>
        <p:grpSp>
          <p:nvGrpSpPr>
            <p:cNvPr name="Group 16" id="16"/>
            <p:cNvGrpSpPr/>
            <p:nvPr/>
          </p:nvGrpSpPr>
          <p:grpSpPr>
            <a:xfrm rot="0">
              <a:off x="2882900" y="841965"/>
              <a:ext cx="1440565" cy="5794375"/>
              <a:chOff x="0" y="0"/>
              <a:chExt cx="284556" cy="1144568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284556" cy="1144568"/>
              </a:xfrm>
              <a:custGeom>
                <a:avLst/>
                <a:gdLst/>
                <a:ahLst/>
                <a:cxnLst/>
                <a:rect r="r" b="b" t="t" l="l"/>
                <a:pathLst>
                  <a:path h="1144568" w="284556">
                    <a:moveTo>
                      <a:pt x="0" y="0"/>
                    </a:moveTo>
                    <a:lnTo>
                      <a:pt x="284556" y="0"/>
                    </a:lnTo>
                    <a:lnTo>
                      <a:pt x="284556" y="1144568"/>
                    </a:lnTo>
                    <a:lnTo>
                      <a:pt x="0" y="1144568"/>
                    </a:lnTo>
                    <a:close/>
                  </a:path>
                </a:pathLst>
              </a:custGeom>
              <a:solidFill>
                <a:srgbClr val="FC8F73">
                  <a:alpha val="19608"/>
                </a:srgbClr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57150"/>
                <a:ext cx="284556" cy="120171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93"/>
                  </a:lnSpc>
                </a:pPr>
              </a:p>
            </p:txBody>
          </p:sp>
        </p:grpSp>
        <p:sp>
          <p:nvSpPr>
            <p:cNvPr name="AutoShape 19" id="19"/>
            <p:cNvSpPr/>
            <p:nvPr/>
          </p:nvSpPr>
          <p:spPr>
            <a:xfrm>
              <a:off x="639773" y="1032465"/>
              <a:ext cx="13313172" cy="0"/>
            </a:xfrm>
            <a:prstGeom prst="line">
              <a:avLst/>
            </a:prstGeom>
            <a:ln cap="flat" w="25400">
              <a:solidFill>
                <a:srgbClr val="000000">
                  <a:alpha val="10980"/>
                </a:srgbClr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TextBox 20" id="20"/>
          <p:cNvSpPr txBox="true"/>
          <p:nvPr/>
        </p:nvSpPr>
        <p:spPr>
          <a:xfrm rot="0">
            <a:off x="1028700" y="4895850"/>
            <a:ext cx="3941990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79"/>
              </a:lnSpc>
              <a:spcBef>
                <a:spcPct val="0"/>
              </a:spcBef>
            </a:pPr>
            <a:r>
              <a:rPr lang="en-US" b="true" sz="2400" spc="117">
                <a:solidFill>
                  <a:srgbClr val="724236"/>
                </a:solidFill>
                <a:latin typeface="Roboto Bold"/>
                <a:ea typeface="Roboto Bold"/>
                <a:cs typeface="Roboto Bold"/>
                <a:sym typeface="Roboto Bold"/>
              </a:rPr>
              <a:t>Benefit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28700" y="5661703"/>
            <a:ext cx="5162845" cy="11188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00"/>
              </a:lnSpc>
            </a:pPr>
            <a:r>
              <a:rPr lang="en-US" sz="2300" spc="-57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Boosts</a:t>
            </a:r>
            <a:r>
              <a:rPr lang="en-US" sz="2300" spc="-57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 open</a:t>
            </a:r>
            <a:r>
              <a:rPr lang="en-US" sz="2300" spc="-57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 r</a:t>
            </a:r>
            <a:r>
              <a:rPr lang="en-US" sz="2300" spc="-57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ates</a:t>
            </a:r>
            <a:r>
              <a:rPr lang="en-US" sz="2300" spc="-57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 and app</a:t>
            </a:r>
            <a:r>
              <a:rPr lang="en-US" sz="2300" spc="-57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 activity by aligning with user rhythm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966953" y="-121670"/>
            <a:ext cx="4354094" cy="243340"/>
            <a:chOff x="0" y="0"/>
            <a:chExt cx="1146757" cy="6408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46757" cy="64089"/>
            </a:xfrm>
            <a:custGeom>
              <a:avLst/>
              <a:gdLst/>
              <a:ahLst/>
              <a:cxnLst/>
              <a:rect r="r" b="b" t="t" l="l"/>
              <a:pathLst>
                <a:path h="64089" w="1146757">
                  <a:moveTo>
                    <a:pt x="32045" y="0"/>
                  </a:moveTo>
                  <a:lnTo>
                    <a:pt x="1114712" y="0"/>
                  </a:lnTo>
                  <a:cubicBezTo>
                    <a:pt x="1132410" y="0"/>
                    <a:pt x="1146757" y="14347"/>
                    <a:pt x="1146757" y="32045"/>
                  </a:cubicBezTo>
                  <a:lnTo>
                    <a:pt x="1146757" y="32045"/>
                  </a:lnTo>
                  <a:cubicBezTo>
                    <a:pt x="1146757" y="49743"/>
                    <a:pt x="1132410" y="64089"/>
                    <a:pt x="1114712" y="64089"/>
                  </a:cubicBezTo>
                  <a:lnTo>
                    <a:pt x="32045" y="64089"/>
                  </a:lnTo>
                  <a:cubicBezTo>
                    <a:pt x="14347" y="64089"/>
                    <a:pt x="0" y="49743"/>
                    <a:pt x="0" y="32045"/>
                  </a:cubicBezTo>
                  <a:lnTo>
                    <a:pt x="0" y="32045"/>
                  </a:lnTo>
                  <a:cubicBezTo>
                    <a:pt x="0" y="14347"/>
                    <a:pt x="14347" y="0"/>
                    <a:pt x="32045" y="0"/>
                  </a:cubicBezTo>
                  <a:close/>
                </a:path>
              </a:pathLst>
            </a:custGeom>
            <a:solidFill>
              <a:srgbClr val="FC8F7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1146757" cy="1212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3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7173005" y="233050"/>
            <a:ext cx="3941990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79"/>
              </a:lnSpc>
              <a:spcBef>
                <a:spcPct val="0"/>
              </a:spcBef>
            </a:pPr>
            <a:r>
              <a:rPr lang="en-US" b="true" sz="2400" spc="117">
                <a:solidFill>
                  <a:srgbClr val="724236"/>
                </a:solidFill>
                <a:latin typeface="Roboto Bold"/>
                <a:ea typeface="Roboto Bold"/>
                <a:cs typeface="Roboto Bold"/>
                <a:sym typeface="Roboto Bold"/>
              </a:rPr>
              <a:t>Summary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21797" y="4147125"/>
            <a:ext cx="6270102" cy="601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00"/>
              </a:lnSpc>
            </a:pPr>
            <a:r>
              <a:rPr lang="en-US" b="true" sz="3200" spc="-80">
                <a:solidFill>
                  <a:srgbClr val="724236"/>
                </a:solidFill>
                <a:latin typeface="Roboto Bold"/>
                <a:ea typeface="Roboto Bold"/>
                <a:cs typeface="Roboto Bold"/>
                <a:sym typeface="Roboto Bold"/>
              </a:rPr>
              <a:t>Summary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772455" y="4156650"/>
            <a:ext cx="9660212" cy="531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b="true" sz="2800" spc="-70">
                <a:solidFill>
                  <a:srgbClr val="616161"/>
                </a:solidFill>
                <a:latin typeface="Roboto Bold"/>
                <a:ea typeface="Roboto Bold"/>
                <a:cs typeface="Roboto Bold"/>
                <a:sym typeface="Roboto Bold"/>
              </a:rPr>
              <a:t>WHAT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772455" y="5074450"/>
            <a:ext cx="9660212" cy="531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2800" spc="-7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Users spend about 16Hrs of 24Hrs in sedentary behavior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772455" y="5956525"/>
            <a:ext cx="9660212" cy="531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2800" spc="-7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Users who take more steps tend to burn more calories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772455" y="6878545"/>
            <a:ext cx="9660212" cy="531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2800" spc="-7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Users are most active on Mondays, Tuesdays and Saturdays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966953" y="-121670"/>
            <a:ext cx="4354094" cy="243340"/>
            <a:chOff x="0" y="0"/>
            <a:chExt cx="1146757" cy="6408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46757" cy="64089"/>
            </a:xfrm>
            <a:custGeom>
              <a:avLst/>
              <a:gdLst/>
              <a:ahLst/>
              <a:cxnLst/>
              <a:rect r="r" b="b" t="t" l="l"/>
              <a:pathLst>
                <a:path h="64089" w="1146757">
                  <a:moveTo>
                    <a:pt x="32045" y="0"/>
                  </a:moveTo>
                  <a:lnTo>
                    <a:pt x="1114712" y="0"/>
                  </a:lnTo>
                  <a:cubicBezTo>
                    <a:pt x="1132410" y="0"/>
                    <a:pt x="1146757" y="14347"/>
                    <a:pt x="1146757" y="32045"/>
                  </a:cubicBezTo>
                  <a:lnTo>
                    <a:pt x="1146757" y="32045"/>
                  </a:lnTo>
                  <a:cubicBezTo>
                    <a:pt x="1146757" y="49743"/>
                    <a:pt x="1132410" y="64089"/>
                    <a:pt x="1114712" y="64089"/>
                  </a:cubicBezTo>
                  <a:lnTo>
                    <a:pt x="32045" y="64089"/>
                  </a:lnTo>
                  <a:cubicBezTo>
                    <a:pt x="14347" y="64089"/>
                    <a:pt x="0" y="49743"/>
                    <a:pt x="0" y="32045"/>
                  </a:cubicBezTo>
                  <a:lnTo>
                    <a:pt x="0" y="32045"/>
                  </a:lnTo>
                  <a:cubicBezTo>
                    <a:pt x="0" y="14347"/>
                    <a:pt x="14347" y="0"/>
                    <a:pt x="32045" y="0"/>
                  </a:cubicBezTo>
                  <a:close/>
                </a:path>
              </a:pathLst>
            </a:custGeom>
            <a:solidFill>
              <a:srgbClr val="FC8F7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1146757" cy="1212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3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7173005" y="233050"/>
            <a:ext cx="3941990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79"/>
              </a:lnSpc>
              <a:spcBef>
                <a:spcPct val="0"/>
              </a:spcBef>
            </a:pPr>
            <a:r>
              <a:rPr lang="en-US" b="true" sz="2400" spc="117">
                <a:solidFill>
                  <a:srgbClr val="724236"/>
                </a:solidFill>
                <a:latin typeface="Roboto Bold"/>
                <a:ea typeface="Roboto Bold"/>
                <a:cs typeface="Roboto Bold"/>
                <a:sym typeface="Roboto Bold"/>
              </a:rPr>
              <a:t>Summary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21797" y="4147125"/>
            <a:ext cx="6270102" cy="601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00"/>
              </a:lnSpc>
            </a:pPr>
            <a:r>
              <a:rPr lang="en-US" b="true" sz="3200" spc="-80">
                <a:solidFill>
                  <a:srgbClr val="724236"/>
                </a:solidFill>
                <a:latin typeface="Roboto Bold"/>
                <a:ea typeface="Roboto Bold"/>
                <a:cs typeface="Roboto Bold"/>
                <a:sym typeface="Roboto Bold"/>
              </a:rPr>
              <a:t>Summary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772455" y="4156650"/>
            <a:ext cx="9660212" cy="531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b="true" sz="2800" spc="-70">
                <a:solidFill>
                  <a:srgbClr val="616161"/>
                </a:solidFill>
                <a:latin typeface="Roboto Bold"/>
                <a:ea typeface="Roboto Bold"/>
                <a:cs typeface="Roboto Bold"/>
                <a:sym typeface="Roboto Bold"/>
              </a:rPr>
              <a:t>HOW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772455" y="5074450"/>
            <a:ext cx="9660212" cy="531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2800" spc="-7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Introduce “Move More” reminders and short, guided activities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772455" y="6138680"/>
            <a:ext cx="12180286" cy="531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2800" spc="-7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Promote step-based challenges and set daily step goals in the app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772455" y="7117185"/>
            <a:ext cx="10333895" cy="12738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180"/>
              </a:lnSpc>
            </a:pPr>
            <a:r>
              <a:rPr lang="en-US" sz="2800" spc="-7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Schedule weekly campaigns, tips, or flash deals to drop on Mondays, Tuesdays and Saturdays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FF967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276943" y="4535805"/>
            <a:ext cx="3734114" cy="1034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8400"/>
              </a:lnSpc>
            </a:pPr>
            <a:r>
              <a:rPr lang="en-US" b="true" sz="5600" spc="-140">
                <a:solidFill>
                  <a:srgbClr val="FEFEFE"/>
                </a:solidFill>
                <a:latin typeface="Roboto Bold"/>
                <a:ea typeface="Roboto Bold"/>
                <a:cs typeface="Roboto Bold"/>
                <a:sym typeface="Roboto Bold"/>
              </a:rPr>
              <a:t>Thank You!!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966953" y="-121670"/>
            <a:ext cx="4354094" cy="243340"/>
            <a:chOff x="0" y="0"/>
            <a:chExt cx="1146757" cy="6408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46757" cy="64089"/>
            </a:xfrm>
            <a:custGeom>
              <a:avLst/>
              <a:gdLst/>
              <a:ahLst/>
              <a:cxnLst/>
              <a:rect r="r" b="b" t="t" l="l"/>
              <a:pathLst>
                <a:path h="64089" w="1146757">
                  <a:moveTo>
                    <a:pt x="32045" y="0"/>
                  </a:moveTo>
                  <a:lnTo>
                    <a:pt x="1114712" y="0"/>
                  </a:lnTo>
                  <a:cubicBezTo>
                    <a:pt x="1132410" y="0"/>
                    <a:pt x="1146757" y="14347"/>
                    <a:pt x="1146757" y="32045"/>
                  </a:cubicBezTo>
                  <a:lnTo>
                    <a:pt x="1146757" y="32045"/>
                  </a:lnTo>
                  <a:cubicBezTo>
                    <a:pt x="1146757" y="49743"/>
                    <a:pt x="1132410" y="64089"/>
                    <a:pt x="1114712" y="64089"/>
                  </a:cubicBezTo>
                  <a:lnTo>
                    <a:pt x="32045" y="64089"/>
                  </a:lnTo>
                  <a:cubicBezTo>
                    <a:pt x="14347" y="64089"/>
                    <a:pt x="0" y="49743"/>
                    <a:pt x="0" y="32045"/>
                  </a:cubicBezTo>
                  <a:lnTo>
                    <a:pt x="0" y="32045"/>
                  </a:lnTo>
                  <a:cubicBezTo>
                    <a:pt x="0" y="14347"/>
                    <a:pt x="14347" y="0"/>
                    <a:pt x="32045" y="0"/>
                  </a:cubicBezTo>
                  <a:close/>
                </a:path>
              </a:pathLst>
            </a:custGeom>
            <a:solidFill>
              <a:srgbClr val="FC8F7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1146757" cy="1212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3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7173005" y="233050"/>
            <a:ext cx="3941990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79"/>
              </a:lnSpc>
              <a:spcBef>
                <a:spcPct val="0"/>
              </a:spcBef>
            </a:pPr>
            <a:r>
              <a:rPr lang="en-US" b="true" sz="2400" spc="117">
                <a:solidFill>
                  <a:srgbClr val="724236"/>
                </a:solidFill>
                <a:latin typeface="Roboto Bold"/>
                <a:ea typeface="Roboto Bold"/>
                <a:cs typeface="Roboto Bold"/>
                <a:sym typeface="Roboto Bold"/>
              </a:rPr>
              <a:t>Table of Content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3275287"/>
            <a:ext cx="6270102" cy="601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00"/>
              </a:lnSpc>
            </a:pPr>
            <a:r>
              <a:rPr lang="en-US" b="true" sz="3200" spc="-80">
                <a:solidFill>
                  <a:srgbClr val="724236"/>
                </a:solidFill>
                <a:latin typeface="Roboto Bold"/>
                <a:ea typeface="Roboto Bold"/>
                <a:cs typeface="Roboto Bold"/>
                <a:sym typeface="Roboto Bold"/>
              </a:rPr>
              <a:t>Uncovering User Behaviour</a:t>
            </a:r>
          </a:p>
        </p:txBody>
      </p:sp>
      <p:sp>
        <p:nvSpPr>
          <p:cNvPr name="AutoShape 7" id="7"/>
          <p:cNvSpPr/>
          <p:nvPr/>
        </p:nvSpPr>
        <p:spPr>
          <a:xfrm>
            <a:off x="1212764" y="4547033"/>
            <a:ext cx="356786" cy="20452"/>
          </a:xfrm>
          <a:prstGeom prst="line">
            <a:avLst/>
          </a:prstGeom>
          <a:ln cap="flat" w="57150">
            <a:solidFill>
              <a:srgbClr val="E67E22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8" id="8"/>
          <p:cNvSpPr txBox="true"/>
          <p:nvPr/>
        </p:nvSpPr>
        <p:spPr>
          <a:xfrm rot="0">
            <a:off x="1937806" y="4278429"/>
            <a:ext cx="6270102" cy="451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00"/>
              </a:lnSpc>
            </a:pPr>
            <a:r>
              <a:rPr lang="en-US" sz="2400" spc="-6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Problem &amp; Objective</a:t>
            </a:r>
          </a:p>
        </p:txBody>
      </p:sp>
      <p:sp>
        <p:nvSpPr>
          <p:cNvPr name="AutoShape 9" id="9"/>
          <p:cNvSpPr/>
          <p:nvPr/>
        </p:nvSpPr>
        <p:spPr>
          <a:xfrm>
            <a:off x="1214399" y="5262716"/>
            <a:ext cx="356786" cy="20452"/>
          </a:xfrm>
          <a:prstGeom prst="line">
            <a:avLst/>
          </a:prstGeom>
          <a:ln cap="flat" w="57150">
            <a:solidFill>
              <a:srgbClr val="E67E22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0" id="10"/>
          <p:cNvSpPr txBox="true"/>
          <p:nvPr/>
        </p:nvSpPr>
        <p:spPr>
          <a:xfrm rot="0">
            <a:off x="1937806" y="4994111"/>
            <a:ext cx="6270102" cy="451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00"/>
              </a:lnSpc>
            </a:pPr>
            <a:r>
              <a:rPr lang="en-US" sz="2400" spc="-6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Analytical goals</a:t>
            </a:r>
          </a:p>
        </p:txBody>
      </p:sp>
      <p:sp>
        <p:nvSpPr>
          <p:cNvPr name="AutoShape 11" id="11"/>
          <p:cNvSpPr/>
          <p:nvPr/>
        </p:nvSpPr>
        <p:spPr>
          <a:xfrm>
            <a:off x="1216034" y="5978399"/>
            <a:ext cx="356786" cy="20452"/>
          </a:xfrm>
          <a:prstGeom prst="line">
            <a:avLst/>
          </a:prstGeom>
          <a:ln cap="flat" w="57150">
            <a:solidFill>
              <a:srgbClr val="E67E22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2" id="12"/>
          <p:cNvSpPr txBox="true"/>
          <p:nvPr/>
        </p:nvSpPr>
        <p:spPr>
          <a:xfrm rot="0">
            <a:off x="1937806" y="5712296"/>
            <a:ext cx="6270102" cy="451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00"/>
              </a:lnSpc>
            </a:pPr>
            <a:r>
              <a:rPr lang="en-US" sz="2400" spc="-6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Data story</a:t>
            </a:r>
          </a:p>
        </p:txBody>
      </p:sp>
      <p:sp>
        <p:nvSpPr>
          <p:cNvPr name="AutoShape 13" id="13"/>
          <p:cNvSpPr/>
          <p:nvPr/>
        </p:nvSpPr>
        <p:spPr>
          <a:xfrm>
            <a:off x="1211128" y="6694082"/>
            <a:ext cx="356786" cy="20452"/>
          </a:xfrm>
          <a:prstGeom prst="line">
            <a:avLst/>
          </a:prstGeom>
          <a:ln cap="flat" w="57150">
            <a:solidFill>
              <a:srgbClr val="E67E22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4" id="14"/>
          <p:cNvSpPr txBox="true"/>
          <p:nvPr/>
        </p:nvSpPr>
        <p:spPr>
          <a:xfrm rot="0">
            <a:off x="1937806" y="6445929"/>
            <a:ext cx="6270102" cy="451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00"/>
              </a:lnSpc>
            </a:pPr>
            <a:r>
              <a:rPr lang="en-US" sz="2400" spc="-6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Summary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966953" y="-121670"/>
            <a:ext cx="4354094" cy="243340"/>
            <a:chOff x="0" y="0"/>
            <a:chExt cx="1146757" cy="6408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46757" cy="64089"/>
            </a:xfrm>
            <a:custGeom>
              <a:avLst/>
              <a:gdLst/>
              <a:ahLst/>
              <a:cxnLst/>
              <a:rect r="r" b="b" t="t" l="l"/>
              <a:pathLst>
                <a:path h="64089" w="1146757">
                  <a:moveTo>
                    <a:pt x="32045" y="0"/>
                  </a:moveTo>
                  <a:lnTo>
                    <a:pt x="1114712" y="0"/>
                  </a:lnTo>
                  <a:cubicBezTo>
                    <a:pt x="1132410" y="0"/>
                    <a:pt x="1146757" y="14347"/>
                    <a:pt x="1146757" y="32045"/>
                  </a:cubicBezTo>
                  <a:lnTo>
                    <a:pt x="1146757" y="32045"/>
                  </a:lnTo>
                  <a:cubicBezTo>
                    <a:pt x="1146757" y="49743"/>
                    <a:pt x="1132410" y="64089"/>
                    <a:pt x="1114712" y="64089"/>
                  </a:cubicBezTo>
                  <a:lnTo>
                    <a:pt x="32045" y="64089"/>
                  </a:lnTo>
                  <a:cubicBezTo>
                    <a:pt x="14347" y="64089"/>
                    <a:pt x="0" y="49743"/>
                    <a:pt x="0" y="32045"/>
                  </a:cubicBezTo>
                  <a:lnTo>
                    <a:pt x="0" y="32045"/>
                  </a:lnTo>
                  <a:cubicBezTo>
                    <a:pt x="0" y="14347"/>
                    <a:pt x="14347" y="0"/>
                    <a:pt x="32045" y="0"/>
                  </a:cubicBezTo>
                  <a:close/>
                </a:path>
              </a:pathLst>
            </a:custGeom>
            <a:solidFill>
              <a:srgbClr val="FC8F7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1146757" cy="1212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3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7173005" y="233050"/>
            <a:ext cx="3941990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79"/>
              </a:lnSpc>
              <a:spcBef>
                <a:spcPct val="0"/>
              </a:spcBef>
            </a:pPr>
            <a:r>
              <a:rPr lang="en-US" b="true" sz="2400" spc="117">
                <a:solidFill>
                  <a:srgbClr val="724236"/>
                </a:solidFill>
                <a:latin typeface="Roboto Bold"/>
                <a:ea typeface="Roboto Bold"/>
                <a:cs typeface="Roboto Bold"/>
                <a:sym typeface="Roboto Bold"/>
              </a:rPr>
              <a:t>Problem &amp; Objective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3691769"/>
            <a:ext cx="6270102" cy="601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00"/>
              </a:lnSpc>
            </a:pPr>
            <a:r>
              <a:rPr lang="en-US" b="true" sz="3200" spc="-80">
                <a:solidFill>
                  <a:srgbClr val="724236"/>
                </a:solidFill>
                <a:latin typeface="Roboto Bold"/>
                <a:ea typeface="Roboto Bold"/>
                <a:cs typeface="Roboto Bold"/>
                <a:sym typeface="Roboto Bold"/>
              </a:rPr>
              <a:t>Problem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4882636"/>
            <a:ext cx="5938253" cy="1598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b="true" sz="2800" spc="-70">
                <a:solidFill>
                  <a:srgbClr val="724236"/>
                </a:solidFill>
                <a:latin typeface="Roboto Bold"/>
                <a:ea typeface="Roboto Bold"/>
                <a:cs typeface="Roboto Bold"/>
                <a:sym typeface="Roboto Bold"/>
              </a:rPr>
              <a:t>limited insight</a:t>
            </a:r>
            <a:r>
              <a:rPr lang="en-US" sz="2800" spc="-7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 into the broader patterns of how consumers interact with fitness devices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989198" y="3691769"/>
            <a:ext cx="6270102" cy="601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00"/>
              </a:lnSpc>
            </a:pPr>
            <a:r>
              <a:rPr lang="en-US" b="true" sz="3200" spc="-80">
                <a:solidFill>
                  <a:srgbClr val="724236"/>
                </a:solidFill>
                <a:latin typeface="Roboto Bold"/>
                <a:ea typeface="Roboto Bold"/>
                <a:cs typeface="Roboto Bold"/>
                <a:sym typeface="Roboto Bold"/>
              </a:rPr>
              <a:t>Objective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989198" y="4882636"/>
            <a:ext cx="5938253" cy="1598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b="true" sz="2800" spc="-70">
                <a:solidFill>
                  <a:srgbClr val="724236"/>
                </a:solidFill>
                <a:latin typeface="Roboto Bold"/>
                <a:ea typeface="Roboto Bold"/>
                <a:cs typeface="Roboto Bold"/>
                <a:sym typeface="Roboto Bold"/>
              </a:rPr>
              <a:t>Analyze Fitbit data </a:t>
            </a:r>
            <a:r>
              <a:rPr lang="en-US" sz="2800" spc="-7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to identify users' </a:t>
            </a:r>
            <a:r>
              <a:rPr lang="en-US" b="true" sz="2800" spc="-70">
                <a:solidFill>
                  <a:srgbClr val="616161"/>
                </a:solidFill>
                <a:latin typeface="Roboto Bold"/>
                <a:ea typeface="Roboto Bold"/>
                <a:cs typeface="Roboto Bold"/>
                <a:sym typeface="Roboto Bold"/>
              </a:rPr>
              <a:t>activity trends,</a:t>
            </a:r>
            <a:r>
              <a:rPr lang="en-US" sz="2800" spc="-7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 enabling Bellabeat  to devise  </a:t>
            </a:r>
            <a:r>
              <a:rPr lang="en-US" b="true" sz="2800" spc="-70">
                <a:solidFill>
                  <a:srgbClr val="616161"/>
                </a:solidFill>
                <a:latin typeface="Roboto Bold"/>
                <a:ea typeface="Roboto Bold"/>
                <a:cs typeface="Roboto Bold"/>
                <a:sym typeface="Roboto Bold"/>
              </a:rPr>
              <a:t>informed marketing strategies</a:t>
            </a:r>
          </a:p>
        </p:txBody>
      </p:sp>
      <p:sp>
        <p:nvSpPr>
          <p:cNvPr name="AutoShape 10" id="10"/>
          <p:cNvSpPr/>
          <p:nvPr/>
        </p:nvSpPr>
        <p:spPr>
          <a:xfrm flipV="true">
            <a:off x="9144000" y="2688041"/>
            <a:ext cx="0" cy="4962612"/>
          </a:xfrm>
          <a:prstGeom prst="line">
            <a:avLst/>
          </a:prstGeom>
          <a:ln cap="flat" w="19050">
            <a:solidFill>
              <a:srgbClr val="FC8F73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966953" y="-121670"/>
            <a:ext cx="4354094" cy="243340"/>
            <a:chOff x="0" y="0"/>
            <a:chExt cx="1146757" cy="6408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46757" cy="64089"/>
            </a:xfrm>
            <a:custGeom>
              <a:avLst/>
              <a:gdLst/>
              <a:ahLst/>
              <a:cxnLst/>
              <a:rect r="r" b="b" t="t" l="l"/>
              <a:pathLst>
                <a:path h="64089" w="1146757">
                  <a:moveTo>
                    <a:pt x="32045" y="0"/>
                  </a:moveTo>
                  <a:lnTo>
                    <a:pt x="1114712" y="0"/>
                  </a:lnTo>
                  <a:cubicBezTo>
                    <a:pt x="1132410" y="0"/>
                    <a:pt x="1146757" y="14347"/>
                    <a:pt x="1146757" y="32045"/>
                  </a:cubicBezTo>
                  <a:lnTo>
                    <a:pt x="1146757" y="32045"/>
                  </a:lnTo>
                  <a:cubicBezTo>
                    <a:pt x="1146757" y="49743"/>
                    <a:pt x="1132410" y="64089"/>
                    <a:pt x="1114712" y="64089"/>
                  </a:cubicBezTo>
                  <a:lnTo>
                    <a:pt x="32045" y="64089"/>
                  </a:lnTo>
                  <a:cubicBezTo>
                    <a:pt x="14347" y="64089"/>
                    <a:pt x="0" y="49743"/>
                    <a:pt x="0" y="32045"/>
                  </a:cubicBezTo>
                  <a:lnTo>
                    <a:pt x="0" y="32045"/>
                  </a:lnTo>
                  <a:cubicBezTo>
                    <a:pt x="0" y="14347"/>
                    <a:pt x="14347" y="0"/>
                    <a:pt x="32045" y="0"/>
                  </a:cubicBezTo>
                  <a:close/>
                </a:path>
              </a:pathLst>
            </a:custGeom>
            <a:solidFill>
              <a:srgbClr val="FC8F7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1146757" cy="1212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3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7173005" y="233050"/>
            <a:ext cx="3941990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79"/>
              </a:lnSpc>
              <a:spcBef>
                <a:spcPct val="0"/>
              </a:spcBef>
            </a:pPr>
            <a:r>
              <a:rPr lang="en-US" b="true" sz="2400" spc="117">
                <a:solidFill>
                  <a:srgbClr val="724236"/>
                </a:solidFill>
                <a:latin typeface="Roboto Bold"/>
                <a:ea typeface="Roboto Bold"/>
                <a:cs typeface="Roboto Bold"/>
                <a:sym typeface="Roboto Bold"/>
              </a:rPr>
              <a:t>Analytical Questions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21797" y="4147125"/>
            <a:ext cx="6270102" cy="601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00"/>
              </a:lnSpc>
            </a:pPr>
            <a:r>
              <a:rPr lang="en-US" b="true" sz="3200" spc="-80">
                <a:solidFill>
                  <a:srgbClr val="724236"/>
                </a:solidFill>
                <a:latin typeface="Roboto Bold"/>
                <a:ea typeface="Roboto Bold"/>
                <a:cs typeface="Roboto Bold"/>
                <a:sym typeface="Roboto Bold"/>
              </a:rPr>
              <a:t>Analytical Questions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722552" y="4156650"/>
            <a:ext cx="9660212" cy="531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b="true" sz="2800" spc="-70">
                <a:solidFill>
                  <a:srgbClr val="616161"/>
                </a:solidFill>
                <a:latin typeface="Roboto Bold"/>
                <a:ea typeface="Roboto Bold"/>
                <a:cs typeface="Roboto Bold"/>
                <a:sym typeface="Roboto Bold"/>
              </a:rPr>
              <a:t>WHAT </a:t>
            </a:r>
            <a:r>
              <a:rPr lang="en-US" sz="2800" spc="-7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are some trends in smart device usage?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722552" y="5494081"/>
            <a:ext cx="11443651" cy="1064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b="true" sz="2800" spc="-70">
                <a:solidFill>
                  <a:srgbClr val="616161"/>
                </a:solidFill>
                <a:latin typeface="Roboto Bold"/>
                <a:ea typeface="Roboto Bold"/>
                <a:cs typeface="Roboto Bold"/>
                <a:sym typeface="Roboto Bold"/>
              </a:rPr>
              <a:t>HOW</a:t>
            </a:r>
            <a:r>
              <a:rPr lang="en-US" sz="2800" spc="-7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 could these activity trends help influence Bellabeat’s marketing strategy?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966953" y="-121670"/>
            <a:ext cx="4354094" cy="243340"/>
            <a:chOff x="0" y="0"/>
            <a:chExt cx="1146757" cy="6408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46757" cy="64089"/>
            </a:xfrm>
            <a:custGeom>
              <a:avLst/>
              <a:gdLst/>
              <a:ahLst/>
              <a:cxnLst/>
              <a:rect r="r" b="b" t="t" l="l"/>
              <a:pathLst>
                <a:path h="64089" w="1146757">
                  <a:moveTo>
                    <a:pt x="32045" y="0"/>
                  </a:moveTo>
                  <a:lnTo>
                    <a:pt x="1114712" y="0"/>
                  </a:lnTo>
                  <a:cubicBezTo>
                    <a:pt x="1132410" y="0"/>
                    <a:pt x="1146757" y="14347"/>
                    <a:pt x="1146757" y="32045"/>
                  </a:cubicBezTo>
                  <a:lnTo>
                    <a:pt x="1146757" y="32045"/>
                  </a:lnTo>
                  <a:cubicBezTo>
                    <a:pt x="1146757" y="49743"/>
                    <a:pt x="1132410" y="64089"/>
                    <a:pt x="1114712" y="64089"/>
                  </a:cubicBezTo>
                  <a:lnTo>
                    <a:pt x="32045" y="64089"/>
                  </a:lnTo>
                  <a:cubicBezTo>
                    <a:pt x="14347" y="64089"/>
                    <a:pt x="0" y="49743"/>
                    <a:pt x="0" y="32045"/>
                  </a:cubicBezTo>
                  <a:lnTo>
                    <a:pt x="0" y="32045"/>
                  </a:lnTo>
                  <a:cubicBezTo>
                    <a:pt x="0" y="14347"/>
                    <a:pt x="14347" y="0"/>
                    <a:pt x="32045" y="0"/>
                  </a:cubicBezTo>
                  <a:close/>
                </a:path>
              </a:pathLst>
            </a:custGeom>
            <a:solidFill>
              <a:srgbClr val="FC8F7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1146757" cy="1212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8012158" y="1209675"/>
            <a:ext cx="10698843" cy="7884609"/>
          </a:xfrm>
          <a:custGeom>
            <a:avLst/>
            <a:gdLst/>
            <a:ahLst/>
            <a:cxnLst/>
            <a:rect r="r" b="b" t="t" l="l"/>
            <a:pathLst>
              <a:path h="7884609" w="10698843">
                <a:moveTo>
                  <a:pt x="0" y="0"/>
                </a:moveTo>
                <a:lnTo>
                  <a:pt x="10698842" y="0"/>
                </a:lnTo>
                <a:lnTo>
                  <a:pt x="10698842" y="7884609"/>
                </a:lnTo>
                <a:lnTo>
                  <a:pt x="0" y="78846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576" t="-19014" r="-42817" b="-10563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173005" y="233050"/>
            <a:ext cx="3941990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79"/>
              </a:lnSpc>
              <a:spcBef>
                <a:spcPct val="0"/>
              </a:spcBef>
            </a:pPr>
            <a:r>
              <a:rPr lang="en-US" b="true" sz="2400" spc="117">
                <a:solidFill>
                  <a:srgbClr val="724236"/>
                </a:solidFill>
                <a:latin typeface="Roboto Bold"/>
                <a:ea typeface="Roboto Bold"/>
                <a:cs typeface="Roboto Bold"/>
                <a:sym typeface="Roboto Bold"/>
              </a:rPr>
              <a:t>Data Story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962025"/>
            <a:ext cx="3941990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79"/>
              </a:lnSpc>
              <a:spcBef>
                <a:spcPct val="0"/>
              </a:spcBef>
            </a:pPr>
            <a:r>
              <a:rPr lang="en-US" b="true" sz="2400" spc="117">
                <a:solidFill>
                  <a:srgbClr val="724236"/>
                </a:solidFill>
                <a:latin typeface="Roboto Bold"/>
                <a:ea typeface="Roboto Bold"/>
                <a:cs typeface="Roboto Bold"/>
                <a:sym typeface="Roboto Bold"/>
              </a:rPr>
              <a:t>WHAT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028700" y="4038507"/>
            <a:ext cx="5162845" cy="2242183"/>
            <a:chOff x="0" y="0"/>
            <a:chExt cx="6883793" cy="2989577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1489075"/>
              <a:ext cx="6883793" cy="15005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4800"/>
                </a:lnSpc>
              </a:pPr>
              <a:r>
                <a:rPr lang="en-US" sz="2400" spc="-60">
                  <a:solidFill>
                    <a:srgbClr val="616161"/>
                  </a:solidFill>
                  <a:latin typeface="Roboto"/>
                  <a:ea typeface="Roboto"/>
                  <a:cs typeface="Roboto"/>
                  <a:sym typeface="Roboto"/>
                </a:rPr>
                <a:t>Users spend </a:t>
              </a:r>
              <a:r>
                <a:rPr lang="en-US" b="true" sz="2400" spc="-60">
                  <a:solidFill>
                    <a:srgbClr val="FC8F73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66.30% (about 16Hrs of 24Hrs)</a:t>
              </a:r>
              <a:r>
                <a:rPr lang="en-US" sz="2400" spc="-60">
                  <a:solidFill>
                    <a:srgbClr val="616161"/>
                  </a:solidFill>
                  <a:latin typeface="Roboto"/>
                  <a:ea typeface="Roboto"/>
                  <a:cs typeface="Roboto"/>
                  <a:sym typeface="Roboto"/>
                </a:rPr>
                <a:t> in sedentary behavior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-66675"/>
              <a:ext cx="5255986" cy="549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479"/>
                </a:lnSpc>
                <a:spcBef>
                  <a:spcPct val="0"/>
                </a:spcBef>
              </a:pPr>
              <a:r>
                <a:rPr lang="en-US" b="true" sz="2400" spc="117">
                  <a:solidFill>
                    <a:srgbClr val="616161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High Sedentary Time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2539523" y="7392816"/>
            <a:ext cx="1644113" cy="6788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74"/>
              </a:lnSpc>
            </a:pPr>
            <a:r>
              <a:rPr lang="en-US" sz="1655">
                <a:solidFill>
                  <a:srgbClr val="9C7D71"/>
                </a:solidFill>
                <a:latin typeface="Open Sans"/>
                <a:ea typeface="Open Sans"/>
                <a:cs typeface="Open Sans"/>
                <a:sym typeface="Open Sans"/>
              </a:rPr>
              <a:t>Sedentary Hours</a:t>
            </a:r>
          </a:p>
          <a:p>
            <a:pPr algn="ctr">
              <a:lnSpc>
                <a:spcPts val="274"/>
              </a:lnSpc>
            </a:pPr>
          </a:p>
          <a:p>
            <a:pPr algn="ctr">
              <a:lnSpc>
                <a:spcPts val="3183"/>
              </a:lnSpc>
            </a:pPr>
            <a:r>
              <a:rPr lang="en-US" b="true" sz="2969" spc="-20">
                <a:solidFill>
                  <a:srgbClr val="855D4F"/>
                </a:solidFill>
                <a:latin typeface="Roboto Bold"/>
                <a:ea typeface="Roboto Bold"/>
                <a:cs typeface="Roboto Bold"/>
                <a:sym typeface="Roboto Bold"/>
              </a:rPr>
              <a:t>66.30</a:t>
            </a:r>
            <a:r>
              <a:rPr lang="en-US" b="true" sz="2969" spc="-20">
                <a:solidFill>
                  <a:srgbClr val="855D4F"/>
                </a:solidFill>
                <a:latin typeface="Roboto Bold"/>
                <a:ea typeface="Roboto Bold"/>
                <a:cs typeface="Roboto Bold"/>
                <a:sym typeface="Roboto Bold"/>
              </a:rPr>
              <a:t>%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5613803" y="2890919"/>
            <a:ext cx="1006409" cy="5984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53"/>
              </a:lnSpc>
            </a:pPr>
            <a:r>
              <a:rPr lang="en-US" sz="1322">
                <a:solidFill>
                  <a:srgbClr val="A09F9B"/>
                </a:solidFill>
                <a:latin typeface="Roboto"/>
                <a:ea typeface="Roboto"/>
                <a:cs typeface="Roboto"/>
                <a:sym typeface="Roboto"/>
              </a:rPr>
              <a:t>Active Hours</a:t>
            </a:r>
          </a:p>
          <a:p>
            <a:pPr algn="ctr">
              <a:lnSpc>
                <a:spcPts val="261"/>
              </a:lnSpc>
            </a:pPr>
          </a:p>
          <a:p>
            <a:pPr algn="ctr">
              <a:lnSpc>
                <a:spcPts val="2872"/>
              </a:lnSpc>
            </a:pPr>
            <a:r>
              <a:rPr lang="en-US" sz="2444">
                <a:solidFill>
                  <a:srgbClr val="8C8A83"/>
                </a:solidFill>
                <a:latin typeface="Roboto"/>
                <a:ea typeface="Roboto"/>
                <a:cs typeface="Roboto"/>
                <a:sym typeface="Roboto"/>
              </a:rPr>
              <a:t>17.20%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961446" y="2869609"/>
            <a:ext cx="1577536" cy="6410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1"/>
              </a:lnSpc>
            </a:pPr>
            <a:r>
              <a:rPr lang="en-US" sz="1273" spc="70">
                <a:solidFill>
                  <a:srgbClr val="878787"/>
                </a:solidFill>
                <a:latin typeface="Roboto"/>
                <a:ea typeface="Roboto"/>
                <a:cs typeface="Roboto"/>
                <a:sym typeface="Roboto"/>
              </a:rPr>
              <a:t>Unaccounted Hours</a:t>
            </a:r>
          </a:p>
          <a:p>
            <a:pPr algn="ctr">
              <a:lnSpc>
                <a:spcPts val="305"/>
              </a:lnSpc>
            </a:pPr>
          </a:p>
          <a:p>
            <a:pPr algn="ctr">
              <a:lnSpc>
                <a:spcPts val="3183"/>
              </a:lnSpc>
            </a:pPr>
            <a:r>
              <a:rPr lang="en-US" sz="2852" spc="-39">
                <a:solidFill>
                  <a:srgbClr val="707070"/>
                </a:solidFill>
                <a:latin typeface="Roboto"/>
                <a:ea typeface="Roboto"/>
                <a:cs typeface="Roboto"/>
                <a:sym typeface="Roboto"/>
              </a:rPr>
              <a:t>16.50%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755688" y="4748875"/>
            <a:ext cx="1211781" cy="8157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29"/>
              </a:lnSpc>
            </a:pPr>
            <a:r>
              <a:rPr lang="en-US" sz="1639" spc="90">
                <a:solidFill>
                  <a:srgbClr val="878787"/>
                </a:solidFill>
                <a:latin typeface="Roboto"/>
                <a:ea typeface="Roboto"/>
                <a:cs typeface="Roboto"/>
                <a:sym typeface="Roboto"/>
              </a:rPr>
              <a:t>Total Hours</a:t>
            </a:r>
          </a:p>
          <a:p>
            <a:pPr algn="ctr">
              <a:lnSpc>
                <a:spcPts val="392"/>
              </a:lnSpc>
            </a:pPr>
          </a:p>
          <a:p>
            <a:pPr algn="ctr">
              <a:lnSpc>
                <a:spcPts val="4097"/>
              </a:lnSpc>
            </a:pPr>
            <a:r>
              <a:rPr lang="en-US" sz="3671" spc="-51">
                <a:solidFill>
                  <a:srgbClr val="707070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r>
              <a:rPr lang="en-US" sz="3671" spc="-51">
                <a:solidFill>
                  <a:srgbClr val="707070"/>
                </a:solidFill>
                <a:latin typeface="Roboto"/>
                <a:ea typeface="Roboto"/>
                <a:cs typeface="Roboto"/>
                <a:sym typeface="Roboto"/>
              </a:rPr>
              <a:t>%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966953" y="-121670"/>
            <a:ext cx="4354094" cy="243340"/>
            <a:chOff x="0" y="0"/>
            <a:chExt cx="1146757" cy="6408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46757" cy="64089"/>
            </a:xfrm>
            <a:custGeom>
              <a:avLst/>
              <a:gdLst/>
              <a:ahLst/>
              <a:cxnLst/>
              <a:rect r="r" b="b" t="t" l="l"/>
              <a:pathLst>
                <a:path h="64089" w="1146757">
                  <a:moveTo>
                    <a:pt x="32045" y="0"/>
                  </a:moveTo>
                  <a:lnTo>
                    <a:pt x="1114712" y="0"/>
                  </a:lnTo>
                  <a:cubicBezTo>
                    <a:pt x="1132410" y="0"/>
                    <a:pt x="1146757" y="14347"/>
                    <a:pt x="1146757" y="32045"/>
                  </a:cubicBezTo>
                  <a:lnTo>
                    <a:pt x="1146757" y="32045"/>
                  </a:lnTo>
                  <a:cubicBezTo>
                    <a:pt x="1146757" y="49743"/>
                    <a:pt x="1132410" y="64089"/>
                    <a:pt x="1114712" y="64089"/>
                  </a:cubicBezTo>
                  <a:lnTo>
                    <a:pt x="32045" y="64089"/>
                  </a:lnTo>
                  <a:cubicBezTo>
                    <a:pt x="14347" y="64089"/>
                    <a:pt x="0" y="49743"/>
                    <a:pt x="0" y="32045"/>
                  </a:cubicBezTo>
                  <a:lnTo>
                    <a:pt x="0" y="32045"/>
                  </a:lnTo>
                  <a:cubicBezTo>
                    <a:pt x="0" y="14347"/>
                    <a:pt x="14347" y="0"/>
                    <a:pt x="32045" y="0"/>
                  </a:cubicBezTo>
                  <a:close/>
                </a:path>
              </a:pathLst>
            </a:custGeom>
            <a:solidFill>
              <a:srgbClr val="FC8F7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1146757" cy="1212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3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7173005" y="233050"/>
            <a:ext cx="3941990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79"/>
              </a:lnSpc>
              <a:spcBef>
                <a:spcPct val="0"/>
              </a:spcBef>
            </a:pPr>
            <a:r>
              <a:rPr lang="en-US" b="true" sz="2400" spc="117">
                <a:solidFill>
                  <a:srgbClr val="724236"/>
                </a:solidFill>
                <a:latin typeface="Roboto Bold"/>
                <a:ea typeface="Roboto Bold"/>
                <a:cs typeface="Roboto Bold"/>
                <a:sym typeface="Roboto Bold"/>
              </a:rPr>
              <a:t>Data Story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962025"/>
            <a:ext cx="3941990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79"/>
              </a:lnSpc>
              <a:spcBef>
                <a:spcPct val="0"/>
              </a:spcBef>
            </a:pPr>
            <a:r>
              <a:rPr lang="en-US" b="true" sz="2400" spc="117">
                <a:solidFill>
                  <a:srgbClr val="724236"/>
                </a:solidFill>
                <a:latin typeface="Roboto Bold"/>
                <a:ea typeface="Roboto Bold"/>
                <a:cs typeface="Roboto Bold"/>
                <a:sym typeface="Roboto Bold"/>
              </a:rPr>
              <a:t>HOW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8012158" y="1209675"/>
            <a:ext cx="10698843" cy="7884609"/>
            <a:chOff x="0" y="0"/>
            <a:chExt cx="14265123" cy="1051281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265123" cy="10512811"/>
            </a:xfrm>
            <a:custGeom>
              <a:avLst/>
              <a:gdLst/>
              <a:ahLst/>
              <a:cxnLst/>
              <a:rect r="r" b="b" t="t" l="l"/>
              <a:pathLst>
                <a:path h="10512811" w="14265123">
                  <a:moveTo>
                    <a:pt x="0" y="0"/>
                  </a:moveTo>
                  <a:lnTo>
                    <a:pt x="14265123" y="0"/>
                  </a:lnTo>
                  <a:lnTo>
                    <a:pt x="14265123" y="10512811"/>
                  </a:lnTo>
                  <a:lnTo>
                    <a:pt x="0" y="105128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"/>
              </a:blip>
              <a:stretch>
                <a:fillRect l="-22576" t="-19014" r="-42817" b="-10563"/>
              </a:stretch>
            </a:blipFill>
          </p:spPr>
        </p:sp>
        <p:sp>
          <p:nvSpPr>
            <p:cNvPr name="TextBox 9" id="9"/>
            <p:cNvSpPr txBox="true"/>
            <p:nvPr/>
          </p:nvSpPr>
          <p:spPr>
            <a:xfrm rot="0">
              <a:off x="6036486" y="8237838"/>
              <a:ext cx="2192151" cy="9114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774"/>
                </a:lnSpc>
              </a:pPr>
              <a:r>
                <a:rPr lang="en-US" sz="1655">
                  <a:solidFill>
                    <a:srgbClr val="9C7D71">
                      <a:alpha val="21961"/>
                    </a:srgbClr>
                  </a:solidFill>
                  <a:latin typeface="Open Sans"/>
                  <a:ea typeface="Open Sans"/>
                  <a:cs typeface="Open Sans"/>
                  <a:sym typeface="Open Sans"/>
                </a:rPr>
                <a:t>Sedentary Hours</a:t>
              </a:r>
            </a:p>
            <a:p>
              <a:pPr algn="ctr">
                <a:lnSpc>
                  <a:spcPts val="274"/>
                </a:lnSpc>
              </a:pPr>
            </a:p>
            <a:p>
              <a:pPr algn="ctr">
                <a:lnSpc>
                  <a:spcPts val="3183"/>
                </a:lnSpc>
              </a:pPr>
              <a:r>
                <a:rPr lang="en-US" b="true" sz="2969" spc="-20">
                  <a:solidFill>
                    <a:srgbClr val="855D4F">
                      <a:alpha val="21961"/>
                    </a:srgbClr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66.30</a:t>
              </a:r>
              <a:r>
                <a:rPr lang="en-US" b="true" sz="2969" spc="-20">
                  <a:solidFill>
                    <a:srgbClr val="855D4F">
                      <a:alpha val="21961"/>
                    </a:srgbClr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%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10135527" y="2241659"/>
              <a:ext cx="1341879" cy="7979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553"/>
                </a:lnSpc>
              </a:pPr>
              <a:r>
                <a:rPr lang="en-US" sz="1322">
                  <a:solidFill>
                    <a:srgbClr val="A09F9B">
                      <a:alpha val="21961"/>
                    </a:srgbClr>
                  </a:solidFill>
                  <a:latin typeface="Roboto"/>
                  <a:ea typeface="Roboto"/>
                  <a:cs typeface="Roboto"/>
                  <a:sym typeface="Roboto"/>
                </a:rPr>
                <a:t>Active Hours</a:t>
              </a:r>
            </a:p>
            <a:p>
              <a:pPr algn="ctr">
                <a:lnSpc>
                  <a:spcPts val="261"/>
                </a:lnSpc>
              </a:pPr>
            </a:p>
            <a:p>
              <a:pPr algn="ctr">
                <a:lnSpc>
                  <a:spcPts val="2872"/>
                </a:lnSpc>
              </a:pPr>
              <a:r>
                <a:rPr lang="en-US" sz="2444">
                  <a:solidFill>
                    <a:srgbClr val="8C8A83">
                      <a:alpha val="21961"/>
                    </a:srgbClr>
                  </a:solidFill>
                  <a:latin typeface="Roboto"/>
                  <a:ea typeface="Roboto"/>
                  <a:cs typeface="Roboto"/>
                  <a:sym typeface="Roboto"/>
                </a:rPr>
                <a:t>17.20%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2599052" y="2213245"/>
              <a:ext cx="2103381" cy="85476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21"/>
                </a:lnSpc>
              </a:pPr>
              <a:r>
                <a:rPr lang="en-US" sz="1273" spc="70">
                  <a:solidFill>
                    <a:srgbClr val="878787">
                      <a:alpha val="21961"/>
                    </a:srgbClr>
                  </a:solidFill>
                  <a:latin typeface="Roboto"/>
                  <a:ea typeface="Roboto"/>
                  <a:cs typeface="Roboto"/>
                  <a:sym typeface="Roboto"/>
                </a:rPr>
                <a:t>Unaccounted Hours</a:t>
              </a:r>
            </a:p>
            <a:p>
              <a:pPr algn="ctr">
                <a:lnSpc>
                  <a:spcPts val="305"/>
                </a:lnSpc>
              </a:pPr>
            </a:p>
            <a:p>
              <a:pPr algn="ctr">
                <a:lnSpc>
                  <a:spcPts val="3183"/>
                </a:lnSpc>
              </a:pPr>
              <a:r>
                <a:rPr lang="en-US" sz="2852" spc="-39">
                  <a:solidFill>
                    <a:srgbClr val="707070">
                      <a:alpha val="21961"/>
                    </a:srgbClr>
                  </a:solidFill>
                  <a:latin typeface="Roboto"/>
                  <a:ea typeface="Roboto"/>
                  <a:cs typeface="Roboto"/>
                  <a:sym typeface="Roboto"/>
                </a:rPr>
                <a:t>16.50%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6324707" y="4715758"/>
              <a:ext cx="1615709" cy="10908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829"/>
                </a:lnSpc>
              </a:pPr>
              <a:r>
                <a:rPr lang="en-US" sz="1639" spc="90">
                  <a:solidFill>
                    <a:srgbClr val="878787">
                      <a:alpha val="19608"/>
                    </a:srgbClr>
                  </a:solidFill>
                  <a:latin typeface="Roboto"/>
                  <a:ea typeface="Roboto"/>
                  <a:cs typeface="Roboto"/>
                  <a:sym typeface="Roboto"/>
                </a:rPr>
                <a:t>Total Hours</a:t>
              </a:r>
            </a:p>
            <a:p>
              <a:pPr algn="ctr">
                <a:lnSpc>
                  <a:spcPts val="392"/>
                </a:lnSpc>
              </a:pPr>
            </a:p>
            <a:p>
              <a:pPr algn="ctr">
                <a:lnSpc>
                  <a:spcPts val="4097"/>
                </a:lnSpc>
              </a:pPr>
              <a:r>
                <a:rPr lang="en-US" sz="3671" spc="-51">
                  <a:solidFill>
                    <a:srgbClr val="707070">
                      <a:alpha val="19608"/>
                    </a:srgbClr>
                  </a:solidFill>
                  <a:latin typeface="Roboto"/>
                  <a:ea typeface="Roboto"/>
                  <a:cs typeface="Roboto"/>
                  <a:sym typeface="Roboto"/>
                </a:rPr>
                <a:t>100</a:t>
              </a:r>
              <a:r>
                <a:rPr lang="en-US" sz="3671" spc="-51">
                  <a:solidFill>
                    <a:srgbClr val="707070">
                      <a:alpha val="19608"/>
                    </a:srgbClr>
                  </a:solidFill>
                  <a:latin typeface="Roboto"/>
                  <a:ea typeface="Roboto"/>
                  <a:cs typeface="Roboto"/>
                  <a:sym typeface="Roboto"/>
                </a:rPr>
                <a:t>%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028700" y="3009708"/>
            <a:ext cx="5162845" cy="11753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00"/>
              </a:lnSpc>
            </a:pPr>
            <a:r>
              <a:rPr lang="en-US" sz="2400" spc="-6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Introduce </a:t>
            </a:r>
            <a:r>
              <a:rPr lang="en-US" b="true" sz="2400" spc="-60">
                <a:solidFill>
                  <a:srgbClr val="616161"/>
                </a:solidFill>
                <a:latin typeface="Roboto Bold"/>
                <a:ea typeface="Roboto Bold"/>
                <a:cs typeface="Roboto Bold"/>
                <a:sym typeface="Roboto Bold"/>
              </a:rPr>
              <a:t>“Move More” reminders</a:t>
            </a:r>
            <a:r>
              <a:rPr lang="en-US" sz="2400" spc="-6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 a</a:t>
            </a:r>
            <a:r>
              <a:rPr lang="en-US" sz="2400" spc="-6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nd shor</a:t>
            </a:r>
            <a:r>
              <a:rPr lang="en-US" sz="2400" spc="-6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t, gu</a:t>
            </a:r>
            <a:r>
              <a:rPr lang="en-US" sz="2400" spc="-6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ided</a:t>
            </a:r>
            <a:r>
              <a:rPr lang="en-US" sz="2400" spc="-6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400" spc="-6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activities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4979827"/>
            <a:ext cx="3941990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79"/>
              </a:lnSpc>
              <a:spcBef>
                <a:spcPct val="0"/>
              </a:spcBef>
            </a:pPr>
            <a:r>
              <a:rPr lang="en-US" b="true" sz="2400" spc="117">
                <a:solidFill>
                  <a:srgbClr val="724236"/>
                </a:solidFill>
                <a:latin typeface="Roboto Bold"/>
                <a:ea typeface="Roboto Bold"/>
                <a:cs typeface="Roboto Bold"/>
                <a:sym typeface="Roboto Bold"/>
              </a:rPr>
              <a:t>Benefit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8700" y="5901884"/>
            <a:ext cx="5162845" cy="17849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00"/>
              </a:lnSpc>
            </a:pPr>
            <a:r>
              <a:rPr lang="en-US" sz="2400" spc="-6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This will position Bellabeat a</a:t>
            </a:r>
            <a:r>
              <a:rPr lang="en-US" sz="2400" spc="-6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s a pro</a:t>
            </a:r>
            <a:r>
              <a:rPr lang="en-US" sz="2400" spc="-6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active </a:t>
            </a:r>
            <a:r>
              <a:rPr lang="en-US" b="true" sz="2400" spc="-60">
                <a:solidFill>
                  <a:srgbClr val="616161"/>
                </a:solidFill>
                <a:latin typeface="Roboto Bold"/>
                <a:ea typeface="Roboto Bold"/>
                <a:cs typeface="Roboto Bold"/>
                <a:sym typeface="Roboto Bold"/>
              </a:rPr>
              <a:t>wellness companion</a:t>
            </a:r>
            <a:r>
              <a:rPr lang="en-US" sz="2400" spc="-6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 not just a fitness tracking app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966953" y="-121670"/>
            <a:ext cx="4354094" cy="243340"/>
            <a:chOff x="0" y="0"/>
            <a:chExt cx="1146757" cy="6408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46757" cy="64089"/>
            </a:xfrm>
            <a:custGeom>
              <a:avLst/>
              <a:gdLst/>
              <a:ahLst/>
              <a:cxnLst/>
              <a:rect r="r" b="b" t="t" l="l"/>
              <a:pathLst>
                <a:path h="64089" w="1146757">
                  <a:moveTo>
                    <a:pt x="32045" y="0"/>
                  </a:moveTo>
                  <a:lnTo>
                    <a:pt x="1114712" y="0"/>
                  </a:lnTo>
                  <a:cubicBezTo>
                    <a:pt x="1132410" y="0"/>
                    <a:pt x="1146757" y="14347"/>
                    <a:pt x="1146757" y="32045"/>
                  </a:cubicBezTo>
                  <a:lnTo>
                    <a:pt x="1146757" y="32045"/>
                  </a:lnTo>
                  <a:cubicBezTo>
                    <a:pt x="1146757" y="49743"/>
                    <a:pt x="1132410" y="64089"/>
                    <a:pt x="1114712" y="64089"/>
                  </a:cubicBezTo>
                  <a:lnTo>
                    <a:pt x="32045" y="64089"/>
                  </a:lnTo>
                  <a:cubicBezTo>
                    <a:pt x="14347" y="64089"/>
                    <a:pt x="0" y="49743"/>
                    <a:pt x="0" y="32045"/>
                  </a:cubicBezTo>
                  <a:lnTo>
                    <a:pt x="0" y="32045"/>
                  </a:lnTo>
                  <a:cubicBezTo>
                    <a:pt x="0" y="14347"/>
                    <a:pt x="14347" y="0"/>
                    <a:pt x="32045" y="0"/>
                  </a:cubicBezTo>
                  <a:close/>
                </a:path>
              </a:pathLst>
            </a:custGeom>
            <a:solidFill>
              <a:srgbClr val="FC8F7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1146757" cy="1212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3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7173005" y="233050"/>
            <a:ext cx="3941990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79"/>
              </a:lnSpc>
              <a:spcBef>
                <a:spcPct val="0"/>
              </a:spcBef>
            </a:pPr>
            <a:r>
              <a:rPr lang="en-US" b="true" sz="2400" spc="117">
                <a:solidFill>
                  <a:srgbClr val="724236"/>
                </a:solidFill>
                <a:latin typeface="Roboto Bold"/>
                <a:ea typeface="Roboto Bold"/>
                <a:cs typeface="Roboto Bold"/>
                <a:sym typeface="Roboto Bold"/>
              </a:rPr>
              <a:t>Data Story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962025"/>
            <a:ext cx="3941990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79"/>
              </a:lnSpc>
              <a:spcBef>
                <a:spcPct val="0"/>
              </a:spcBef>
            </a:pPr>
            <a:r>
              <a:rPr lang="en-US" b="true" sz="2400" spc="117">
                <a:solidFill>
                  <a:srgbClr val="724236"/>
                </a:solidFill>
                <a:latin typeface="Roboto Bold"/>
                <a:ea typeface="Roboto Bold"/>
                <a:cs typeface="Roboto Bold"/>
                <a:sym typeface="Roboto Bold"/>
              </a:rPr>
              <a:t>WHAT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5105307"/>
            <a:ext cx="5162845" cy="11753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00"/>
              </a:lnSpc>
            </a:pPr>
            <a:r>
              <a:rPr lang="en-US" sz="2400" spc="-6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Users who take </a:t>
            </a:r>
            <a:r>
              <a:rPr lang="en-US" b="true" sz="2400" spc="-60">
                <a:solidFill>
                  <a:srgbClr val="FC8F73"/>
                </a:solidFill>
                <a:latin typeface="Roboto Bold"/>
                <a:ea typeface="Roboto Bold"/>
                <a:cs typeface="Roboto Bold"/>
                <a:sym typeface="Roboto Bold"/>
              </a:rPr>
              <a:t>more steps</a:t>
            </a:r>
            <a:r>
              <a:rPr lang="en-US" sz="2400" spc="-6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 tend to</a:t>
            </a:r>
            <a:r>
              <a:rPr lang="en-US" sz="2400" spc="-60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b="true" sz="2400" spc="-60">
                <a:solidFill>
                  <a:srgbClr val="FC8F73"/>
                </a:solidFill>
                <a:latin typeface="Roboto Bold"/>
                <a:ea typeface="Roboto Bold"/>
                <a:cs typeface="Roboto Bold"/>
                <a:sym typeface="Roboto Bold"/>
              </a:rPr>
              <a:t>burn more calories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3739210"/>
            <a:ext cx="5369620" cy="866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79"/>
              </a:lnSpc>
              <a:spcBef>
                <a:spcPct val="0"/>
              </a:spcBef>
            </a:pPr>
            <a:r>
              <a:rPr lang="en-US" b="true" sz="2400" spc="117">
                <a:solidFill>
                  <a:srgbClr val="616161"/>
                </a:solidFill>
                <a:latin typeface="Roboto Bold"/>
                <a:ea typeface="Roboto Bold"/>
                <a:cs typeface="Roboto Bold"/>
                <a:sym typeface="Roboto Bold"/>
              </a:rPr>
              <a:t>Positive Correlation Between Steps and Calories Burnt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7561063" y="2095732"/>
            <a:ext cx="10726937" cy="6095536"/>
            <a:chOff x="0" y="0"/>
            <a:chExt cx="14302583" cy="812738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482600"/>
              <a:ext cx="13752381" cy="7644781"/>
            </a:xfrm>
            <a:custGeom>
              <a:avLst/>
              <a:gdLst/>
              <a:ahLst/>
              <a:cxnLst/>
              <a:rect r="r" b="b" t="t" l="l"/>
              <a:pathLst>
                <a:path h="7644781" w="13752381">
                  <a:moveTo>
                    <a:pt x="0" y="0"/>
                  </a:moveTo>
                  <a:lnTo>
                    <a:pt x="13752381" y="0"/>
                  </a:lnTo>
                  <a:lnTo>
                    <a:pt x="13752381" y="7644781"/>
                  </a:lnTo>
                  <a:lnTo>
                    <a:pt x="0" y="76447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5000"/>
              </a:blip>
              <a:stretch>
                <a:fillRect l="-2493" t="-7093" r="-26527" b="-12798"/>
              </a:stretch>
            </a:blipFill>
          </p:spPr>
        </p:sp>
        <p:grpSp>
          <p:nvGrpSpPr>
            <p:cNvPr name="Group 11" id="11"/>
            <p:cNvGrpSpPr/>
            <p:nvPr/>
          </p:nvGrpSpPr>
          <p:grpSpPr>
            <a:xfrm rot="0">
              <a:off x="1980293" y="812614"/>
              <a:ext cx="2159000" cy="1295400"/>
              <a:chOff x="0" y="0"/>
              <a:chExt cx="426469" cy="255881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426469" cy="255881"/>
              </a:xfrm>
              <a:custGeom>
                <a:avLst/>
                <a:gdLst/>
                <a:ahLst/>
                <a:cxnLst/>
                <a:rect r="r" b="b" t="t" l="l"/>
                <a:pathLst>
                  <a:path h="255881" w="426469">
                    <a:moveTo>
                      <a:pt x="0" y="0"/>
                    </a:moveTo>
                    <a:lnTo>
                      <a:pt x="426469" y="0"/>
                    </a:lnTo>
                    <a:lnTo>
                      <a:pt x="426469" y="255881"/>
                    </a:lnTo>
                    <a:lnTo>
                      <a:pt x="0" y="255881"/>
                    </a:lnTo>
                    <a:close/>
                  </a:path>
                </a:pathLst>
              </a:custGeom>
              <a:solidFill>
                <a:srgbClr val="FFFFFE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57150"/>
                <a:ext cx="426469" cy="31303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93"/>
                  </a:lnSpc>
                </a:pPr>
              </a:p>
            </p:txBody>
          </p:sp>
        </p:grpSp>
        <p:grpSp>
          <p:nvGrpSpPr>
            <p:cNvPr name="Group 14" id="14"/>
            <p:cNvGrpSpPr/>
            <p:nvPr/>
          </p:nvGrpSpPr>
          <p:grpSpPr>
            <a:xfrm rot="0">
              <a:off x="7822293" y="5562414"/>
              <a:ext cx="2768600" cy="1041400"/>
              <a:chOff x="0" y="0"/>
              <a:chExt cx="546884" cy="205709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546884" cy="205709"/>
              </a:xfrm>
              <a:custGeom>
                <a:avLst/>
                <a:gdLst/>
                <a:ahLst/>
                <a:cxnLst/>
                <a:rect r="r" b="b" t="t" l="l"/>
                <a:pathLst>
                  <a:path h="205709" w="546884">
                    <a:moveTo>
                      <a:pt x="0" y="0"/>
                    </a:moveTo>
                    <a:lnTo>
                      <a:pt x="546884" y="0"/>
                    </a:lnTo>
                    <a:lnTo>
                      <a:pt x="546884" y="205709"/>
                    </a:lnTo>
                    <a:lnTo>
                      <a:pt x="0" y="205709"/>
                    </a:lnTo>
                    <a:close/>
                  </a:path>
                </a:pathLst>
              </a:custGeom>
              <a:solidFill>
                <a:srgbClr val="FFFFFE"/>
              </a:soli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57150"/>
                <a:ext cx="546884" cy="26285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93"/>
                  </a:lnSpc>
                </a:pPr>
              </a:p>
            </p:txBody>
          </p:sp>
        </p:grpSp>
        <p:grpSp>
          <p:nvGrpSpPr>
            <p:cNvPr name="Group 17" id="17"/>
            <p:cNvGrpSpPr/>
            <p:nvPr/>
          </p:nvGrpSpPr>
          <p:grpSpPr>
            <a:xfrm rot="0">
              <a:off x="8152493" y="5041714"/>
              <a:ext cx="1625600" cy="1041400"/>
              <a:chOff x="0" y="0"/>
              <a:chExt cx="321106" cy="205709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321106" cy="205709"/>
              </a:xfrm>
              <a:custGeom>
                <a:avLst/>
                <a:gdLst/>
                <a:ahLst/>
                <a:cxnLst/>
                <a:rect r="r" b="b" t="t" l="l"/>
                <a:pathLst>
                  <a:path h="205709" w="321106">
                    <a:moveTo>
                      <a:pt x="0" y="0"/>
                    </a:moveTo>
                    <a:lnTo>
                      <a:pt x="321106" y="0"/>
                    </a:lnTo>
                    <a:lnTo>
                      <a:pt x="321106" y="205709"/>
                    </a:lnTo>
                    <a:lnTo>
                      <a:pt x="0" y="205709"/>
                    </a:lnTo>
                    <a:close/>
                  </a:path>
                </a:pathLst>
              </a:custGeom>
              <a:solidFill>
                <a:srgbClr val="FFFFFE"/>
              </a:soli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-57150"/>
                <a:ext cx="321106" cy="26285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93"/>
                  </a:lnSpc>
                </a:pPr>
              </a:p>
            </p:txBody>
          </p:sp>
        </p:grpSp>
        <p:sp>
          <p:nvSpPr>
            <p:cNvPr name="AutoShape 20" id="20"/>
            <p:cNvSpPr/>
            <p:nvPr/>
          </p:nvSpPr>
          <p:spPr>
            <a:xfrm>
              <a:off x="1656830" y="7116767"/>
              <a:ext cx="4683713" cy="0"/>
            </a:xfrm>
            <a:prstGeom prst="line">
              <a:avLst/>
            </a:prstGeom>
            <a:ln cap="flat" w="127000">
              <a:solidFill>
                <a:srgbClr val="FC8F73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TextBox 21" id="21"/>
            <p:cNvSpPr txBox="true"/>
            <p:nvPr/>
          </p:nvSpPr>
          <p:spPr>
            <a:xfrm rot="0">
              <a:off x="207302" y="-66675"/>
              <a:ext cx="14095281" cy="549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79"/>
                </a:lnSpc>
                <a:spcBef>
                  <a:spcPct val="0"/>
                </a:spcBef>
              </a:pPr>
              <a:r>
                <a:rPr lang="en-US" b="true" sz="2400" spc="117">
                  <a:solidFill>
                    <a:srgbClr val="FC8F73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The More Steps You Take, The More Calories You Burn</a:t>
              </a:r>
            </a:p>
          </p:txBody>
        </p:sp>
        <p:sp>
          <p:nvSpPr>
            <p:cNvPr name="AutoShape 22" id="22"/>
            <p:cNvSpPr/>
            <p:nvPr/>
          </p:nvSpPr>
          <p:spPr>
            <a:xfrm flipV="true">
              <a:off x="9243857" y="5181990"/>
              <a:ext cx="25400" cy="939924"/>
            </a:xfrm>
            <a:prstGeom prst="line">
              <a:avLst/>
            </a:prstGeom>
            <a:ln cap="flat" w="127000">
              <a:solidFill>
                <a:srgbClr val="FC8F73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TextBox 23" id="23"/>
            <p:cNvSpPr txBox="true"/>
            <p:nvPr/>
          </p:nvSpPr>
          <p:spPr>
            <a:xfrm rot="0">
              <a:off x="8794230" y="4803589"/>
              <a:ext cx="5255986" cy="3312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2030"/>
                </a:lnSpc>
                <a:spcBef>
                  <a:spcPct val="0"/>
                </a:spcBef>
              </a:pPr>
              <a:r>
                <a:rPr lang="en-US" b="true" sz="1400" spc="68">
                  <a:solidFill>
                    <a:srgbClr val="FC8F73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Calories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6704741" y="6927326"/>
              <a:ext cx="5255986" cy="3312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2030"/>
                </a:lnSpc>
                <a:spcBef>
                  <a:spcPct val="0"/>
                </a:spcBef>
              </a:pPr>
              <a:r>
                <a:rPr lang="en-US" b="true" sz="1400" spc="68">
                  <a:solidFill>
                    <a:srgbClr val="FC8F73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Steps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966953" y="-121670"/>
            <a:ext cx="4354094" cy="243340"/>
            <a:chOff x="0" y="0"/>
            <a:chExt cx="1146757" cy="6408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46757" cy="64089"/>
            </a:xfrm>
            <a:custGeom>
              <a:avLst/>
              <a:gdLst/>
              <a:ahLst/>
              <a:cxnLst/>
              <a:rect r="r" b="b" t="t" l="l"/>
              <a:pathLst>
                <a:path h="64089" w="1146757">
                  <a:moveTo>
                    <a:pt x="32045" y="0"/>
                  </a:moveTo>
                  <a:lnTo>
                    <a:pt x="1114712" y="0"/>
                  </a:lnTo>
                  <a:cubicBezTo>
                    <a:pt x="1132410" y="0"/>
                    <a:pt x="1146757" y="14347"/>
                    <a:pt x="1146757" y="32045"/>
                  </a:cubicBezTo>
                  <a:lnTo>
                    <a:pt x="1146757" y="32045"/>
                  </a:lnTo>
                  <a:cubicBezTo>
                    <a:pt x="1146757" y="49743"/>
                    <a:pt x="1132410" y="64089"/>
                    <a:pt x="1114712" y="64089"/>
                  </a:cubicBezTo>
                  <a:lnTo>
                    <a:pt x="32045" y="64089"/>
                  </a:lnTo>
                  <a:cubicBezTo>
                    <a:pt x="14347" y="64089"/>
                    <a:pt x="0" y="49743"/>
                    <a:pt x="0" y="32045"/>
                  </a:cubicBezTo>
                  <a:lnTo>
                    <a:pt x="0" y="32045"/>
                  </a:lnTo>
                  <a:cubicBezTo>
                    <a:pt x="0" y="14347"/>
                    <a:pt x="14347" y="0"/>
                    <a:pt x="32045" y="0"/>
                  </a:cubicBezTo>
                  <a:close/>
                </a:path>
              </a:pathLst>
            </a:custGeom>
            <a:solidFill>
              <a:srgbClr val="FC8F7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1146757" cy="1212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3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7173005" y="233050"/>
            <a:ext cx="3941990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79"/>
              </a:lnSpc>
              <a:spcBef>
                <a:spcPct val="0"/>
              </a:spcBef>
            </a:pPr>
            <a:r>
              <a:rPr lang="en-US" b="true" sz="2400" spc="117">
                <a:solidFill>
                  <a:srgbClr val="724236"/>
                </a:solidFill>
                <a:latin typeface="Roboto Bold"/>
                <a:ea typeface="Roboto Bold"/>
                <a:cs typeface="Roboto Bold"/>
                <a:sym typeface="Roboto Bold"/>
              </a:rPr>
              <a:t>Data Story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962025"/>
            <a:ext cx="3941990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79"/>
              </a:lnSpc>
              <a:spcBef>
                <a:spcPct val="0"/>
              </a:spcBef>
            </a:pPr>
            <a:r>
              <a:rPr lang="en-US" b="true" sz="2400" spc="117">
                <a:solidFill>
                  <a:srgbClr val="724236"/>
                </a:solidFill>
                <a:latin typeface="Roboto Bold"/>
                <a:ea typeface="Roboto Bold"/>
                <a:cs typeface="Roboto Bold"/>
                <a:sym typeface="Roboto Bold"/>
              </a:rPr>
              <a:t>WHAT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7561063" y="2095732"/>
            <a:ext cx="10726937" cy="6095536"/>
            <a:chOff x="0" y="0"/>
            <a:chExt cx="14302583" cy="812738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482600"/>
              <a:ext cx="13752381" cy="7644781"/>
            </a:xfrm>
            <a:custGeom>
              <a:avLst/>
              <a:gdLst/>
              <a:ahLst/>
              <a:cxnLst/>
              <a:rect r="r" b="b" t="t" l="l"/>
              <a:pathLst>
                <a:path h="7644781" w="13752381">
                  <a:moveTo>
                    <a:pt x="0" y="0"/>
                  </a:moveTo>
                  <a:lnTo>
                    <a:pt x="13752381" y="0"/>
                  </a:lnTo>
                  <a:lnTo>
                    <a:pt x="13752381" y="7644781"/>
                  </a:lnTo>
                  <a:lnTo>
                    <a:pt x="0" y="76447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3000"/>
              </a:blip>
              <a:stretch>
                <a:fillRect l="-2493" t="-7093" r="-26527" b="-12798"/>
              </a:stretch>
            </a:blipFill>
          </p:spPr>
        </p:sp>
        <p:grpSp>
          <p:nvGrpSpPr>
            <p:cNvPr name="Group 9" id="9"/>
            <p:cNvGrpSpPr/>
            <p:nvPr/>
          </p:nvGrpSpPr>
          <p:grpSpPr>
            <a:xfrm rot="0">
              <a:off x="1980293" y="812614"/>
              <a:ext cx="2159000" cy="1295400"/>
              <a:chOff x="0" y="0"/>
              <a:chExt cx="426469" cy="255881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426469" cy="255881"/>
              </a:xfrm>
              <a:custGeom>
                <a:avLst/>
                <a:gdLst/>
                <a:ahLst/>
                <a:cxnLst/>
                <a:rect r="r" b="b" t="t" l="l"/>
                <a:pathLst>
                  <a:path h="255881" w="426469">
                    <a:moveTo>
                      <a:pt x="0" y="0"/>
                    </a:moveTo>
                    <a:lnTo>
                      <a:pt x="426469" y="0"/>
                    </a:lnTo>
                    <a:lnTo>
                      <a:pt x="426469" y="255881"/>
                    </a:lnTo>
                    <a:lnTo>
                      <a:pt x="0" y="255881"/>
                    </a:lnTo>
                    <a:close/>
                  </a:path>
                </a:pathLst>
              </a:custGeom>
              <a:solidFill>
                <a:srgbClr val="FFFFFE">
                  <a:alpha val="19608"/>
                </a:srgbClr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57150"/>
                <a:ext cx="426469" cy="31303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93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0">
              <a:off x="7822293" y="5562414"/>
              <a:ext cx="2768600" cy="1041400"/>
              <a:chOff x="0" y="0"/>
              <a:chExt cx="546884" cy="205709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546884" cy="205709"/>
              </a:xfrm>
              <a:custGeom>
                <a:avLst/>
                <a:gdLst/>
                <a:ahLst/>
                <a:cxnLst/>
                <a:rect r="r" b="b" t="t" l="l"/>
                <a:pathLst>
                  <a:path h="205709" w="546884">
                    <a:moveTo>
                      <a:pt x="0" y="0"/>
                    </a:moveTo>
                    <a:lnTo>
                      <a:pt x="546884" y="0"/>
                    </a:lnTo>
                    <a:lnTo>
                      <a:pt x="546884" y="205709"/>
                    </a:lnTo>
                    <a:lnTo>
                      <a:pt x="0" y="205709"/>
                    </a:lnTo>
                    <a:close/>
                  </a:path>
                </a:pathLst>
              </a:custGeom>
              <a:solidFill>
                <a:srgbClr val="FFFFFE">
                  <a:alpha val="19608"/>
                </a:srgbClr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57150"/>
                <a:ext cx="546884" cy="26285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93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0">
              <a:off x="8152493" y="5041714"/>
              <a:ext cx="1625600" cy="1041400"/>
              <a:chOff x="0" y="0"/>
              <a:chExt cx="321106" cy="205709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321106" cy="205709"/>
              </a:xfrm>
              <a:custGeom>
                <a:avLst/>
                <a:gdLst/>
                <a:ahLst/>
                <a:cxnLst/>
                <a:rect r="r" b="b" t="t" l="l"/>
                <a:pathLst>
                  <a:path h="205709" w="321106">
                    <a:moveTo>
                      <a:pt x="0" y="0"/>
                    </a:moveTo>
                    <a:lnTo>
                      <a:pt x="321106" y="0"/>
                    </a:lnTo>
                    <a:lnTo>
                      <a:pt x="321106" y="205709"/>
                    </a:lnTo>
                    <a:lnTo>
                      <a:pt x="0" y="205709"/>
                    </a:lnTo>
                    <a:close/>
                  </a:path>
                </a:pathLst>
              </a:custGeom>
              <a:solidFill>
                <a:srgbClr val="FFFFFE">
                  <a:alpha val="19608"/>
                </a:srgbClr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57150"/>
                <a:ext cx="321106" cy="26285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93"/>
                  </a:lnSpc>
                </a:pPr>
              </a:p>
            </p:txBody>
          </p:sp>
        </p:grpSp>
        <p:sp>
          <p:nvSpPr>
            <p:cNvPr name="AutoShape 18" id="18"/>
            <p:cNvSpPr/>
            <p:nvPr/>
          </p:nvSpPr>
          <p:spPr>
            <a:xfrm>
              <a:off x="1656830" y="7116767"/>
              <a:ext cx="4683713" cy="0"/>
            </a:xfrm>
            <a:prstGeom prst="line">
              <a:avLst/>
            </a:prstGeom>
            <a:ln cap="flat" w="127000">
              <a:solidFill>
                <a:srgbClr val="FC8F73">
                  <a:alpha val="19608"/>
                </a:srgbClr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TextBox 19" id="19"/>
            <p:cNvSpPr txBox="true"/>
            <p:nvPr/>
          </p:nvSpPr>
          <p:spPr>
            <a:xfrm rot="0">
              <a:off x="207302" y="-66675"/>
              <a:ext cx="14095281" cy="549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79"/>
                </a:lnSpc>
                <a:spcBef>
                  <a:spcPct val="0"/>
                </a:spcBef>
              </a:pPr>
              <a:r>
                <a:rPr lang="en-US" b="true" sz="2400" spc="117">
                  <a:solidFill>
                    <a:srgbClr val="FC8F73">
                      <a:alpha val="19608"/>
                    </a:srgbClr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The More Steps You Take, The More Calories You Burn</a:t>
              </a:r>
            </a:p>
          </p:txBody>
        </p:sp>
        <p:sp>
          <p:nvSpPr>
            <p:cNvPr name="AutoShape 20" id="20"/>
            <p:cNvSpPr/>
            <p:nvPr/>
          </p:nvSpPr>
          <p:spPr>
            <a:xfrm flipV="true">
              <a:off x="9243857" y="5181990"/>
              <a:ext cx="25400" cy="939924"/>
            </a:xfrm>
            <a:prstGeom prst="line">
              <a:avLst/>
            </a:prstGeom>
            <a:ln cap="flat" w="127000">
              <a:solidFill>
                <a:srgbClr val="FC8F73">
                  <a:alpha val="19608"/>
                </a:srgbClr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TextBox 21" id="21"/>
            <p:cNvSpPr txBox="true"/>
            <p:nvPr/>
          </p:nvSpPr>
          <p:spPr>
            <a:xfrm rot="0">
              <a:off x="8794230" y="4803589"/>
              <a:ext cx="5255986" cy="3312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2030"/>
                </a:lnSpc>
                <a:spcBef>
                  <a:spcPct val="0"/>
                </a:spcBef>
              </a:pPr>
              <a:r>
                <a:rPr lang="en-US" b="true" sz="1400" spc="68">
                  <a:solidFill>
                    <a:srgbClr val="FC8F73">
                      <a:alpha val="19608"/>
                    </a:srgbClr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Calories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6704741" y="6927326"/>
              <a:ext cx="5255986" cy="3312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2030"/>
                </a:lnSpc>
                <a:spcBef>
                  <a:spcPct val="0"/>
                </a:spcBef>
              </a:pPr>
              <a:r>
                <a:rPr lang="en-US" b="true" sz="1400" spc="68">
                  <a:solidFill>
                    <a:srgbClr val="FC8F73">
                      <a:alpha val="19608"/>
                    </a:srgbClr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Steps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028700" y="3209733"/>
            <a:ext cx="5162845" cy="3867533"/>
            <a:chOff x="0" y="0"/>
            <a:chExt cx="6883793" cy="5156711"/>
          </a:xfrm>
        </p:grpSpPr>
        <p:sp>
          <p:nvSpPr>
            <p:cNvPr name="TextBox 24" id="24"/>
            <p:cNvSpPr txBox="true"/>
            <p:nvPr/>
          </p:nvSpPr>
          <p:spPr>
            <a:xfrm rot="0">
              <a:off x="0" y="-200025"/>
              <a:ext cx="6883793" cy="15005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4800"/>
                </a:lnSpc>
              </a:pPr>
              <a:r>
                <a:rPr lang="en-US" sz="2400" spc="-60">
                  <a:solidFill>
                    <a:srgbClr val="616161"/>
                  </a:solidFill>
                  <a:latin typeface="Roboto"/>
                  <a:ea typeface="Roboto"/>
                  <a:cs typeface="Roboto"/>
                  <a:sym typeface="Roboto"/>
                </a:rPr>
                <a:t>Promote step-based challenges</a:t>
              </a:r>
              <a:r>
                <a:rPr lang="en-US" sz="2400" spc="-60">
                  <a:solidFill>
                    <a:srgbClr val="616161"/>
                  </a:solidFill>
                  <a:latin typeface="Roboto"/>
                  <a:ea typeface="Roboto"/>
                  <a:cs typeface="Roboto"/>
                  <a:sym typeface="Roboto"/>
                </a:rPr>
                <a:t> a</a:t>
              </a:r>
              <a:r>
                <a:rPr lang="en-US" sz="2400" spc="-60">
                  <a:solidFill>
                    <a:srgbClr val="616161"/>
                  </a:solidFill>
                  <a:latin typeface="Roboto"/>
                  <a:ea typeface="Roboto"/>
                  <a:cs typeface="Roboto"/>
                  <a:sym typeface="Roboto"/>
                </a:rPr>
                <a:t>nd se</a:t>
              </a:r>
              <a:r>
                <a:rPr lang="en-US" sz="2400" spc="-60">
                  <a:solidFill>
                    <a:srgbClr val="616161"/>
                  </a:solidFill>
                  <a:latin typeface="Roboto"/>
                  <a:ea typeface="Roboto"/>
                  <a:cs typeface="Roboto"/>
                  <a:sym typeface="Roboto"/>
                </a:rPr>
                <a:t>t </a:t>
              </a:r>
              <a:r>
                <a:rPr lang="en-US" sz="2400" spc="-60">
                  <a:solidFill>
                    <a:srgbClr val="616161"/>
                  </a:solidFill>
                  <a:latin typeface="Roboto"/>
                  <a:ea typeface="Roboto"/>
                  <a:cs typeface="Roboto"/>
                  <a:sym typeface="Roboto"/>
                </a:rPr>
                <a:t>daily </a:t>
              </a:r>
              <a:r>
                <a:rPr lang="en-US" sz="2400" spc="-60">
                  <a:solidFill>
                    <a:srgbClr val="616161"/>
                  </a:solidFill>
                  <a:latin typeface="Roboto"/>
                  <a:ea typeface="Roboto"/>
                  <a:cs typeface="Roboto"/>
                  <a:sym typeface="Roboto"/>
                </a:rPr>
                <a:t>s</a:t>
              </a:r>
              <a:r>
                <a:rPr lang="en-US" sz="2400" spc="-60">
                  <a:solidFill>
                    <a:srgbClr val="616161"/>
                  </a:solidFill>
                  <a:latin typeface="Roboto"/>
                  <a:ea typeface="Roboto"/>
                  <a:cs typeface="Roboto"/>
                  <a:sym typeface="Roboto"/>
                </a:rPr>
                <a:t>tep</a:t>
              </a:r>
              <a:r>
                <a:rPr lang="en-US" sz="2400" spc="-60">
                  <a:solidFill>
                    <a:srgbClr val="61616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2400" spc="-60">
                  <a:solidFill>
                    <a:srgbClr val="616161"/>
                  </a:solidFill>
                  <a:latin typeface="Roboto"/>
                  <a:ea typeface="Roboto"/>
                  <a:cs typeface="Roboto"/>
                  <a:sym typeface="Roboto"/>
                </a:rPr>
                <a:t>g</a:t>
              </a:r>
              <a:r>
                <a:rPr lang="en-US" sz="2400" spc="-60">
                  <a:solidFill>
                    <a:srgbClr val="616161"/>
                  </a:solidFill>
                  <a:latin typeface="Roboto"/>
                  <a:ea typeface="Roboto"/>
                  <a:cs typeface="Roboto"/>
                  <a:sym typeface="Roboto"/>
                </a:rPr>
                <a:t>o</a:t>
              </a:r>
              <a:r>
                <a:rPr lang="en-US" sz="2400" spc="-60">
                  <a:solidFill>
                    <a:srgbClr val="616161"/>
                  </a:solidFill>
                  <a:latin typeface="Roboto"/>
                  <a:ea typeface="Roboto"/>
                  <a:cs typeface="Roboto"/>
                  <a:sym typeface="Roboto"/>
                </a:rPr>
                <a:t>al</a:t>
              </a:r>
              <a:r>
                <a:rPr lang="en-US" sz="2400" spc="-60">
                  <a:solidFill>
                    <a:srgbClr val="616161"/>
                  </a:solidFill>
                  <a:latin typeface="Roboto"/>
                  <a:ea typeface="Roboto"/>
                  <a:cs typeface="Roboto"/>
                  <a:sym typeface="Roboto"/>
                </a:rPr>
                <a:t>s</a:t>
              </a:r>
              <a:r>
                <a:rPr lang="en-US" sz="2400" spc="-60">
                  <a:solidFill>
                    <a:srgbClr val="616161"/>
                  </a:solidFill>
                  <a:latin typeface="Roboto"/>
                  <a:ea typeface="Roboto"/>
                  <a:cs typeface="Roboto"/>
                  <a:sym typeface="Roboto"/>
                </a:rPr>
                <a:t> in the app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0" y="2382350"/>
              <a:ext cx="5255986" cy="549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479"/>
                </a:lnSpc>
                <a:spcBef>
                  <a:spcPct val="0"/>
                </a:spcBef>
              </a:pPr>
              <a:r>
                <a:rPr lang="en-US" b="true" sz="2400" spc="117">
                  <a:solidFill>
                    <a:srgbClr val="724236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Benefit</a:t>
              </a:r>
            </a:p>
          </p:txBody>
        </p:sp>
        <p:sp>
          <p:nvSpPr>
            <p:cNvPr name="TextBox 26" id="26"/>
            <p:cNvSpPr txBox="true"/>
            <p:nvPr/>
          </p:nvSpPr>
          <p:spPr>
            <a:xfrm rot="0">
              <a:off x="0" y="3656209"/>
              <a:ext cx="6883793" cy="15005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4800"/>
                </a:lnSpc>
              </a:pPr>
              <a:r>
                <a:rPr lang="en-US" sz="2400" spc="-60">
                  <a:solidFill>
                    <a:srgbClr val="616161"/>
                  </a:solidFill>
                  <a:latin typeface="Roboto"/>
                  <a:ea typeface="Roboto"/>
                  <a:cs typeface="Roboto"/>
                  <a:sym typeface="Roboto"/>
                </a:rPr>
                <a:t>This will drives engagement wi</a:t>
              </a:r>
              <a:r>
                <a:rPr lang="en-US" sz="2400" spc="-60">
                  <a:solidFill>
                    <a:srgbClr val="616161"/>
                  </a:solidFill>
                  <a:latin typeface="Roboto"/>
                  <a:ea typeface="Roboto"/>
                  <a:cs typeface="Roboto"/>
                  <a:sym typeface="Roboto"/>
                </a:rPr>
                <a:t>th me</a:t>
              </a:r>
              <a:r>
                <a:rPr lang="en-US" sz="2400" spc="-60">
                  <a:solidFill>
                    <a:srgbClr val="616161"/>
                  </a:solidFill>
                  <a:latin typeface="Roboto"/>
                  <a:ea typeface="Roboto"/>
                  <a:cs typeface="Roboto"/>
                  <a:sym typeface="Roboto"/>
                </a:rPr>
                <a:t>a</a:t>
              </a:r>
              <a:r>
                <a:rPr lang="en-US" sz="2400" spc="-60">
                  <a:solidFill>
                    <a:srgbClr val="616161"/>
                  </a:solidFill>
                  <a:latin typeface="Roboto"/>
                  <a:ea typeface="Roboto"/>
                  <a:cs typeface="Roboto"/>
                  <a:sym typeface="Roboto"/>
                </a:rPr>
                <a:t>sur</a:t>
              </a:r>
              <a:r>
                <a:rPr lang="en-US" sz="2400" spc="-60">
                  <a:solidFill>
                    <a:srgbClr val="616161"/>
                  </a:solidFill>
                  <a:latin typeface="Roboto"/>
                  <a:ea typeface="Roboto"/>
                  <a:cs typeface="Roboto"/>
                  <a:sym typeface="Roboto"/>
                </a:rPr>
                <a:t>able outcomes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966953" y="-121670"/>
            <a:ext cx="4354094" cy="243340"/>
            <a:chOff x="0" y="0"/>
            <a:chExt cx="1146757" cy="6408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46757" cy="64089"/>
            </a:xfrm>
            <a:custGeom>
              <a:avLst/>
              <a:gdLst/>
              <a:ahLst/>
              <a:cxnLst/>
              <a:rect r="r" b="b" t="t" l="l"/>
              <a:pathLst>
                <a:path h="64089" w="1146757">
                  <a:moveTo>
                    <a:pt x="32045" y="0"/>
                  </a:moveTo>
                  <a:lnTo>
                    <a:pt x="1114712" y="0"/>
                  </a:lnTo>
                  <a:cubicBezTo>
                    <a:pt x="1132410" y="0"/>
                    <a:pt x="1146757" y="14347"/>
                    <a:pt x="1146757" y="32045"/>
                  </a:cubicBezTo>
                  <a:lnTo>
                    <a:pt x="1146757" y="32045"/>
                  </a:lnTo>
                  <a:cubicBezTo>
                    <a:pt x="1146757" y="49743"/>
                    <a:pt x="1132410" y="64089"/>
                    <a:pt x="1114712" y="64089"/>
                  </a:cubicBezTo>
                  <a:lnTo>
                    <a:pt x="32045" y="64089"/>
                  </a:lnTo>
                  <a:cubicBezTo>
                    <a:pt x="14347" y="64089"/>
                    <a:pt x="0" y="49743"/>
                    <a:pt x="0" y="32045"/>
                  </a:cubicBezTo>
                  <a:lnTo>
                    <a:pt x="0" y="32045"/>
                  </a:lnTo>
                  <a:cubicBezTo>
                    <a:pt x="0" y="14347"/>
                    <a:pt x="14347" y="0"/>
                    <a:pt x="32045" y="0"/>
                  </a:cubicBezTo>
                  <a:close/>
                </a:path>
              </a:pathLst>
            </a:custGeom>
            <a:solidFill>
              <a:srgbClr val="FC8F7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1146757" cy="1212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3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7173005" y="233050"/>
            <a:ext cx="3941990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79"/>
              </a:lnSpc>
              <a:spcBef>
                <a:spcPct val="0"/>
              </a:spcBef>
            </a:pPr>
            <a:r>
              <a:rPr lang="en-US" b="true" sz="2400" spc="117">
                <a:solidFill>
                  <a:srgbClr val="724236"/>
                </a:solidFill>
                <a:latin typeface="Roboto Bold"/>
                <a:ea typeface="Roboto Bold"/>
                <a:cs typeface="Roboto Bold"/>
                <a:sym typeface="Roboto Bold"/>
              </a:rPr>
              <a:t>Data Story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962025"/>
            <a:ext cx="3941990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79"/>
              </a:lnSpc>
              <a:spcBef>
                <a:spcPct val="0"/>
              </a:spcBef>
            </a:pPr>
            <a:r>
              <a:rPr lang="en-US" b="true" sz="2400" spc="117">
                <a:solidFill>
                  <a:srgbClr val="724236"/>
                </a:solidFill>
                <a:latin typeface="Roboto Bold"/>
                <a:ea typeface="Roboto Bold"/>
                <a:cs typeface="Roboto Bold"/>
                <a:sym typeface="Roboto Bold"/>
              </a:rPr>
              <a:t>WHAT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4860198"/>
            <a:ext cx="5162845" cy="11188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00"/>
              </a:lnSpc>
            </a:pPr>
            <a:r>
              <a:rPr lang="en-US" sz="2300" spc="-57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Users are most activ</a:t>
            </a:r>
            <a:r>
              <a:rPr lang="en-US" sz="2300" spc="-57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e o</a:t>
            </a:r>
            <a:r>
              <a:rPr lang="en-US" sz="2300" spc="-57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n </a:t>
            </a:r>
            <a:r>
              <a:rPr lang="en-US" b="true" sz="2300" spc="-57">
                <a:solidFill>
                  <a:srgbClr val="FC8F73"/>
                </a:solidFill>
                <a:latin typeface="Roboto Bold"/>
                <a:ea typeface="Roboto Bold"/>
                <a:cs typeface="Roboto Bold"/>
                <a:sym typeface="Roboto Bold"/>
              </a:rPr>
              <a:t>Mondays</a:t>
            </a:r>
            <a:r>
              <a:rPr lang="en-US" sz="2300" spc="-57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US" b="true" sz="2300" spc="-57">
                <a:solidFill>
                  <a:srgbClr val="FC8F73"/>
                </a:solidFill>
                <a:latin typeface="Roboto Bold"/>
                <a:ea typeface="Roboto Bold"/>
                <a:cs typeface="Roboto Bold"/>
                <a:sym typeface="Roboto Bold"/>
              </a:rPr>
              <a:t>Tuesdays</a:t>
            </a:r>
            <a:r>
              <a:rPr lang="en-US" sz="2300" spc="-57">
                <a:solidFill>
                  <a:srgbClr val="616161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-US" b="true" sz="2300" spc="-57">
                <a:solidFill>
                  <a:srgbClr val="FC8F73"/>
                </a:solidFill>
                <a:latin typeface="Roboto Bold"/>
                <a:ea typeface="Roboto Bold"/>
                <a:cs typeface="Roboto Bold"/>
                <a:sym typeface="Roboto Bold"/>
              </a:rPr>
              <a:t>Saturdays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4023526"/>
            <a:ext cx="5369620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79"/>
              </a:lnSpc>
              <a:spcBef>
                <a:spcPct val="0"/>
              </a:spcBef>
            </a:pPr>
            <a:r>
              <a:rPr lang="en-US" b="true" sz="2400" spc="117">
                <a:solidFill>
                  <a:srgbClr val="616161"/>
                </a:solidFill>
                <a:latin typeface="Roboto Bold"/>
                <a:ea typeface="Roboto Bold"/>
                <a:cs typeface="Roboto Bold"/>
                <a:sym typeface="Roboto Bold"/>
              </a:rPr>
              <a:t>Daily activity trend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7406351" y="2799495"/>
            <a:ext cx="10652558" cy="5430774"/>
            <a:chOff x="0" y="0"/>
            <a:chExt cx="14203411" cy="724103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4203411" cy="7241033"/>
            </a:xfrm>
            <a:custGeom>
              <a:avLst/>
              <a:gdLst/>
              <a:ahLst/>
              <a:cxnLst/>
              <a:rect r="r" b="b" t="t" l="l"/>
              <a:pathLst>
                <a:path h="7241033" w="14203411">
                  <a:moveTo>
                    <a:pt x="0" y="0"/>
                  </a:moveTo>
                  <a:lnTo>
                    <a:pt x="14203411" y="0"/>
                  </a:lnTo>
                  <a:lnTo>
                    <a:pt x="14203411" y="7241033"/>
                  </a:lnTo>
                  <a:lnTo>
                    <a:pt x="0" y="72410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3558" t="-7717" r="-11611" b="0"/>
              </a:stretch>
            </a:blipFill>
          </p:spPr>
        </p:sp>
        <p:grpSp>
          <p:nvGrpSpPr>
            <p:cNvPr name="Group 11" id="11"/>
            <p:cNvGrpSpPr/>
            <p:nvPr/>
          </p:nvGrpSpPr>
          <p:grpSpPr>
            <a:xfrm rot="0">
              <a:off x="977900" y="1476965"/>
              <a:ext cx="1440565" cy="5159375"/>
              <a:chOff x="0" y="0"/>
              <a:chExt cx="284556" cy="1019136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284556" cy="1019136"/>
              </a:xfrm>
              <a:custGeom>
                <a:avLst/>
                <a:gdLst/>
                <a:ahLst/>
                <a:cxnLst/>
                <a:rect r="r" b="b" t="t" l="l"/>
                <a:pathLst>
                  <a:path h="1019136" w="284556">
                    <a:moveTo>
                      <a:pt x="0" y="0"/>
                    </a:moveTo>
                    <a:lnTo>
                      <a:pt x="284556" y="0"/>
                    </a:lnTo>
                    <a:lnTo>
                      <a:pt x="284556" y="1019136"/>
                    </a:lnTo>
                    <a:lnTo>
                      <a:pt x="0" y="1019136"/>
                    </a:lnTo>
                    <a:close/>
                  </a:path>
                </a:pathLst>
              </a:custGeom>
              <a:solidFill>
                <a:srgbClr val="DBD3D2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57150"/>
                <a:ext cx="284556" cy="107628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93"/>
                  </a:lnSpc>
                </a:pPr>
              </a:p>
            </p:txBody>
          </p:sp>
        </p:grpSp>
        <p:grpSp>
          <p:nvGrpSpPr>
            <p:cNvPr name="Group 14" id="14"/>
            <p:cNvGrpSpPr/>
            <p:nvPr/>
          </p:nvGrpSpPr>
          <p:grpSpPr>
            <a:xfrm rot="0">
              <a:off x="10469033" y="1222965"/>
              <a:ext cx="1440565" cy="5413375"/>
              <a:chOff x="0" y="0"/>
              <a:chExt cx="284556" cy="1069309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284556" cy="1069309"/>
              </a:xfrm>
              <a:custGeom>
                <a:avLst/>
                <a:gdLst/>
                <a:ahLst/>
                <a:cxnLst/>
                <a:rect r="r" b="b" t="t" l="l"/>
                <a:pathLst>
                  <a:path h="1069309" w="284556">
                    <a:moveTo>
                      <a:pt x="0" y="0"/>
                    </a:moveTo>
                    <a:lnTo>
                      <a:pt x="284556" y="0"/>
                    </a:lnTo>
                    <a:lnTo>
                      <a:pt x="284556" y="1069309"/>
                    </a:lnTo>
                    <a:lnTo>
                      <a:pt x="0" y="1069309"/>
                    </a:lnTo>
                    <a:close/>
                  </a:path>
                </a:pathLst>
              </a:custGeom>
              <a:solidFill>
                <a:srgbClr val="DBD3D2"/>
              </a:soli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57150"/>
                <a:ext cx="284556" cy="112645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93"/>
                  </a:lnSpc>
                </a:pPr>
              </a:p>
            </p:txBody>
          </p:sp>
        </p:grpSp>
        <p:grpSp>
          <p:nvGrpSpPr>
            <p:cNvPr name="Group 17" id="17"/>
            <p:cNvGrpSpPr/>
            <p:nvPr/>
          </p:nvGrpSpPr>
          <p:grpSpPr>
            <a:xfrm rot="0">
              <a:off x="2882900" y="841965"/>
              <a:ext cx="1440565" cy="5794375"/>
              <a:chOff x="0" y="0"/>
              <a:chExt cx="284556" cy="1144568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284556" cy="1144568"/>
              </a:xfrm>
              <a:custGeom>
                <a:avLst/>
                <a:gdLst/>
                <a:ahLst/>
                <a:cxnLst/>
                <a:rect r="r" b="b" t="t" l="l"/>
                <a:pathLst>
                  <a:path h="1144568" w="284556">
                    <a:moveTo>
                      <a:pt x="0" y="0"/>
                    </a:moveTo>
                    <a:lnTo>
                      <a:pt x="284556" y="0"/>
                    </a:lnTo>
                    <a:lnTo>
                      <a:pt x="284556" y="1144568"/>
                    </a:lnTo>
                    <a:lnTo>
                      <a:pt x="0" y="1144568"/>
                    </a:lnTo>
                    <a:close/>
                  </a:path>
                </a:pathLst>
              </a:custGeom>
              <a:solidFill>
                <a:srgbClr val="FC8F73"/>
              </a:soli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-57150"/>
                <a:ext cx="284556" cy="120171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93"/>
                  </a:lnSpc>
                </a:pPr>
              </a:p>
            </p:txBody>
          </p:sp>
        </p:grpSp>
        <p:sp>
          <p:nvSpPr>
            <p:cNvPr name="AutoShape 20" id="20"/>
            <p:cNvSpPr/>
            <p:nvPr/>
          </p:nvSpPr>
          <p:spPr>
            <a:xfrm>
              <a:off x="639773" y="1032465"/>
              <a:ext cx="13313172" cy="0"/>
            </a:xfrm>
            <a:prstGeom prst="line">
              <a:avLst/>
            </a:prstGeom>
            <a:ln cap="flat" w="25400">
              <a:solidFill>
                <a:srgbClr val="000000">
                  <a:alpha val="54902"/>
                </a:srgbClr>
              </a:solidFill>
              <a:prstDash val="solid"/>
              <a:headEnd type="none" len="sm" w="sm"/>
              <a:tailEnd type="none" len="sm" w="sm"/>
            </a:ln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DAGoRYZqjD4</dc:identifier>
  <dcterms:modified xsi:type="dcterms:W3CDTF">2011-08-01T06:04:30Z</dcterms:modified>
  <cp:revision>1</cp:revision>
  <dc:title>BellaBeat Presentation</dc:title>
</cp:coreProperties>
</file>