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Bold" charset="1" panose="02000000000000000000"/>
      <p:regular r:id="rId19"/>
    </p:embeddedFont>
    <p:embeddedFont>
      <p:font typeface="Roboto" charset="1" panose="02000000000000000000"/>
      <p:regular r:id="rId20"/>
    </p:embeddedFont>
    <p:embeddedFont>
      <p:font typeface="Neue Montreal" charset="1" panose="00000400000000000000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8F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98187" y="-102870"/>
            <a:ext cx="8965598" cy="10389870"/>
            <a:chOff x="0" y="0"/>
            <a:chExt cx="1389006" cy="1609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006" cy="1609663"/>
            </a:xfrm>
            <a:custGeom>
              <a:avLst/>
              <a:gdLst/>
              <a:ahLst/>
              <a:cxnLst/>
              <a:rect r="r" b="b" t="t" l="l"/>
              <a:pathLst>
                <a:path h="1609663" w="1389006">
                  <a:moveTo>
                    <a:pt x="0" y="0"/>
                  </a:moveTo>
                  <a:lnTo>
                    <a:pt x="1389006" y="0"/>
                  </a:lnTo>
                  <a:lnTo>
                    <a:pt x="1389006" y="1609663"/>
                  </a:lnTo>
                  <a:lnTo>
                    <a:pt x="0" y="1609663"/>
                  </a:lnTo>
                  <a:close/>
                </a:path>
              </a:pathLst>
            </a:custGeom>
            <a:blipFill>
              <a:blip r:embed="rId2">
                <a:alphaModFix amt="65000"/>
              </a:blip>
              <a:stretch>
                <a:fillRect l="-40230" t="0" r="-14284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854027"/>
            <a:ext cx="9959069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b="true" sz="4200" spc="-105">
                <a:solidFill>
                  <a:srgbClr val="FEFEFE"/>
                </a:solidFill>
                <a:latin typeface="Roboto Bold"/>
                <a:ea typeface="Roboto Bold"/>
                <a:cs typeface="Roboto Bold"/>
                <a:sym typeface="Roboto Bold"/>
              </a:rPr>
              <a:t>Uncovering User Behavior: </a:t>
            </a:r>
            <a:r>
              <a:rPr lang="en-US" sz="4200" spc="-105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rPr>
              <a:t>Smart Device Insights for Bellabeat Growth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80679"/>
            <a:ext cx="6552138" cy="1077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8"/>
              </a:lnSpc>
            </a:pPr>
            <a:r>
              <a:rPr lang="en-US" sz="2409" spc="134">
                <a:solidFill>
                  <a:srgbClr val="FFFFFF"/>
                </a:solidFill>
                <a:latin typeface="Neue Montreal"/>
                <a:ea typeface="Neue Montreal"/>
                <a:cs typeface="Neue Montreal"/>
                <a:sym typeface="Neue Montreal"/>
              </a:rPr>
              <a:t>Presented by: Tosin Folorunso</a:t>
            </a:r>
          </a:p>
          <a:p>
            <a:pPr algn="just">
              <a:lnSpc>
                <a:spcPts val="3493"/>
              </a:lnSpc>
              <a:spcBef>
                <a:spcPct val="0"/>
              </a:spcBef>
            </a:pPr>
            <a:r>
              <a:rPr lang="en-US" sz="2409" spc="118">
                <a:solidFill>
                  <a:srgbClr val="FFFFFF"/>
                </a:solidFill>
                <a:latin typeface="Neue Montreal"/>
                <a:ea typeface="Neue Montreal"/>
                <a:cs typeface="Neue Montreal"/>
                <a:sym typeface="Neue Montreal"/>
              </a:rPr>
              <a:t>Date Created: May,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08995"/>
            <a:ext cx="5162845" cy="169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Schedule weekly campaigns, tips,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or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fl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 d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al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rop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on Mondays, Tuesdays and Saturdays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06351" y="2799495"/>
            <a:ext cx="10652558" cy="5430774"/>
            <a:chOff x="0" y="0"/>
            <a:chExt cx="14203411" cy="72410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03411" cy="7241033"/>
            </a:xfrm>
            <a:custGeom>
              <a:avLst/>
              <a:gdLst/>
              <a:ahLst/>
              <a:cxnLst/>
              <a:rect r="r" b="b" t="t" l="l"/>
              <a:pathLst>
                <a:path h="7241033" w="14203411">
                  <a:moveTo>
                    <a:pt x="0" y="0"/>
                  </a:moveTo>
                  <a:lnTo>
                    <a:pt x="14203411" y="0"/>
                  </a:lnTo>
                  <a:lnTo>
                    <a:pt x="14203411" y="7241033"/>
                  </a:lnTo>
                  <a:lnTo>
                    <a:pt x="0" y="7241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-3558" t="-7717" r="-11611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977900" y="1476965"/>
              <a:ext cx="1440565" cy="5159375"/>
              <a:chOff x="0" y="0"/>
              <a:chExt cx="284556" cy="101913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4556" cy="1019136"/>
              </a:xfrm>
              <a:custGeom>
                <a:avLst/>
                <a:gdLst/>
                <a:ahLst/>
                <a:cxnLst/>
                <a:rect r="r" b="b" t="t" l="l"/>
                <a:pathLst>
                  <a:path h="1019136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19136"/>
                    </a:lnTo>
                    <a:lnTo>
                      <a:pt x="0" y="1019136"/>
                    </a:lnTo>
                    <a:close/>
                  </a:path>
                </a:pathLst>
              </a:custGeom>
              <a:solidFill>
                <a:srgbClr val="DBD3D2">
                  <a:alpha val="19608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284556" cy="10762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0469033" y="1222965"/>
              <a:ext cx="1440565" cy="5413375"/>
              <a:chOff x="0" y="0"/>
              <a:chExt cx="284556" cy="106930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4556" cy="1069309"/>
              </a:xfrm>
              <a:custGeom>
                <a:avLst/>
                <a:gdLst/>
                <a:ahLst/>
                <a:cxnLst/>
                <a:rect r="r" b="b" t="t" l="l"/>
                <a:pathLst>
                  <a:path h="1069309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69309"/>
                    </a:lnTo>
                    <a:lnTo>
                      <a:pt x="0" y="1069309"/>
                    </a:lnTo>
                    <a:close/>
                  </a:path>
                </a:pathLst>
              </a:custGeom>
              <a:solidFill>
                <a:srgbClr val="DBD3D2">
                  <a:alpha val="19608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284556" cy="11264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882900" y="841965"/>
              <a:ext cx="1440565" cy="5794375"/>
              <a:chOff x="0" y="0"/>
              <a:chExt cx="284556" cy="114456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4556" cy="1144568"/>
              </a:xfrm>
              <a:custGeom>
                <a:avLst/>
                <a:gdLst/>
                <a:ahLst/>
                <a:cxnLst/>
                <a:rect r="r" b="b" t="t" l="l"/>
                <a:pathLst>
                  <a:path h="1144568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144568"/>
                    </a:lnTo>
                    <a:lnTo>
                      <a:pt x="0" y="1144568"/>
                    </a:lnTo>
                    <a:close/>
                  </a:path>
                </a:pathLst>
              </a:custGeom>
              <a:solidFill>
                <a:srgbClr val="FC8F73">
                  <a:alpha val="19608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57150"/>
                <a:ext cx="284556" cy="1201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>
              <a:off x="639773" y="1032465"/>
              <a:ext cx="13313172" cy="0"/>
            </a:xfrm>
            <a:prstGeom prst="line">
              <a:avLst/>
            </a:prstGeom>
            <a:ln cap="flat" w="25400">
              <a:solidFill>
                <a:srgbClr val="000000">
                  <a:alpha val="10980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48958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Benefit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5661703"/>
            <a:ext cx="516284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Boosts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open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r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ates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and app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activity by aligning with user rhythm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797" y="4147125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2455" y="41566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2455" y="50744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spend about 16Hrs of 24Hrs in sedentary behavior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2455" y="5956525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who take more steps tend to burn more calories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2455" y="6878545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are most active on Mondays, Tuesdays and Saturdays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797" y="4147125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2455" y="41566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2455" y="50744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Introduce “Move More” reminders and short, guided activities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2455" y="6138680"/>
            <a:ext cx="12180286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Promote step-based challenges and set daily step goals in the app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2455" y="7117185"/>
            <a:ext cx="10333895" cy="127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8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Schedule weekly campaigns, tips, or flash deals to drop on Mondays, Tuesdays and Saturdays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96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6943" y="4535805"/>
            <a:ext cx="3734114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b="true" sz="5600" spc="-140">
                <a:solidFill>
                  <a:srgbClr val="FEFEFE"/>
                </a:solidFill>
                <a:latin typeface="Roboto Bold"/>
                <a:ea typeface="Roboto Bold"/>
                <a:cs typeface="Roboto Bold"/>
                <a:sym typeface="Roboto Bold"/>
              </a:rPr>
              <a:t>Thank You!!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Table of 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75287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Uncovering User Behaviour</a:t>
            </a:r>
          </a:p>
        </p:txBody>
      </p:sp>
      <p:sp>
        <p:nvSpPr>
          <p:cNvPr name="AutoShape 7" id="7"/>
          <p:cNvSpPr/>
          <p:nvPr/>
        </p:nvSpPr>
        <p:spPr>
          <a:xfrm>
            <a:off x="1212764" y="4547033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1937806" y="4278429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Problem &amp; Objective</a:t>
            </a:r>
          </a:p>
        </p:txBody>
      </p:sp>
      <p:sp>
        <p:nvSpPr>
          <p:cNvPr name="AutoShape 9" id="9"/>
          <p:cNvSpPr/>
          <p:nvPr/>
        </p:nvSpPr>
        <p:spPr>
          <a:xfrm>
            <a:off x="1214399" y="5262716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937806" y="4994111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Analytical goals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216034" y="5978399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937806" y="5712296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Data story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211128" y="6694082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937806" y="6445929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217669" y="7412266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944347" y="7164113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Problem &amp; 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91769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82636"/>
            <a:ext cx="5938253" cy="159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limited insight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into the broader patterns of how consumers interact with fitness devices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89198" y="3691769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Objective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89198" y="4882636"/>
            <a:ext cx="5938253" cy="159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Analyze Fitbit data 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to identify users' </a:t>
            </a: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activity trends,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enabling Bellabeat  to devise  </a:t>
            </a: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informed marketing strategies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9144000" y="2688041"/>
            <a:ext cx="0" cy="4962612"/>
          </a:xfrm>
          <a:prstGeom prst="line">
            <a:avLst/>
          </a:prstGeom>
          <a:ln cap="flat" w="19050">
            <a:solidFill>
              <a:srgbClr val="FC8F7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Analytical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797" y="4147125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Analytical 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22552" y="41566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WHAT 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are some trends in smart device usage?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22552" y="5494081"/>
            <a:ext cx="11443651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could these activity trends help influence Bellabeat’s marketing strategy?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12158" y="1209675"/>
            <a:ext cx="10698843" cy="7884609"/>
          </a:xfrm>
          <a:custGeom>
            <a:avLst/>
            <a:gdLst/>
            <a:ahLst/>
            <a:cxnLst/>
            <a:rect r="r" b="b" t="t" l="l"/>
            <a:pathLst>
              <a:path h="7884609" w="10698843">
                <a:moveTo>
                  <a:pt x="0" y="0"/>
                </a:moveTo>
                <a:lnTo>
                  <a:pt x="10698842" y="0"/>
                </a:lnTo>
                <a:lnTo>
                  <a:pt x="10698842" y="7884609"/>
                </a:lnTo>
                <a:lnTo>
                  <a:pt x="0" y="7884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76" t="-19014" r="-42817" b="-1056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4038507"/>
            <a:ext cx="5162845" cy="2242183"/>
            <a:chOff x="0" y="0"/>
            <a:chExt cx="6883793" cy="298957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89075"/>
              <a:ext cx="6883793" cy="150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Users spend </a:t>
              </a:r>
              <a:r>
                <a:rPr lang="en-US" b="true" sz="2400" spc="-60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66.30% (about 16Hrs of 24Hrs)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in sedentary behavior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5255986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61616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High Sedentary Time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539523" y="7392816"/>
            <a:ext cx="1644113" cy="67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4"/>
              </a:lnSpc>
            </a:pPr>
            <a:r>
              <a:rPr lang="en-US" sz="1655">
                <a:solidFill>
                  <a:srgbClr val="9C7D71"/>
                </a:solidFill>
                <a:latin typeface="Open Sans"/>
                <a:ea typeface="Open Sans"/>
                <a:cs typeface="Open Sans"/>
                <a:sym typeface="Open Sans"/>
              </a:rPr>
              <a:t>Sedentary Hours</a:t>
            </a:r>
          </a:p>
          <a:p>
            <a:pPr algn="ctr">
              <a:lnSpc>
                <a:spcPts val="274"/>
              </a:lnSpc>
            </a:pPr>
          </a:p>
          <a:p>
            <a:pPr algn="ctr">
              <a:lnSpc>
                <a:spcPts val="3183"/>
              </a:lnSpc>
            </a:pPr>
            <a:r>
              <a:rPr lang="en-US" b="true" sz="2969" spc="-20">
                <a:solidFill>
                  <a:srgbClr val="855D4F"/>
                </a:solidFill>
                <a:latin typeface="Roboto Bold"/>
                <a:ea typeface="Roboto Bold"/>
                <a:cs typeface="Roboto Bold"/>
                <a:sym typeface="Roboto Bold"/>
              </a:rPr>
              <a:t>66.30</a:t>
            </a:r>
            <a:r>
              <a:rPr lang="en-US" b="true" sz="2969" spc="-20">
                <a:solidFill>
                  <a:srgbClr val="855D4F"/>
                </a:solidFill>
                <a:latin typeface="Roboto Bold"/>
                <a:ea typeface="Roboto Bold"/>
                <a:cs typeface="Roboto Bold"/>
                <a:sym typeface="Roboto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13803" y="2890919"/>
            <a:ext cx="1006409" cy="598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3"/>
              </a:lnSpc>
            </a:pPr>
            <a:r>
              <a:rPr lang="en-US" sz="1322">
                <a:solidFill>
                  <a:srgbClr val="A09F9B"/>
                </a:solidFill>
                <a:latin typeface="Roboto"/>
                <a:ea typeface="Roboto"/>
                <a:cs typeface="Roboto"/>
                <a:sym typeface="Roboto"/>
              </a:rPr>
              <a:t>Active Hours</a:t>
            </a:r>
          </a:p>
          <a:p>
            <a:pPr algn="ctr">
              <a:lnSpc>
                <a:spcPts val="261"/>
              </a:lnSpc>
            </a:pPr>
          </a:p>
          <a:p>
            <a:pPr algn="ctr">
              <a:lnSpc>
                <a:spcPts val="2872"/>
              </a:lnSpc>
            </a:pPr>
            <a:r>
              <a:rPr lang="en-US" sz="2444">
                <a:solidFill>
                  <a:srgbClr val="8C8A83"/>
                </a:solidFill>
                <a:latin typeface="Roboto"/>
                <a:ea typeface="Roboto"/>
                <a:cs typeface="Roboto"/>
                <a:sym typeface="Roboto"/>
              </a:rPr>
              <a:t>17.20%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61446" y="2869609"/>
            <a:ext cx="1577536" cy="64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1"/>
              </a:lnSpc>
            </a:pPr>
            <a:r>
              <a:rPr lang="en-US" sz="1273" spc="70">
                <a:solidFill>
                  <a:srgbClr val="878787"/>
                </a:solidFill>
                <a:latin typeface="Roboto"/>
                <a:ea typeface="Roboto"/>
                <a:cs typeface="Roboto"/>
                <a:sym typeface="Roboto"/>
              </a:rPr>
              <a:t>Unaccounted Hours</a:t>
            </a:r>
          </a:p>
          <a:p>
            <a:pPr algn="ctr">
              <a:lnSpc>
                <a:spcPts val="305"/>
              </a:lnSpc>
            </a:pPr>
          </a:p>
          <a:p>
            <a:pPr algn="ctr">
              <a:lnSpc>
                <a:spcPts val="3183"/>
              </a:lnSpc>
            </a:pPr>
            <a:r>
              <a:rPr lang="en-US" sz="2852" spc="-39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rPr>
              <a:t>16.50%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55688" y="4748875"/>
            <a:ext cx="1211781" cy="8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9"/>
              </a:lnSpc>
            </a:pPr>
            <a:r>
              <a:rPr lang="en-US" sz="1639" spc="90">
                <a:solidFill>
                  <a:srgbClr val="878787"/>
                </a:solidFill>
                <a:latin typeface="Roboto"/>
                <a:ea typeface="Roboto"/>
                <a:cs typeface="Roboto"/>
                <a:sym typeface="Roboto"/>
              </a:rPr>
              <a:t>Total Hours</a:t>
            </a:r>
          </a:p>
          <a:p>
            <a:pPr algn="ctr">
              <a:lnSpc>
                <a:spcPts val="392"/>
              </a:lnSpc>
            </a:pPr>
          </a:p>
          <a:p>
            <a:pPr algn="ctr">
              <a:lnSpc>
                <a:spcPts val="4097"/>
              </a:lnSpc>
            </a:pPr>
            <a:r>
              <a:rPr lang="en-US" sz="3671" spc="-5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lang="en-US" sz="3671" spc="-5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012158" y="1209675"/>
            <a:ext cx="10698843" cy="7884609"/>
            <a:chOff x="0" y="0"/>
            <a:chExt cx="14265123" cy="105128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65123" cy="10512811"/>
            </a:xfrm>
            <a:custGeom>
              <a:avLst/>
              <a:gdLst/>
              <a:ahLst/>
              <a:cxnLst/>
              <a:rect r="r" b="b" t="t" l="l"/>
              <a:pathLst>
                <a:path h="10512811" w="14265123">
                  <a:moveTo>
                    <a:pt x="0" y="0"/>
                  </a:moveTo>
                  <a:lnTo>
                    <a:pt x="14265123" y="0"/>
                  </a:lnTo>
                  <a:lnTo>
                    <a:pt x="14265123" y="10512811"/>
                  </a:lnTo>
                  <a:lnTo>
                    <a:pt x="0" y="10512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"/>
              </a:blip>
              <a:stretch>
                <a:fillRect l="-22576" t="-19014" r="-42817" b="-10563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6036486" y="8237838"/>
              <a:ext cx="2192151" cy="911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74"/>
                </a:lnSpc>
              </a:pPr>
              <a:r>
                <a:rPr lang="en-US" sz="1655">
                  <a:solidFill>
                    <a:srgbClr val="9C7D71">
                      <a:alpha val="21961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Sedentary Hours</a:t>
              </a:r>
            </a:p>
            <a:p>
              <a:pPr algn="ctr">
                <a:lnSpc>
                  <a:spcPts val="274"/>
                </a:lnSpc>
              </a:pPr>
            </a:p>
            <a:p>
              <a:pPr algn="ctr">
                <a:lnSpc>
                  <a:spcPts val="3183"/>
                </a:lnSpc>
              </a:pPr>
              <a:r>
                <a:rPr lang="en-US" b="true" sz="2969" spc="-20">
                  <a:solidFill>
                    <a:srgbClr val="855D4F">
                      <a:alpha val="21961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66.30</a:t>
              </a:r>
              <a:r>
                <a:rPr lang="en-US" b="true" sz="2969" spc="-20">
                  <a:solidFill>
                    <a:srgbClr val="855D4F">
                      <a:alpha val="21961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0135527" y="2241659"/>
              <a:ext cx="1341879" cy="797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53"/>
                </a:lnSpc>
              </a:pPr>
              <a:r>
                <a:rPr lang="en-US" sz="1322">
                  <a:solidFill>
                    <a:srgbClr val="A09F9B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Active Hours</a:t>
              </a:r>
            </a:p>
            <a:p>
              <a:pPr algn="ctr">
                <a:lnSpc>
                  <a:spcPts val="261"/>
                </a:lnSpc>
              </a:pPr>
            </a:p>
            <a:p>
              <a:pPr algn="ctr">
                <a:lnSpc>
                  <a:spcPts val="2872"/>
                </a:lnSpc>
              </a:pPr>
              <a:r>
                <a:rPr lang="en-US" sz="2444">
                  <a:solidFill>
                    <a:srgbClr val="8C8A83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17.20%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599052" y="2213245"/>
              <a:ext cx="2103381" cy="854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1"/>
                </a:lnSpc>
              </a:pPr>
              <a:r>
                <a:rPr lang="en-US" sz="1273" spc="70">
                  <a:solidFill>
                    <a:srgbClr val="878787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Unaccounted Hours</a:t>
              </a:r>
            </a:p>
            <a:p>
              <a:pPr algn="ctr">
                <a:lnSpc>
                  <a:spcPts val="305"/>
                </a:lnSpc>
              </a:pPr>
            </a:p>
            <a:p>
              <a:pPr algn="ctr">
                <a:lnSpc>
                  <a:spcPts val="3183"/>
                </a:lnSpc>
              </a:pPr>
              <a:r>
                <a:rPr lang="en-US" sz="2852" spc="-39">
                  <a:solidFill>
                    <a:srgbClr val="707070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16.50%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324707" y="4715758"/>
              <a:ext cx="1615709" cy="1090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29"/>
                </a:lnSpc>
              </a:pPr>
              <a:r>
                <a:rPr lang="en-US" sz="1639" spc="90">
                  <a:solidFill>
                    <a:srgbClr val="878787">
                      <a:alpha val="19608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Total Hours</a:t>
              </a:r>
            </a:p>
            <a:p>
              <a:pPr algn="ctr">
                <a:lnSpc>
                  <a:spcPts val="392"/>
                </a:lnSpc>
              </a:pPr>
            </a:p>
            <a:p>
              <a:pPr algn="ctr">
                <a:lnSpc>
                  <a:spcPts val="4097"/>
                </a:lnSpc>
              </a:pPr>
              <a:r>
                <a:rPr lang="en-US" sz="3671" spc="-51">
                  <a:solidFill>
                    <a:srgbClr val="707070">
                      <a:alpha val="19608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lang="en-US" sz="3671" spc="-51">
                  <a:solidFill>
                    <a:srgbClr val="707070">
                      <a:alpha val="19608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009708"/>
            <a:ext cx="5162845" cy="117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Introduce </a:t>
            </a:r>
            <a:r>
              <a:rPr lang="en-US" b="true" sz="2400" spc="-6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“Move More” reminders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nd shor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t, gu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ided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979827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Benefit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901884"/>
            <a:ext cx="5162845" cy="178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This will position Bellabeat a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 a pro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active </a:t>
            </a:r>
            <a:r>
              <a:rPr lang="en-US" b="true" sz="2400" spc="-6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wellness companion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not just a fitness tracking app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05307"/>
            <a:ext cx="5162845" cy="117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who take </a:t>
            </a:r>
            <a:r>
              <a:rPr lang="en-US" b="true" sz="2400" spc="-60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more steps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tend to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true" sz="2400" spc="-60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burn more calories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39210"/>
            <a:ext cx="536962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Positive Correlation Between Steps and Calories Burnt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561063" y="2095732"/>
            <a:ext cx="10726937" cy="6095536"/>
            <a:chOff x="0" y="0"/>
            <a:chExt cx="14302583" cy="8127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482600"/>
              <a:ext cx="13752381" cy="7644781"/>
            </a:xfrm>
            <a:custGeom>
              <a:avLst/>
              <a:gdLst/>
              <a:ahLst/>
              <a:cxnLst/>
              <a:rect r="r" b="b" t="t" l="l"/>
              <a:pathLst>
                <a:path h="7644781" w="13752381">
                  <a:moveTo>
                    <a:pt x="0" y="0"/>
                  </a:moveTo>
                  <a:lnTo>
                    <a:pt x="13752381" y="0"/>
                  </a:lnTo>
                  <a:lnTo>
                    <a:pt x="13752381" y="7644781"/>
                  </a:lnTo>
                  <a:lnTo>
                    <a:pt x="0" y="7644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5000"/>
              </a:blip>
              <a:stretch>
                <a:fillRect l="-2493" t="-7093" r="-26527" b="-12798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1980293" y="812614"/>
              <a:ext cx="2159000" cy="1295400"/>
              <a:chOff x="0" y="0"/>
              <a:chExt cx="426469" cy="25588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6469" cy="255881"/>
              </a:xfrm>
              <a:custGeom>
                <a:avLst/>
                <a:gdLst/>
                <a:ahLst/>
                <a:cxnLst/>
                <a:rect r="r" b="b" t="t" l="l"/>
                <a:pathLst>
                  <a:path h="255881" w="426469">
                    <a:moveTo>
                      <a:pt x="0" y="0"/>
                    </a:moveTo>
                    <a:lnTo>
                      <a:pt x="426469" y="0"/>
                    </a:lnTo>
                    <a:lnTo>
                      <a:pt x="426469" y="255881"/>
                    </a:lnTo>
                    <a:lnTo>
                      <a:pt x="0" y="255881"/>
                    </a:lnTo>
                    <a:close/>
                  </a:path>
                </a:pathLst>
              </a:custGeom>
              <a:solidFill>
                <a:srgbClr val="FFFFFE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426469" cy="313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7822293" y="5562414"/>
              <a:ext cx="2768600" cy="1041400"/>
              <a:chOff x="0" y="0"/>
              <a:chExt cx="546884" cy="20570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46884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546884">
                    <a:moveTo>
                      <a:pt x="0" y="0"/>
                    </a:moveTo>
                    <a:lnTo>
                      <a:pt x="546884" y="0"/>
                    </a:lnTo>
                    <a:lnTo>
                      <a:pt x="546884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546884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8152493" y="5041714"/>
              <a:ext cx="1625600" cy="1041400"/>
              <a:chOff x="0" y="0"/>
              <a:chExt cx="321106" cy="20570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21106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321106">
                    <a:moveTo>
                      <a:pt x="0" y="0"/>
                    </a:moveTo>
                    <a:lnTo>
                      <a:pt x="321106" y="0"/>
                    </a:lnTo>
                    <a:lnTo>
                      <a:pt x="321106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57150"/>
                <a:ext cx="321106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>
              <a:off x="1656830" y="7116767"/>
              <a:ext cx="4683713" cy="0"/>
            </a:xfrm>
            <a:prstGeom prst="line">
              <a:avLst/>
            </a:prstGeom>
            <a:ln cap="flat" w="127000">
              <a:solidFill>
                <a:srgbClr val="FC8F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207302" y="-66675"/>
              <a:ext cx="1409528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The More Steps You Take, The More Calories You Burn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flipV="true">
              <a:off x="9243857" y="5181990"/>
              <a:ext cx="25400" cy="939924"/>
            </a:xfrm>
            <a:prstGeom prst="line">
              <a:avLst/>
            </a:prstGeom>
            <a:ln cap="flat" w="127000">
              <a:solidFill>
                <a:srgbClr val="FC8F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8794230" y="4803589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Calories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704741" y="6927326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Steps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561063" y="2095732"/>
            <a:ext cx="10726937" cy="6095536"/>
            <a:chOff x="0" y="0"/>
            <a:chExt cx="14302583" cy="8127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482600"/>
              <a:ext cx="13752381" cy="7644781"/>
            </a:xfrm>
            <a:custGeom>
              <a:avLst/>
              <a:gdLst/>
              <a:ahLst/>
              <a:cxnLst/>
              <a:rect r="r" b="b" t="t" l="l"/>
              <a:pathLst>
                <a:path h="7644781" w="13752381">
                  <a:moveTo>
                    <a:pt x="0" y="0"/>
                  </a:moveTo>
                  <a:lnTo>
                    <a:pt x="13752381" y="0"/>
                  </a:lnTo>
                  <a:lnTo>
                    <a:pt x="13752381" y="7644781"/>
                  </a:lnTo>
                  <a:lnTo>
                    <a:pt x="0" y="7644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000"/>
              </a:blip>
              <a:stretch>
                <a:fillRect l="-2493" t="-7093" r="-26527" b="-12798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1980293" y="812614"/>
              <a:ext cx="2159000" cy="1295400"/>
              <a:chOff x="0" y="0"/>
              <a:chExt cx="426469" cy="25588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26469" cy="255881"/>
              </a:xfrm>
              <a:custGeom>
                <a:avLst/>
                <a:gdLst/>
                <a:ahLst/>
                <a:cxnLst/>
                <a:rect r="r" b="b" t="t" l="l"/>
                <a:pathLst>
                  <a:path h="255881" w="426469">
                    <a:moveTo>
                      <a:pt x="0" y="0"/>
                    </a:moveTo>
                    <a:lnTo>
                      <a:pt x="426469" y="0"/>
                    </a:lnTo>
                    <a:lnTo>
                      <a:pt x="426469" y="255881"/>
                    </a:lnTo>
                    <a:lnTo>
                      <a:pt x="0" y="255881"/>
                    </a:lnTo>
                    <a:close/>
                  </a:path>
                </a:pathLst>
              </a:custGeom>
              <a:solidFill>
                <a:srgbClr val="FFFFFE">
                  <a:alpha val="19608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426469" cy="313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7822293" y="5562414"/>
              <a:ext cx="2768600" cy="1041400"/>
              <a:chOff x="0" y="0"/>
              <a:chExt cx="546884" cy="2057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46884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546884">
                    <a:moveTo>
                      <a:pt x="0" y="0"/>
                    </a:moveTo>
                    <a:lnTo>
                      <a:pt x="546884" y="0"/>
                    </a:lnTo>
                    <a:lnTo>
                      <a:pt x="546884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>
                  <a:alpha val="19608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546884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8152493" y="5041714"/>
              <a:ext cx="1625600" cy="1041400"/>
              <a:chOff x="0" y="0"/>
              <a:chExt cx="321106" cy="2057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21106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321106">
                    <a:moveTo>
                      <a:pt x="0" y="0"/>
                    </a:moveTo>
                    <a:lnTo>
                      <a:pt x="321106" y="0"/>
                    </a:lnTo>
                    <a:lnTo>
                      <a:pt x="321106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>
                  <a:alpha val="19608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321106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1656830" y="7116767"/>
              <a:ext cx="4683713" cy="0"/>
            </a:xfrm>
            <a:prstGeom prst="line">
              <a:avLst/>
            </a:prstGeom>
            <a:ln cap="flat" w="127000">
              <a:solidFill>
                <a:srgbClr val="FC8F73">
                  <a:alpha val="19608"/>
                </a:srgbClr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207302" y="-66675"/>
              <a:ext cx="1409528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FC8F73">
                      <a:alpha val="19608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The More Steps You Take, The More Calories You Burn</a:t>
              </a:r>
            </a:p>
          </p:txBody>
        </p:sp>
        <p:sp>
          <p:nvSpPr>
            <p:cNvPr name="AutoShape 20" id="20"/>
            <p:cNvSpPr/>
            <p:nvPr/>
          </p:nvSpPr>
          <p:spPr>
            <a:xfrm flipV="true">
              <a:off x="9243857" y="5181990"/>
              <a:ext cx="25400" cy="939924"/>
            </a:xfrm>
            <a:prstGeom prst="line">
              <a:avLst/>
            </a:prstGeom>
            <a:ln cap="flat" w="127000">
              <a:solidFill>
                <a:srgbClr val="FC8F73">
                  <a:alpha val="19608"/>
                </a:srgbClr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8794230" y="4803589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>
                      <a:alpha val="19608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Calories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704741" y="6927326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>
                      <a:alpha val="19608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Steps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3209733"/>
            <a:ext cx="5162845" cy="3867533"/>
            <a:chOff x="0" y="0"/>
            <a:chExt cx="6883793" cy="515671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00025"/>
              <a:ext cx="6883793" cy="150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Promote step-based challenges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a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nd se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 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daily 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tep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al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in the app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382350"/>
              <a:ext cx="5255986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72423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Benefit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3656209"/>
              <a:ext cx="6883793" cy="150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This will drives engagement wi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th me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sur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able outcomes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60198"/>
            <a:ext cx="516284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are most activ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 o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-US" b="true" sz="2300" spc="-57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Mondays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b="true" sz="2300" spc="-57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Tuesdays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true" sz="2300" spc="-57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Saturdays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23526"/>
            <a:ext cx="536962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Daily activity trend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406351" y="2799495"/>
            <a:ext cx="10652558" cy="5430774"/>
            <a:chOff x="0" y="0"/>
            <a:chExt cx="14203411" cy="7241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03411" cy="7241033"/>
            </a:xfrm>
            <a:custGeom>
              <a:avLst/>
              <a:gdLst/>
              <a:ahLst/>
              <a:cxnLst/>
              <a:rect r="r" b="b" t="t" l="l"/>
              <a:pathLst>
                <a:path h="7241033" w="14203411">
                  <a:moveTo>
                    <a:pt x="0" y="0"/>
                  </a:moveTo>
                  <a:lnTo>
                    <a:pt x="14203411" y="0"/>
                  </a:lnTo>
                  <a:lnTo>
                    <a:pt x="14203411" y="7241033"/>
                  </a:lnTo>
                  <a:lnTo>
                    <a:pt x="0" y="7241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58" t="-7717" r="-11611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977900" y="1476965"/>
              <a:ext cx="1440565" cy="5159375"/>
              <a:chOff x="0" y="0"/>
              <a:chExt cx="284556" cy="101913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84556" cy="1019136"/>
              </a:xfrm>
              <a:custGeom>
                <a:avLst/>
                <a:gdLst/>
                <a:ahLst/>
                <a:cxnLst/>
                <a:rect r="r" b="b" t="t" l="l"/>
                <a:pathLst>
                  <a:path h="1019136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19136"/>
                    </a:lnTo>
                    <a:lnTo>
                      <a:pt x="0" y="1019136"/>
                    </a:lnTo>
                    <a:close/>
                  </a:path>
                </a:pathLst>
              </a:custGeom>
              <a:solidFill>
                <a:srgbClr val="DBD3D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284556" cy="10762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469033" y="1222965"/>
              <a:ext cx="1440565" cy="5413375"/>
              <a:chOff x="0" y="0"/>
              <a:chExt cx="284556" cy="106930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84556" cy="1069309"/>
              </a:xfrm>
              <a:custGeom>
                <a:avLst/>
                <a:gdLst/>
                <a:ahLst/>
                <a:cxnLst/>
                <a:rect r="r" b="b" t="t" l="l"/>
                <a:pathLst>
                  <a:path h="1069309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69309"/>
                    </a:lnTo>
                    <a:lnTo>
                      <a:pt x="0" y="1069309"/>
                    </a:lnTo>
                    <a:close/>
                  </a:path>
                </a:pathLst>
              </a:custGeom>
              <a:solidFill>
                <a:srgbClr val="DBD3D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284556" cy="11264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2882900" y="841965"/>
              <a:ext cx="1440565" cy="5794375"/>
              <a:chOff x="0" y="0"/>
              <a:chExt cx="284556" cy="114456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84556" cy="1144568"/>
              </a:xfrm>
              <a:custGeom>
                <a:avLst/>
                <a:gdLst/>
                <a:ahLst/>
                <a:cxnLst/>
                <a:rect r="r" b="b" t="t" l="l"/>
                <a:pathLst>
                  <a:path h="1144568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144568"/>
                    </a:lnTo>
                    <a:lnTo>
                      <a:pt x="0" y="1144568"/>
                    </a:lnTo>
                    <a:close/>
                  </a:path>
                </a:pathLst>
              </a:custGeom>
              <a:solidFill>
                <a:srgbClr val="FC8F7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57150"/>
                <a:ext cx="284556" cy="1201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>
              <a:off x="639773" y="1032465"/>
              <a:ext cx="13313172" cy="0"/>
            </a:xfrm>
            <a:prstGeom prst="line">
              <a:avLst/>
            </a:prstGeom>
            <a:ln cap="flat" w="25400">
              <a:solidFill>
                <a:srgbClr val="000000">
                  <a:alpha val="54902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DAGoRYZqjD4</dc:identifier>
  <dcterms:modified xsi:type="dcterms:W3CDTF">2011-08-01T06:04:30Z</dcterms:modified>
  <cp:revision>1</cp:revision>
  <dc:title>BellaBeat Presentation</dc:title>
</cp:coreProperties>
</file>