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30" y="72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d2bb646f_0_1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d2bb646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d2bb646f_0_1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3d2bb646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3d2bb646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3d2bb646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3d2bb646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3d2bb646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3d2bb646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3d2bb646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d2bb646f_0_16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d2bb64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0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6000"/>
              <a:t>FOODIES</a:t>
            </a:r>
            <a:endParaRPr lang="ko"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>
                <a:latin typeface="HY헤드라인M"/>
                <a:ea typeface="HY헤드라인M"/>
              </a:rPr>
              <a:t>빅데이터</a:t>
            </a:r>
            <a:r>
              <a:rPr lang="en-US" altLang="ko-KR" sz="2400">
                <a:latin typeface="HY헤드라인M"/>
                <a:ea typeface="HY헤드라인M"/>
              </a:rPr>
              <a:t>3</a:t>
            </a:r>
            <a:r>
              <a:rPr lang="ko-KR" altLang="en-US" sz="2400">
                <a:latin typeface="HY헤드라인M"/>
                <a:ea typeface="HY헤드라인M"/>
              </a:rPr>
              <a:t>기 웹프로젝트</a:t>
            </a:r>
            <a:r>
              <a:rPr lang="en-US" altLang="ko-KR" sz="2400">
                <a:latin typeface="HY헤드라인M"/>
                <a:ea typeface="HY헤드라인M"/>
              </a:rPr>
              <a:t>_4</a:t>
            </a:r>
            <a:r>
              <a:rPr lang="ko-KR" altLang="en-US" sz="2400">
                <a:latin typeface="HY헤드라인M"/>
                <a:ea typeface="HY헤드라인M"/>
              </a:rPr>
              <a:t>조</a:t>
            </a:r>
            <a:endParaRPr lang="ko-KR" altLang="en-US" sz="2400">
              <a:latin typeface="HY헤드라인M"/>
              <a:ea typeface="HY헤드라인M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박준영, 심예은, 임수진, 정민욱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화면구현 </a:t>
            </a:r>
            <a:r>
              <a:rPr lang="en-US" altLang="ko-KR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자유게시판</a:t>
            </a: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828684" y="1919562"/>
            <a:ext cx="649200" cy="23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글쓰기</a:t>
            </a:r>
            <a:endParaRPr sz="1200"/>
          </a:p>
        </p:txBody>
      </p:sp>
      <p:sp>
        <p:nvSpPr>
          <p:cNvPr id="119" name="Google Shape;119;p18"/>
          <p:cNvSpPr/>
          <p:nvPr/>
        </p:nvSpPr>
        <p:spPr>
          <a:xfrm>
            <a:off x="3475754" y="1820324"/>
            <a:ext cx="4101715" cy="2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8"/>
          <p:cNvSpPr/>
          <p:nvPr/>
        </p:nvSpPr>
        <p:spPr>
          <a:xfrm>
            <a:off x="7666500" y="1820324"/>
            <a:ext cx="959700" cy="2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맛집랭킹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2458055" y="1820324"/>
            <a:ext cx="880568" cy="2858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배너</a:t>
            </a:r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8A10E3-5393-406C-B96D-D760AD283AFA}"/>
              </a:ext>
            </a:extLst>
          </p:cNvPr>
          <p:cNvSpPr/>
          <p:nvPr/>
        </p:nvSpPr>
        <p:spPr>
          <a:xfrm>
            <a:off x="3954478" y="1337154"/>
            <a:ext cx="1610117" cy="30777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07;p17">
            <a:extLst>
              <a:ext uri="{FF2B5EF4-FFF2-40B4-BE49-F238E27FC236}">
                <a16:creationId xmlns:a16="http://schemas.microsoft.com/office/drawing/2014/main" id="{C9AFCAAA-B8C3-430E-B40E-1F19EB5F3F8B}"/>
              </a:ext>
            </a:extLst>
          </p:cNvPr>
          <p:cNvSpPr/>
          <p:nvPr/>
        </p:nvSpPr>
        <p:spPr>
          <a:xfrm>
            <a:off x="2400250" y="1221685"/>
            <a:ext cx="6268829" cy="5245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3E99C-7369-43D3-9339-288CA8A1DC93}"/>
              </a:ext>
            </a:extLst>
          </p:cNvPr>
          <p:cNvSpPr txBox="1"/>
          <p:nvPr/>
        </p:nvSpPr>
        <p:spPr>
          <a:xfrm>
            <a:off x="2400251" y="13371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25A61-74E0-4085-9078-5F7CD7A7F988}"/>
              </a:ext>
            </a:extLst>
          </p:cNvPr>
          <p:cNvSpPr txBox="1"/>
          <p:nvPr/>
        </p:nvSpPr>
        <p:spPr>
          <a:xfrm>
            <a:off x="6303794" y="13371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77524-16AC-4448-B212-088A3A481082}"/>
              </a:ext>
            </a:extLst>
          </p:cNvPr>
          <p:cNvSpPr txBox="1"/>
          <p:nvPr/>
        </p:nvSpPr>
        <p:spPr>
          <a:xfrm>
            <a:off x="7035031" y="13371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82AD0-F7A8-4BBB-83C3-4D73546D7833}"/>
              </a:ext>
            </a:extLst>
          </p:cNvPr>
          <p:cNvSpPr txBox="1"/>
          <p:nvPr/>
        </p:nvSpPr>
        <p:spPr>
          <a:xfrm>
            <a:off x="7766268" y="13371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44C89-5059-456A-BE7A-1A3BF3C804D2}"/>
              </a:ext>
            </a:extLst>
          </p:cNvPr>
          <p:cNvSpPr txBox="1"/>
          <p:nvPr/>
        </p:nvSpPr>
        <p:spPr>
          <a:xfrm>
            <a:off x="4048227" y="1337154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                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AEBF8B-ACD9-4B75-A7E1-721EDE20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51" y="2359099"/>
            <a:ext cx="3779621" cy="10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8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화면구현 </a:t>
            </a:r>
            <a:r>
              <a:rPr lang="en-US" altLang="ko-KR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자유게시판 상세</a:t>
            </a: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475754" y="1820324"/>
            <a:ext cx="4101715" cy="2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8"/>
          <p:cNvSpPr/>
          <p:nvPr/>
        </p:nvSpPr>
        <p:spPr>
          <a:xfrm>
            <a:off x="7666500" y="1820324"/>
            <a:ext cx="959700" cy="2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맛집랭킹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2458055" y="1820324"/>
            <a:ext cx="880568" cy="2858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배너</a:t>
            </a:r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8A10E3-5393-406C-B96D-D760AD283AFA}"/>
              </a:ext>
            </a:extLst>
          </p:cNvPr>
          <p:cNvSpPr/>
          <p:nvPr/>
        </p:nvSpPr>
        <p:spPr>
          <a:xfrm>
            <a:off x="3954478" y="1337154"/>
            <a:ext cx="1610117" cy="30777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07;p17">
            <a:extLst>
              <a:ext uri="{FF2B5EF4-FFF2-40B4-BE49-F238E27FC236}">
                <a16:creationId xmlns:a16="http://schemas.microsoft.com/office/drawing/2014/main" id="{C9AFCAAA-B8C3-430E-B40E-1F19EB5F3F8B}"/>
              </a:ext>
            </a:extLst>
          </p:cNvPr>
          <p:cNvSpPr/>
          <p:nvPr/>
        </p:nvSpPr>
        <p:spPr>
          <a:xfrm>
            <a:off x="2400250" y="1221685"/>
            <a:ext cx="6268829" cy="5245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3E99C-7369-43D3-9339-288CA8A1DC93}"/>
              </a:ext>
            </a:extLst>
          </p:cNvPr>
          <p:cNvSpPr txBox="1"/>
          <p:nvPr/>
        </p:nvSpPr>
        <p:spPr>
          <a:xfrm>
            <a:off x="2400251" y="13371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25A61-74E0-4085-9078-5F7CD7A7F988}"/>
              </a:ext>
            </a:extLst>
          </p:cNvPr>
          <p:cNvSpPr txBox="1"/>
          <p:nvPr/>
        </p:nvSpPr>
        <p:spPr>
          <a:xfrm>
            <a:off x="6303794" y="13371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77524-16AC-4448-B212-088A3A481082}"/>
              </a:ext>
            </a:extLst>
          </p:cNvPr>
          <p:cNvSpPr txBox="1"/>
          <p:nvPr/>
        </p:nvSpPr>
        <p:spPr>
          <a:xfrm>
            <a:off x="7035031" y="13371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82AD0-F7A8-4BBB-83C3-4D73546D7833}"/>
              </a:ext>
            </a:extLst>
          </p:cNvPr>
          <p:cNvSpPr txBox="1"/>
          <p:nvPr/>
        </p:nvSpPr>
        <p:spPr>
          <a:xfrm>
            <a:off x="7766268" y="13371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44C89-5059-456A-BE7A-1A3BF3C804D2}"/>
              </a:ext>
            </a:extLst>
          </p:cNvPr>
          <p:cNvSpPr txBox="1"/>
          <p:nvPr/>
        </p:nvSpPr>
        <p:spPr>
          <a:xfrm>
            <a:off x="4048227" y="1337154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                색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9DEDCA-C90D-46D0-8FE1-24366640C3DB}"/>
              </a:ext>
            </a:extLst>
          </p:cNvPr>
          <p:cNvSpPr/>
          <p:nvPr/>
        </p:nvSpPr>
        <p:spPr>
          <a:xfrm>
            <a:off x="3585361" y="4033994"/>
            <a:ext cx="3898605" cy="55928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댓글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BA4F3C-46C5-4490-894C-7C64F72445E0}"/>
              </a:ext>
            </a:extLst>
          </p:cNvPr>
          <p:cNvSpPr/>
          <p:nvPr/>
        </p:nvSpPr>
        <p:spPr>
          <a:xfrm>
            <a:off x="3879323" y="2055628"/>
            <a:ext cx="3246476" cy="4196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제목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8FD10D8-49AC-4BEA-A33F-DC230DC9109E}"/>
              </a:ext>
            </a:extLst>
          </p:cNvPr>
          <p:cNvSpPr/>
          <p:nvPr/>
        </p:nvSpPr>
        <p:spPr>
          <a:xfrm>
            <a:off x="3879323" y="2556068"/>
            <a:ext cx="3246476" cy="13025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6630DFD-8462-4B6E-9521-537C7B8BC460}"/>
              </a:ext>
            </a:extLst>
          </p:cNvPr>
          <p:cNvSpPr/>
          <p:nvPr/>
        </p:nvSpPr>
        <p:spPr>
          <a:xfrm>
            <a:off x="5697311" y="3552681"/>
            <a:ext cx="635970" cy="2662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E8E16D5-BDDF-4B1C-9352-6CF48704457E}"/>
              </a:ext>
            </a:extLst>
          </p:cNvPr>
          <p:cNvSpPr/>
          <p:nvPr/>
        </p:nvSpPr>
        <p:spPr>
          <a:xfrm>
            <a:off x="6377796" y="3549880"/>
            <a:ext cx="635970" cy="2662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4488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화면구현 </a:t>
            </a:r>
            <a:r>
              <a:rPr lang="en-US" altLang="ko-KR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식당 리뷰 </a:t>
            </a:r>
            <a:r>
              <a:rPr lang="en-US" altLang="ko-KR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식당 상세보기</a:t>
            </a:r>
            <a:r>
              <a:rPr lang="en-US" altLang="ko-KR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55616-8308-4B9D-8F1A-4D2D669A23FC}"/>
              </a:ext>
            </a:extLst>
          </p:cNvPr>
          <p:cNvSpPr/>
          <p:nvPr/>
        </p:nvSpPr>
        <p:spPr>
          <a:xfrm>
            <a:off x="4007249" y="1376194"/>
            <a:ext cx="1610117" cy="30777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07;p17">
            <a:extLst>
              <a:ext uri="{FF2B5EF4-FFF2-40B4-BE49-F238E27FC236}">
                <a16:creationId xmlns:a16="http://schemas.microsoft.com/office/drawing/2014/main" id="{081890BD-6F13-4A59-ADB3-C612C5A398B6}"/>
              </a:ext>
            </a:extLst>
          </p:cNvPr>
          <p:cNvSpPr/>
          <p:nvPr/>
        </p:nvSpPr>
        <p:spPr>
          <a:xfrm>
            <a:off x="2453021" y="1260725"/>
            <a:ext cx="6268829" cy="5245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2C84B-C0C3-443C-8D12-0A0256BDFCFB}"/>
              </a:ext>
            </a:extLst>
          </p:cNvPr>
          <p:cNvSpPr txBox="1"/>
          <p:nvPr/>
        </p:nvSpPr>
        <p:spPr>
          <a:xfrm>
            <a:off x="2453022" y="1376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3DADD-935A-49DB-8E60-D75F2550AAEC}"/>
              </a:ext>
            </a:extLst>
          </p:cNvPr>
          <p:cNvSpPr txBox="1"/>
          <p:nvPr/>
        </p:nvSpPr>
        <p:spPr>
          <a:xfrm>
            <a:off x="6356565" y="13761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A8B5E-BFD1-4D62-B070-90AB0C5739F5}"/>
              </a:ext>
            </a:extLst>
          </p:cNvPr>
          <p:cNvSpPr txBox="1"/>
          <p:nvPr/>
        </p:nvSpPr>
        <p:spPr>
          <a:xfrm>
            <a:off x="7087802" y="13761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B1196-1D67-47D4-9C2F-30DCBD81EB4E}"/>
              </a:ext>
            </a:extLst>
          </p:cNvPr>
          <p:cNvSpPr txBox="1"/>
          <p:nvPr/>
        </p:nvSpPr>
        <p:spPr>
          <a:xfrm>
            <a:off x="7819039" y="13761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0937A-316E-4323-BC78-8386036BC94C}"/>
              </a:ext>
            </a:extLst>
          </p:cNvPr>
          <p:cNvSpPr txBox="1"/>
          <p:nvPr/>
        </p:nvSpPr>
        <p:spPr>
          <a:xfrm>
            <a:off x="4100998" y="1376194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                색</a:t>
            </a:r>
          </a:p>
        </p:txBody>
      </p:sp>
      <p:grpSp>
        <p:nvGrpSpPr>
          <p:cNvPr id="22" name="Google Shape;160;p22">
            <a:extLst>
              <a:ext uri="{FF2B5EF4-FFF2-40B4-BE49-F238E27FC236}">
                <a16:creationId xmlns:a16="http://schemas.microsoft.com/office/drawing/2014/main" id="{29CAF6EF-05AB-4231-A034-B45A08CE1A7E}"/>
              </a:ext>
            </a:extLst>
          </p:cNvPr>
          <p:cNvGrpSpPr/>
          <p:nvPr/>
        </p:nvGrpSpPr>
        <p:grpSpPr>
          <a:xfrm>
            <a:off x="2665193" y="1834640"/>
            <a:ext cx="5904345" cy="772254"/>
            <a:chOff x="2545050" y="1238975"/>
            <a:chExt cx="6144240" cy="1360500"/>
          </a:xfrm>
        </p:grpSpPr>
        <p:sp>
          <p:nvSpPr>
            <p:cNvPr id="23" name="Google Shape;161;p22">
              <a:extLst>
                <a:ext uri="{FF2B5EF4-FFF2-40B4-BE49-F238E27FC236}">
                  <a16:creationId xmlns:a16="http://schemas.microsoft.com/office/drawing/2014/main" id="{9D46ED10-D1A9-4DBD-AF23-CFBEC7A2F71B}"/>
                </a:ext>
              </a:extLst>
            </p:cNvPr>
            <p:cNvSpPr/>
            <p:nvPr/>
          </p:nvSpPr>
          <p:spPr>
            <a:xfrm>
              <a:off x="2872450" y="1238975"/>
              <a:ext cx="1273500" cy="1360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음식점 사진</a:t>
              </a:r>
              <a:endParaRPr sz="1000"/>
            </a:p>
          </p:txBody>
        </p:sp>
        <p:grpSp>
          <p:nvGrpSpPr>
            <p:cNvPr id="24" name="Google Shape;162;p22">
              <a:extLst>
                <a:ext uri="{FF2B5EF4-FFF2-40B4-BE49-F238E27FC236}">
                  <a16:creationId xmlns:a16="http://schemas.microsoft.com/office/drawing/2014/main" id="{686779BA-E72A-4562-A89F-73E9FDD5E808}"/>
                </a:ext>
              </a:extLst>
            </p:cNvPr>
            <p:cNvGrpSpPr/>
            <p:nvPr/>
          </p:nvGrpSpPr>
          <p:grpSpPr>
            <a:xfrm>
              <a:off x="2545050" y="1358843"/>
              <a:ext cx="6144240" cy="816900"/>
              <a:chOff x="2660175" y="2137093"/>
              <a:chExt cx="6144240" cy="816900"/>
            </a:xfrm>
          </p:grpSpPr>
          <p:sp>
            <p:nvSpPr>
              <p:cNvPr id="28" name="Google Shape;163;p22">
                <a:extLst>
                  <a:ext uri="{FF2B5EF4-FFF2-40B4-BE49-F238E27FC236}">
                    <a16:creationId xmlns:a16="http://schemas.microsoft.com/office/drawing/2014/main" id="{536DC2CE-C292-4473-8BF9-E0A8F358A0A1}"/>
                  </a:ext>
                </a:extLst>
              </p:cNvPr>
              <p:cNvSpPr txBox="1"/>
              <p:nvPr/>
            </p:nvSpPr>
            <p:spPr>
              <a:xfrm>
                <a:off x="2660175" y="2451175"/>
                <a:ext cx="4833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000">
                    <a:latin typeface="Lato"/>
                    <a:ea typeface="Lato"/>
                    <a:cs typeface="Lato"/>
                    <a:sym typeface="Lato"/>
                  </a:rPr>
                  <a:t>&lt;</a:t>
                </a:r>
                <a:endParaRPr sz="2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" name="Google Shape;164;p22">
                <a:extLst>
                  <a:ext uri="{FF2B5EF4-FFF2-40B4-BE49-F238E27FC236}">
                    <a16:creationId xmlns:a16="http://schemas.microsoft.com/office/drawing/2014/main" id="{C2306AF7-6F6C-4ADB-BD5B-AE2974347D1F}"/>
                  </a:ext>
                </a:extLst>
              </p:cNvPr>
              <p:cNvSpPr txBox="1"/>
              <p:nvPr/>
            </p:nvSpPr>
            <p:spPr>
              <a:xfrm>
                <a:off x="8321115" y="2137093"/>
                <a:ext cx="483300" cy="81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000">
                    <a:latin typeface="Lato"/>
                    <a:ea typeface="Lato"/>
                    <a:cs typeface="Lato"/>
                    <a:sym typeface="Lato"/>
                  </a:rPr>
                  <a:t>   &gt;</a:t>
                </a:r>
                <a:endParaRPr sz="2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5" name="Google Shape;165;p22">
              <a:extLst>
                <a:ext uri="{FF2B5EF4-FFF2-40B4-BE49-F238E27FC236}">
                  <a16:creationId xmlns:a16="http://schemas.microsoft.com/office/drawing/2014/main" id="{E2DDFCB2-5404-4722-A7AF-AA02BBC38E05}"/>
                </a:ext>
              </a:extLst>
            </p:cNvPr>
            <p:cNvSpPr/>
            <p:nvPr/>
          </p:nvSpPr>
          <p:spPr>
            <a:xfrm>
              <a:off x="4237925" y="1238975"/>
              <a:ext cx="1273500" cy="1360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chemeClr val="dk2"/>
                  </a:solidFill>
                </a:rPr>
                <a:t>음식점 사진</a:t>
              </a:r>
              <a:endParaRPr sz="1000"/>
            </a:p>
          </p:txBody>
        </p:sp>
        <p:sp>
          <p:nvSpPr>
            <p:cNvPr id="26" name="Google Shape;166;p22">
              <a:extLst>
                <a:ext uri="{FF2B5EF4-FFF2-40B4-BE49-F238E27FC236}">
                  <a16:creationId xmlns:a16="http://schemas.microsoft.com/office/drawing/2014/main" id="{C56947A2-E0F9-48D8-AF12-8E42B0264FFF}"/>
                </a:ext>
              </a:extLst>
            </p:cNvPr>
            <p:cNvSpPr/>
            <p:nvPr/>
          </p:nvSpPr>
          <p:spPr>
            <a:xfrm>
              <a:off x="5603400" y="1238975"/>
              <a:ext cx="1273500" cy="1360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chemeClr val="dk2"/>
                  </a:solidFill>
                </a:rPr>
                <a:t>음식점 사진</a:t>
              </a:r>
              <a:endParaRPr sz="1000"/>
            </a:p>
          </p:txBody>
        </p:sp>
        <p:sp>
          <p:nvSpPr>
            <p:cNvPr id="27" name="Google Shape;167;p22">
              <a:extLst>
                <a:ext uri="{FF2B5EF4-FFF2-40B4-BE49-F238E27FC236}">
                  <a16:creationId xmlns:a16="http://schemas.microsoft.com/office/drawing/2014/main" id="{DE020D4A-95D5-4205-A932-E1A69291EBED}"/>
                </a:ext>
              </a:extLst>
            </p:cNvPr>
            <p:cNvSpPr/>
            <p:nvPr/>
          </p:nvSpPr>
          <p:spPr>
            <a:xfrm>
              <a:off x="6968875" y="1238975"/>
              <a:ext cx="1273500" cy="1360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chemeClr val="dk2"/>
                  </a:solidFill>
                </a:rPr>
                <a:t>음식점 사진</a:t>
              </a:r>
              <a:endParaRPr sz="1000"/>
            </a:p>
          </p:txBody>
        </p:sp>
      </p:grpSp>
      <p:sp>
        <p:nvSpPr>
          <p:cNvPr id="30" name="Google Shape;168;p22">
            <a:extLst>
              <a:ext uri="{FF2B5EF4-FFF2-40B4-BE49-F238E27FC236}">
                <a16:creationId xmlns:a16="http://schemas.microsoft.com/office/drawing/2014/main" id="{43CC14A1-478E-4FAA-98E9-FFA80F7BC722}"/>
              </a:ext>
            </a:extLst>
          </p:cNvPr>
          <p:cNvSpPr/>
          <p:nvPr/>
        </p:nvSpPr>
        <p:spPr>
          <a:xfrm>
            <a:off x="3129623" y="2714847"/>
            <a:ext cx="2408223" cy="857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음식점 소개</a:t>
            </a:r>
            <a:endParaRPr/>
          </a:p>
        </p:txBody>
      </p:sp>
      <p:sp>
        <p:nvSpPr>
          <p:cNvPr id="31" name="Google Shape;169;p22">
            <a:extLst>
              <a:ext uri="{FF2B5EF4-FFF2-40B4-BE49-F238E27FC236}">
                <a16:creationId xmlns:a16="http://schemas.microsoft.com/office/drawing/2014/main" id="{11BE9C31-CD91-42E7-9C64-B7F77775BA9A}"/>
              </a:ext>
            </a:extLst>
          </p:cNvPr>
          <p:cNvSpPr/>
          <p:nvPr/>
        </p:nvSpPr>
        <p:spPr>
          <a:xfrm>
            <a:off x="5666973" y="2714847"/>
            <a:ext cx="2279092" cy="8578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음식점 위치</a:t>
            </a:r>
            <a:endParaRPr/>
          </a:p>
        </p:txBody>
      </p:sp>
      <p:sp>
        <p:nvSpPr>
          <p:cNvPr id="32" name="Google Shape;170;p22">
            <a:extLst>
              <a:ext uri="{FF2B5EF4-FFF2-40B4-BE49-F238E27FC236}">
                <a16:creationId xmlns:a16="http://schemas.microsoft.com/office/drawing/2014/main" id="{857AA1F2-A619-44E2-AB42-DD2F96DC6AF7}"/>
              </a:ext>
            </a:extLst>
          </p:cNvPr>
          <p:cNvSpPr/>
          <p:nvPr/>
        </p:nvSpPr>
        <p:spPr>
          <a:xfrm>
            <a:off x="3129623" y="3680654"/>
            <a:ext cx="4816442" cy="4297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음식 리뷰작성 / 평점</a:t>
            </a:r>
            <a:endParaRPr sz="1200"/>
          </a:p>
        </p:txBody>
      </p:sp>
      <p:sp>
        <p:nvSpPr>
          <p:cNvPr id="33" name="Google Shape;171;p22">
            <a:extLst>
              <a:ext uri="{FF2B5EF4-FFF2-40B4-BE49-F238E27FC236}">
                <a16:creationId xmlns:a16="http://schemas.microsoft.com/office/drawing/2014/main" id="{31155820-34FB-4641-81F7-D69EDD651FCE}"/>
              </a:ext>
            </a:extLst>
          </p:cNvPr>
          <p:cNvSpPr/>
          <p:nvPr/>
        </p:nvSpPr>
        <p:spPr>
          <a:xfrm>
            <a:off x="3129623" y="4218404"/>
            <a:ext cx="4816442" cy="42979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댓글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10112" y="575950"/>
            <a:ext cx="6311738" cy="6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ko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</a:t>
            </a:r>
            <a:endParaRPr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108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1F953-9BB9-418B-86DE-C655E9528729}"/>
              </a:ext>
            </a:extLst>
          </p:cNvPr>
          <p:cNvSpPr txBox="1"/>
          <p:nvPr/>
        </p:nvSpPr>
        <p:spPr>
          <a:xfrm>
            <a:off x="2463242" y="1282995"/>
            <a:ext cx="6205478" cy="3116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pPr lvl="5">
              <a:lnSpc>
                <a:spcPct val="150000"/>
              </a:lnSpc>
            </a:pPr>
            <a:r>
              <a:rPr lang="en-US" altLang="ko-KR" sz="2000" dirty="0"/>
              <a:t>     </a:t>
            </a:r>
            <a:r>
              <a:rPr lang="en-US" altLang="ko-KR" sz="1800" dirty="0"/>
              <a:t>- </a:t>
            </a:r>
            <a:r>
              <a:rPr lang="ko-KR" altLang="en-US" sz="1800" dirty="0"/>
              <a:t>내용</a:t>
            </a:r>
            <a:endParaRPr lang="en-US" altLang="ko-KR" sz="1800" dirty="0"/>
          </a:p>
          <a:p>
            <a:pPr lvl="5">
              <a:lnSpc>
                <a:spcPct val="150000"/>
              </a:lnSpc>
            </a:pPr>
            <a:r>
              <a:rPr lang="en-US" altLang="ko-KR" sz="1800" dirty="0"/>
              <a:t>      - </a:t>
            </a:r>
            <a:r>
              <a:rPr lang="ko-KR" altLang="en-US" sz="1800" dirty="0"/>
              <a:t>기능 구현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/>
              <a:t>Usecase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ERD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화면구성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프로젝트 개요 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내용</a:t>
            </a:r>
            <a:endParaRPr lang="ko-KR" altLang="en-US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10112" y="1595776"/>
            <a:ext cx="5025590" cy="30024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  <a:ea typeface="+mn-ea"/>
              </a:rPr>
              <a:t>당근마켓 스타일의 중고 마켓</a:t>
            </a:r>
            <a:endParaRPr lang="ko-KR" altLang="en-US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+mn-ea"/>
                <a:ea typeface="+mn-ea"/>
              </a:rPr>
              <a:t>실시간채팅기능</a:t>
            </a: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프로젝트 개요 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기능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단기목표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)</a:t>
            </a:r>
            <a:endParaRPr lang="en-US" altLang="ko-KR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10112" y="1595776"/>
            <a:ext cx="5025590" cy="30825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n-ea"/>
                <a:ea typeface="+mn-ea"/>
              </a:rPr>
              <a:t>개발의 편의성과 이후 있을 유지보수의 용이함을 위해 </a:t>
            </a:r>
            <a:r>
              <a:rPr lang="en-US" altLang="ko-KR" sz="1600">
                <a:latin typeface="+mn-ea"/>
                <a:ea typeface="+mn-ea"/>
              </a:rPr>
              <a:t>MVC </a:t>
            </a:r>
            <a:r>
              <a:rPr lang="ko-KR" altLang="en-US" sz="1600">
                <a:latin typeface="+mn-ea"/>
                <a:ea typeface="+mn-ea"/>
              </a:rPr>
              <a:t>패턴기반의 </a:t>
            </a:r>
            <a:r>
              <a:rPr lang="en-US" altLang="ko-KR" sz="1600">
                <a:latin typeface="+mn-ea"/>
                <a:ea typeface="+mn-ea"/>
              </a:rPr>
              <a:t>Spring Framework</a:t>
            </a:r>
            <a:r>
              <a:rPr lang="ko-KR" altLang="en-US" sz="1600">
                <a:latin typeface="+mn-ea"/>
                <a:ea typeface="+mn-ea"/>
              </a:rPr>
              <a:t>를 활용하여 웹프로젝트를 진행</a:t>
            </a:r>
            <a:endParaRPr lang="ko-KR" altLang="en-US" sz="160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ko-KR" sz="1600" b="0" i="1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Model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 : </a:t>
            </a:r>
            <a:r>
              <a:rPr kumimoji="0" lang="en-US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Spring </a:t>
            </a:r>
            <a:r>
              <a:rPr kumimoji="0" lang="ko-KR" altLang="en-US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레거시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, DB는 Mysql</a:t>
            </a:r>
            <a:r>
              <a:rPr kumimoji="0" lang="ko-KR" altLang="en-US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을 사용</a:t>
            </a:r>
            <a:endParaRPr kumimoji="0" lang="ko-KR" altLang="en-US" sz="1600" b="0" i="0" u="none" strike="noStrike" cap="none" normalizeH="0" baseline="0">
              <a:solidFill>
                <a:srgbClr val="000000"/>
              </a:solidFill>
              <a:effectLst/>
              <a:latin typeface="Arial"/>
              <a:ea typeface="함초롬바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i="1">
                <a:solidFill>
                  <a:srgbClr val="000000"/>
                </a:solidFill>
                <a:latin typeface="Arial"/>
                <a:ea typeface="+mn-ea"/>
              </a:rPr>
              <a:t>View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: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jsp</a:t>
            </a:r>
            <a:endParaRPr lang="en-US" altLang="ko-KR" sz="1600" i="1">
              <a:solidFill>
                <a:srgbClr val="000000"/>
              </a:solidFill>
              <a:latin typeface="Arial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i="1">
                <a:solidFill>
                  <a:srgbClr val="000000"/>
                </a:solidFill>
                <a:latin typeface="Arial"/>
                <a:ea typeface="+mn-ea"/>
              </a:rPr>
              <a:t>Controller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: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 기본적인 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spring controller</a:t>
            </a:r>
            <a:endParaRPr lang="en-US" altLang="ko-KR" sz="160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프로젝트 개요 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기능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HY헤드라인M"/>
                <a:ea typeface="HY헤드라인M"/>
              </a:rPr>
              <a:t>최종</a:t>
            </a: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)</a:t>
            </a:r>
            <a:endParaRPr lang="en-US" altLang="ko-KR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10112" y="1595776"/>
            <a:ext cx="5025590" cy="30825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n-ea"/>
                <a:ea typeface="+mn-ea"/>
              </a:rPr>
              <a:t>개발의 편의성과 이후 있을 유지보수의 용이함을 위해 </a:t>
            </a:r>
            <a:r>
              <a:rPr lang="en-US" altLang="ko-KR" sz="1600">
                <a:latin typeface="+mn-ea"/>
                <a:ea typeface="+mn-ea"/>
              </a:rPr>
              <a:t>MVC </a:t>
            </a:r>
            <a:r>
              <a:rPr lang="ko-KR" altLang="en-US" sz="1600">
                <a:latin typeface="+mn-ea"/>
                <a:ea typeface="+mn-ea"/>
              </a:rPr>
              <a:t>패턴기반의 </a:t>
            </a:r>
            <a:r>
              <a:rPr lang="en-US" altLang="ko-KR" sz="1600">
                <a:latin typeface="+mn-ea"/>
                <a:ea typeface="+mn-ea"/>
              </a:rPr>
              <a:t>Spring Framework</a:t>
            </a:r>
            <a:r>
              <a:rPr lang="ko-KR" altLang="en-US" sz="1600">
                <a:latin typeface="+mn-ea"/>
                <a:ea typeface="+mn-ea"/>
              </a:rPr>
              <a:t>를 활용하여 웹프로젝트를 진행</a:t>
            </a:r>
            <a:endParaRPr lang="ko-KR" altLang="en-US" sz="160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ko-KR" sz="1600" b="0" i="1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Model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 : </a:t>
            </a:r>
            <a:r>
              <a:rPr kumimoji="0" lang="en-US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Spring </a:t>
            </a:r>
            <a:r>
              <a:rPr kumimoji="0" lang="ko-KR" altLang="en-US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레거시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, DB는 Mysql</a:t>
            </a:r>
            <a:r>
              <a:rPr kumimoji="0" lang="ko-KR" altLang="en-US" sz="1600" b="0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함초롬바탕"/>
              </a:rPr>
              <a:t>을 사용</a:t>
            </a:r>
            <a:endParaRPr kumimoji="0" lang="ko-KR" altLang="en-US" sz="1600" b="0" i="0" u="none" strike="noStrike" cap="none" normalizeH="0" baseline="0">
              <a:solidFill>
                <a:srgbClr val="000000"/>
              </a:solidFill>
              <a:effectLst/>
              <a:latin typeface="Arial"/>
              <a:ea typeface="함초롬바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i="1">
                <a:solidFill>
                  <a:srgbClr val="000000"/>
                </a:solidFill>
                <a:latin typeface="Arial"/>
                <a:ea typeface="+mn-ea"/>
              </a:rPr>
              <a:t>View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: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 비동기적인 데이터 통신을 위해 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jsp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ajax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를 혼합하여 사용</a:t>
            </a:r>
            <a:endParaRPr lang="ko-KR" altLang="en-US" sz="1600">
              <a:solidFill>
                <a:srgbClr val="000000"/>
              </a:solidFill>
              <a:latin typeface="Arial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i="1">
                <a:solidFill>
                  <a:srgbClr val="000000"/>
                </a:solidFill>
                <a:latin typeface="Arial"/>
                <a:ea typeface="+mn-ea"/>
              </a:rPr>
              <a:t>Controller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: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RESTful 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방식으로 구현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+mn-ea"/>
              </a:rPr>
              <a:t>. JSON 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+mn-ea"/>
              </a:rPr>
              <a:t>형식을 통해 데이터를 주고 받을 예정</a:t>
            </a:r>
            <a:endParaRPr lang="ko-KR" altLang="en-US" sz="16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HY헤드라인M"/>
                <a:ea typeface="HY헤드라인M"/>
              </a:rPr>
              <a:t>usecase</a:t>
            </a:r>
            <a:endParaRPr lang="ko-KR" altLang="en-US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00250" y="2398084"/>
            <a:ext cx="701748" cy="347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2"/>
                </a:solidFill>
              </a:rPr>
              <a:t>회원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20102" y="2398084"/>
            <a:ext cx="701748" cy="347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bg2"/>
                </a:solidFill>
              </a:rPr>
              <a:t>관리자</a:t>
            </a:r>
            <a:endParaRPr lang="en-US" altLang="ko-KR" sz="1200">
              <a:solidFill>
                <a:schemeClr val="bg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00250" y="4240918"/>
            <a:ext cx="701748" cy="347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bg2"/>
                </a:solidFill>
              </a:rPr>
              <a:t>비회원</a:t>
            </a:r>
            <a:endParaRPr lang="en-US" altLang="ko-KR" sz="1200">
              <a:solidFill>
                <a:schemeClr val="bg2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24131" y="2338940"/>
            <a:ext cx="886046" cy="4656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bg2"/>
                </a:solidFill>
              </a:rPr>
              <a:t>로그인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9974" y="2637266"/>
            <a:ext cx="832049" cy="46783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bg2"/>
                </a:solidFill>
              </a:rPr>
              <a:t>회원가입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29973" y="3248364"/>
            <a:ext cx="832049" cy="46783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2"/>
                </a:solidFill>
              </a:rPr>
              <a:t>식당정보열람</a:t>
            </a:r>
            <a:endParaRPr lang="ko-KR" altLang="en-US" sz="700">
              <a:solidFill>
                <a:schemeClr val="bg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684156" y="1090914"/>
            <a:ext cx="986639" cy="611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bg2"/>
                </a:solidFill>
              </a:rPr>
              <a:t>회원정보수정 </a:t>
            </a:r>
            <a:r>
              <a:rPr lang="en-US" altLang="ko-KR" sz="900">
                <a:solidFill>
                  <a:schemeClr val="bg2"/>
                </a:solidFill>
              </a:rPr>
              <a:t>(</a:t>
            </a:r>
            <a:r>
              <a:rPr lang="ko-KR" altLang="en-US" sz="900">
                <a:solidFill>
                  <a:schemeClr val="bg2"/>
                </a:solidFill>
              </a:rPr>
              <a:t>탈퇴</a:t>
            </a:r>
            <a:r>
              <a:rPr lang="en-US" altLang="ko-KR" sz="900">
                <a:solidFill>
                  <a:schemeClr val="bg2"/>
                </a:solidFill>
              </a:rPr>
              <a:t>)</a:t>
            </a:r>
            <a:endParaRPr lang="ko-KR" altLang="en-US" sz="900">
              <a:solidFill>
                <a:schemeClr val="bg2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84156" y="1901203"/>
            <a:ext cx="986639" cy="611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bg2"/>
                </a:solidFill>
              </a:rPr>
              <a:t>식당즐겨찾기</a:t>
            </a:r>
            <a:endParaRPr lang="ko-KR" altLang="en-US" sz="900">
              <a:solidFill>
                <a:schemeClr val="bg2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684156" y="2727558"/>
            <a:ext cx="986639" cy="611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bg2"/>
                </a:solidFill>
              </a:rPr>
              <a:t>게시글 등록</a:t>
            </a:r>
            <a:endParaRPr lang="en-US" altLang="ko-KR" sz="900">
              <a:solidFill>
                <a:schemeClr val="bg2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9973" y="3859462"/>
            <a:ext cx="832049" cy="46783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2"/>
                </a:solidFill>
              </a:rPr>
              <a:t>게시판 열람</a:t>
            </a:r>
            <a:endParaRPr lang="ko-KR" altLang="en-US" sz="700">
              <a:solidFill>
                <a:schemeClr val="bg2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84155" y="3553913"/>
            <a:ext cx="986639" cy="611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bg2"/>
                </a:solidFill>
              </a:rPr>
              <a:t>댓글 등록</a:t>
            </a:r>
            <a:endParaRPr lang="en-US" altLang="ko-KR" sz="900">
              <a:solidFill>
                <a:schemeClr val="bg2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571819" y="1090914"/>
            <a:ext cx="986639" cy="611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2"/>
                </a:solidFill>
              </a:rPr>
              <a:t>회원관리</a:t>
            </a:r>
            <a:endParaRPr lang="ko-KR" altLang="en-US" sz="1000">
              <a:solidFill>
                <a:schemeClr val="bg2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571819" y="1901203"/>
            <a:ext cx="986639" cy="611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2"/>
                </a:solidFill>
              </a:rPr>
              <a:t>식당관리</a:t>
            </a:r>
            <a:endParaRPr lang="ko-KR" altLang="en-US" sz="1000">
              <a:solidFill>
                <a:schemeClr val="bg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571819" y="2727558"/>
            <a:ext cx="986639" cy="611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bg2"/>
                </a:solidFill>
              </a:rPr>
              <a:t>게시판 관리</a:t>
            </a:r>
            <a:endParaRPr lang="en-US" altLang="ko-KR" sz="900">
              <a:solidFill>
                <a:schemeClr val="bg2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571818" y="3553913"/>
            <a:ext cx="986639" cy="611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bg2"/>
                </a:solidFill>
              </a:rPr>
              <a:t>댓글 관리</a:t>
            </a:r>
            <a:endParaRPr lang="en-US" altLang="ko-KR" sz="900">
              <a:solidFill>
                <a:schemeClr val="bg2"/>
              </a:solidFill>
            </a:endParaRPr>
          </a:p>
        </p:txBody>
      </p:sp>
      <p:cxnSp>
        <p:nvCxnSpPr>
          <p:cNvPr id="28" name="직선 연결선 27"/>
          <p:cNvCxnSpPr>
            <a:stCxn id="7" idx="2"/>
            <a:endCxn id="9" idx="0"/>
          </p:cNvCxnSpPr>
          <p:nvPr/>
        </p:nvCxnSpPr>
        <p:spPr>
          <a:xfrm>
            <a:off x="2751124" y="2745415"/>
            <a:ext cx="0" cy="1495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6"/>
          </p:cNvCxnSpPr>
          <p:nvPr/>
        </p:nvCxnSpPr>
        <p:spPr>
          <a:xfrm flipV="1">
            <a:off x="1562022" y="3480391"/>
            <a:ext cx="1188266" cy="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1" idx="6"/>
          </p:cNvCxnSpPr>
          <p:nvPr/>
        </p:nvCxnSpPr>
        <p:spPr>
          <a:xfrm>
            <a:off x="1562023" y="2871183"/>
            <a:ext cx="521958" cy="17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076893" y="2871183"/>
            <a:ext cx="0" cy="1140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1" idx="6"/>
          </p:cNvCxnSpPr>
          <p:nvPr/>
        </p:nvCxnSpPr>
        <p:spPr>
          <a:xfrm flipV="1">
            <a:off x="1562022" y="4019107"/>
            <a:ext cx="521959" cy="7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7" idx="3"/>
            <a:endCxn id="16" idx="2"/>
          </p:cNvCxnSpPr>
          <p:nvPr/>
        </p:nvCxnSpPr>
        <p:spPr>
          <a:xfrm flipV="1">
            <a:off x="3101998" y="1396463"/>
            <a:ext cx="582158" cy="117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" idx="3"/>
            <a:endCxn id="17" idx="2"/>
          </p:cNvCxnSpPr>
          <p:nvPr/>
        </p:nvCxnSpPr>
        <p:spPr>
          <a:xfrm flipV="1">
            <a:off x="3101998" y="2206752"/>
            <a:ext cx="582158" cy="36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7" idx="3"/>
            <a:endCxn id="18" idx="2"/>
          </p:cNvCxnSpPr>
          <p:nvPr/>
        </p:nvCxnSpPr>
        <p:spPr>
          <a:xfrm>
            <a:off x="3101998" y="2571750"/>
            <a:ext cx="582158" cy="461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7" idx="3"/>
            <a:endCxn id="22" idx="2"/>
          </p:cNvCxnSpPr>
          <p:nvPr/>
        </p:nvCxnSpPr>
        <p:spPr>
          <a:xfrm>
            <a:off x="3101998" y="2571750"/>
            <a:ext cx="582157" cy="128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6"/>
            <a:endCxn id="10" idx="2"/>
          </p:cNvCxnSpPr>
          <p:nvPr/>
        </p:nvCxnSpPr>
        <p:spPr>
          <a:xfrm>
            <a:off x="4670795" y="1396463"/>
            <a:ext cx="553336" cy="1175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7" idx="6"/>
            <a:endCxn id="10" idx="2"/>
          </p:cNvCxnSpPr>
          <p:nvPr/>
        </p:nvCxnSpPr>
        <p:spPr>
          <a:xfrm>
            <a:off x="4670795" y="2206752"/>
            <a:ext cx="553336" cy="364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8" idx="6"/>
            <a:endCxn id="10" idx="2"/>
          </p:cNvCxnSpPr>
          <p:nvPr/>
        </p:nvCxnSpPr>
        <p:spPr>
          <a:xfrm flipV="1">
            <a:off x="4670795" y="2571749"/>
            <a:ext cx="553336" cy="461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2" idx="6"/>
            <a:endCxn id="10" idx="2"/>
          </p:cNvCxnSpPr>
          <p:nvPr/>
        </p:nvCxnSpPr>
        <p:spPr>
          <a:xfrm flipV="1">
            <a:off x="4670794" y="2571749"/>
            <a:ext cx="553337" cy="1287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0" idx="6"/>
            <a:endCxn id="23" idx="2"/>
          </p:cNvCxnSpPr>
          <p:nvPr/>
        </p:nvCxnSpPr>
        <p:spPr>
          <a:xfrm flipV="1">
            <a:off x="6110177" y="1396463"/>
            <a:ext cx="461642" cy="1175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0" idx="6"/>
            <a:endCxn id="24" idx="2"/>
          </p:cNvCxnSpPr>
          <p:nvPr/>
        </p:nvCxnSpPr>
        <p:spPr>
          <a:xfrm flipV="1">
            <a:off x="6110177" y="2206752"/>
            <a:ext cx="461642" cy="364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0" idx="6"/>
            <a:endCxn id="25" idx="2"/>
          </p:cNvCxnSpPr>
          <p:nvPr/>
        </p:nvCxnSpPr>
        <p:spPr>
          <a:xfrm>
            <a:off x="6110177" y="2571749"/>
            <a:ext cx="461642" cy="461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0" idx="6"/>
            <a:endCxn id="26" idx="2"/>
          </p:cNvCxnSpPr>
          <p:nvPr/>
        </p:nvCxnSpPr>
        <p:spPr>
          <a:xfrm>
            <a:off x="6110177" y="2571749"/>
            <a:ext cx="461641" cy="1287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23" idx="6"/>
            <a:endCxn id="8" idx="1"/>
          </p:cNvCxnSpPr>
          <p:nvPr/>
        </p:nvCxnSpPr>
        <p:spPr>
          <a:xfrm>
            <a:off x="7558458" y="1396463"/>
            <a:ext cx="461644" cy="117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4" idx="6"/>
            <a:endCxn id="8" idx="1"/>
          </p:cNvCxnSpPr>
          <p:nvPr/>
        </p:nvCxnSpPr>
        <p:spPr>
          <a:xfrm>
            <a:off x="7558458" y="2206752"/>
            <a:ext cx="461644" cy="36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5" idx="6"/>
            <a:endCxn id="8" idx="1"/>
          </p:cNvCxnSpPr>
          <p:nvPr/>
        </p:nvCxnSpPr>
        <p:spPr>
          <a:xfrm flipV="1">
            <a:off x="7558458" y="2571750"/>
            <a:ext cx="461644" cy="461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26" idx="6"/>
            <a:endCxn id="8" idx="1"/>
          </p:cNvCxnSpPr>
          <p:nvPr/>
        </p:nvCxnSpPr>
        <p:spPr>
          <a:xfrm flipV="1">
            <a:off x="7558457" y="2571750"/>
            <a:ext cx="461645" cy="128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687-8A01-4151-AB88-2CC62D82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6FFF4B-1C57-4670-9A4D-FE861BCB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89" y="1159899"/>
            <a:ext cx="5259183" cy="34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2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화면구현</a:t>
            </a:r>
            <a:r>
              <a:rPr lang="en-US" altLang="ko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</a:t>
            </a: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273775" y="1219200"/>
            <a:ext cx="4698900" cy="5245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" dirty="0"/>
              <a:t>LOGO</a:t>
            </a:r>
            <a:r>
              <a:rPr lang="en-US" altLang="ko" dirty="0"/>
              <a:t> / </a:t>
            </a:r>
            <a:r>
              <a:rPr lang="ko-KR" altLang="en-US" dirty="0"/>
              <a:t>검색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</a:t>
            </a:r>
            <a:r>
              <a:rPr lang="en-US" altLang="ko" dirty="0"/>
              <a:t>/</a:t>
            </a:r>
            <a:r>
              <a:rPr lang="ko" dirty="0"/>
              <a:t> 로그인 / 회원가입 / 게시판 </a:t>
            </a:r>
            <a:endParaRPr dirty="0"/>
          </a:p>
        </p:txBody>
      </p:sp>
      <p:sp>
        <p:nvSpPr>
          <p:cNvPr id="108" name="Google Shape;108;p17"/>
          <p:cNvSpPr/>
          <p:nvPr/>
        </p:nvSpPr>
        <p:spPr>
          <a:xfrm>
            <a:off x="4058965" y="3109344"/>
            <a:ext cx="2723400" cy="99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맛집 리뷰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928375" y="1878418"/>
            <a:ext cx="1044300" cy="2226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사용자 맞춤 식당 순위</a:t>
            </a:r>
            <a:endParaRPr dirty="0"/>
          </a:p>
        </p:txBody>
      </p:sp>
      <p:sp>
        <p:nvSpPr>
          <p:cNvPr id="110" name="Google Shape;110;p17"/>
          <p:cNvSpPr/>
          <p:nvPr/>
        </p:nvSpPr>
        <p:spPr>
          <a:xfrm>
            <a:off x="3273775" y="1878419"/>
            <a:ext cx="639006" cy="2226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배너</a:t>
            </a:r>
            <a:endParaRPr sz="1200"/>
          </a:p>
        </p:txBody>
      </p:sp>
      <p:sp>
        <p:nvSpPr>
          <p:cNvPr id="111" name="Google Shape;111;p17"/>
          <p:cNvSpPr/>
          <p:nvPr/>
        </p:nvSpPr>
        <p:spPr>
          <a:xfrm>
            <a:off x="4058965" y="1878419"/>
            <a:ext cx="2723400" cy="99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추천맛집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A192D4-CB58-4754-BACF-AF36B538F95A}"/>
              </a:ext>
            </a:extLst>
          </p:cNvPr>
          <p:cNvSpPr/>
          <p:nvPr/>
        </p:nvSpPr>
        <p:spPr>
          <a:xfrm>
            <a:off x="3954477" y="1689088"/>
            <a:ext cx="1610117" cy="30777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화면구현 </a:t>
            </a:r>
            <a:r>
              <a:rPr lang="en-US" altLang="ko-KR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nav bar</a:t>
            </a: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Google Shape;107;p17">
            <a:extLst>
              <a:ext uri="{FF2B5EF4-FFF2-40B4-BE49-F238E27FC236}">
                <a16:creationId xmlns:a16="http://schemas.microsoft.com/office/drawing/2014/main" id="{8F029189-43C1-4623-A331-96B03A0A6063}"/>
              </a:ext>
            </a:extLst>
          </p:cNvPr>
          <p:cNvSpPr/>
          <p:nvPr/>
        </p:nvSpPr>
        <p:spPr>
          <a:xfrm>
            <a:off x="2400249" y="1573619"/>
            <a:ext cx="6268829" cy="5245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A0382-C1A2-43FE-B78F-9FC65ED4FE87}"/>
              </a:ext>
            </a:extLst>
          </p:cNvPr>
          <p:cNvSpPr txBox="1"/>
          <p:nvPr/>
        </p:nvSpPr>
        <p:spPr>
          <a:xfrm>
            <a:off x="2400250" y="16890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FA153-6070-4D3A-B4C6-FDA51218D4D4}"/>
              </a:ext>
            </a:extLst>
          </p:cNvPr>
          <p:cNvSpPr txBox="1"/>
          <p:nvPr/>
        </p:nvSpPr>
        <p:spPr>
          <a:xfrm>
            <a:off x="6303793" y="16890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89F27-E6AB-49DF-A62E-22BED3196591}"/>
              </a:ext>
            </a:extLst>
          </p:cNvPr>
          <p:cNvSpPr txBox="1"/>
          <p:nvPr/>
        </p:nvSpPr>
        <p:spPr>
          <a:xfrm>
            <a:off x="7035030" y="16890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C76F2-E160-430C-BF74-71510602984C}"/>
              </a:ext>
            </a:extLst>
          </p:cNvPr>
          <p:cNvSpPr txBox="1"/>
          <p:nvPr/>
        </p:nvSpPr>
        <p:spPr>
          <a:xfrm>
            <a:off x="7766267" y="16890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917F9-7179-4DD2-A98D-FF86A9DE2B87}"/>
              </a:ext>
            </a:extLst>
          </p:cNvPr>
          <p:cNvSpPr txBox="1"/>
          <p:nvPr/>
        </p:nvSpPr>
        <p:spPr>
          <a:xfrm>
            <a:off x="4048226" y="168908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                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6448A-A5AE-4051-8655-8DF31874478F}"/>
              </a:ext>
            </a:extLst>
          </p:cNvPr>
          <p:cNvSpPr txBox="1"/>
          <p:nvPr/>
        </p:nvSpPr>
        <p:spPr>
          <a:xfrm>
            <a:off x="2404888" y="1265842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비회원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3D7289-11AC-47CC-985F-3C5202D24583}"/>
              </a:ext>
            </a:extLst>
          </p:cNvPr>
          <p:cNvSpPr/>
          <p:nvPr/>
        </p:nvSpPr>
        <p:spPr>
          <a:xfrm>
            <a:off x="3954477" y="2687219"/>
            <a:ext cx="1610117" cy="30777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07;p17">
            <a:extLst>
              <a:ext uri="{FF2B5EF4-FFF2-40B4-BE49-F238E27FC236}">
                <a16:creationId xmlns:a16="http://schemas.microsoft.com/office/drawing/2014/main" id="{7E24A5B8-6CDA-4002-9FE0-43C6D1434028}"/>
              </a:ext>
            </a:extLst>
          </p:cNvPr>
          <p:cNvSpPr/>
          <p:nvPr/>
        </p:nvSpPr>
        <p:spPr>
          <a:xfrm>
            <a:off x="2400249" y="2571750"/>
            <a:ext cx="6268829" cy="5245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5A2E3-B176-4BCF-81CB-79AF01208E33}"/>
              </a:ext>
            </a:extLst>
          </p:cNvPr>
          <p:cNvSpPr txBox="1"/>
          <p:nvPr/>
        </p:nvSpPr>
        <p:spPr>
          <a:xfrm>
            <a:off x="2400250" y="26872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0309D8-7608-4A89-B95C-DEC532085312}"/>
              </a:ext>
            </a:extLst>
          </p:cNvPr>
          <p:cNvSpPr txBox="1"/>
          <p:nvPr/>
        </p:nvSpPr>
        <p:spPr>
          <a:xfrm>
            <a:off x="6303793" y="26872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DFAD93-FF9B-4BCB-99A3-69568C981B73}"/>
              </a:ext>
            </a:extLst>
          </p:cNvPr>
          <p:cNvSpPr txBox="1"/>
          <p:nvPr/>
        </p:nvSpPr>
        <p:spPr>
          <a:xfrm>
            <a:off x="6951673" y="271030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마이페이지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1C2C8-AF9A-45A5-8855-B260BD0D7117}"/>
              </a:ext>
            </a:extLst>
          </p:cNvPr>
          <p:cNvSpPr txBox="1"/>
          <p:nvPr/>
        </p:nvSpPr>
        <p:spPr>
          <a:xfrm>
            <a:off x="7766267" y="26872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0DFCF-93D8-4FCC-9E02-11B7C3D18939}"/>
              </a:ext>
            </a:extLst>
          </p:cNvPr>
          <p:cNvSpPr txBox="1"/>
          <p:nvPr/>
        </p:nvSpPr>
        <p:spPr>
          <a:xfrm>
            <a:off x="4048226" y="268721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                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3B5F88-95D0-4F23-BF7C-85129FD3AA1B}"/>
              </a:ext>
            </a:extLst>
          </p:cNvPr>
          <p:cNvSpPr txBox="1"/>
          <p:nvPr/>
        </p:nvSpPr>
        <p:spPr>
          <a:xfrm>
            <a:off x="2404888" y="226397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CBD1AC-EE40-4963-AA84-4CD241C1A53D}"/>
              </a:ext>
            </a:extLst>
          </p:cNvPr>
          <p:cNvSpPr/>
          <p:nvPr/>
        </p:nvSpPr>
        <p:spPr>
          <a:xfrm>
            <a:off x="3954477" y="3730857"/>
            <a:ext cx="1610117" cy="30777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07;p17">
            <a:extLst>
              <a:ext uri="{FF2B5EF4-FFF2-40B4-BE49-F238E27FC236}">
                <a16:creationId xmlns:a16="http://schemas.microsoft.com/office/drawing/2014/main" id="{7346BE16-8126-4477-B461-BA5A3A1B8836}"/>
              </a:ext>
            </a:extLst>
          </p:cNvPr>
          <p:cNvSpPr/>
          <p:nvPr/>
        </p:nvSpPr>
        <p:spPr>
          <a:xfrm>
            <a:off x="2400249" y="3615388"/>
            <a:ext cx="6268829" cy="5245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512CC0-7712-4CFF-A5F9-5AD4973E8FED}"/>
              </a:ext>
            </a:extLst>
          </p:cNvPr>
          <p:cNvSpPr txBox="1"/>
          <p:nvPr/>
        </p:nvSpPr>
        <p:spPr>
          <a:xfrm>
            <a:off x="2400250" y="37308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49DFD-A2D7-4D11-8BC3-36F6EC2D6F29}"/>
              </a:ext>
            </a:extLst>
          </p:cNvPr>
          <p:cNvSpPr txBox="1"/>
          <p:nvPr/>
        </p:nvSpPr>
        <p:spPr>
          <a:xfrm>
            <a:off x="6303793" y="37308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53A106-0DF0-43C7-B922-A8CBD5CE6DBE}"/>
              </a:ext>
            </a:extLst>
          </p:cNvPr>
          <p:cNvSpPr txBox="1"/>
          <p:nvPr/>
        </p:nvSpPr>
        <p:spPr>
          <a:xfrm>
            <a:off x="6863455" y="37237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식당관리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6EE49-F820-4035-B803-30AF06192397}"/>
              </a:ext>
            </a:extLst>
          </p:cNvPr>
          <p:cNvSpPr txBox="1"/>
          <p:nvPr/>
        </p:nvSpPr>
        <p:spPr>
          <a:xfrm>
            <a:off x="7766267" y="37308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AB4F6D-FFC4-4D9E-ADCD-DB5B0F7015A3}"/>
              </a:ext>
            </a:extLst>
          </p:cNvPr>
          <p:cNvSpPr txBox="1"/>
          <p:nvPr/>
        </p:nvSpPr>
        <p:spPr>
          <a:xfrm>
            <a:off x="4048226" y="373085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                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7536B-D25A-4F3B-868E-7C30A4B127E1}"/>
              </a:ext>
            </a:extLst>
          </p:cNvPr>
          <p:cNvSpPr txBox="1"/>
          <p:nvPr/>
        </p:nvSpPr>
        <p:spPr>
          <a:xfrm>
            <a:off x="2404888" y="330761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관리자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226</ep:Words>
  <ep:PresentationFormat>화면 슬라이드 쇼(16:9)</ep:PresentationFormat>
  <ep:Paragraphs>99</ep:Paragraphs>
  <ep:Slides>12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Swiss</vt:lpstr>
      <vt:lpstr>FOODIES 빅데이터3기 웹프로젝트_4조</vt:lpstr>
      <vt:lpstr>목차</vt:lpstr>
      <vt:lpstr>프로젝트 개요 - 내용</vt:lpstr>
      <vt:lpstr>프로젝트 개요 - 기능(단기목표)</vt:lpstr>
      <vt:lpstr>프로젝트 개요 - 기능(최종)</vt:lpstr>
      <vt:lpstr>usecase</vt:lpstr>
      <vt:lpstr>ERD</vt:lpstr>
      <vt:lpstr>화면구현 - 메인</vt:lpstr>
      <vt:lpstr>화면구현 – nav bar</vt:lpstr>
      <vt:lpstr>화면구현 – 자유게시판</vt:lpstr>
      <vt:lpstr>화면구현 – 자유게시판 상세</vt:lpstr>
      <vt:lpstr>화면구현 - 식당 리뷰 (식당 상세보기)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jungspin</dc:creator>
  <cp:lastModifiedBy>juny</cp:lastModifiedBy>
  <dcterms:modified xsi:type="dcterms:W3CDTF">2021-09-13T07:37:59.864</dcterms:modified>
  <cp:revision>23</cp:revision>
  <dc:title>FOODIES</dc:title>
  <cp:version/>
</cp:coreProperties>
</file>