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4" r:id="rId6"/>
    <p:sldId id="300" r:id="rId7"/>
    <p:sldId id="299" r:id="rId8"/>
    <p:sldId id="285" r:id="rId9"/>
    <p:sldId id="287" r:id="rId10"/>
    <p:sldId id="289" r:id="rId11"/>
    <p:sldId id="301" r:id="rId12"/>
    <p:sldId id="290" r:id="rId13"/>
    <p:sldId id="291" r:id="rId14"/>
    <p:sldId id="303" r:id="rId15"/>
    <p:sldId id="305" r:id="rId16"/>
    <p:sldId id="292" r:id="rId17"/>
    <p:sldId id="304" r:id="rId18"/>
    <p:sldId id="293" r:id="rId19"/>
    <p:sldId id="286" r:id="rId20"/>
    <p:sldId id="294" r:id="rId21"/>
    <p:sldId id="295" r:id="rId22"/>
    <p:sldId id="296" r:id="rId23"/>
    <p:sldId id="302" r:id="rId24"/>
  </p:sldIdLst>
  <p:sldSz cx="9144000" cy="6858000" type="screen4x3"/>
  <p:notesSz cx="6858000" cy="9144000"/>
  <p:embeddedFontLs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3929-5760-4AB4-9008-B67708EBD1B2}">
  <a:tblStyle styleId="{A2283929-5760-4AB4-9008-B67708EBD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865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7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94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13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89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93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5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6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0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0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7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3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7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chen.me/2012/01/03/introduction-to-conditional-random-field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55163" y="1598638"/>
            <a:ext cx="7362401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BrAna</a:t>
            </a:r>
            <a:r>
              <a:rPr lang="en" dirty="0" smtClean="0"/>
              <a:t> – Brand Analysis Platform</a:t>
            </a:r>
            <a:endParaRPr lang="en" dirty="0"/>
          </a:p>
        </p:txBody>
      </p:sp>
      <p:sp>
        <p:nvSpPr>
          <p:cNvPr id="3" name="Shape 78"/>
          <p:cNvSpPr txBox="1">
            <a:spLocks/>
          </p:cNvSpPr>
          <p:nvPr/>
        </p:nvSpPr>
        <p:spPr>
          <a:xfrm>
            <a:off x="4336363" y="4015410"/>
            <a:ext cx="4446103" cy="14842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1000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No. </a:t>
            </a:r>
            <a:r>
              <a:rPr lang="e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Guide:</a:t>
            </a:r>
          </a:p>
          <a:p>
            <a:pPr algn="r"/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A. J.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Agrawal</a:t>
            </a:r>
          </a:p>
          <a:p>
            <a:pPr algn="r"/>
            <a:endParaRPr lang="e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Members:</a:t>
            </a:r>
            <a:endParaRPr lang="e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Megha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Gupta	\ 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 NO. 12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r"/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Toshal Patel	  (</a:t>
            </a:r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 NO. 31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r"/>
            <a:endParaRPr lang="e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388" y="367415"/>
            <a:ext cx="6462600" cy="1143000"/>
          </a:xfrm>
        </p:spPr>
        <p:txBody>
          <a:bodyPr/>
          <a:lstStyle/>
          <a:p>
            <a:r>
              <a:rPr lang="en-IN" dirty="0" smtClean="0"/>
              <a:t>Twitter data extracted</a:t>
            </a:r>
            <a:endParaRPr lang="en-IN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533388" y="1929724"/>
            <a:ext cx="7892491" cy="4967700"/>
          </a:xfrm>
        </p:spPr>
        <p:txBody>
          <a:bodyPr/>
          <a:lstStyle/>
          <a:p>
            <a:pPr>
              <a:buNone/>
            </a:pPr>
            <a:r>
              <a:rPr lang="en-IN" sz="1800" dirty="0" smtClean="0">
                <a:latin typeface="Lato" panose="020B0604020202020204" charset="0"/>
              </a:rPr>
              <a:t>Using ‘</a:t>
            </a:r>
            <a:r>
              <a:rPr lang="en-IN" sz="1800" dirty="0" err="1" smtClean="0">
                <a:latin typeface="Lato" panose="020B0604020202020204" charset="0"/>
              </a:rPr>
              <a:t>jq</a:t>
            </a:r>
            <a:r>
              <a:rPr lang="en-IN" sz="1800" dirty="0" smtClean="0">
                <a:latin typeface="Lato" panose="020B0604020202020204" charset="0"/>
              </a:rPr>
              <a:t>’ for extracting ‘text’ of tweets </a:t>
            </a:r>
            <a:r>
              <a:rPr lang="en-IN" sz="1800" dirty="0" err="1" smtClean="0">
                <a:latin typeface="Lato" panose="020B0604020202020204" charset="0"/>
              </a:rPr>
              <a:t>json</a:t>
            </a:r>
            <a:endParaRPr lang="en-IN" sz="1800" dirty="0">
              <a:latin typeface="Lato" panose="020B0604020202020204" charset="0"/>
            </a:endParaRPr>
          </a:p>
          <a:p>
            <a:pPr>
              <a:buNone/>
            </a:pPr>
            <a:r>
              <a:rPr lang="en-US" altLang="en-US" sz="1800" dirty="0" err="1" smtClean="0">
                <a:solidFill>
                  <a:srgbClr val="666666"/>
                </a:solidFill>
                <a:latin typeface="Lato" panose="020B0604020202020204" charset="0"/>
              </a:rPr>
              <a:t>jq</a:t>
            </a:r>
            <a:r>
              <a:rPr lang="en-US" altLang="en-US" sz="1800" dirty="0" smtClean="0">
                <a:solidFill>
                  <a:srgbClr val="666666"/>
                </a:solidFill>
                <a:latin typeface="Lato" panose="020B0604020202020204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Lato" panose="020B0604020202020204" charset="0"/>
              </a:rPr>
              <a:t>is like </a:t>
            </a:r>
            <a:r>
              <a:rPr lang="en-US" altLang="en-US" sz="1800" dirty="0" err="1">
                <a:solidFill>
                  <a:srgbClr val="C7254E"/>
                </a:solidFill>
                <a:latin typeface="Lato" panose="020B0604020202020204" charset="0"/>
              </a:rPr>
              <a:t>sed</a:t>
            </a:r>
            <a:r>
              <a:rPr lang="en-US" altLang="en-US" sz="1800" dirty="0">
                <a:solidFill>
                  <a:srgbClr val="666666"/>
                </a:solidFill>
                <a:latin typeface="Lato" panose="020B0604020202020204" charset="0"/>
              </a:rPr>
              <a:t> for JSON data - you can use it to slice and filter and map and transform structured </a:t>
            </a:r>
            <a:r>
              <a:rPr lang="en-US" altLang="en-US" sz="1800" dirty="0" smtClean="0">
                <a:solidFill>
                  <a:srgbClr val="666666"/>
                </a:solidFill>
                <a:latin typeface="Lato" panose="020B0604020202020204" charset="0"/>
              </a:rPr>
              <a:t>data</a:t>
            </a:r>
          </a:p>
          <a:p>
            <a:pPr>
              <a:buNone/>
            </a:pPr>
            <a:endParaRPr lang="en-US" altLang="en-US" sz="1800" dirty="0">
              <a:solidFill>
                <a:srgbClr val="666666"/>
              </a:solidFill>
              <a:latin typeface="Lato" panose="020B0604020202020204" charset="0"/>
            </a:endParaRPr>
          </a:p>
          <a:p>
            <a:pPr>
              <a:buNone/>
            </a:pPr>
            <a:r>
              <a:rPr lang="en-US" altLang="en-US" sz="2000" b="1" dirty="0" err="1" smtClean="0">
                <a:solidFill>
                  <a:srgbClr val="666666"/>
                </a:solidFill>
                <a:latin typeface="Lato" panose="020B0604020202020204" charset="0"/>
              </a:rPr>
              <a:t>jq</a:t>
            </a:r>
            <a:r>
              <a:rPr lang="en-US" altLang="en-US" sz="2000" b="1" dirty="0" smtClean="0">
                <a:solidFill>
                  <a:srgbClr val="666666"/>
                </a:solidFill>
                <a:latin typeface="Lato" panose="020B0604020202020204" charset="0"/>
              </a:rPr>
              <a:t> query – </a:t>
            </a:r>
          </a:p>
          <a:p>
            <a:pPr>
              <a:buNone/>
            </a:pPr>
            <a:endParaRPr lang="en-US" altLang="en-US" sz="1800" dirty="0" smtClean="0">
              <a:solidFill>
                <a:srgbClr val="666666"/>
              </a:solidFill>
              <a:latin typeface="Lato" panose="020B0604020202020204" charset="0"/>
            </a:endParaRPr>
          </a:p>
          <a:p>
            <a:pPr>
              <a:buNone/>
            </a:pPr>
            <a:r>
              <a:rPr lang="en-US" altLang="en-US" sz="1800" dirty="0">
                <a:solidFill>
                  <a:srgbClr val="666666"/>
                </a:solidFill>
                <a:latin typeface="Lato" panose="020B0604020202020204" charset="0"/>
              </a:rPr>
              <a:t>type </a:t>
            </a:r>
            <a:r>
              <a:rPr lang="en-US" altLang="en-US" sz="1800" dirty="0" smtClean="0">
                <a:solidFill>
                  <a:srgbClr val="666666"/>
                </a:solidFill>
                <a:latin typeface="Lato" panose="020B0604020202020204" charset="0"/>
              </a:rPr>
              <a:t>tweetspatanjali.txt </a:t>
            </a:r>
            <a:r>
              <a:rPr lang="en-US" altLang="en-US" sz="1800" dirty="0">
                <a:solidFill>
                  <a:srgbClr val="666666"/>
                </a:solidFill>
                <a:latin typeface="Lato" panose="020B0604020202020204" charset="0"/>
              </a:rPr>
              <a:t>| </a:t>
            </a:r>
            <a:r>
              <a:rPr lang="en-US" altLang="en-US" sz="1800" dirty="0" err="1">
                <a:solidFill>
                  <a:srgbClr val="666666"/>
                </a:solidFill>
                <a:latin typeface="Lato" panose="020B0604020202020204" charset="0"/>
              </a:rPr>
              <a:t>jq</a:t>
            </a:r>
            <a:r>
              <a:rPr lang="en-US" altLang="en-US" sz="1800" dirty="0">
                <a:solidFill>
                  <a:srgbClr val="666666"/>
                </a:solidFill>
                <a:latin typeface="Lato" panose="020B0604020202020204" charset="0"/>
              </a:rPr>
              <a:t> -r ".text".</a:t>
            </a:r>
            <a:endParaRPr lang="en-IN" sz="1800" dirty="0">
              <a:latin typeface="Lato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5558" r="45217" b="15135"/>
          <a:stretch/>
        </p:blipFill>
        <p:spPr>
          <a:xfrm>
            <a:off x="0" y="463825"/>
            <a:ext cx="9068447" cy="5910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9130" y="715617"/>
            <a:ext cx="5459896" cy="26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466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1. Part Of Speech (POS) tagging</a:t>
            </a:r>
            <a:endParaRPr lang="en" sz="2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0" y="1117084"/>
            <a:ext cx="4313208" cy="5482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700" dirty="0" smtClean="0"/>
              <a:t>Each word assigned to its most frequent tag and assign each Out of Vocabulary (OOV) to the most common POS tag</a:t>
            </a:r>
            <a:r>
              <a:rPr lang="en" sz="1700" dirty="0" smtClean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" sz="1700" dirty="0"/>
          </a:p>
          <a:p>
            <a:pPr algn="ctr">
              <a:buNone/>
            </a:pPr>
            <a:r>
              <a:rPr lang="en-IN" sz="1600" i="1" dirty="0"/>
              <a:t>My dog also likes eating sausage.</a:t>
            </a:r>
            <a:endParaRPr lang="en-IN" sz="1600" dirty="0"/>
          </a:p>
          <a:p>
            <a:pPr algn="ctr">
              <a:buNone/>
            </a:pPr>
            <a:r>
              <a:rPr lang="en-IN" sz="1600" b="1" dirty="0" smtClean="0"/>
              <a:t>Tagging - </a:t>
            </a:r>
            <a:endParaRPr lang="en-IN" sz="1600" b="1" dirty="0"/>
          </a:p>
          <a:p>
            <a:pPr algn="ctr">
              <a:buNone/>
            </a:pPr>
            <a:r>
              <a:rPr lang="en-IN" sz="1600" dirty="0"/>
              <a:t>My/PRP</a:t>
            </a:r>
            <a:r>
              <a:rPr lang="en-IN" sz="1600" dirty="0" smtClean="0"/>
              <a:t>$ dog/NN also/RB likes/VBZ</a:t>
            </a:r>
            <a:endParaRPr lang="en-IN" sz="1600" dirty="0"/>
          </a:p>
          <a:p>
            <a:pPr algn="ctr">
              <a:buNone/>
            </a:pPr>
            <a:r>
              <a:rPr lang="en-IN" sz="1600" dirty="0" smtClean="0"/>
              <a:t>eating/VBG sausage/NN ./.</a:t>
            </a:r>
            <a:endParaRPr lang="en-IN" sz="1600" dirty="0"/>
          </a:p>
          <a:p>
            <a:pPr marL="228600" lvl="0" rtl="0">
              <a:spcBef>
                <a:spcPts val="0"/>
              </a:spcBef>
              <a:buNone/>
            </a:pPr>
            <a:endParaRPr lang="en" sz="17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1700" dirty="0" smtClean="0"/>
              <a:t>Tweets contain greater </a:t>
            </a:r>
            <a:r>
              <a:rPr lang="en" sz="1700" dirty="0" smtClean="0"/>
              <a:t>OOVs</a:t>
            </a:r>
          </a:p>
          <a:p>
            <a:pPr marL="457200" lvl="2" indent="-228600"/>
            <a:r>
              <a:rPr lang="en-IN" sz="1600" dirty="0" smtClean="0"/>
              <a:t>E</a:t>
            </a:r>
            <a:r>
              <a:rPr lang="en" sz="1600" dirty="0" smtClean="0"/>
              <a:t>g. </a:t>
            </a:r>
            <a:r>
              <a:rPr lang="en-IN" sz="1600" dirty="0"/>
              <a:t>the use of the word “n” for “in</a:t>
            </a:r>
            <a:r>
              <a:rPr lang="en-IN" sz="1600" dirty="0" smtClean="0"/>
              <a:t>”</a:t>
            </a:r>
          </a:p>
          <a:p>
            <a:pPr marL="457200" lvl="2" indent="-228600"/>
            <a:endParaRPr lang="en-IN" sz="1400" dirty="0"/>
          </a:p>
          <a:p>
            <a:pPr marL="457200" lvl="2" indent="-228600"/>
            <a:endParaRPr lang="en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1700" dirty="0" smtClean="0"/>
              <a:t>Drawbacks of state-of-the-art Stanford </a:t>
            </a:r>
            <a:r>
              <a:rPr lang="en" sz="1700" dirty="0" smtClean="0"/>
              <a:t>Tagger:</a:t>
            </a:r>
          </a:p>
          <a:p>
            <a:pPr marL="457200" lvl="2" indent="-228600"/>
            <a:r>
              <a:rPr lang="en-IN" sz="1600" dirty="0" smtClean="0"/>
              <a:t>M</a:t>
            </a:r>
            <a:r>
              <a:rPr lang="en" sz="1600" dirty="0" smtClean="0"/>
              <a:t>isclassification due to unreliable capitalization.</a:t>
            </a:r>
          </a:p>
          <a:p>
            <a:pPr marL="457200" lvl="2" indent="-228600"/>
            <a:r>
              <a:rPr lang="en" sz="1600" dirty="0" smtClean="0"/>
              <a:t>common </a:t>
            </a:r>
            <a:r>
              <a:rPr lang="en" sz="1600" dirty="0" smtClean="0"/>
              <a:t>nouns misclassified as proper noun, vice versa.</a:t>
            </a:r>
          </a:p>
          <a:p>
            <a:pPr marL="457200" lvl="2" indent="-228600"/>
            <a:r>
              <a:rPr lang="en-IN" sz="1600" dirty="0" smtClean="0"/>
              <a:t>D</a:t>
            </a:r>
            <a:r>
              <a:rPr lang="en" sz="1600" dirty="0" smtClean="0"/>
              <a:t>ifferent grammar of tweets – “watching angels and demons</a:t>
            </a:r>
            <a:r>
              <a:rPr lang="en" sz="1600" dirty="0" smtClean="0"/>
              <a:t>”.</a:t>
            </a:r>
            <a:endParaRPr lang="e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8175" r="42029" b="1114"/>
          <a:stretch/>
        </p:blipFill>
        <p:spPr>
          <a:xfrm>
            <a:off x="4625008" y="1033336"/>
            <a:ext cx="4518992" cy="53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1. Part Of Speech (POS) tagging  </a:t>
            </a:r>
            <a:r>
              <a:rPr lang="en" sz="2000" dirty="0" smtClean="0"/>
              <a:t>(contd.)</a:t>
            </a:r>
            <a:endParaRPr lang="en" sz="2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2" indent="-228600"/>
            <a:r>
              <a:rPr lang="en" sz="1600" dirty="0"/>
              <a:t>Lexical variations -</a:t>
            </a:r>
          </a:p>
          <a:p>
            <a:pPr marL="228600" lvl="1">
              <a:buNone/>
            </a:pPr>
            <a:endParaRPr lang="en" sz="1600" dirty="0"/>
          </a:p>
          <a:p>
            <a:pPr marL="228600" lvl="1">
              <a:buNone/>
            </a:pPr>
            <a:r>
              <a:rPr lang="en-IN" sz="1600" dirty="0"/>
              <a:t>‘2m’, ‘2ma’, ‘2mar’, ‘2mara’, ‘2maro’,‘tmmrw’, ‘</a:t>
            </a:r>
            <a:r>
              <a:rPr lang="en-IN" sz="1600" dirty="0" err="1"/>
              <a:t>tmo</a:t>
            </a:r>
            <a:r>
              <a:rPr lang="en-IN" sz="1600" dirty="0"/>
              <a:t>’, ‘</a:t>
            </a:r>
            <a:r>
              <a:rPr lang="en-IN" sz="1600" dirty="0" err="1"/>
              <a:t>tmoro</a:t>
            </a:r>
            <a:r>
              <a:rPr lang="en-IN" sz="1600" dirty="0"/>
              <a:t>’, ‘</a:t>
            </a:r>
            <a:r>
              <a:rPr lang="en-IN" sz="1600" dirty="0" err="1"/>
              <a:t>tmorrow</a:t>
            </a:r>
            <a:r>
              <a:rPr lang="en-IN" sz="1600" dirty="0"/>
              <a:t>’, ‘</a:t>
            </a:r>
            <a:r>
              <a:rPr lang="en-IN" sz="1600" dirty="0" err="1"/>
              <a:t>tmoz</a:t>
            </a:r>
            <a:r>
              <a:rPr lang="en-IN" sz="1600" dirty="0"/>
              <a:t>’, ‘</a:t>
            </a:r>
            <a:r>
              <a:rPr lang="en-IN" sz="1600" dirty="0" err="1"/>
              <a:t>tmr</a:t>
            </a:r>
            <a:r>
              <a:rPr lang="en-IN" sz="1600" dirty="0"/>
              <a:t>’, ‘</a:t>
            </a:r>
            <a:r>
              <a:rPr lang="en-IN" sz="1600" dirty="0" err="1"/>
              <a:t>tmro</a:t>
            </a:r>
            <a:r>
              <a:rPr lang="en-IN" sz="1600" dirty="0"/>
              <a:t>’, ‘</a:t>
            </a:r>
            <a:r>
              <a:rPr lang="en-IN" sz="1600" dirty="0" err="1"/>
              <a:t>tmrow</a:t>
            </a:r>
            <a:r>
              <a:rPr lang="en-IN" sz="1600" dirty="0"/>
              <a:t>’, ‘</a:t>
            </a:r>
            <a:r>
              <a:rPr lang="en-IN" sz="1600" dirty="0" err="1"/>
              <a:t>tmrrow</a:t>
            </a:r>
            <a:r>
              <a:rPr lang="en-IN" sz="1600" dirty="0"/>
              <a:t>’, ‘</a:t>
            </a:r>
            <a:r>
              <a:rPr lang="en-IN" sz="1600" dirty="0" err="1"/>
              <a:t>tmrrw</a:t>
            </a:r>
            <a:r>
              <a:rPr lang="en-IN" sz="1600" dirty="0"/>
              <a:t>, ‘</a:t>
            </a:r>
            <a:r>
              <a:rPr lang="en-IN" sz="1600" dirty="0" err="1"/>
              <a:t>tomorro</a:t>
            </a:r>
            <a:r>
              <a:rPr lang="en-IN" sz="1600" dirty="0"/>
              <a:t>’, ‘</a:t>
            </a:r>
            <a:r>
              <a:rPr lang="en-IN" sz="1600" dirty="0" err="1"/>
              <a:t>tomorrw</a:t>
            </a:r>
            <a:r>
              <a:rPr lang="en-IN" sz="1600" dirty="0"/>
              <a:t>’, ‘</a:t>
            </a:r>
            <a:r>
              <a:rPr lang="en-IN" sz="1600" dirty="0" err="1"/>
              <a:t>tomoz</a:t>
            </a:r>
            <a:r>
              <a:rPr lang="en-IN" sz="1600" dirty="0"/>
              <a:t>’, ‘</a:t>
            </a:r>
            <a:r>
              <a:rPr lang="en-IN" sz="1600" dirty="0" err="1"/>
              <a:t>tomrw</a:t>
            </a:r>
            <a:r>
              <a:rPr lang="en-IN" sz="1600" dirty="0"/>
              <a:t>’,</a:t>
            </a:r>
            <a:br>
              <a:rPr lang="en-IN" sz="1600" dirty="0"/>
            </a:br>
            <a:r>
              <a:rPr lang="en-IN" sz="1600" dirty="0"/>
              <a:t>‘</a:t>
            </a:r>
            <a:r>
              <a:rPr lang="en-IN" sz="1600" dirty="0" err="1"/>
              <a:t>tomz</a:t>
            </a:r>
            <a:r>
              <a:rPr lang="en-IN" sz="1600" dirty="0"/>
              <a:t>’</a:t>
            </a:r>
            <a:endParaRPr lang="en" sz="1600" dirty="0"/>
          </a:p>
          <a:p>
            <a:pPr marL="457200" lvl="0" indent="-228600"/>
            <a:endParaRPr lang="en" sz="1700" dirty="0" smtClean="0"/>
          </a:p>
          <a:p>
            <a:pPr marL="457200" lvl="0" indent="-228600"/>
            <a:r>
              <a:rPr lang="en" sz="1700" dirty="0" smtClean="0"/>
              <a:t>T-POS </a:t>
            </a:r>
            <a:r>
              <a:rPr lang="en" sz="1700" dirty="0"/>
              <a:t>: POS tagging system with new tags for retweets, @usernames, #hashtags, urls</a:t>
            </a:r>
            <a:r>
              <a:rPr lang="en" sz="1700" dirty="0" smtClean="0"/>
              <a:t>.</a:t>
            </a:r>
          </a:p>
          <a:p>
            <a:pPr marL="457200" lvl="0" indent="-228600"/>
            <a:endParaRPr lang="en" sz="1700" dirty="0"/>
          </a:p>
          <a:p>
            <a:pPr marL="457200" lvl="2" indent="-228600"/>
            <a:r>
              <a:rPr lang="en" sz="1600" dirty="0"/>
              <a:t>Uses Contitional Random </a:t>
            </a:r>
            <a:r>
              <a:rPr lang="en" sz="1600" dirty="0" smtClean="0"/>
              <a:t>Fields </a:t>
            </a:r>
          </a:p>
          <a:p>
            <a:pPr marL="228600" lvl="2">
              <a:buNone/>
            </a:pPr>
            <a:r>
              <a:rPr lang="en" sz="1600" dirty="0"/>
              <a:t>	</a:t>
            </a:r>
            <a:r>
              <a:rPr lang="en-IN" sz="1600" b="1" dirty="0" smtClean="0"/>
              <a:t>Conditional </a:t>
            </a:r>
            <a:r>
              <a:rPr lang="en-IN" sz="1600" b="1" dirty="0"/>
              <a:t>random fields (CRFs)</a:t>
            </a:r>
            <a:r>
              <a:rPr lang="en-IN" sz="1600" dirty="0"/>
              <a:t> are a probabilistic framework for labelling and segmenting structured data, such as sequences, trees and lattices</a:t>
            </a:r>
            <a:r>
              <a:rPr lang="en-IN" sz="1600" dirty="0" smtClean="0"/>
              <a:t>.  Often </a:t>
            </a:r>
            <a:r>
              <a:rPr lang="en-IN" sz="1600" dirty="0"/>
              <a:t>applied in pattern recognition and machine learning and used for structured prediction</a:t>
            </a:r>
            <a:r>
              <a:rPr lang="en-IN" sz="1600" dirty="0" smtClean="0"/>
              <a:t>.</a:t>
            </a:r>
            <a:endParaRPr lang="en-IN" sz="1600" dirty="0"/>
          </a:p>
          <a:p>
            <a:pPr marL="228600" lvl="2">
              <a:buNone/>
            </a:pPr>
            <a:endParaRPr lang="en-IN" sz="1600" dirty="0" smtClean="0"/>
          </a:p>
          <a:p>
            <a:pPr marL="228600" lvl="2">
              <a:buNone/>
            </a:pPr>
            <a:endParaRPr lang="en" sz="1600" dirty="0" smtClean="0"/>
          </a:p>
          <a:p>
            <a:pPr marL="457200" lvl="2" indent="-228600"/>
            <a:r>
              <a:rPr lang="en" sz="1600" dirty="0" smtClean="0"/>
              <a:t>Brown </a:t>
            </a:r>
            <a:r>
              <a:rPr lang="en" sz="1600" dirty="0" smtClean="0"/>
              <a:t>clusters</a:t>
            </a:r>
          </a:p>
          <a:p>
            <a:pPr marL="228600" lvl="2">
              <a:buNone/>
            </a:pPr>
            <a:r>
              <a:rPr lang="en" sz="1600" dirty="0" smtClean="0"/>
              <a:t>	(A</a:t>
            </a:r>
            <a:r>
              <a:rPr lang="en-IN" sz="1600" dirty="0" smtClean="0"/>
              <a:t> </a:t>
            </a:r>
            <a:r>
              <a:rPr lang="en-IN" sz="1600" dirty="0"/>
              <a:t>method used to create </a:t>
            </a:r>
            <a:r>
              <a:rPr lang="en-IN" sz="1600" b="1" dirty="0"/>
              <a:t>clusters</a:t>
            </a:r>
            <a:r>
              <a:rPr lang="en-IN" sz="1600" dirty="0"/>
              <a:t> of words that are similar. It is an instance of a </a:t>
            </a:r>
            <a:r>
              <a:rPr lang="en-IN" sz="1600" b="1" dirty="0"/>
              <a:t>Clustering</a:t>
            </a:r>
            <a:r>
              <a:rPr lang="en-IN" sz="1600" dirty="0"/>
              <a:t> algorithm which generates a hierarchical </a:t>
            </a:r>
            <a:r>
              <a:rPr lang="en-IN" sz="1600" b="1" dirty="0"/>
              <a:t>cluster</a:t>
            </a:r>
            <a:r>
              <a:rPr lang="en-IN" sz="1600" dirty="0"/>
              <a:t> of </a:t>
            </a:r>
            <a:r>
              <a:rPr lang="en-IN" sz="1600" dirty="0" smtClean="0"/>
              <a:t>words.)</a:t>
            </a:r>
            <a:endParaRPr lang="en" sz="1600" dirty="0" smtClean="0"/>
          </a:p>
        </p:txBody>
      </p:sp>
    </p:spTree>
    <p:extLst>
      <p:ext uri="{BB962C8B-B14F-4D97-AF65-F5344CB8AC3E}">
        <p14:creationId xmlns:p14="http://schemas.microsoft.com/office/powerpoint/2010/main" val="38971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Brown clusters example</a:t>
            </a:r>
            <a:endParaRPr lang="en-IN" sz="2000" dirty="0"/>
          </a:p>
        </p:txBody>
      </p:sp>
      <p:pic>
        <p:nvPicPr>
          <p:cNvPr id="2052" name="Picture 4" descr="Image result for what are brown clust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2" t="24025" r="17209"/>
          <a:stretch/>
        </p:blipFill>
        <p:spPr bwMode="auto">
          <a:xfrm>
            <a:off x="716962" y="1417650"/>
            <a:ext cx="6506817" cy="52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10"/>
          <p:cNvSpPr txBox="1">
            <a:spLocks/>
          </p:cNvSpPr>
          <p:nvPr/>
        </p:nvSpPr>
        <p:spPr>
          <a:xfrm>
            <a:off x="490331" y="140472"/>
            <a:ext cx="7580243" cy="715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800" b="1" smtClean="0"/>
              <a:t>1. Part Of Speech (POS) tagging  </a:t>
            </a:r>
            <a:r>
              <a:rPr lang="en" sz="2000" smtClean="0"/>
              <a:t>(contd.)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21133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17" y="1195346"/>
            <a:ext cx="6462600" cy="4736400"/>
          </a:xfrm>
        </p:spPr>
        <p:txBody>
          <a:bodyPr/>
          <a:lstStyle/>
          <a:p>
            <a:pPr>
              <a:buNone/>
            </a:pPr>
            <a:endParaRPr lang="en-IN" sz="2000" dirty="0"/>
          </a:p>
          <a:p>
            <a:pPr marL="457200" lvl="2" indent="-228600"/>
            <a:r>
              <a:rPr lang="en" sz="1600" dirty="0"/>
              <a:t>POS dictionaries</a:t>
            </a:r>
          </a:p>
          <a:p>
            <a:pPr marL="457200" lvl="2" indent="-228600"/>
            <a:r>
              <a:rPr lang="en-IN" sz="1600" dirty="0"/>
              <a:t>S</a:t>
            </a:r>
            <a:r>
              <a:rPr lang="en" sz="1600" dirty="0"/>
              <a:t>pelling and contextual features</a:t>
            </a:r>
          </a:p>
          <a:p>
            <a:pPr marL="457200" lvl="2" indent="-228600"/>
            <a:endParaRPr lang="en" sz="1400" dirty="0"/>
          </a:p>
          <a:p>
            <a:pPr marL="457200" indent="-228600"/>
            <a:r>
              <a:rPr lang="en" sz="2000" dirty="0" smtClean="0"/>
              <a:t>Better </a:t>
            </a:r>
            <a:r>
              <a:rPr lang="en" sz="2000" dirty="0"/>
              <a:t>than Stanford tagger, obtaining 26% reduction in error.</a:t>
            </a:r>
          </a:p>
          <a:p>
            <a:endParaRPr lang="en-IN" sz="2000" dirty="0"/>
          </a:p>
        </p:txBody>
      </p:sp>
      <p:sp>
        <p:nvSpPr>
          <p:cNvPr id="4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1. Part Of Speech (POS) tagging  </a:t>
            </a:r>
            <a:r>
              <a:rPr lang="en" sz="2000" dirty="0" smtClean="0"/>
              <a:t>(contd.)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37334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/>
              <a:t>2</a:t>
            </a:r>
            <a:r>
              <a:rPr lang="en" sz="2800" b="1" dirty="0" smtClean="0"/>
              <a:t>. Shallow Parsing </a:t>
            </a:r>
            <a:r>
              <a:rPr lang="en" sz="2800" dirty="0" smtClean="0"/>
              <a:t>(or Chunking)</a:t>
            </a:r>
            <a:endParaRPr lang="en" sz="2800" b="1" dirty="0"/>
          </a:p>
        </p:txBody>
      </p:sp>
      <p:sp>
        <p:nvSpPr>
          <p:cNvPr id="8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" sz="2000" dirty="0" smtClean="0"/>
              <a:t>Identifying </a:t>
            </a:r>
            <a:r>
              <a:rPr lang="en" sz="2000" dirty="0" smtClean="0"/>
              <a:t>non-recursive </a:t>
            </a:r>
            <a:r>
              <a:rPr lang="en" sz="2000" dirty="0" smtClean="0"/>
              <a:t>phrases – noun, verb, prepositional phrases in text</a:t>
            </a:r>
          </a:p>
          <a:p>
            <a:pPr marL="457200" lvl="0" indent="-228600"/>
            <a:endParaRPr lang="en" sz="2000" dirty="0" smtClean="0"/>
          </a:p>
          <a:p>
            <a:pPr marL="457200" indent="-228600"/>
            <a:r>
              <a:rPr lang="en-IN" sz="2000" dirty="0"/>
              <a:t>Parser forms tree, POS tagger returns the lowest level of the tree, but, Shallow Parsing returns a specific part of the tree (</a:t>
            </a:r>
            <a:r>
              <a:rPr lang="en-IN" sz="2000" dirty="0" err="1"/>
              <a:t>eg</a:t>
            </a:r>
            <a:r>
              <a:rPr lang="en-IN" sz="2000" dirty="0"/>
              <a:t>. noun phrase) and eliminated the need to form an entire parsing tree.</a:t>
            </a:r>
            <a:endParaRPr lang="en" sz="2000" dirty="0"/>
          </a:p>
          <a:p>
            <a:pPr marL="457200" lvl="0" indent="-228600"/>
            <a:endParaRPr lang="en-IN" sz="2000" dirty="0" smtClean="0"/>
          </a:p>
          <a:p>
            <a:pPr marL="457200" lvl="0" indent="-228600"/>
            <a:r>
              <a:rPr lang="en-IN" sz="2000" dirty="0" smtClean="0"/>
              <a:t>For </a:t>
            </a:r>
            <a:r>
              <a:rPr lang="en-IN" sz="2000" dirty="0"/>
              <a:t>example an adjective and a noun might combine to be a 'Noun Phrase', which might combine with another adjective to form another Noun Phrase (e.g. quick brown fox) (the exact way the pieces combine depends on the parser in question</a:t>
            </a:r>
            <a:r>
              <a:rPr lang="en-IN" sz="2000" dirty="0" smtClean="0"/>
              <a:t>).</a:t>
            </a:r>
          </a:p>
          <a:p>
            <a:pPr marL="457200" lvl="0" indent="-228600"/>
            <a:endParaRPr lang="en-IN" sz="2000" dirty="0"/>
          </a:p>
          <a:p>
            <a:pPr marL="457200" lvl="0" indent="-228600"/>
            <a:endParaRPr lang="en" sz="2000" dirty="0" smtClean="0"/>
          </a:p>
        </p:txBody>
      </p:sp>
      <p:sp>
        <p:nvSpPr>
          <p:cNvPr id="9" name="Shape 136"/>
          <p:cNvSpPr txBox="1">
            <a:spLocks/>
          </p:cNvSpPr>
          <p:nvPr/>
        </p:nvSpPr>
        <p:spPr>
          <a:xfrm>
            <a:off x="3034748" y="6369022"/>
            <a:ext cx="7712765" cy="495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sz="1200" b="1" dirty="0" smtClean="0"/>
              <a:t>Source: Research paper, Named Entity Recognition in Tweets: An experimental study.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2478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" y="2936389"/>
            <a:ext cx="7864958" cy="3328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" y="172645"/>
            <a:ext cx="7341196" cy="27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/>
              <a:t>3</a:t>
            </a:r>
            <a:r>
              <a:rPr lang="en" sz="2800" b="1" dirty="0" smtClean="0"/>
              <a:t>. Capitalization</a:t>
            </a:r>
            <a:endParaRPr lang="en" sz="2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-IN" sz="2000" dirty="0" smtClean="0"/>
              <a:t>K</a:t>
            </a:r>
            <a:r>
              <a:rPr lang="en" sz="2000" dirty="0" smtClean="0"/>
              <a:t>ey feature for recognizing named entities is capitalization, but tweets have random capitalization.</a:t>
            </a:r>
          </a:p>
          <a:p>
            <a:pPr marL="457200" lvl="0" indent="-228600"/>
            <a:r>
              <a:rPr lang="en" sz="1800" b="1" dirty="0" smtClean="0"/>
              <a:t>T-CAP</a:t>
            </a:r>
            <a:r>
              <a:rPr lang="en" sz="2000" dirty="0" smtClean="0"/>
              <a:t> – capitalization classifier</a:t>
            </a:r>
          </a:p>
          <a:p>
            <a:pPr marL="228600" lvl="0">
              <a:buNone/>
            </a:pPr>
            <a:endParaRPr lang="en" sz="2000" dirty="0" smtClean="0"/>
          </a:p>
          <a:p>
            <a:pPr marL="457200" lvl="0" indent="-228600"/>
            <a:r>
              <a:rPr lang="en" sz="2000" dirty="0" smtClean="0"/>
              <a:t>Either </a:t>
            </a:r>
            <a:r>
              <a:rPr lang="en" sz="2000" i="1" dirty="0" smtClean="0"/>
              <a:t>informative </a:t>
            </a:r>
            <a:r>
              <a:rPr lang="en" sz="2000" dirty="0" smtClean="0"/>
              <a:t>or</a:t>
            </a:r>
            <a:r>
              <a:rPr lang="en" sz="2000" i="1" dirty="0" smtClean="0"/>
              <a:t> uninformative </a:t>
            </a:r>
            <a:r>
              <a:rPr lang="en" sz="2000" dirty="0" smtClean="0"/>
              <a:t>labels</a:t>
            </a:r>
          </a:p>
          <a:p>
            <a:pPr marL="457200" lvl="2" indent="-228600"/>
            <a:r>
              <a:rPr lang="en" sz="1600" dirty="0" smtClean="0"/>
              <a:t>Uninformative – non-entity capitalized words, or entity words which are not </a:t>
            </a:r>
            <a:r>
              <a:rPr lang="en" sz="1600" dirty="0" smtClean="0"/>
              <a:t>capitalized.</a:t>
            </a:r>
            <a:endParaRPr lang="en" sz="1600" dirty="0" smtClean="0"/>
          </a:p>
          <a:p>
            <a:pPr marL="228600" lvl="2">
              <a:buNone/>
            </a:pPr>
            <a:endParaRPr lang="en" sz="1600" dirty="0" smtClean="0"/>
          </a:p>
          <a:p>
            <a:pPr marL="457200" indent="-228600"/>
            <a:r>
              <a:rPr lang="en" sz="2200" dirty="0" smtClean="0"/>
              <a:t>Use Support Vector Machines for learning</a:t>
            </a:r>
          </a:p>
          <a:p>
            <a:pPr marL="457200" lvl="2" indent="-228600"/>
            <a:r>
              <a:rPr lang="en" sz="1800" dirty="0" smtClean="0"/>
              <a:t>Features used – </a:t>
            </a:r>
          </a:p>
          <a:p>
            <a:pPr marL="457200" lvl="6" indent="-228600"/>
            <a:r>
              <a:rPr lang="en-IN" sz="1600" dirty="0"/>
              <a:t>the fraction of words in the tweet which are </a:t>
            </a:r>
            <a:r>
              <a:rPr lang="en-IN" sz="1600" dirty="0" smtClean="0"/>
              <a:t>capitalized,</a:t>
            </a:r>
          </a:p>
          <a:p>
            <a:pPr marL="457200" lvl="6" indent="-228600"/>
            <a:r>
              <a:rPr lang="en-IN" sz="1600" dirty="0" smtClean="0"/>
              <a:t>the </a:t>
            </a:r>
            <a:r>
              <a:rPr lang="en-IN" sz="1600" dirty="0"/>
              <a:t>fraction which appear in a dictionary of frequently lowercase/capitalized words but are not lowercase/capitalized in the tweet, </a:t>
            </a:r>
            <a:endParaRPr lang="en-IN" sz="1600" dirty="0" smtClean="0"/>
          </a:p>
          <a:p>
            <a:pPr marL="457200" lvl="6" indent="-228600"/>
            <a:r>
              <a:rPr lang="en-IN" sz="1600" dirty="0" smtClean="0"/>
              <a:t>the </a:t>
            </a:r>
            <a:r>
              <a:rPr lang="en-IN" sz="1600" dirty="0"/>
              <a:t>number of </a:t>
            </a:r>
            <a:r>
              <a:rPr lang="en-IN" sz="1600" dirty="0" smtClean="0"/>
              <a:t>times the </a:t>
            </a:r>
            <a:r>
              <a:rPr lang="en-IN" sz="1600" dirty="0"/>
              <a:t>word ‘I’ appears </a:t>
            </a:r>
            <a:r>
              <a:rPr lang="en-IN" sz="1600" dirty="0" smtClean="0"/>
              <a:t>lowercase</a:t>
            </a:r>
          </a:p>
          <a:p>
            <a:pPr marL="457200" lvl="6" indent="-228600"/>
            <a:r>
              <a:rPr lang="en-IN" sz="1600" dirty="0" smtClean="0"/>
              <a:t>whether </a:t>
            </a:r>
            <a:r>
              <a:rPr lang="en-IN" sz="1600" dirty="0"/>
              <a:t>or </a:t>
            </a:r>
            <a:r>
              <a:rPr lang="en-IN" sz="1600" dirty="0" smtClean="0"/>
              <a:t>not the </a:t>
            </a:r>
            <a:r>
              <a:rPr lang="en-IN" sz="1600" dirty="0"/>
              <a:t>first word in the tweet is capitalized</a:t>
            </a:r>
            <a:r>
              <a:rPr lang="en-IN" sz="1600" dirty="0" smtClean="0"/>
              <a:t>.</a:t>
            </a:r>
            <a:endParaRPr lang="en" sz="1600" dirty="0" smtClean="0"/>
          </a:p>
        </p:txBody>
      </p:sp>
    </p:spTree>
    <p:extLst>
      <p:ext uri="{BB962C8B-B14F-4D97-AF65-F5344CB8AC3E}">
        <p14:creationId xmlns:p14="http://schemas.microsoft.com/office/powerpoint/2010/main" val="15347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6044" y="2747228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7ECEFD"/>
                </a:solidFill>
              </a:rPr>
              <a:t>Named Entity Recognition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00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Current Scenario</a:t>
            </a:r>
            <a:endParaRPr lang="en" sz="6000" dirty="0"/>
          </a:p>
        </p:txBody>
      </p:sp>
      <p:sp>
        <p:nvSpPr>
          <p:cNvPr id="84" name="Shape 84"/>
          <p:cNvSpPr txBox="1"/>
          <p:nvPr/>
        </p:nvSpPr>
        <p:spPr>
          <a:xfrm>
            <a:off x="893700" y="2031201"/>
            <a:ext cx="3576300" cy="4409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PROBLEMS FACED</a:t>
            </a:r>
            <a:endParaRPr lang="en" sz="20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rtl="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Each brand/company needs basic strategies for excelling among their competition.</a:t>
            </a:r>
          </a:p>
          <a:p>
            <a:pPr marL="285750" lvl="0" indent="-285750" rtl="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Social Media in today’s world is an excellent and prime means to reach maximum people.</a:t>
            </a:r>
          </a:p>
          <a:p>
            <a:pPr marL="285750" lvl="0" indent="-285750" rtl="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Many startups/ small scale companies cannot understand the actual reactions of people.</a:t>
            </a:r>
          </a:p>
          <a:p>
            <a:pPr marL="285750" lvl="0" indent="-285750" rtl="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Many online, offline surveys conducted are not very honest, does not reflect true customer emotions</a:t>
            </a:r>
          </a:p>
          <a:p>
            <a:pPr marL="285750" lvl="0" indent="-285750" rtl="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050" y="203120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 smtClean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NEED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Branding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Competition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Understand the audi</a:t>
            </a:r>
            <a:r>
              <a:rPr lang="en-I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nce.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dentify and improve growth opportunities (Sentiment analysis and data driven strategies).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Connect to the customers and Expand the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-IN" sz="2000" dirty="0" smtClean="0"/>
              <a:t>The state-of-the-art Stanford NER performs poorly on Twitter data – misclassifying data.</a:t>
            </a:r>
          </a:p>
          <a:p>
            <a:pPr marL="457200" lvl="0" indent="-228600"/>
            <a:endParaRPr lang="en-IN" sz="2000" dirty="0" smtClean="0"/>
          </a:p>
          <a:p>
            <a:pPr marL="457200" lvl="0" indent="-228600"/>
            <a:r>
              <a:rPr lang="en-IN" sz="2000" dirty="0" smtClean="0"/>
              <a:t>Here, treating classification and segmentation as  separate tasks.</a:t>
            </a:r>
          </a:p>
          <a:p>
            <a:pPr marL="457200" lvl="0" indent="-228600"/>
            <a:endParaRPr lang="en-IN" sz="2000" dirty="0"/>
          </a:p>
          <a:p>
            <a:pPr marL="457200" lvl="0" indent="-228600"/>
            <a:r>
              <a:rPr lang="en-IN" sz="2000" dirty="0" smtClean="0"/>
              <a:t>Using large number of randomly sampled tweets, because most words found in tweets are not part of an entity.</a:t>
            </a:r>
            <a:endParaRPr lang="en" sz="1600" dirty="0" smtClean="0"/>
          </a:p>
        </p:txBody>
      </p:sp>
    </p:spTree>
    <p:extLst>
      <p:ext uri="{BB962C8B-B14F-4D97-AF65-F5344CB8AC3E}">
        <p14:creationId xmlns:p14="http://schemas.microsoft.com/office/powerpoint/2010/main" val="16361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1. Segmenting Named Entities</a:t>
            </a:r>
            <a:endParaRPr lang="en" sz="2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" sz="1800" b="1" dirty="0" smtClean="0"/>
              <a:t>T-SEG</a:t>
            </a:r>
            <a:r>
              <a:rPr lang="en" sz="2000" dirty="0" smtClean="0"/>
              <a:t> – a sequence labelling task using IOB encoding for representing segments</a:t>
            </a:r>
          </a:p>
          <a:p>
            <a:pPr marL="457200" lvl="0" indent="-228600"/>
            <a:endParaRPr lang="en" sz="2000" dirty="0" smtClean="0"/>
          </a:p>
          <a:p>
            <a:pPr marL="457200" lvl="0" indent="-228600"/>
            <a:r>
              <a:rPr lang="en" sz="2000" dirty="0" smtClean="0"/>
              <a:t>Each word either begins, is inside, or outside of a named entity.</a:t>
            </a:r>
          </a:p>
          <a:p>
            <a:pPr marL="457200" lvl="0" indent="-228600"/>
            <a:endParaRPr lang="en" sz="2000" dirty="0" smtClean="0"/>
          </a:p>
          <a:p>
            <a:pPr marL="457200" lvl="0" indent="-228600"/>
            <a:r>
              <a:rPr lang="en" sz="2000" dirty="0" smtClean="0"/>
              <a:t>Conditional Random Fields for learning and inference.</a:t>
            </a:r>
          </a:p>
          <a:p>
            <a:pPr marL="457200" lvl="0" indent="-228600"/>
            <a:endParaRPr lang="en" sz="2000" dirty="0"/>
          </a:p>
          <a:p>
            <a:pPr marL="457200" lvl="0" indent="-228600"/>
            <a:r>
              <a:rPr lang="en" sz="2000" dirty="0" smtClean="0"/>
              <a:t>Brown clusters, and output of </a:t>
            </a:r>
            <a:r>
              <a:rPr lang="en" sz="2000" b="1" dirty="0" smtClean="0"/>
              <a:t>T-POS, T-CHUNK, </a:t>
            </a:r>
            <a:r>
              <a:rPr lang="en" sz="2000" dirty="0"/>
              <a:t>and</a:t>
            </a:r>
            <a:r>
              <a:rPr lang="en" sz="2000" b="1" dirty="0" smtClean="0"/>
              <a:t> T-CAP </a:t>
            </a:r>
            <a:r>
              <a:rPr lang="en" sz="2000" dirty="0" smtClean="0"/>
              <a:t>are used in generating features.</a:t>
            </a:r>
          </a:p>
          <a:p>
            <a:pPr marL="228600" lvl="0">
              <a:buNone/>
            </a:pPr>
            <a:endParaRPr lang="e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95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63826" y="318051"/>
            <a:ext cx="7580243" cy="7152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/>
              <a:t>2</a:t>
            </a:r>
            <a:r>
              <a:rPr lang="en" sz="2800" b="1" dirty="0" smtClean="0"/>
              <a:t>. Classifying Named Entities</a:t>
            </a:r>
            <a:endParaRPr lang="en" sz="2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63826" y="1276709"/>
            <a:ext cx="8195094" cy="4865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indent="-342900"/>
            <a:r>
              <a:rPr lang="en-IN" sz="2000" dirty="0" smtClean="0"/>
              <a:t>Twitter data contains many distinctive infrequent entity types, in any random sample of tweets, many types will occur a few times.</a:t>
            </a:r>
          </a:p>
          <a:p>
            <a:pPr marL="571500" indent="-342900"/>
            <a:r>
              <a:rPr lang="en-IN" sz="2000" dirty="0" smtClean="0"/>
              <a:t>Individual tweets often do not contain enough context to determine the type of entity. (Problem of many infrequent types)</a:t>
            </a:r>
          </a:p>
          <a:p>
            <a:pPr marL="571500" indent="-342900"/>
            <a:r>
              <a:rPr lang="en-IN" sz="1600" dirty="0"/>
              <a:t>“KKTNY in 45 mins</a:t>
            </a:r>
            <a:r>
              <a:rPr lang="en-IN" sz="1600" dirty="0" smtClean="0"/>
              <a:t>………..”</a:t>
            </a:r>
            <a:r>
              <a:rPr lang="en" sz="1600" dirty="0" smtClean="0"/>
              <a:t> – without any prior knowledge it is not enough context to determine what kind of entity “KKTNY” refers to.</a:t>
            </a:r>
          </a:p>
          <a:p>
            <a:pPr marL="571500" indent="-342900"/>
            <a:r>
              <a:rPr lang="en" sz="1600" dirty="0" smtClean="0"/>
              <a:t>But we can determine it to be a TV show since it often occurs with verbs </a:t>
            </a:r>
            <a:r>
              <a:rPr lang="en" sz="1600" i="1" dirty="0" smtClean="0"/>
              <a:t>watching </a:t>
            </a:r>
            <a:r>
              <a:rPr lang="en" sz="1600" dirty="0" smtClean="0"/>
              <a:t>or </a:t>
            </a:r>
            <a:r>
              <a:rPr lang="en" sz="1600" i="1" dirty="0" smtClean="0"/>
              <a:t>premieres.</a:t>
            </a:r>
          </a:p>
          <a:p>
            <a:pPr marL="228600">
              <a:buNone/>
            </a:pPr>
            <a:endParaRPr lang="en" sz="1400" dirty="0"/>
          </a:p>
          <a:p>
            <a:pPr marL="514350" indent="-285750"/>
            <a:r>
              <a:rPr lang="en-IN" sz="2000" dirty="0" smtClean="0"/>
              <a:t>For this problem – leverage large lists of entities and their types gathered </a:t>
            </a:r>
            <a:r>
              <a:rPr lang="en-IN" sz="2000" dirty="0" smtClean="0"/>
              <a:t>from </a:t>
            </a:r>
            <a:r>
              <a:rPr lang="en-IN" sz="2000" dirty="0" smtClean="0"/>
              <a:t>any open-domain ontology as a source of distant supervision, allowing large amount of unlabelled data in learning.</a:t>
            </a:r>
          </a:p>
          <a:p>
            <a:pPr marL="514350" indent="-285750"/>
            <a:endParaRPr lang="en-IN" sz="2000" dirty="0" smtClean="0"/>
          </a:p>
          <a:p>
            <a:pPr marL="514350" indent="-285750"/>
            <a:r>
              <a:rPr lang="en-IN" sz="2000" dirty="0" smtClean="0"/>
              <a:t>Apply </a:t>
            </a:r>
            <a:r>
              <a:rPr lang="en-IN" sz="2000" dirty="0" err="1" smtClean="0"/>
              <a:t>LabeledLDA</a:t>
            </a:r>
            <a:r>
              <a:rPr lang="en-IN" sz="2000" dirty="0" smtClean="0"/>
              <a:t> – makes each entity string as a mixture of types rather than single hidden variable to represent the type of each mention.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9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2000" dirty="0"/>
              <a:t>Source: Research paper, Named Entity Recognition in Tweets: An experimental study</a:t>
            </a:r>
            <a:r>
              <a:rPr lang="en" sz="2000" dirty="0" smtClean="0"/>
              <a:t>.</a:t>
            </a:r>
          </a:p>
          <a:p>
            <a:endParaRPr lang="en" sz="2000" dirty="0"/>
          </a:p>
          <a:p>
            <a:r>
              <a:rPr lang="en-IN" sz="2000" dirty="0">
                <a:hlinkClick r:id="rId2"/>
              </a:rPr>
              <a:t>http://blog.echen.me/2012/01/03/introduction-to-conditional-random-fields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/>
              <a:t>https://</a:t>
            </a:r>
            <a:r>
              <a:rPr lang="en-IN" sz="2000" dirty="0" smtClean="0"/>
              <a:t>github.com/aritter/twitter&lt;underscore&gt;nlp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05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54157" y="608455"/>
            <a:ext cx="8600661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7ECEFD"/>
                </a:solidFill>
              </a:rPr>
              <a:t>BrAna</a:t>
            </a:r>
            <a:endParaRPr lang="en" sz="4400" dirty="0">
              <a:solidFill>
                <a:srgbClr val="7ECEFD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54157" y="2154955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2185C5"/>
                </a:solidFill>
              </a:rPr>
              <a:t>What is Brana?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54157" y="3297674"/>
            <a:ext cx="5561100" cy="26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 dirty="0" smtClean="0"/>
              <a:t>It is a brand analysis platform which helps the user to understand the audience reaction towards the company’s products.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7ECEFD"/>
                </a:solidFill>
              </a:rPr>
              <a:t>Methodology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</a:t>
            </a:r>
            <a:r>
              <a:rPr lang="en-IN" dirty="0" smtClean="0"/>
              <a:t>o</a:t>
            </a:r>
            <a:r>
              <a:rPr lang="en" dirty="0" smtClean="0"/>
              <a:t>w will BrAna be built?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3699" y="579450"/>
            <a:ext cx="7163623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BrAna</a:t>
            </a:r>
            <a:r>
              <a:rPr lang="en" dirty="0" smtClean="0"/>
              <a:t> consits of three phases – </a:t>
            </a:r>
            <a:endParaRPr lang="en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42539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PHASE 1 –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Building the Data Set</a:t>
            </a:r>
            <a:endParaRPr lang="en" b="1" dirty="0" smtClean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Extracting the twitter data related to the brand/ company/ startup.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marL="285750" indent="-285750"/>
            <a:r>
              <a:rPr lang="en" sz="1600" b="1" dirty="0" smtClean="0"/>
              <a:t>PYTHON</a:t>
            </a:r>
          </a:p>
          <a:p>
            <a:pPr marL="285750" indent="-285750"/>
            <a:r>
              <a:rPr lang="en" sz="1600" b="1" dirty="0" smtClean="0"/>
              <a:t>REST- </a:t>
            </a:r>
            <a:r>
              <a:rPr lang="en" sz="1600" b="1" dirty="0" smtClean="0"/>
              <a:t>API</a:t>
            </a:r>
          </a:p>
          <a:p>
            <a:pPr marL="285750" indent="-285750"/>
            <a:r>
              <a:rPr lang="en" sz="1600" b="1" dirty="0"/>
              <a:t>NLP tools developed by University of Washington</a:t>
            </a:r>
          </a:p>
          <a:p>
            <a:pPr marL="285750" indent="-285750"/>
            <a:r>
              <a:rPr lang="en" sz="1600" b="1" dirty="0" smtClean="0"/>
              <a:t>Linux</a:t>
            </a:r>
          </a:p>
          <a:p>
            <a:pPr marL="285750" indent="-285750"/>
            <a:endParaRPr lang="en" sz="1200" b="1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42539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PHASE 2 –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Named Entity Recognition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Performing Named Entity Recognition, identifying the entities and chunking out the important data.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marL="285750" indent="-285750"/>
            <a:r>
              <a:rPr lang="en" sz="1600" b="1" dirty="0" smtClean="0"/>
              <a:t>PYTHON </a:t>
            </a:r>
          </a:p>
          <a:p>
            <a:pPr marL="285750" indent="-285750"/>
            <a:r>
              <a:rPr lang="en" sz="1600" b="1" dirty="0" smtClean="0"/>
              <a:t>NLP tools developed by University of </a:t>
            </a:r>
            <a:r>
              <a:rPr lang="en" sz="1600" b="1" dirty="0" smtClean="0"/>
              <a:t>Washington</a:t>
            </a:r>
          </a:p>
          <a:p>
            <a:pPr marL="285750" indent="-285750"/>
            <a:r>
              <a:rPr lang="en" sz="1600" b="1" dirty="0" smtClean="0"/>
              <a:t>Linux</a:t>
            </a:r>
            <a:endParaRPr lang="en" sz="1200" b="1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42539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PHASE 3 –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Sentiment Analysis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-IN" sz="1800" dirty="0" smtClean="0"/>
              <a:t>Performing Sentiment Analysis on chunks of data for extracted, and report the results.</a:t>
            </a:r>
          </a:p>
          <a:p>
            <a:pPr lvl="0">
              <a:spcBef>
                <a:spcPts val="0"/>
              </a:spcBef>
              <a:buNone/>
            </a:pPr>
            <a:endParaRPr lang="en-IN" sz="1800" dirty="0"/>
          </a:p>
          <a:p>
            <a:pPr marL="285750" indent="-285750"/>
            <a:r>
              <a:rPr lang="en" sz="1600" b="1" dirty="0" smtClean="0"/>
              <a:t>PYTHON</a:t>
            </a:r>
          </a:p>
          <a:p>
            <a:pPr marL="285750" indent="-285750"/>
            <a:r>
              <a:rPr lang="en" sz="1600" b="1" dirty="0" smtClean="0"/>
              <a:t>Linux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0207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</a:t>
            </a:r>
            <a:r>
              <a:rPr lang="en-IN" dirty="0" smtClean="0"/>
              <a:t>for Brand Analysis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751938"/>
            <a:ext cx="6462600" cy="4736400"/>
          </a:xfrm>
        </p:spPr>
        <p:txBody>
          <a:bodyPr/>
          <a:lstStyle/>
          <a:p>
            <a:pPr>
              <a:buNone/>
            </a:pPr>
            <a:r>
              <a:rPr lang="en-IN" sz="2400" i="1" dirty="0" smtClean="0"/>
              <a:t>“Most </a:t>
            </a:r>
            <a:r>
              <a:rPr lang="en-IN" sz="2400" i="1" dirty="0"/>
              <a:t>products launched by </a:t>
            </a:r>
            <a:r>
              <a:rPr lang="en-IN" sz="2400" i="1" dirty="0" err="1" smtClean="0"/>
              <a:t>Ramdevâ</a:t>
            </a:r>
            <a:r>
              <a:rPr lang="en-IN" sz="2400" i="1" dirty="0" smtClean="0"/>
              <a:t>™ </a:t>
            </a:r>
            <a:r>
              <a:rPr lang="en-IN" sz="2400" i="1" dirty="0" err="1"/>
              <a:t>Patanjali</a:t>
            </a:r>
            <a:r>
              <a:rPr lang="en-IN" sz="2400" i="1" dirty="0"/>
              <a:t> are below standard! Many fail quality test, RTI inquiry finds... https://</a:t>
            </a:r>
            <a:r>
              <a:rPr lang="en-IN" sz="2400" i="1" dirty="0" smtClean="0"/>
              <a:t>t.co/4PLtDf2ias.”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 smtClean="0"/>
              <a:t>Helps in brand analysis</a:t>
            </a:r>
          </a:p>
          <a:p>
            <a:pPr>
              <a:buNone/>
            </a:pPr>
            <a:r>
              <a:rPr lang="en-IN" sz="2000" dirty="0" smtClean="0"/>
              <a:t>Key terms – </a:t>
            </a:r>
          </a:p>
          <a:p>
            <a:pPr marL="342900" indent="-342900"/>
            <a:r>
              <a:rPr lang="en-IN" sz="2000" dirty="0" err="1" smtClean="0"/>
              <a:t>Patanjali</a:t>
            </a:r>
            <a:endParaRPr lang="en-IN" sz="2000" dirty="0" smtClean="0"/>
          </a:p>
          <a:p>
            <a:pPr marL="342900" lvl="2" indent="-342900"/>
            <a:r>
              <a:rPr lang="en-IN" sz="1600" dirty="0" smtClean="0"/>
              <a:t>Fails</a:t>
            </a:r>
          </a:p>
          <a:p>
            <a:pPr marL="342900" lvl="2" indent="-342900"/>
            <a:r>
              <a:rPr lang="en-IN" sz="1600" dirty="0" smtClean="0"/>
              <a:t>Below standard</a:t>
            </a:r>
          </a:p>
          <a:p>
            <a:pPr lvl="1">
              <a:buNone/>
            </a:pPr>
            <a:endParaRPr lang="en-IN" sz="1600" dirty="0" smtClean="0"/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24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8900" y="238538"/>
            <a:ext cx="6462600" cy="1143000"/>
          </a:xfrm>
        </p:spPr>
        <p:txBody>
          <a:bodyPr/>
          <a:lstStyle/>
          <a:p>
            <a:r>
              <a:rPr lang="en-IN" b="1" dirty="0"/>
              <a:t>T</a:t>
            </a:r>
            <a:r>
              <a:rPr lang="en-IN" b="1" dirty="0" smtClean="0"/>
              <a:t>argets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8900" y="1832115"/>
            <a:ext cx="2406092" cy="4967700"/>
          </a:xfrm>
        </p:spPr>
        <p:txBody>
          <a:bodyPr/>
          <a:lstStyle/>
          <a:p>
            <a:pPr>
              <a:buNone/>
            </a:pPr>
            <a:r>
              <a:rPr lang="en-IN" sz="2000" b="1" dirty="0" smtClean="0"/>
              <a:t>Present state: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/>
          </a:p>
          <a:p>
            <a:pPr marL="285750" indent="-285750"/>
            <a:r>
              <a:rPr lang="en-IN" sz="1800" dirty="0" smtClean="0"/>
              <a:t>Twitter Data extraction.</a:t>
            </a:r>
          </a:p>
          <a:p>
            <a:pPr marL="285750" indent="-285750"/>
            <a:r>
              <a:rPr lang="en-IN" sz="1800" dirty="0" smtClean="0"/>
              <a:t>Background work required for </a:t>
            </a:r>
            <a:r>
              <a:rPr lang="en-IN" sz="1800" dirty="0"/>
              <a:t>Named-Entity </a:t>
            </a:r>
            <a:r>
              <a:rPr lang="en-IN" sz="1800" dirty="0" smtClean="0"/>
              <a:t>Recognition – Research and algorithms.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436980" y="1832115"/>
            <a:ext cx="2371200" cy="4967700"/>
          </a:xfrm>
        </p:spPr>
        <p:txBody>
          <a:bodyPr/>
          <a:lstStyle/>
          <a:p>
            <a:pPr>
              <a:buNone/>
            </a:pPr>
            <a:r>
              <a:rPr lang="en-IN" sz="2000" b="1" dirty="0"/>
              <a:t>By the end of </a:t>
            </a:r>
            <a:r>
              <a:rPr lang="en-IN" sz="2000" b="1" dirty="0" smtClean="0"/>
              <a:t>this </a:t>
            </a:r>
            <a:r>
              <a:rPr lang="en-IN" sz="2000" b="1" dirty="0"/>
              <a:t>semester: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Entire execution of Named-Entity Recognition for Twitter Data.</a:t>
            </a:r>
          </a:p>
          <a:p>
            <a:pPr marL="285750" indent="-285750"/>
            <a:endParaRPr lang="en-IN" sz="1800" dirty="0"/>
          </a:p>
          <a:p>
            <a:pPr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6250168" y="1832115"/>
            <a:ext cx="2509520" cy="2375452"/>
          </a:xfrm>
        </p:spPr>
        <p:txBody>
          <a:bodyPr/>
          <a:lstStyle/>
          <a:p>
            <a:pPr>
              <a:buNone/>
            </a:pPr>
            <a:r>
              <a:rPr lang="en-IN" sz="2000" b="1" dirty="0"/>
              <a:t>By next semester: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 marL="285750" indent="-285750"/>
            <a:r>
              <a:rPr lang="en-IN" sz="1800" dirty="0"/>
              <a:t>Sentiment Analysis for </a:t>
            </a:r>
            <a:r>
              <a:rPr lang="en-IN" sz="1800" dirty="0" smtClean="0"/>
              <a:t>Brands.</a:t>
            </a:r>
            <a:endParaRPr lang="en-IN" sz="1800" dirty="0"/>
          </a:p>
          <a:p>
            <a:pPr marL="285750" indent="-285750"/>
            <a:r>
              <a:rPr lang="en-IN" sz="1800" dirty="0" smtClean="0"/>
              <a:t>Compilation of all phases.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01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7ECEFD"/>
                </a:solidFill>
              </a:rPr>
              <a:t>Building the </a:t>
            </a:r>
            <a:br>
              <a:rPr lang="en" sz="7200" b="1" dirty="0" smtClean="0">
                <a:solidFill>
                  <a:srgbClr val="7ECEFD"/>
                </a:solidFill>
              </a:rPr>
            </a:br>
            <a:r>
              <a:rPr lang="en" sz="7200" b="1" dirty="0" smtClean="0">
                <a:solidFill>
                  <a:srgbClr val="7ECEFD"/>
                </a:solidFill>
              </a:rPr>
              <a:t>Data Set</a:t>
            </a:r>
            <a:endParaRPr lang="en" b="1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Python </a:t>
            </a:r>
            <a:r>
              <a:rPr lang="en-IN" dirty="0"/>
              <a:t>and REST API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95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90331" y="274650"/>
            <a:ext cx="1815548" cy="625853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REST-API to extract data from Twitter</a:t>
            </a:r>
            <a:endParaRPr lang="e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7728" r="8304" b="5701"/>
          <a:stretch/>
        </p:blipFill>
        <p:spPr>
          <a:xfrm>
            <a:off x="2822711" y="233309"/>
            <a:ext cx="6321289" cy="63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1095</Words>
  <Application>Microsoft Office PowerPoint</Application>
  <PresentationFormat>On-screen Show (4:3)</PresentationFormat>
  <Paragraphs>169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Raleway</vt:lpstr>
      <vt:lpstr>Lato</vt:lpstr>
      <vt:lpstr>Antonio template</vt:lpstr>
      <vt:lpstr>BrAna – Brand Analysis Platform</vt:lpstr>
      <vt:lpstr>Current Scenario</vt:lpstr>
      <vt:lpstr>BrAna</vt:lpstr>
      <vt:lpstr>Methodology</vt:lpstr>
      <vt:lpstr>BrAna consits of three phases – </vt:lpstr>
      <vt:lpstr>Example for Brand Analysis</vt:lpstr>
      <vt:lpstr>Targets</vt:lpstr>
      <vt:lpstr>Building the  Data Set</vt:lpstr>
      <vt:lpstr>Using REST-API to extract data from Twitter</vt:lpstr>
      <vt:lpstr>Twitter data extracted</vt:lpstr>
      <vt:lpstr>PowerPoint Presentation</vt:lpstr>
      <vt:lpstr>1. Part Of Speech (POS) tagging</vt:lpstr>
      <vt:lpstr>1. Part Of Speech (POS) tagging  (contd.)</vt:lpstr>
      <vt:lpstr>Brown clusters example</vt:lpstr>
      <vt:lpstr>1. Part Of Speech (POS) tagging  (contd.)</vt:lpstr>
      <vt:lpstr>2. Shallow Parsing (or Chunking)</vt:lpstr>
      <vt:lpstr>PowerPoint Presentation</vt:lpstr>
      <vt:lpstr>3. Capitalization</vt:lpstr>
      <vt:lpstr>Named Entity Recognition</vt:lpstr>
      <vt:lpstr>PowerPoint Presentation</vt:lpstr>
      <vt:lpstr>1. Segmenting Named Entities</vt:lpstr>
      <vt:lpstr>2. Classifying Named Entities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BrAna – Brand Analysis Platform</dc:title>
  <dc:creator>Toshal Patel</dc:creator>
  <cp:lastModifiedBy>Toshal Patel</cp:lastModifiedBy>
  <cp:revision>69</cp:revision>
  <dcterms:modified xsi:type="dcterms:W3CDTF">2017-10-09T09:43:45Z</dcterms:modified>
</cp:coreProperties>
</file>