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74" r:id="rId6"/>
    <p:sldId id="280" r:id="rId7"/>
    <p:sldId id="283" r:id="rId8"/>
    <p:sldId id="269" r:id="rId9"/>
    <p:sldId id="261" r:id="rId10"/>
    <p:sldId id="293" r:id="rId11"/>
    <p:sldId id="284" r:id="rId12"/>
    <p:sldId id="285" r:id="rId13"/>
    <p:sldId id="294" r:id="rId14"/>
    <p:sldId id="295" r:id="rId15"/>
    <p:sldId id="296" r:id="rId16"/>
    <p:sldId id="298" r:id="rId17"/>
    <p:sldId id="299" r:id="rId18"/>
    <p:sldId id="300" r:id="rId19"/>
    <p:sldId id="301" r:id="rId20"/>
    <p:sldId id="302" r:id="rId21"/>
    <p:sldId id="303" r:id="rId22"/>
    <p:sldId id="268" r:id="rId23"/>
    <p:sldId id="264" r:id="rId24"/>
    <p:sldId id="265" r:id="rId25"/>
    <p:sldId id="267" r:id="rId26"/>
    <p:sldId id="270" r:id="rId27"/>
    <p:sldId id="271" r:id="rId28"/>
    <p:sldId id="272" r:id="rId29"/>
    <p:sldId id="297" r:id="rId30"/>
    <p:sldId id="275" r:id="rId31"/>
    <p:sldId id="276" r:id="rId32"/>
    <p:sldId id="277" r:id="rId33"/>
    <p:sldId id="278" r:id="rId34"/>
    <p:sldId id="321" r:id="rId35"/>
    <p:sldId id="322" r:id="rId36"/>
    <p:sldId id="323" r:id="rId37"/>
    <p:sldId id="307" r:id="rId38"/>
    <p:sldId id="308" r:id="rId39"/>
    <p:sldId id="313" r:id="rId40"/>
    <p:sldId id="309" r:id="rId41"/>
    <p:sldId id="311" r:id="rId42"/>
    <p:sldId id="314" r:id="rId43"/>
    <p:sldId id="315" r:id="rId44"/>
    <p:sldId id="316" r:id="rId45"/>
    <p:sldId id="310" r:id="rId46"/>
    <p:sldId id="325" r:id="rId47"/>
    <p:sldId id="326" r:id="rId48"/>
    <p:sldId id="324" r:id="rId49"/>
    <p:sldId id="317" r:id="rId50"/>
    <p:sldId id="312" r:id="rId51"/>
    <p:sldId id="318" r:id="rId52"/>
    <p:sldId id="319" r:id="rId53"/>
    <p:sldId id="305" r:id="rId54"/>
    <p:sldId id="306" r:id="rId55"/>
    <p:sldId id="320" r:id="rId56"/>
    <p:sldId id="327" r:id="rId57"/>
    <p:sldId id="328" r:id="rId58"/>
    <p:sldId id="329" r:id="rId59"/>
    <p:sldId id="331" r:id="rId60"/>
    <p:sldId id="330" r:id="rId61"/>
    <p:sldId id="332" r:id="rId62"/>
    <p:sldId id="337" r:id="rId63"/>
    <p:sldId id="333" r:id="rId64"/>
    <p:sldId id="334" r:id="rId65"/>
    <p:sldId id="335" r:id="rId66"/>
    <p:sldId id="338" r:id="rId67"/>
    <p:sldId id="339" r:id="rId68"/>
    <p:sldId id="340" r:id="rId69"/>
    <p:sldId id="343" r:id="rId70"/>
    <p:sldId id="341" r:id="rId71"/>
    <p:sldId id="336" r:id="rId7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CBF8-3071-4541-9F6D-11C08B4063C4}" type="datetimeFigureOut">
              <a:rPr lang="ru-RU" smtClean="0"/>
              <a:pPr/>
              <a:t>23.03.2018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7EBA2-03F4-471D-8021-FBB91596A3C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27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580D-B139-4850-AE5F-109C4EEAF41B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E9290-C15F-4835-9EAC-105C03006B40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we specify a different normal for each vertex!!!  This will be clear when we talk about lighting!!!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9AC8E6-D94E-4EDA-BB98-258B0654FF51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C1DB8-4F34-4813-99E5-83663F11C14E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06A7B-AD46-47D1-BCD6-9C3A416A7C33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83EAD-E724-4D73-8A28-EEC1EB592C11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4400" y="5048250"/>
            <a:ext cx="7315200" cy="88106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5048250"/>
            <a:ext cx="228600" cy="88106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grpSp>
        <p:nvGrpSpPr>
          <p:cNvPr id="2" name="Группа 17"/>
          <p:cNvGrpSpPr>
            <a:grpSpLocks/>
          </p:cNvGrpSpPr>
          <p:nvPr/>
        </p:nvGrpSpPr>
        <p:grpSpPr bwMode="auto">
          <a:xfrm>
            <a:off x="903288" y="1785938"/>
            <a:ext cx="5143500" cy="571500"/>
            <a:chOff x="832162" y="1785926"/>
            <a:chExt cx="5143536" cy="571504"/>
          </a:xfrm>
        </p:grpSpPr>
        <p:sp>
          <p:nvSpPr>
            <p:cNvPr id="11" name="Подзаголовок 2"/>
            <p:cNvSpPr txBox="1">
              <a:spLocks/>
            </p:cNvSpPr>
            <p:nvPr userDrawn="1"/>
          </p:nvSpPr>
          <p:spPr>
            <a:xfrm>
              <a:off x="832162" y="1785926"/>
              <a:ext cx="4572032" cy="357189"/>
            </a:xfrm>
            <a:prstGeom prst="rect">
              <a:avLst/>
            </a:prstGeom>
          </p:spPr>
          <p:txBody>
            <a:bodyPr>
              <a:normAutofit fontScale="62500" lnSpcReduction="20000"/>
            </a:bodyPr>
            <a:lstStyle/>
            <a:p>
              <a:pPr marL="274320" indent="-274320" eaLnBrk="1" fontAlgn="auto" hangingPunct="1"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6000"/>
                <a:buFont typeface="Wingdings 3"/>
                <a:buNone/>
                <a:defRPr/>
              </a:pPr>
              <a:r>
                <a:rPr lang="en-US" sz="2600" dirty="0">
                  <a:solidFill>
                    <a:schemeClr val="accent1"/>
                  </a:solidFill>
                  <a:latin typeface="+mn-lt"/>
                </a:rPr>
                <a:t>Computing Mathematics and Cybernetics faculty</a:t>
              </a:r>
            </a:p>
          </p:txBody>
        </p:sp>
        <p:sp>
          <p:nvSpPr>
            <p:cNvPr id="12" name="TextBox 11"/>
            <p:cNvSpPr txBox="1">
              <a:spLocks noChangeArrowheads="1"/>
            </p:cNvSpPr>
            <p:nvPr userDrawn="1"/>
          </p:nvSpPr>
          <p:spPr bwMode="auto">
            <a:xfrm>
              <a:off x="832162" y="2019290"/>
              <a:ext cx="5143536" cy="33814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marL="273050" indent="-2730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None/>
                <a:defRPr/>
              </a:pPr>
              <a:r>
                <a:rPr lang="en-US" sz="1600" dirty="0" smtClean="0">
                  <a:solidFill>
                    <a:schemeClr val="accent1"/>
                  </a:solidFill>
                  <a:latin typeface="+mn-lt"/>
                </a:rPr>
                <a:t>Software department</a:t>
              </a:r>
            </a:p>
          </p:txBody>
        </p:sp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216025" y="3143250"/>
            <a:ext cx="7004050" cy="4000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lang="en-US" sz="2000" b="1" dirty="0" smtClean="0">
                <a:solidFill>
                  <a:schemeClr val="accent1"/>
                </a:solidFill>
                <a:latin typeface="Segoe UI" panose="020B0502040204020203" pitchFamily="34" charset="0"/>
              </a:rPr>
              <a:t>Computer Graphics. </a:t>
            </a:r>
            <a:r>
              <a:rPr lang="en-US" sz="2000" dirty="0" smtClean="0">
                <a:solidFill>
                  <a:schemeClr val="accent1"/>
                </a:solidFill>
                <a:latin typeface="Segoe UI" panose="020B0502040204020203" pitchFamily="34" charset="0"/>
              </a:rPr>
              <a:t>Introduction Course</a:t>
            </a:r>
          </a:p>
        </p:txBody>
      </p:sp>
      <p:pic>
        <p:nvPicPr>
          <p:cNvPr id="14" name="Рисунок 23" descr="ННГУ-eng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288" y="636588"/>
            <a:ext cx="428625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73344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E8A57AC6-A52D-4852-A354-93D926E4D722}" type="datetime1">
              <a:rPr lang="ru-RU" smtClean="0"/>
              <a:pPr/>
              <a:t>23.03.2018</a:t>
            </a:fld>
            <a:endParaRPr lang="ru-RU" dirty="0"/>
          </a:p>
        </p:txBody>
      </p:sp>
      <p:sp>
        <p:nvSpPr>
          <p:cNvPr id="16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 algn="ctr">
              <a:defRPr sz="1100">
                <a:latin typeface="+mn-lt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17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авнобедренный треугольник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3"/>
          </p:nvPr>
        </p:nvSpPr>
        <p:spPr>
          <a:xfrm>
            <a:off x="1259632" y="3789363"/>
            <a:ext cx="6840760" cy="1008062"/>
          </a:xfrm>
        </p:spPr>
        <p:txBody>
          <a:bodyPr/>
          <a:lstStyle>
            <a:lvl1pPr algn="r">
              <a:buNone/>
              <a:defRPr sz="2800" baseline="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09EB617-D3E3-4232-85EC-F9387CD7D5D0}" type="datetime1">
              <a:rPr lang="ru-RU" smtClean="0"/>
              <a:pPr/>
              <a:t>23.03.2018</a:t>
            </a:fld>
            <a:endParaRPr lang="ru-RU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CDD36B5-F432-4ED1-A80D-E9153C88BE72}" type="datetime1">
              <a:rPr lang="ru-RU" smtClean="0"/>
              <a:pPr/>
              <a:t>23.03.2018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457200" y="1268413"/>
            <a:ext cx="8229600" cy="48974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927A3F7-B811-4DD1-AB24-BAE13C050C7B}" type="datetime1">
              <a:rPr lang="ru-RU" smtClean="0"/>
              <a:pPr/>
              <a:t>23.03.2018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310B59F-7BF1-4426-9C15-8E3D3FAFD9D9}" type="datetime1">
              <a:rPr lang="ru-RU" smtClean="0"/>
              <a:pPr/>
              <a:t>23.03.2018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AD3456E-0BA3-4DD2-8CE6-7A80B89D92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15250" y="6356350"/>
            <a:ext cx="9747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 typeface="Arial" charset="0"/>
              <a:buNone/>
              <a:defRPr kumimoji="0" sz="1200">
                <a:solidFill>
                  <a:schemeClr val="tx2"/>
                </a:solidFill>
                <a:latin typeface="DendaNewC" pitchFamily="50" charset="0"/>
              </a:defRPr>
            </a:lvl1pPr>
          </a:lstStyle>
          <a:p>
            <a:fld id="{27044CBE-6FB7-4483-9273-E649F00D0E33}" type="datetime1">
              <a:rPr lang="ru-RU" smtClean="0"/>
              <a:pPr/>
              <a:t>23.03.2018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43250" y="6356350"/>
            <a:ext cx="3714750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buFont typeface="Arial" charset="0"/>
              <a:buNone/>
              <a:defRPr kumimoji="0" sz="1100">
                <a:solidFill>
                  <a:schemeClr val="tx2"/>
                </a:solidFill>
                <a:latin typeface="DendaNewC" pitchFamily="50" charset="0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400">
                <a:solidFill>
                  <a:schemeClr val="tx2"/>
                </a:solidFill>
                <a:latin typeface="DendaNewC" pitchFamily="50" charset="0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31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1032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pic>
        <p:nvPicPr>
          <p:cNvPr id="1034" name="Рисунок 14" descr="NNGU_Logo_PNG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14625" y="6357938"/>
            <a:ext cx="3571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rgbClr val="F79646"/>
        </a:buClr>
        <a:buSzPct val="76000"/>
        <a:buFont typeface="Wingdings 3" pitchFamily="18" charset="2"/>
        <a:buChar char="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009B8D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SzPct val="7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OpenGL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Белокаменская А.А., Васильев Е.П.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OpenTK function format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GL.Vertex</a:t>
            </a:r>
            <a:r>
              <a:rPr lang="ru-RU" dirty="0" smtClean="0"/>
              <a:t>2</a:t>
            </a:r>
            <a:r>
              <a:rPr lang="en-US" dirty="0" smtClean="0"/>
              <a:t>(-1, -1, 1); </a:t>
            </a:r>
            <a:r>
              <a:rPr lang="ru-RU" dirty="0" smtClean="0"/>
              <a:t>+</a:t>
            </a:r>
            <a:r>
              <a:rPr lang="en-US" dirty="0" smtClean="0"/>
              <a:t>17 </a:t>
            </a:r>
            <a:r>
              <a:rPr lang="ru-RU" dirty="0" smtClean="0"/>
              <a:t>перегруженных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r>
              <a:rPr lang="en-US" dirty="0" smtClean="0"/>
              <a:t>GL.Vertex3(-1, -1, 1); </a:t>
            </a:r>
            <a:r>
              <a:rPr lang="ru-RU" dirty="0" smtClean="0"/>
              <a:t>+</a:t>
            </a:r>
            <a:r>
              <a:rPr lang="en-US" dirty="0" smtClean="0"/>
              <a:t>17 </a:t>
            </a:r>
            <a:r>
              <a:rPr lang="ru-RU" dirty="0" smtClean="0"/>
              <a:t>перегруженных</a:t>
            </a:r>
          </a:p>
          <a:p>
            <a:endParaRPr lang="ru-RU" dirty="0" smtClean="0"/>
          </a:p>
          <a:p>
            <a:r>
              <a:rPr lang="en-US" dirty="0" smtClean="0"/>
              <a:t>GL.Vertex</a:t>
            </a:r>
            <a:r>
              <a:rPr lang="ru-RU" dirty="0" smtClean="0"/>
              <a:t>4</a:t>
            </a:r>
            <a:r>
              <a:rPr lang="en-US" dirty="0" smtClean="0"/>
              <a:t>(-1, -1, 1); </a:t>
            </a:r>
            <a:r>
              <a:rPr lang="ru-RU" dirty="0" smtClean="0"/>
              <a:t>+</a:t>
            </a:r>
            <a:r>
              <a:rPr lang="en-US" dirty="0" smtClean="0"/>
              <a:t>17 </a:t>
            </a:r>
            <a:r>
              <a:rPr lang="ru-RU" dirty="0" smtClean="0"/>
              <a:t>перегруженных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91B5B54-FD8D-4F6D-BDF4-83B450473C55}" type="datetime1">
              <a:rPr lang="ru-RU" smtClean="0"/>
              <a:pPr/>
              <a:t>23.03.2018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glBegin()…glEnd()</a:t>
            </a:r>
          </a:p>
        </p:txBody>
      </p:sp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 smtClean="0"/>
              <a:t>Точки геометрии прописываются между «скобками»</a:t>
            </a:r>
            <a:r>
              <a:rPr lang="en-US" sz="2800" dirty="0" smtClean="0"/>
              <a:t> </a:t>
            </a:r>
            <a:r>
              <a:rPr lang="en-US" sz="2800" dirty="0"/>
              <a:t>glBegin</a:t>
            </a:r>
            <a:r>
              <a:rPr lang="en-US" sz="2800" dirty="0" smtClean="0"/>
              <a:t>(</a:t>
            </a:r>
            <a:r>
              <a:rPr lang="ru-RU" sz="2800" dirty="0" smtClean="0"/>
              <a:t>…</a:t>
            </a:r>
            <a:r>
              <a:rPr lang="en-US" sz="2800" dirty="0" smtClean="0"/>
              <a:t>), </a:t>
            </a:r>
            <a:r>
              <a:rPr lang="en-US" sz="2800" dirty="0"/>
              <a:t>glEnd</a:t>
            </a:r>
            <a:r>
              <a:rPr lang="en-US" sz="2800" dirty="0" smtClean="0"/>
              <a:t>()</a:t>
            </a: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glBegin(GL_TRIANGLES);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for (int i=0; i&lt;ntris;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 smtClean="0"/>
              <a:t>glColor3f(tri[i].r0,tri[i].g0,tri[i].b0</a:t>
            </a:r>
            <a:r>
              <a:rPr lang="en-US" sz="1800" dirty="0"/>
              <a:t>);            // Color of vertex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glNormal3f(tri[i].nx0,tri[i].ny0,tri[i].nz0);    // Normal of vertex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glVertex3f(tri[i].x0,tri[i].y0,tri[i].z0);          // Position of vertex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glEnd();   // Sends all the vertices/normals to the OpenGL </a:t>
            </a:r>
            <a:r>
              <a:rPr lang="en-US" sz="1800" dirty="0" smtClean="0"/>
              <a:t>library</a:t>
            </a:r>
            <a:endParaRPr lang="ru-RU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/>
              <a:t>OpenTK:</a:t>
            </a:r>
            <a:endParaRPr lang="ru-RU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GL.Begin(PrimitiveType.Quads);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35C-C263-4B3A-ADF7-D1F28E0FE3A9}" type="datetime1">
              <a:rPr lang="ru-RU" smtClean="0"/>
              <a:pPr/>
              <a:t>23.03.2018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glBegin()…glEnd()</a:t>
            </a:r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OpenGL supports many primitives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/>
              <a:t>	glBegin(GL_LINES);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/>
              <a:t>	glBegin(GL_QUADS);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/>
              <a:t>	glBegin(GL_POLYGON);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OpenTK </a:t>
            </a:r>
            <a:r>
              <a:rPr lang="ru-RU" dirty="0" smtClean="0"/>
              <a:t>содержит перечисление </a:t>
            </a:r>
            <a:r>
              <a:rPr lang="en-US" dirty="0" smtClean="0"/>
              <a:t>PrimitiveTypes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113-DEE1-4B23-9BF8-69F07A9C7ECD}" type="datetime1">
              <a:rPr lang="ru-RU" smtClean="0"/>
              <a:pPr/>
              <a:t>23.03.2018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glEnable()</a:t>
            </a:r>
            <a:r>
              <a:rPr lang="ru-RU" dirty="0" smtClean="0"/>
              <a:t> и </a:t>
            </a:r>
            <a:r>
              <a:rPr lang="en-US" dirty="0" smtClean="0"/>
              <a:t>glDisable()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Включают и выключают различные возможности </a:t>
            </a:r>
            <a:r>
              <a:rPr lang="en-US" dirty="0" smtClean="0"/>
              <a:t>OpenGL</a:t>
            </a:r>
          </a:p>
          <a:p>
            <a:pPr>
              <a:buNone/>
            </a:pPr>
            <a:r>
              <a:rPr lang="en-US" dirty="0" smtClean="0"/>
              <a:t>void glEnable( GLenum cap); </a:t>
            </a:r>
          </a:p>
          <a:p>
            <a:pPr>
              <a:buNone/>
            </a:pPr>
            <a:r>
              <a:rPr lang="en-US" dirty="0" smtClean="0"/>
              <a:t>void glDisable( GLenum cap);</a:t>
            </a:r>
            <a:endParaRPr lang="ru-RU" dirty="0" smtClean="0"/>
          </a:p>
          <a:p>
            <a:pPr>
              <a:buNone/>
            </a:pPr>
            <a:r>
              <a:rPr lang="en-US" i="1" dirty="0" smtClean="0"/>
              <a:t>cap</a:t>
            </a:r>
            <a:r>
              <a:rPr lang="ru-RU" i="1" dirty="0" smtClean="0"/>
              <a:t>:</a:t>
            </a:r>
          </a:p>
          <a:p>
            <a:pPr>
              <a:buNone/>
            </a:pPr>
            <a:r>
              <a:rPr lang="en-US" dirty="0" smtClean="0"/>
              <a:t>GL_BLEND</a:t>
            </a:r>
            <a:r>
              <a:rPr lang="ru-RU" dirty="0" smtClean="0"/>
              <a:t> (внутри смешает цвета вершин)</a:t>
            </a:r>
            <a:r>
              <a:rPr lang="en-US" dirty="0" smtClean="0"/>
              <a:t>, </a:t>
            </a:r>
            <a:r>
              <a:rPr lang="en-US" dirty="0" smtClean="0"/>
              <a:t>GL_CULL_FACE, </a:t>
            </a:r>
            <a:r>
              <a:rPr lang="en-US" dirty="0" smtClean="0"/>
              <a:t>GL_DEPTH_TEST (</a:t>
            </a:r>
            <a:r>
              <a:rPr lang="ru-RU" dirty="0" smtClean="0"/>
              <a:t>сортировка по дальности)</a:t>
            </a:r>
            <a:r>
              <a:rPr lang="en-US" dirty="0" smtClean="0"/>
              <a:t>, </a:t>
            </a:r>
            <a:r>
              <a:rPr lang="en-US" dirty="0" smtClean="0"/>
              <a:t>GL_LINE_SMOOTH, GL_POLYGON_SMOOTH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В </a:t>
            </a:r>
            <a:r>
              <a:rPr lang="en-US" dirty="0" smtClean="0"/>
              <a:t>OpenTK </a:t>
            </a:r>
            <a:r>
              <a:rPr lang="ru-RU" dirty="0" smtClean="0"/>
              <a:t>для этого есть перечисление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EnableCap</a:t>
            </a:r>
            <a:endParaRPr lang="en-US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AA25-8611-4F4C-A630-EAC48A706BD8}" type="datetime1">
              <a:rPr lang="ru-RU" smtClean="0"/>
              <a:pPr/>
              <a:t>23.03.2018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glHint(GLenum target,  GLenum mode);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Некоторые аспекты поведения </a:t>
            </a:r>
            <a:r>
              <a:rPr lang="en-US" dirty="0" smtClean="0"/>
              <a:t>OpenGL </a:t>
            </a:r>
            <a:r>
              <a:rPr lang="ru-RU" dirty="0" smtClean="0"/>
              <a:t>могут иметь дополнительные настройки с помощью </a:t>
            </a:r>
            <a:r>
              <a:rPr lang="en-US" dirty="0" smtClean="0"/>
              <a:t>glHint()</a:t>
            </a:r>
          </a:p>
          <a:p>
            <a:r>
              <a:rPr lang="en-US" i="1" dirty="0" smtClean="0"/>
              <a:t>Target</a:t>
            </a:r>
          </a:p>
          <a:p>
            <a:pPr lvl="1"/>
            <a:r>
              <a:rPr lang="en-US" dirty="0" smtClean="0"/>
              <a:t>GL_FOG_HINT,  GL_GENERATE_MIPMAP_HINT,                     GL_LINE_SMOOTH_HINT, GL_PERSPECTIVE_CORRECTION_HINT,                     GL_POINT_SMOOTH_HINT, GL_POLYGON_SMOOTH_HINT, GL_TEXTURE_COMPRESSION_HINT, GL_FRAGMENT_SHADER_DERIVATIVE_HINT</a:t>
            </a:r>
          </a:p>
          <a:p>
            <a:r>
              <a:rPr lang="en-US" i="1" dirty="0" smtClean="0"/>
              <a:t>Mode</a:t>
            </a:r>
          </a:p>
          <a:p>
            <a:pPr lvl="1"/>
            <a:r>
              <a:rPr lang="en-US" dirty="0" smtClean="0"/>
              <a:t>GL_FASTEST,  GL_NICEST, </a:t>
            </a:r>
            <a:r>
              <a:rPr lang="en-US" dirty="0" smtClean="0"/>
              <a:t>GL_DONT_CARE</a:t>
            </a:r>
            <a:r>
              <a:rPr lang="ru-RU" dirty="0" smtClean="0"/>
              <a:t> (тип </a:t>
            </a:r>
            <a:r>
              <a:rPr lang="ru-RU" dirty="0" err="1" smtClean="0"/>
              <a:t>отрисовки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4A89-BAF5-4CF6-BB05-D7F841BCF8F2}" type="datetime1">
              <a:rPr lang="ru-RU" smtClean="0"/>
              <a:pPr/>
              <a:t>23.03.2018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SwapBuffers();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 контексту </a:t>
            </a:r>
            <a:r>
              <a:rPr lang="en-US" dirty="0" smtClean="0"/>
              <a:t>OpenGL </a:t>
            </a:r>
            <a:r>
              <a:rPr lang="ru-RU" dirty="0" smtClean="0"/>
              <a:t>принадлежит два цветных буфера, один для отрисовки, другой для отображения его на экране</a:t>
            </a:r>
            <a:r>
              <a:rPr lang="en-US" dirty="0" smtClean="0"/>
              <a:t>. SwapBuffers() </a:t>
            </a:r>
            <a:r>
              <a:rPr lang="ru-RU" dirty="0" smtClean="0"/>
              <a:t>меняет их местами</a:t>
            </a:r>
          </a:p>
          <a:p>
            <a:r>
              <a:rPr lang="ru-RU" dirty="0" smtClean="0"/>
              <a:t>На самом деле буферов, в том числе и цветных больше, ещё есть буфер глубины, маски.</a:t>
            </a:r>
          </a:p>
          <a:p>
            <a:r>
              <a:rPr lang="ru-RU" dirty="0" smtClean="0"/>
              <a:t>Перед отрисовкой каждого кадра эти буферы надо очистить с помощью </a:t>
            </a:r>
            <a:r>
              <a:rPr lang="en-US" dirty="0" err="1" smtClean="0"/>
              <a:t>glClear</a:t>
            </a:r>
            <a:r>
              <a:rPr lang="en-US" dirty="0" smtClean="0"/>
              <a:t>();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 одной картинке рисуем, другая лежит.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9EA4-70C5-46C0-9C54-F303BC3FF9EB}" type="datetime1">
              <a:rPr lang="ru-RU" smtClean="0"/>
              <a:pPr/>
              <a:t>23.03.2018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Камера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b="1" dirty="0" smtClean="0"/>
              <a:t>Видовая трансформация</a:t>
            </a:r>
          </a:p>
          <a:p>
            <a:pPr marL="273050" lvl="2" indent="-273050">
              <a:spcBef>
                <a:spcPts val="600"/>
              </a:spcBef>
              <a:buClr>
                <a:schemeClr val="accent1"/>
              </a:buClr>
            </a:pPr>
            <a:r>
              <a:rPr lang="en-US" dirty="0" smtClean="0"/>
              <a:t>gluLookAt (eyeX, eyeY, eyeZ, centerX, centerY, centerZ, upX, upY, upZ)</a:t>
            </a:r>
          </a:p>
          <a:p>
            <a:r>
              <a:rPr lang="ru-RU" dirty="0" smtClean="0"/>
              <a:t>По умолчанию </a:t>
            </a:r>
          </a:p>
          <a:p>
            <a:pPr lvl="1"/>
            <a:r>
              <a:rPr lang="ru-RU" dirty="0" smtClean="0"/>
              <a:t>Позиция камеры (0, 0, 0)</a:t>
            </a:r>
          </a:p>
          <a:p>
            <a:pPr lvl="1"/>
            <a:r>
              <a:rPr lang="ru-RU" dirty="0" smtClean="0"/>
              <a:t>Направление вдоль отрицательного направления оси z</a:t>
            </a:r>
          </a:p>
          <a:p>
            <a:pPr lvl="1"/>
            <a:r>
              <a:rPr lang="ru-RU" dirty="0" smtClean="0"/>
              <a:t>Вектор верхнего направления (0, 1, 0</a:t>
            </a:r>
            <a:r>
              <a:rPr lang="ru-RU" dirty="0" smtClean="0"/>
              <a:t>)</a:t>
            </a:r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Положение и настройка камеры описывается матрице 4*4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b="1" dirty="0" smtClean="0"/>
              <a:t>Модельная трансформация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Translation:	</a:t>
            </a:r>
            <a:r>
              <a:rPr lang="en-US" dirty="0" err="1" smtClean="0"/>
              <a:t>glTranslate</a:t>
            </a:r>
            <a:r>
              <a:rPr lang="en-US" dirty="0" smtClean="0"/>
              <a:t>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  <a:r>
              <a:rPr lang="ru-RU" dirty="0" smtClean="0"/>
              <a:t>     3.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Scale: 		</a:t>
            </a:r>
            <a:r>
              <a:rPr lang="en-US" dirty="0" err="1" smtClean="0"/>
              <a:t>glScale</a:t>
            </a:r>
            <a:r>
              <a:rPr lang="en-US" dirty="0" smtClean="0"/>
              <a:t>(</a:t>
            </a:r>
            <a:r>
              <a:rPr lang="en-US" dirty="0" err="1" smtClean="0"/>
              <a:t>sx,sy,sz</a:t>
            </a:r>
            <a:r>
              <a:rPr lang="en-US" dirty="0" smtClean="0"/>
              <a:t>)</a:t>
            </a:r>
            <a:r>
              <a:rPr lang="ru-RU" dirty="0" smtClean="0"/>
              <a:t>      1.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Rotation: </a:t>
            </a:r>
            <a:r>
              <a:rPr lang="ru-RU" dirty="0" smtClean="0"/>
              <a:t>	</a:t>
            </a:r>
            <a:r>
              <a:rPr lang="en-US" dirty="0" smtClean="0"/>
              <a:t>	glRotate(theta, 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  <a:r>
              <a:rPr lang="ru-RU" dirty="0" smtClean="0"/>
              <a:t>     2.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Важен порядок использования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Проекционная трансформация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Перспективная проекция</a:t>
            </a:r>
          </a:p>
          <a:p>
            <a:r>
              <a:rPr lang="ru-RU" dirty="0" smtClean="0"/>
              <a:t>Ортографическая проекция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Трансформация порта просмотра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Задает форму и размеры доступной области на экране, куда будет перенесено изображение</a:t>
            </a:r>
          </a:p>
          <a:p>
            <a:r>
              <a:rPr lang="ru-RU" dirty="0" smtClean="0"/>
              <a:t>glViewport() задает начальную точку доступного экранного пространства внутри окна, а также ширину и высоту доступной области на экране.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OpenGL</a:t>
            </a:r>
            <a:r>
              <a:rPr lang="ru-RU" dirty="0" smtClean="0"/>
              <a:t> (</a:t>
            </a:r>
            <a:r>
              <a:rPr lang="en-US" dirty="0" smtClean="0"/>
              <a:t>Open Graphics Library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OpenGL is an API (Application Programming Interface)</a:t>
            </a:r>
            <a:r>
              <a:rPr lang="ru-RU" dirty="0" smtClean="0"/>
              <a:t> </a:t>
            </a:r>
            <a:r>
              <a:rPr lang="en-US" dirty="0" smtClean="0"/>
              <a:t>to graphics hardware. </a:t>
            </a:r>
            <a:endParaRPr lang="ru-RU" dirty="0" smtClean="0"/>
          </a:p>
          <a:p>
            <a:r>
              <a:rPr lang="en-US" dirty="0" smtClean="0"/>
              <a:t>The API consists of a set of several hundred procedures</a:t>
            </a:r>
            <a:r>
              <a:rPr lang="ru-RU" dirty="0" smtClean="0"/>
              <a:t> </a:t>
            </a:r>
            <a:r>
              <a:rPr lang="en-US" dirty="0" smtClean="0"/>
              <a:t>and functions that allow a programmer to specify the shader programs, objects, and</a:t>
            </a:r>
            <a:r>
              <a:rPr lang="ru-RU" dirty="0" smtClean="0"/>
              <a:t> </a:t>
            </a:r>
            <a:r>
              <a:rPr lang="en-US" dirty="0" smtClean="0"/>
              <a:t>operations involved in producing high-quality graphical images, specifically color</a:t>
            </a:r>
            <a:r>
              <a:rPr lang="ru-RU" dirty="0" smtClean="0"/>
              <a:t> </a:t>
            </a:r>
            <a:r>
              <a:rPr lang="en-US" dirty="0" smtClean="0"/>
              <a:t>images of three-dimensional objects.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					(Спецификация)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E97350B-85E5-4AAA-8FDA-0DE23BC321F5}" type="datetime1">
              <a:rPr lang="ru-RU" smtClean="0"/>
              <a:pPr/>
              <a:t>23.03.2018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Модельно-видовая матрица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ru-RU" dirty="0" smtClean="0"/>
              <a:t>Видовые и модельные преобразования в OpenGL объединены в одной матрице.</a:t>
            </a:r>
          </a:p>
          <a:p>
            <a:pPr lvl="1"/>
            <a:r>
              <a:rPr lang="ru-RU" dirty="0" smtClean="0"/>
              <a:t>для достижения определенной композиции вы можете либо перемещать камеру, либо перемещать все объекты сцены в противоположном направлении. </a:t>
            </a:r>
          </a:p>
          <a:p>
            <a:pPr lvl="1"/>
            <a:r>
              <a:rPr lang="ru-RU" dirty="0" smtClean="0"/>
              <a:t>Модельное преобразование, поворачивающее объекты сцены против часовой стрелки аналогично видовому преобразованию, которое поворачивает камеру по часовой стрелке. </a:t>
            </a:r>
          </a:p>
          <a:p>
            <a:pPr lvl="1"/>
            <a:r>
              <a:rPr lang="ru-RU" dirty="0" smtClean="0"/>
              <a:t>Команды видового преобразования должны вызываться перед всеми командами модельных преобразований, чтобы модельные преобразования были применены к объектам первыми.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Своя модель камеры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В некоторых приложениях может понадобиться функция, чтобы можно было задавать видовую трансформацию каким-либо специфическим путем. </a:t>
            </a:r>
          </a:p>
          <a:p>
            <a:r>
              <a:rPr lang="ru-RU" dirty="0" smtClean="0"/>
              <a:t>Например, вам может понадобиться задавать преобразование в терминах полярных координат для камеры, вращающейся вокруг объекта или в терминах углов наклона самолета в полете.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Transformation</a:t>
            </a:r>
          </a:p>
        </p:txBody>
      </p:sp>
      <p:pic>
        <p:nvPicPr>
          <p:cNvPr id="62477" name="Picture 13" descr="hill_5_5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1808163"/>
            <a:ext cx="4495800" cy="2001837"/>
          </a:xfrm>
          <a:ln/>
        </p:spPr>
      </p:pic>
      <p:pic>
        <p:nvPicPr>
          <p:cNvPr id="62478" name="Picture 14" descr="perspective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114800" y="3835400"/>
            <a:ext cx="4419600" cy="2339975"/>
          </a:xfrm>
          <a:noFill/>
          <a:ln/>
        </p:spPr>
      </p:pic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5927725" y="2170113"/>
            <a:ext cx="255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Orthographic projection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609600" y="4662488"/>
            <a:ext cx="243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Perspective projection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7C4B-F0DE-452E-9531-A6517D8BD5E0}" type="datetime1">
              <a:rPr lang="ru-RU" smtClean="0"/>
              <a:pPr/>
              <a:t>23.03.2018</a:t>
            </a:fld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in OpenGl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Modeling transformation</a:t>
            </a:r>
          </a:p>
          <a:p>
            <a:pPr lvl="1"/>
            <a:r>
              <a:rPr lang="en-US" dirty="0"/>
              <a:t>Refer to the transformation of models (i.e., the scenes, or objects)</a:t>
            </a:r>
          </a:p>
          <a:p>
            <a:r>
              <a:rPr lang="en-US" dirty="0"/>
              <a:t>Viewing transformation</a:t>
            </a:r>
          </a:p>
          <a:p>
            <a:pPr lvl="1"/>
            <a:r>
              <a:rPr lang="en-US" dirty="0"/>
              <a:t>Refer to the transformation on the camera</a:t>
            </a:r>
          </a:p>
          <a:p>
            <a:r>
              <a:rPr lang="en-US" dirty="0"/>
              <a:t>Projection transformation</a:t>
            </a:r>
          </a:p>
          <a:p>
            <a:pPr lvl="1"/>
            <a:r>
              <a:rPr lang="en-US" dirty="0"/>
              <a:t>Refer to the transformation from scene to image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30AC-BFED-4A49-8479-7AECAB3C31F0}" type="datetime1">
              <a:rPr lang="ru-RU" smtClean="0"/>
              <a:pPr/>
              <a:t>23.03.2018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Model/View Transformations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700" dirty="0"/>
              <a:t>Model-view transformations are usually visualized as a single entity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Before applying modeling or viewing transformations, need to set </a:t>
            </a:r>
            <a:r>
              <a:rPr lang="en-US" sz="2200" dirty="0" smtClean="0"/>
              <a:t> glMatrixMode(GL_MODELVIEW</a:t>
            </a:r>
            <a:r>
              <a:rPr lang="en-US" sz="22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Modeling transforms the object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Translation:</a:t>
            </a:r>
            <a:r>
              <a:rPr lang="en-US" dirty="0" smtClean="0"/>
              <a:t>	</a:t>
            </a:r>
            <a:r>
              <a:rPr lang="en-US" sz="2000" dirty="0" smtClean="0"/>
              <a:t>glTranslate(x,y,z</a:t>
            </a:r>
            <a:r>
              <a:rPr lang="en-US" sz="20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Scale: 		glScale(sx,sy,sz)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Rotation: 	</a:t>
            </a:r>
            <a:r>
              <a:rPr lang="en-US" sz="2000" dirty="0" smtClean="0"/>
              <a:t>glRotate(theta</a:t>
            </a:r>
            <a:r>
              <a:rPr lang="en-US" sz="2000" dirty="0"/>
              <a:t>, x,y,z)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Viewing transfers the object into camera coordinates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gluLookAt (eyeX, eyeY, eyeZ, centerX, centerY, centerZ, upX, upY, upZ)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A8A7-5CAB-44CB-98FF-65BB1642DB6D}" type="datetime1">
              <a:rPr lang="ru-RU" smtClean="0"/>
              <a:pPr/>
              <a:t>23.03.2018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Transformation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Transformation of the 3D scene into the 2D rendered image plane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Before applying projection transformations, need to set	glMatrixMode(</a:t>
            </a:r>
            <a:r>
              <a:rPr lang="en-US" sz="2000" dirty="0"/>
              <a:t>GL_PROJECTION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Orthographic projection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glOrtho(left, right, bottom, top, near, far)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Perspective projection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glFrustum (left, right, bottom, top, near, far)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4F2-85AE-41C5-9D34-39F86C93A377}" type="datetime1">
              <a:rPr lang="ru-RU" smtClean="0"/>
              <a:pPr/>
              <a:t>23.03.2018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Pipeline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5438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629400" y="5410200"/>
            <a:ext cx="1981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343400" y="3657600"/>
            <a:ext cx="3505200" cy="198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AF66-9FDB-4973-B927-49D9441F09C0}" type="datetime1">
              <a:rPr lang="ru-RU" smtClean="0"/>
              <a:pPr/>
              <a:t>23.03.2018</a:t>
            </a:fld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itchFamily="34" charset="0"/>
              </a:rPr>
              <a:t>Matrix </a:t>
            </a:r>
            <a:r>
              <a:rPr lang="en-US" dirty="0" smtClean="0">
                <a:latin typeface="Segoe UI" pitchFamily="34" charset="0"/>
              </a:rPr>
              <a:t>Operations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Segoe UI" pitchFamily="34" charset="0"/>
              </a:rPr>
              <a:t>Specify Current Matrix Stack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nsolas" pitchFamily="49" charset="0"/>
              </a:rPr>
              <a:t>glMatrixMode( GL_MODELVIEW or GL_PROJECTION 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Segoe UI" pitchFamily="34" charset="0"/>
              </a:rPr>
              <a:t>Other Matrix or Stack Operation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glLoadIdentity() glPushMatrix() glPopMatrix()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Segoe UI" pitchFamily="34" charset="0"/>
              </a:rPr>
              <a:t>Viewport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Segoe UI" pitchFamily="34" charset="0"/>
              </a:rPr>
              <a:t>usually same as window size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Segoe UI" pitchFamily="34" charset="0"/>
              </a:rPr>
              <a:t>viewport aspect ratio should  be same as projection transformation or resulting image may be distorted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glViewport( x, y, width, height )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7E7A-00DE-42DC-9CBC-0D40BEE75EDC}" type="datetime1">
              <a:rPr lang="ru-RU" smtClean="0"/>
              <a:pPr/>
              <a:t>23.03.2018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itchFamily="34" charset="0"/>
              </a:rPr>
              <a:t>Projection </a:t>
            </a:r>
            <a:r>
              <a:rPr lang="en-US" dirty="0" smtClean="0">
                <a:latin typeface="Segoe UI" pitchFamily="34" charset="0"/>
              </a:rPr>
              <a:t>Transformation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Segoe UI" pitchFamily="34" charset="0"/>
              </a:rPr>
              <a:t>Perspective projection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gluPerspective( fovy, </a:t>
            </a:r>
            <a:r>
              <a:rPr lang="en-US" sz="2400" b="1" dirty="0" smtClean="0">
                <a:latin typeface="Consolas" pitchFamily="49" charset="0"/>
              </a:rPr>
              <a:t>aspect</a:t>
            </a:r>
            <a:r>
              <a:rPr lang="ru-RU" sz="2400" b="1" dirty="0" smtClean="0">
                <a:latin typeface="Consolas" pitchFamily="49" charset="0"/>
              </a:rPr>
              <a:t>(отношение ширины к высоте)</a:t>
            </a:r>
            <a:r>
              <a:rPr lang="en-US" sz="2400" b="1" dirty="0" smtClean="0">
                <a:latin typeface="Consolas" pitchFamily="49" charset="0"/>
              </a:rPr>
              <a:t>, </a:t>
            </a:r>
            <a:r>
              <a:rPr lang="en-US" sz="2400" b="1" dirty="0" err="1" smtClean="0">
                <a:latin typeface="Consolas" pitchFamily="49" charset="0"/>
              </a:rPr>
              <a:t>zNear</a:t>
            </a:r>
            <a:r>
              <a:rPr lang="ru-RU" sz="2400" b="1" dirty="0" smtClean="0">
                <a:latin typeface="Consolas" pitchFamily="49" charset="0"/>
              </a:rPr>
              <a:t>(ближайшее расстояние видения)</a:t>
            </a:r>
            <a:r>
              <a:rPr lang="en-US" sz="2400" b="1" dirty="0" smtClean="0">
                <a:latin typeface="Consolas" pitchFamily="49" charset="0"/>
              </a:rPr>
              <a:t>, </a:t>
            </a:r>
            <a:r>
              <a:rPr lang="en-US" sz="2400" b="1" dirty="0" err="1" smtClean="0">
                <a:latin typeface="Consolas" pitchFamily="49" charset="0"/>
              </a:rPr>
              <a:t>zFar</a:t>
            </a:r>
            <a:r>
              <a:rPr lang="ru-RU" sz="2400" b="1" dirty="0" smtClean="0">
                <a:latin typeface="Consolas" pitchFamily="49" charset="0"/>
              </a:rPr>
              <a:t>(самое дальнее)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glFrustum( left, right, bottom, top, zNear, zFar ) </a:t>
            </a:r>
            <a:r>
              <a:rPr lang="en-US" sz="2400" dirty="0">
                <a:latin typeface="Consolas" pitchFamily="49" charset="0"/>
              </a:rPr>
              <a:t>(very rarely used</a:t>
            </a:r>
            <a:r>
              <a:rPr lang="en-US" sz="2400" dirty="0" smtClean="0">
                <a:latin typeface="Consolas" pitchFamily="49" charset="0"/>
              </a:rPr>
              <a:t>)</a:t>
            </a:r>
            <a:r>
              <a:rPr lang="ru-RU" sz="2400" dirty="0" smtClean="0">
                <a:latin typeface="Consolas" pitchFamily="49" charset="0"/>
              </a:rPr>
              <a:t> (така</a:t>
            </a:r>
            <a:r>
              <a:rPr lang="ru-RU" sz="2400" dirty="0" smtClean="0">
                <a:latin typeface="Consolas" pitchFamily="49" charset="0"/>
              </a:rPr>
              <a:t>я себе функция)</a:t>
            </a:r>
            <a:endParaRPr lang="en-US" sz="2400" dirty="0"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Segoe UI" pitchFamily="34" charset="0"/>
              </a:rPr>
              <a:t>Orthographic parallel projection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glOrtho( left, right, bottom, top, zNear, zFar)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gluOrtho2D( left, right, bottom, top 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Segoe UI" pitchFamily="34" charset="0"/>
              </a:rPr>
              <a:t>calls </a:t>
            </a:r>
            <a:r>
              <a:rPr lang="en-US" sz="2400" b="1" dirty="0">
                <a:latin typeface="Consolas" pitchFamily="49" charset="0"/>
              </a:rPr>
              <a:t>glOrtho </a:t>
            </a:r>
            <a:r>
              <a:rPr lang="en-US" sz="2400" dirty="0">
                <a:latin typeface="Segoe UI" pitchFamily="34" charset="0"/>
              </a:rPr>
              <a:t>with z values near zero</a:t>
            </a:r>
          </a:p>
          <a:p>
            <a:pPr>
              <a:lnSpc>
                <a:spcPct val="90000"/>
              </a:lnSpc>
            </a:pPr>
            <a:r>
              <a:rPr lang="en-US" sz="2400" i="1" dirty="0"/>
              <a:t>Warning: </a:t>
            </a:r>
            <a:r>
              <a:rPr lang="en-US" sz="2400" dirty="0"/>
              <a:t>for </a:t>
            </a:r>
            <a:r>
              <a:rPr lang="en-US" sz="2400" dirty="0">
                <a:latin typeface="Courier" pitchFamily="49" charset="0"/>
              </a:rPr>
              <a:t>gluPerspective() </a:t>
            </a:r>
            <a:r>
              <a:rPr lang="en-US" sz="2400" dirty="0"/>
              <a:t>or </a:t>
            </a:r>
            <a:r>
              <a:rPr lang="en-US" sz="2400" dirty="0">
                <a:latin typeface="Courier" pitchFamily="49" charset="0"/>
              </a:rPr>
              <a:t>glFrustum(</a:t>
            </a:r>
            <a:r>
              <a:rPr lang="en-US" sz="2400" dirty="0"/>
              <a:t>), don’t use zero for </a:t>
            </a:r>
            <a:r>
              <a:rPr lang="en-US" sz="2400" dirty="0">
                <a:latin typeface="Courier" pitchFamily="49" charset="0"/>
              </a:rPr>
              <a:t>zNea</a:t>
            </a:r>
            <a:r>
              <a:rPr lang="en-US" sz="2400" dirty="0"/>
              <a:t>r!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0E33-1974-4ACD-9A65-E79D8F36B9A8}" type="datetime1">
              <a:rPr lang="ru-RU" smtClean="0"/>
              <a:pPr/>
              <a:t>23.03.2018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Transformation OpenTK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GL</a:t>
            </a:r>
            <a:r>
              <a:rPr lang="en-US" sz="2400" dirty="0" smtClean="0">
                <a:latin typeface="Consolas"/>
              </a:rPr>
              <a:t>.MatrixMode(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MatrixMode</a:t>
            </a:r>
            <a:r>
              <a:rPr lang="en-US" sz="2400" dirty="0" smtClean="0">
                <a:latin typeface="Consolas"/>
              </a:rPr>
              <a:t>.Projection);</a:t>
            </a:r>
          </a:p>
          <a:p>
            <a:pPr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Matrix4 </a:t>
            </a:r>
            <a:r>
              <a:rPr lang="en-US" sz="2400" dirty="0" smtClean="0">
                <a:latin typeface="Consolas"/>
              </a:rPr>
              <a:t>projection =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Matrix4</a:t>
            </a:r>
            <a:r>
              <a:rPr lang="en-US" sz="2400" dirty="0" smtClean="0">
                <a:latin typeface="Consolas"/>
              </a:rPr>
              <a:t>.CreatePerspectiveFieldOfView(</a:t>
            </a:r>
          </a:p>
          <a:p>
            <a:pPr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		MathHelper</a:t>
            </a:r>
            <a:r>
              <a:rPr lang="en-US" sz="2400" dirty="0" smtClean="0">
                <a:latin typeface="Consolas"/>
              </a:rPr>
              <a:t>.PiOver4,</a:t>
            </a:r>
          </a:p>
          <a:p>
            <a:pPr>
              <a:buNone/>
            </a:pPr>
            <a:r>
              <a:rPr lang="en-US" sz="2400" dirty="0" smtClean="0">
                <a:latin typeface="Consolas"/>
              </a:rPr>
              <a:t> 		width / (float)height, </a:t>
            </a:r>
          </a:p>
          <a:p>
            <a:pPr>
              <a:buNone/>
            </a:pPr>
            <a:r>
              <a:rPr lang="en-US" sz="2400" dirty="0" smtClean="0">
                <a:latin typeface="Consolas"/>
              </a:rPr>
              <a:t>		0.1f, 100.0f);</a:t>
            </a:r>
          </a:p>
          <a:p>
            <a:pPr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GL</a:t>
            </a:r>
            <a:r>
              <a:rPr lang="en-US" sz="2400" dirty="0" smtClean="0">
                <a:latin typeface="Consolas"/>
              </a:rPr>
              <a:t>.LoadMatrix(ref projection);</a:t>
            </a:r>
          </a:p>
          <a:p>
            <a:pPr>
              <a:buNone/>
            </a:pPr>
            <a:endParaRPr lang="en-US" sz="2400" dirty="0" smtClean="0">
              <a:solidFill>
                <a:srgbClr val="2B91AF"/>
              </a:solidFill>
              <a:latin typeface="Consola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Matrix4 </a:t>
            </a:r>
            <a:r>
              <a:rPr lang="en-US" sz="2400" dirty="0" smtClean="0">
                <a:latin typeface="Consolas"/>
              </a:rPr>
              <a:t>ortho =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Matrix4</a:t>
            </a:r>
            <a:r>
              <a:rPr lang="en-US" sz="2400" dirty="0" smtClean="0">
                <a:latin typeface="Consolas"/>
              </a:rPr>
              <a:t>.CreateOrthographic(width,height, znear, zfar);</a:t>
            </a:r>
          </a:p>
          <a:p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B59F-7BF1-4426-9C15-8E3D3FAFD9D9}" type="datetime1">
              <a:rPr lang="ru-RU" smtClean="0"/>
              <a:pPr/>
              <a:t>23.03.2018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OpenGL</a:t>
            </a:r>
            <a:r>
              <a:rPr lang="ru-RU" dirty="0" smtClean="0"/>
              <a:t> (</a:t>
            </a:r>
            <a:r>
              <a:rPr lang="en-US" dirty="0" smtClean="0"/>
              <a:t>Open Graphics Library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OpenGL – </a:t>
            </a:r>
            <a:r>
              <a:rPr lang="ru-RU" dirty="0" smtClean="0"/>
              <a:t>это спецификация, определяющая независимый от языка программирования платформонезависимый программный интерфейс для написания приложений, использующих двумерную и трёхмерную компьютерную графику.</a:t>
            </a:r>
          </a:p>
          <a:p>
            <a:pPr>
              <a:buNone/>
            </a:pPr>
            <a:r>
              <a:rPr lang="ru-RU" dirty="0" smtClean="0"/>
              <a:t>							(Википедия)</a:t>
            </a:r>
          </a:p>
          <a:p>
            <a:pPr lvl="8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808DDC-C4D7-46D9-B195-449E39E269DC}" type="datetime1">
              <a:rPr lang="ru-RU" smtClean="0"/>
              <a:pPr/>
              <a:t>23.03.2018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MODELVIEW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282700" y="2514600"/>
          <a:ext cx="3441700" cy="34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3" imgW="847059" imgH="856417" progId="">
                  <p:embed/>
                </p:oleObj>
              </mc:Choice>
              <mc:Fallback>
                <p:oleObj name="Image" r:id="rId3" imgW="847059" imgH="85641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2514600"/>
                        <a:ext cx="3441700" cy="347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4864100" y="2514600"/>
          <a:ext cx="3441700" cy="34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5" imgW="847059" imgH="856417" progId="">
                  <p:embed/>
                </p:oleObj>
              </mc:Choice>
              <mc:Fallback>
                <p:oleObj name="Image" r:id="rId5" imgW="847059" imgH="85641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2514600"/>
                        <a:ext cx="3441700" cy="347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905000" y="1905000"/>
            <a:ext cx="246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World </a:t>
            </a:r>
            <a:r>
              <a:rPr lang="en-US" dirty="0" err="1"/>
              <a:t>coord</a:t>
            </a:r>
            <a:r>
              <a:rPr lang="en-US" dirty="0"/>
              <a:t>-sys: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5222875" y="1905000"/>
            <a:ext cx="2701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Camera coord-sys: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BA50-A9EC-4858-AAE4-228BD3A4C358}" type="datetime1">
              <a:rPr lang="ru-RU" smtClean="0"/>
              <a:pPr/>
              <a:t>23.03.2018</a:t>
            </a:fld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PROJECTION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00034" y="1285860"/>
            <a:ext cx="7772400" cy="685800"/>
          </a:xfrm>
        </p:spPr>
        <p:txBody>
          <a:bodyPr/>
          <a:lstStyle/>
          <a:p>
            <a:r>
              <a:rPr lang="en-US" dirty="0"/>
              <a:t>Intrinsic (optical) properties of camera: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V="1">
            <a:off x="2884468" y="2209788"/>
            <a:ext cx="4267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2884468" y="4038588"/>
            <a:ext cx="4267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046268" y="3428988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center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2579668" y="4038588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4103668" y="3124188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6846868" y="2209788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3859193" y="2624126"/>
            <a:ext cx="78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near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6449993" y="1785926"/>
            <a:ext cx="55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far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4560868" y="3428988"/>
            <a:ext cx="59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fov</a:t>
            </a:r>
          </a:p>
        </p:txBody>
      </p:sp>
      <p:sp>
        <p:nvSpPr>
          <p:cNvPr id="42003" name="Freeform 19"/>
          <p:cNvSpPr>
            <a:spLocks/>
          </p:cNvSpPr>
          <p:nvPr/>
        </p:nvSpPr>
        <p:spPr bwMode="auto">
          <a:xfrm>
            <a:off x="4332268" y="3428988"/>
            <a:ext cx="2667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144"/>
              </a:cxn>
              <a:cxn ang="0">
                <a:pos x="144" y="384"/>
              </a:cxn>
            </a:cxnLst>
            <a:rect l="0" t="0" r="r" b="b"/>
            <a:pathLst>
              <a:path w="168" h="384">
                <a:moveTo>
                  <a:pt x="0" y="0"/>
                </a:moveTo>
                <a:cubicBezTo>
                  <a:pt x="60" y="40"/>
                  <a:pt x="120" y="80"/>
                  <a:pt x="144" y="144"/>
                </a:cubicBezTo>
                <a:cubicBezTo>
                  <a:pt x="168" y="208"/>
                  <a:pt x="144" y="344"/>
                  <a:pt x="144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2046268" y="43433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2046268" y="52577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2946381" y="4986326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1893868" y="3886188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 flipH="1">
            <a:off x="1970068" y="52577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1785918" y="5333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2EC-11C5-40EE-BCBC-E38CF0D00FF1}" type="datetime1">
              <a:rPr lang="ru-RU" smtClean="0"/>
              <a:pPr/>
              <a:t>23.03.2018</a:t>
            </a:fld>
            <a:endParaRPr lang="en-US"/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2852726"/>
            <a:ext cx="914400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ru-RU" dirty="0" smtClean="0">
                <a:latin typeface="+mj-lt"/>
                <a:ea typeface="+mj-ea"/>
                <a:cs typeface="+mj-cs"/>
              </a:rPr>
              <a:t>Так по умолчанию</a:t>
            </a:r>
          </a:p>
          <a:p>
            <a:pPr eaLnBrk="1" fontAlgn="auto" hangingPunct="1">
              <a:spcAft>
                <a:spcPts val="0"/>
              </a:spcAft>
            </a:pPr>
            <a:endParaRPr lang="ru-RU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PROJECTION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dirty="0"/>
              <a:t>glMatrixMode(GL_PROJECTION);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/>
              <a:t>glLoadIdentity();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err="1"/>
              <a:t>gluPerspective</a:t>
            </a:r>
            <a:r>
              <a:rPr lang="en-US" sz="2400" b="1" dirty="0"/>
              <a:t>(</a:t>
            </a:r>
            <a:r>
              <a:rPr lang="en-US" sz="2400" b="1" dirty="0" err="1"/>
              <a:t>fovy</a:t>
            </a:r>
            <a:r>
              <a:rPr lang="en-US" sz="2400" b="1" dirty="0"/>
              <a:t>, aspect, near, far);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163737" y="3371840"/>
            <a:ext cx="2570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Camera viewport: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4525937" y="390524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6964337" y="390524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H="1">
            <a:off x="4525937" y="542924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V="1">
            <a:off x="4525937" y="390524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4144937" y="504824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4144937" y="581024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4830737" y="570071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976662" y="459104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V="1">
            <a:off x="4144937" y="2381240"/>
            <a:ext cx="34290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7497737" y="200024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5668937" y="276224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8107337" y="276224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flipH="1">
            <a:off x="5668937" y="428624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V="1">
            <a:off x="5668937" y="276224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6964337" y="5353040"/>
            <a:ext cx="78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near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8091462" y="4210040"/>
            <a:ext cx="55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far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6991325" y="447197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5516537" y="5386378"/>
            <a:ext cx="41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928662" y="4319578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aspect = w/h</a:t>
            </a:r>
          </a:p>
        </p:txBody>
      </p:sp>
      <p:sp>
        <p:nvSpPr>
          <p:cNvPr id="2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9E02-70E5-4D88-8DB8-A51F4AD7819E}" type="datetime1">
              <a:rPr lang="ru-RU" smtClean="0"/>
              <a:pPr/>
              <a:t>23.03.2018</a:t>
            </a:fld>
            <a:endParaRPr lang="en-US"/>
          </a:p>
        </p:txBody>
      </p:sp>
      <p:sp>
        <p:nvSpPr>
          <p:cNvPr id="25" name="Номер слайда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6" name="Нижний колонтитул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Setting Camera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Assume window is </a:t>
            </a:r>
            <a:r>
              <a:rPr lang="en-US" sz="2000" b="1" dirty="0" err="1"/>
              <a:t>width</a:t>
            </a:r>
            <a:r>
              <a:rPr lang="en-US" sz="1600" b="1" dirty="0" err="1"/>
              <a:t>x</a:t>
            </a:r>
            <a:r>
              <a:rPr lang="en-US" sz="2000" b="1" dirty="0" err="1"/>
              <a:t>height</a:t>
            </a:r>
            <a:r>
              <a:rPr lang="en-US" sz="2000" dirty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SetCamera</a:t>
            </a:r>
            <a:r>
              <a:rPr lang="en-US" sz="1800" dirty="0">
                <a:latin typeface="Courier New" pitchFamily="49" charset="0"/>
              </a:rPr>
              <a:t>()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glViewport</a:t>
            </a:r>
            <a:r>
              <a:rPr lang="en-US" sz="1800" dirty="0">
                <a:latin typeface="Courier New" pitchFamily="49" charset="0"/>
              </a:rPr>
              <a:t>(0, 0, width, height);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/* Set camera position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glMatrixMode</a:t>
            </a:r>
            <a:r>
              <a:rPr lang="en-US" sz="1800" dirty="0">
                <a:latin typeface="Courier New" pitchFamily="49" charset="0"/>
              </a:rPr>
              <a:t>(GL_MODELVIEW);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glLoadIdentity();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gluLookAt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m_vEye</a:t>
            </a:r>
            <a:r>
              <a:rPr lang="en-US" sz="1800" dirty="0">
                <a:latin typeface="Courier New" pitchFamily="49" charset="0"/>
              </a:rPr>
              <a:t>[0], </a:t>
            </a:r>
            <a:r>
              <a:rPr lang="en-US" sz="1800" dirty="0" err="1">
                <a:latin typeface="Courier New" pitchFamily="49" charset="0"/>
              </a:rPr>
              <a:t>m_vEye</a:t>
            </a:r>
            <a:r>
              <a:rPr lang="en-US" sz="1800" dirty="0">
                <a:latin typeface="Courier New" pitchFamily="49" charset="0"/>
              </a:rPr>
              <a:t>[1], </a:t>
            </a:r>
            <a:r>
              <a:rPr lang="en-US" sz="1800" dirty="0" err="1">
                <a:latin typeface="Courier New" pitchFamily="49" charset="0"/>
              </a:rPr>
              <a:t>m_vEye</a:t>
            </a:r>
            <a:r>
              <a:rPr lang="en-US" sz="1800" dirty="0">
                <a:latin typeface="Courier New" pitchFamily="49" charset="0"/>
              </a:rPr>
              <a:t>[2],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</a:rPr>
              <a:t>m_vRef</a:t>
            </a:r>
            <a:r>
              <a:rPr lang="en-US" sz="1800" dirty="0">
                <a:latin typeface="Courier New" pitchFamily="49" charset="0"/>
              </a:rPr>
              <a:t>[0], </a:t>
            </a:r>
            <a:r>
              <a:rPr lang="en-US" sz="1800" dirty="0" err="1">
                <a:latin typeface="Courier New" pitchFamily="49" charset="0"/>
              </a:rPr>
              <a:t>m_vRef</a:t>
            </a:r>
            <a:r>
              <a:rPr lang="en-US" sz="1800" dirty="0">
                <a:latin typeface="Courier New" pitchFamily="49" charset="0"/>
              </a:rPr>
              <a:t>[1], </a:t>
            </a:r>
            <a:r>
              <a:rPr lang="en-US" sz="1800" dirty="0" err="1">
                <a:latin typeface="Courier New" pitchFamily="49" charset="0"/>
              </a:rPr>
              <a:t>m_vRef</a:t>
            </a:r>
            <a:r>
              <a:rPr lang="en-US" sz="1800" dirty="0">
                <a:latin typeface="Courier New" pitchFamily="49" charset="0"/>
              </a:rPr>
              <a:t>[2],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m_vUp</a:t>
            </a:r>
            <a:r>
              <a:rPr lang="en-US" sz="1800" dirty="0">
                <a:latin typeface="Courier New" pitchFamily="49" charset="0"/>
              </a:rPr>
              <a:t>[0],  </a:t>
            </a:r>
            <a:r>
              <a:rPr lang="en-US" sz="1800" dirty="0" err="1">
                <a:latin typeface="Courier New" pitchFamily="49" charset="0"/>
              </a:rPr>
              <a:t>m_vUp</a:t>
            </a:r>
            <a:r>
              <a:rPr lang="en-US" sz="1800" dirty="0">
                <a:latin typeface="Courier New" pitchFamily="49" charset="0"/>
              </a:rPr>
              <a:t>[1],  </a:t>
            </a:r>
            <a:r>
              <a:rPr lang="en-US" sz="1800" dirty="0" err="1">
                <a:latin typeface="Courier New" pitchFamily="49" charset="0"/>
              </a:rPr>
              <a:t>m_vUp</a:t>
            </a:r>
            <a:r>
              <a:rPr lang="en-US" sz="1800" dirty="0">
                <a:latin typeface="Courier New" pitchFamily="49" charset="0"/>
              </a:rPr>
              <a:t>[2]);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/* Set projection </a:t>
            </a:r>
            <a:r>
              <a:rPr lang="en-US" sz="1800" dirty="0" err="1">
                <a:latin typeface="Courier New" pitchFamily="49" charset="0"/>
              </a:rPr>
              <a:t>frustrum</a:t>
            </a:r>
            <a:r>
              <a:rPr lang="en-US" sz="1800" dirty="0">
                <a:latin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glMatrixMode</a:t>
            </a:r>
            <a:r>
              <a:rPr lang="en-US" sz="1800" dirty="0">
                <a:latin typeface="Courier New" pitchFamily="49" charset="0"/>
              </a:rPr>
              <a:t>(GL_PROJECTION);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glLoadIdentity();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gluPerspective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m_fYFOV</a:t>
            </a:r>
            <a:r>
              <a:rPr lang="en-US" sz="1800" dirty="0">
                <a:latin typeface="Courier New" pitchFamily="49" charset="0"/>
              </a:rPr>
              <a:t>, width / height, </a:t>
            </a:r>
            <a:r>
              <a:rPr lang="en-US" sz="1800" dirty="0" err="1">
                <a:latin typeface="Courier New" pitchFamily="49" charset="0"/>
              </a:rPr>
              <a:t>m_fNear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m_fFar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0645-AA79-48B3-9EE9-FD724A2E4822}" type="datetime1">
              <a:rPr lang="ru-RU" smtClean="0"/>
              <a:pPr/>
              <a:t>23.03.2018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Освещение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Метод трассировки лучей, и метод </a:t>
            </a:r>
            <a:r>
              <a:rPr lang="ru-RU" dirty="0" err="1" smtClean="0"/>
              <a:t>излучательности</a:t>
            </a:r>
            <a:r>
              <a:rPr lang="ru-RU" dirty="0" smtClean="0"/>
              <a:t> требуют большого объема вычислений, поэтому основное внимание уделяется более простым локальным моделям заполнения, основанным на модели отражения </a:t>
            </a:r>
            <a:r>
              <a:rPr lang="ru-RU" dirty="0" err="1" smtClean="0"/>
              <a:t>Фонга</a:t>
            </a:r>
            <a:r>
              <a:rPr lang="ru-RU" dirty="0" smtClean="0"/>
              <a:t> (</a:t>
            </a:r>
            <a:r>
              <a:rPr lang="ru-RU" dirty="0" err="1" smtClean="0"/>
              <a:t>Phong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взаимодействия света и материала поверхности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Зеркальное отражение. Поверхности выглядят блестящими, т.к. большая часть световой энергии отражается или рассеивается в узком диапазоне углов, близких к углу отражения. </a:t>
            </a:r>
          </a:p>
          <a:p>
            <a:r>
              <a:rPr lang="ru-RU" dirty="0" smtClean="0"/>
              <a:t>Диффузное отражение. При диффузном отражении падающий свет рассеивается в разных направлениях. </a:t>
            </a:r>
          </a:p>
          <a:p>
            <a:r>
              <a:rPr lang="ru-RU" dirty="0" smtClean="0"/>
              <a:t>Преломление. Луч света, падающий на поверхность, преломляется и проникает в среду объекта под другим углом. Как правило, при этом отражается часть падающего света. 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любой источник рассматривается, как состоящий из трех независимых источников первичных цветов и соответственно его описывает трехкомпонентная функция излучения: 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827584" y="2996952"/>
          <a:ext cx="1325807" cy="154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Equation" r:id="rId3" imgW="545760" imgH="634680" progId="Equation.3">
                  <p:embed/>
                </p:oleObj>
              </mc:Choice>
              <mc:Fallback>
                <p:oleObj name="Equation" r:id="rId3" imgW="545760" imgH="634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996952"/>
                        <a:ext cx="1325807" cy="1541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Освещение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OpenGL рассчитывает свет и освещение так, как будто свет может быть разделен на красный, зеленый и синий компоненты. </a:t>
            </a:r>
          </a:p>
          <a:p>
            <a:r>
              <a:rPr lang="ru-RU" dirty="0" smtClean="0"/>
              <a:t>источник света характеризуется количеством красного, зеленого и синего света, которое он излучает</a:t>
            </a:r>
          </a:p>
          <a:p>
            <a:r>
              <a:rPr lang="ru-RU" dirty="0" smtClean="0"/>
              <a:t>материал поверхности характеризуется долями красного, зеленого и синего компонентов, которые он отражает в различных направлениях.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 компоненты освещения (задается материалом)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ru-RU" sz="2000" i="1" dirty="0" smtClean="0"/>
              <a:t>фоновое</a:t>
            </a:r>
            <a:r>
              <a:rPr lang="ru-RU" sz="2000" dirty="0" smtClean="0"/>
              <a:t> (</a:t>
            </a:r>
            <a:r>
              <a:rPr lang="en-US" sz="2000" i="1" dirty="0" smtClean="0"/>
              <a:t>ambient)</a:t>
            </a:r>
            <a:r>
              <a:rPr lang="ru-RU" sz="2000" i="1" dirty="0" smtClean="0"/>
              <a:t> </a:t>
            </a:r>
            <a:r>
              <a:rPr lang="ru-RU" sz="2000" dirty="0" smtClean="0"/>
              <a:t>свет, который настолько распределен в среде, что его направление определить невозможно. Когда фоновый свет падает на поверхность, он одинаково распределяется во всех направлениях</a:t>
            </a:r>
            <a:endParaRPr lang="ru-RU" sz="2000" i="1" dirty="0" smtClean="0"/>
          </a:p>
          <a:p>
            <a:pPr lvl="1"/>
            <a:r>
              <a:rPr lang="ru-RU" sz="2000" i="1" dirty="0" smtClean="0"/>
              <a:t>диффузное (</a:t>
            </a:r>
            <a:r>
              <a:rPr lang="en-US" sz="2000" i="1" dirty="0" smtClean="0"/>
              <a:t>diffuse)</a:t>
            </a:r>
            <a:r>
              <a:rPr lang="ru-RU" sz="2000" i="1" dirty="0" smtClean="0"/>
              <a:t> </a:t>
            </a:r>
            <a:r>
              <a:rPr lang="ru-RU" sz="2000" dirty="0" smtClean="0"/>
              <a:t>свет, идущий из одного направления, таким образом, он выглядит ярче, если падает на поверхность под прямым углом, и выглядит тусклым, если касается ее всего лишь вскользь. Когда он падает на поверхность, он распределяется одинаково во всех направлениях</a:t>
            </a:r>
          </a:p>
          <a:p>
            <a:pPr lvl="1"/>
            <a:r>
              <a:rPr lang="ru-RU" sz="2000" i="1" dirty="0" smtClean="0"/>
              <a:t>зеркальное (</a:t>
            </a:r>
            <a:r>
              <a:rPr lang="en-US" sz="2000" i="1" dirty="0" err="1" smtClean="0"/>
              <a:t>specular</a:t>
            </a:r>
            <a:r>
              <a:rPr lang="en-US" sz="2000" i="1" dirty="0" smtClean="0"/>
              <a:t>) </a:t>
            </a:r>
            <a:r>
              <a:rPr lang="ru-RU" sz="2000" dirty="0" smtClean="0"/>
              <a:t>исходит из определенного направления и отражается от поверхности в определенном направлении.</a:t>
            </a:r>
            <a:endParaRPr lang="ru-RU" sz="6000" dirty="0" smtClean="0"/>
          </a:p>
          <a:p>
            <a:pPr lvl="1"/>
            <a:r>
              <a:rPr lang="ru-RU" sz="2000" i="1" dirty="0" smtClean="0"/>
              <a:t>исходящее</a:t>
            </a:r>
            <a:r>
              <a:rPr lang="ru-RU" sz="2000" dirty="0" smtClean="0"/>
              <a:t> (эмиссионное – </a:t>
            </a:r>
            <a:r>
              <a:rPr lang="en-US" sz="2000" i="1" dirty="0" smtClean="0"/>
              <a:t>emissive)</a:t>
            </a:r>
            <a:r>
              <a:rPr lang="ru-RU" sz="2000" i="1" dirty="0" smtClean="0"/>
              <a:t> </a:t>
            </a:r>
            <a:r>
              <a:rPr lang="ru-RU" sz="2000" dirty="0" smtClean="0"/>
              <a:t>свет, исходящий от самого объекта. Добавляет объекту интенсивности, но на него не влияют никакие источники света, и он не производит дополнительного света для сцены в целом</a:t>
            </a:r>
            <a:r>
              <a:rPr lang="ru-RU" sz="2000" i="1" dirty="0" smtClean="0"/>
              <a:t>.</a:t>
            </a:r>
            <a:endParaRPr lang="ru-RU" sz="6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освещения для источника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ambient</a:t>
            </a:r>
          </a:p>
          <a:p>
            <a:r>
              <a:rPr lang="en-US" dirty="0" smtClean="0"/>
              <a:t>diffuse</a:t>
            </a:r>
          </a:p>
          <a:p>
            <a:r>
              <a:rPr lang="en-US" dirty="0" err="1" smtClean="0"/>
              <a:t>specular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OpenGL</a:t>
            </a:r>
            <a:r>
              <a:rPr lang="ru-RU" dirty="0" smtClean="0"/>
              <a:t> (</a:t>
            </a:r>
            <a:r>
              <a:rPr lang="en-US" dirty="0" smtClean="0"/>
              <a:t>Open Graphics Library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Конвейер, который включает в себя несколько программируемых этапов, и несколько фиксированных.</a:t>
            </a:r>
          </a:p>
          <a:p>
            <a:pPr>
              <a:buNone/>
            </a:pPr>
            <a:r>
              <a:rPr lang="ru-RU" dirty="0" smtClean="0"/>
              <a:t>							(Консорциум)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E46F42-DA9E-4567-BDFF-B8EC360697D9}" type="datetime1">
              <a:rPr lang="ru-RU" smtClean="0"/>
              <a:pPr/>
              <a:t>23.03.2018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материалы имеют разные фоновый, диффузный и зеркальный цвета, которые задают реакцию материала на фоновый, диффузный и зеркальный компоненты света. </a:t>
            </a:r>
          </a:p>
          <a:p>
            <a:r>
              <a:rPr lang="ru-RU" dirty="0" smtClean="0"/>
              <a:t>Фоновый цвет материала комбинируется с фоновым компонентом всех источников света, диффузный цвет с диффузным компонентом, а зеркальный с зеркальным. </a:t>
            </a:r>
          </a:p>
          <a:p>
            <a:r>
              <a:rPr lang="ru-RU" dirty="0" smtClean="0"/>
              <a:t>Фоновый и диффузный цвета задают видимый цвет материала, они обычно близки, если не эквивалентны. </a:t>
            </a:r>
          </a:p>
          <a:p>
            <a:r>
              <a:rPr lang="ru-RU" dirty="0" smtClean="0"/>
              <a:t>Зеркальный цвет обычно белый или серый.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источников света</a:t>
            </a:r>
            <a:r>
              <a:rPr lang="en-US" dirty="0" smtClean="0"/>
              <a:t> OpenTK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Доступны не менее 8 источников света</a:t>
            </a:r>
          </a:p>
          <a:p>
            <a:pPr lvl="1">
              <a:buNone/>
            </a:pPr>
            <a:r>
              <a:rPr lang="en-US" dirty="0" err="1" smtClean="0"/>
              <a:t>GL.Enable</a:t>
            </a:r>
            <a:r>
              <a:rPr lang="en-US" dirty="0" smtClean="0"/>
              <a:t>(</a:t>
            </a:r>
            <a:r>
              <a:rPr lang="en-US" dirty="0" err="1" smtClean="0"/>
              <a:t>EnableCap.Lighting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err="1" smtClean="0"/>
              <a:t>GL.Enable</a:t>
            </a:r>
            <a:r>
              <a:rPr lang="en-US" dirty="0" smtClean="0"/>
              <a:t>(EnableCap.Light0);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направленного света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Источник света такого типа находится в бесконечности и свет от него распространяется в заданном направлении. </a:t>
            </a:r>
            <a:endParaRPr lang="en-US" dirty="0" smtClean="0"/>
          </a:p>
          <a:p>
            <a:r>
              <a:rPr lang="ru-RU" dirty="0" smtClean="0"/>
              <a:t>GL_POSITION</a:t>
            </a:r>
            <a:r>
              <a:rPr lang="en-US" dirty="0" smtClean="0"/>
              <a:t> </a:t>
            </a:r>
            <a:r>
              <a:rPr lang="ru-RU" dirty="0" smtClean="0"/>
              <a:t>по умолчанию (0.0, 0.0, 1.0, 0.0)  - направление источника направленного света</a:t>
            </a:r>
          </a:p>
          <a:p>
            <a:r>
              <a:rPr lang="ru-RU" dirty="0" smtClean="0"/>
              <a:t>Первые три компоненты </a:t>
            </a:r>
            <a:r>
              <a:rPr lang="ru-RU" i="1" dirty="0" smtClean="0"/>
              <a:t>(</a:t>
            </a:r>
            <a:r>
              <a:rPr lang="ru-RU" i="1" dirty="0" err="1" smtClean="0"/>
              <a:t>x</a:t>
            </a:r>
            <a:r>
              <a:rPr lang="ru-RU" i="1" dirty="0" smtClean="0"/>
              <a:t>, </a:t>
            </a:r>
            <a:r>
              <a:rPr lang="ru-RU" i="1" dirty="0" err="1" smtClean="0"/>
              <a:t>y</a:t>
            </a:r>
            <a:r>
              <a:rPr lang="ru-RU" i="1" dirty="0" smtClean="0"/>
              <a:t>, z) </a:t>
            </a:r>
            <a:r>
              <a:rPr lang="ru-RU" dirty="0" smtClean="0"/>
              <a:t>задают вектор направления, а компонента </a:t>
            </a:r>
            <a:r>
              <a:rPr lang="ru-RU" i="1" dirty="0" err="1" smtClean="0"/>
              <a:t>w</a:t>
            </a:r>
            <a:r>
              <a:rPr lang="ru-RU" dirty="0" smtClean="0"/>
              <a:t> всегда равна нулю (иначе источник превратится в точечный).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Точечные источники света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Точечный источник света расположен в некоторой точке пространства и излучает во всех направлениях.</a:t>
            </a:r>
          </a:p>
          <a:p>
            <a:r>
              <a:rPr lang="ru-RU" dirty="0" smtClean="0"/>
              <a:t>закон убывания интенсивности излучения с расстоянием в виде </a:t>
            </a:r>
            <a:r>
              <a:rPr lang="ru-RU" dirty="0" err="1" smtClean="0"/>
              <a:t>обратно-квадратичной</a:t>
            </a:r>
            <a:r>
              <a:rPr lang="ru-RU" dirty="0" smtClean="0"/>
              <a:t> функции от расстояния:</a:t>
            </a:r>
            <a:r>
              <a:rPr lang="en-US" dirty="0" smtClean="0"/>
              <a:t> </a:t>
            </a:r>
            <a:r>
              <a:rPr lang="en-US" dirty="0" err="1" smtClean="0"/>
              <a:t>fatt</a:t>
            </a:r>
            <a:r>
              <a:rPr lang="en-US" dirty="0" smtClean="0"/>
              <a:t>(d) = 1/(</a:t>
            </a:r>
            <a:r>
              <a:rPr lang="en-US" dirty="0" err="1" smtClean="0"/>
              <a:t>kconst</a:t>
            </a:r>
            <a:r>
              <a:rPr lang="en-US" dirty="0" smtClean="0"/>
              <a:t> + </a:t>
            </a:r>
            <a:r>
              <a:rPr lang="en-US" dirty="0" err="1" smtClean="0"/>
              <a:t>klinear</a:t>
            </a:r>
            <a:r>
              <a:rPr lang="en-US" dirty="0" smtClean="0"/>
              <a:t>*</a:t>
            </a:r>
            <a:r>
              <a:rPr lang="en-US" dirty="0" err="1" smtClean="0"/>
              <a:t>d+kquadratic</a:t>
            </a:r>
            <a:r>
              <a:rPr lang="en-US" dirty="0" smtClean="0"/>
              <a:t>*d*d)</a:t>
            </a:r>
          </a:p>
          <a:p>
            <a:r>
              <a:rPr lang="ru-RU" dirty="0" smtClean="0"/>
              <a:t>Коэффициенты задаются параметрами</a:t>
            </a:r>
          </a:p>
          <a:p>
            <a:pPr lvl="1"/>
            <a:r>
              <a:rPr lang="en-US" dirty="0" smtClean="0"/>
              <a:t>GL_CONSTANT_ATTENUATION</a:t>
            </a:r>
            <a:endParaRPr lang="ru-RU" dirty="0" smtClean="0"/>
          </a:p>
          <a:p>
            <a:pPr lvl="1"/>
            <a:r>
              <a:rPr lang="en-US" dirty="0" smtClean="0"/>
              <a:t>GL_LINEAR_ATTENUATION</a:t>
            </a:r>
            <a:endParaRPr lang="ru-RU" dirty="0" smtClean="0"/>
          </a:p>
          <a:p>
            <a:pPr lvl="1"/>
            <a:r>
              <a:rPr lang="en-US" dirty="0" smtClean="0"/>
              <a:t>GL_QUADRATIC_ATTENUATION</a:t>
            </a: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Прожекторы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прожектор позволяет ограничить распространение света конусом</a:t>
            </a:r>
          </a:p>
          <a:p>
            <a:r>
              <a:rPr lang="ru-RU" dirty="0" smtClean="0"/>
              <a:t>можно задать коэффициент убывания интенсивности, в зависимости от угла между осью конуса и лучом распространения света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44</a:t>
            </a:fld>
            <a:endParaRPr lang="ru-RU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645024"/>
            <a:ext cx="2601267" cy="221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источника света </a:t>
            </a:r>
            <a:r>
              <a:rPr lang="en-US" dirty="0" smtClean="0"/>
              <a:t>OpenTK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LightParameter.Ambient</a:t>
            </a:r>
            <a:r>
              <a:rPr lang="en-US" sz="1600" dirty="0" smtClean="0"/>
              <a:t>, </a:t>
            </a:r>
            <a:r>
              <a:rPr lang="en-US" sz="1600" dirty="0" err="1" smtClean="0"/>
              <a:t>light_ambient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LightParameter.Diffuse</a:t>
            </a:r>
            <a:r>
              <a:rPr lang="en-US" sz="1600" dirty="0" smtClean="0"/>
              <a:t>, </a:t>
            </a:r>
            <a:r>
              <a:rPr lang="en-US" sz="1600" dirty="0" err="1" smtClean="0"/>
              <a:t>light_diffuse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LightParameter.Specular</a:t>
            </a:r>
            <a:r>
              <a:rPr lang="en-US" sz="1600" dirty="0" smtClean="0"/>
              <a:t>, </a:t>
            </a:r>
            <a:r>
              <a:rPr lang="en-US" sz="1600" dirty="0" err="1" smtClean="0"/>
              <a:t>light_specular</a:t>
            </a:r>
            <a:r>
              <a:rPr lang="en-US" sz="1600" dirty="0" smtClean="0"/>
              <a:t>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// </a:t>
            </a:r>
            <a:r>
              <a:rPr lang="ru-RU" sz="1600" dirty="0" smtClean="0"/>
              <a:t>Постоянный фактор ослабления</a:t>
            </a:r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LightParameter.ConstantAttenuation</a:t>
            </a:r>
            <a:r>
              <a:rPr lang="en-US" sz="1600" dirty="0" smtClean="0"/>
              <a:t>, 1.8f);</a:t>
            </a:r>
          </a:p>
          <a:p>
            <a:pPr>
              <a:buNone/>
            </a:pPr>
            <a:r>
              <a:rPr lang="en-US" sz="1600" dirty="0" smtClean="0"/>
              <a:t>//</a:t>
            </a:r>
            <a:r>
              <a:rPr lang="ru-RU" sz="1600" dirty="0" smtClean="0"/>
              <a:t> Угловая ширина светового луча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LightParameter.SpotCutoff</a:t>
            </a:r>
            <a:r>
              <a:rPr lang="en-US" sz="1600" dirty="0" smtClean="0"/>
              <a:t>, 45.0f);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// </a:t>
            </a:r>
            <a:r>
              <a:rPr lang="ru-RU" sz="1600" dirty="0" smtClean="0"/>
              <a:t>Направление света прожектора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LightParameter.SpotDirection</a:t>
            </a:r>
            <a:r>
              <a:rPr lang="en-US" sz="1600" dirty="0" smtClean="0"/>
              <a:t>, </a:t>
            </a:r>
            <a:r>
              <a:rPr lang="en-US" sz="1600" dirty="0" err="1" smtClean="0"/>
              <a:t>spotdirection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//</a:t>
            </a:r>
            <a:r>
              <a:rPr lang="ru-RU" sz="1600" dirty="0" smtClean="0"/>
              <a:t> Концентрация светового луча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LightParameter.SpotExponent</a:t>
            </a:r>
            <a:r>
              <a:rPr lang="en-US" sz="1600" dirty="0" smtClean="0"/>
              <a:t>, 0.0f);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en-US" sz="1600" dirty="0" err="1" smtClean="0"/>
              <a:t>GL.LightModel</a:t>
            </a:r>
            <a:r>
              <a:rPr lang="en-US" sz="1600" dirty="0" smtClean="0"/>
              <a:t>(</a:t>
            </a:r>
            <a:r>
              <a:rPr lang="en-US" sz="1600" dirty="0" err="1" smtClean="0"/>
              <a:t>LightModelParameter.LightModelLocalViewer</a:t>
            </a:r>
            <a:r>
              <a:rPr lang="en-US" sz="1600" dirty="0" smtClean="0"/>
              <a:t>, 1.0f);</a:t>
            </a:r>
          </a:p>
          <a:p>
            <a:pPr>
              <a:buNone/>
            </a:pPr>
            <a:r>
              <a:rPr lang="en-US" sz="1600" dirty="0" err="1" smtClean="0"/>
              <a:t>GL.LightModel</a:t>
            </a:r>
            <a:r>
              <a:rPr lang="en-US" sz="1600" dirty="0" smtClean="0"/>
              <a:t>(</a:t>
            </a:r>
            <a:r>
              <a:rPr lang="en-US" sz="1600" dirty="0" err="1" smtClean="0"/>
              <a:t>LightModelParameter.LightModelTwoSide</a:t>
            </a:r>
            <a:r>
              <a:rPr lang="en-US" sz="1600" dirty="0" smtClean="0"/>
              <a:t>, 1.0f);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источника света </a:t>
            </a:r>
            <a:r>
              <a:rPr lang="en-US" dirty="0" smtClean="0"/>
              <a:t>OpenTK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GL_LIGHT_MODEL_LOCAL_VIEWER в графической системе устанавливает режим "близкого" наблюдателя. Если наблюдатель расположен далеко от рассматриваемой сцены, то можно считать, что вектор, задающий направление на наблюдателя, для всех объектов сцены один и тот же. Это сокращает объем вычислений. </a:t>
            </a:r>
          </a:p>
          <a:p>
            <a:r>
              <a:rPr lang="ru-RU" dirty="0" smtClean="0"/>
              <a:t>Если наблюдатель с определенной позиции может "заглянуть" внутрь объекта и увидеть внутренние грани, тогда для корректного закрашивания нужно установить в </a:t>
            </a:r>
            <a:r>
              <a:rPr lang="en-US" dirty="0" smtClean="0"/>
              <a:t>true </a:t>
            </a:r>
            <a:r>
              <a:rPr lang="ru-RU" dirty="0" smtClean="0"/>
              <a:t>параметр GL_LIGHT_MODEL_TWO_SIDED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46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источника света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геометрические параметры источников света преобразуются матрицей вида, поэтому можно задавать их положение, используя привычные средства преобразования.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Глобальное фоновое освещение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В сцену можно включить и глобальное фоновое освещение, которое не связано ни с каким отдельным источником. Если, например требуется слабо подсветить все объекты сцены белым цветом, в программу следует включить такой фрагмент кода: </a:t>
            </a:r>
          </a:p>
          <a:p>
            <a:endParaRPr lang="ru-RU" dirty="0" smtClean="0"/>
          </a:p>
          <a:p>
            <a:pPr>
              <a:buNone/>
            </a:pPr>
            <a:r>
              <a:rPr lang="ru-RU" sz="2000" dirty="0" err="1" smtClean="0"/>
              <a:t>GLfloat</a:t>
            </a:r>
            <a:r>
              <a:rPr lang="ru-RU" sz="2000" dirty="0" smtClean="0"/>
              <a:t> </a:t>
            </a:r>
            <a:r>
              <a:rPr lang="ru-RU" sz="2000" dirty="0" err="1" smtClean="0"/>
              <a:t>global_ambient</a:t>
            </a:r>
            <a:r>
              <a:rPr lang="ru-RU" sz="2000" dirty="0" smtClean="0"/>
              <a:t>[]={0.1, 0.1, 0.1, 1.0}; </a:t>
            </a:r>
          </a:p>
          <a:p>
            <a:pPr>
              <a:buNone/>
            </a:pPr>
            <a:r>
              <a:rPr lang="ru-RU" sz="2000" dirty="0" err="1" smtClean="0"/>
              <a:t>glLightModelfv</a:t>
            </a:r>
            <a:r>
              <a:rPr lang="ru-RU" sz="2000" dirty="0" smtClean="0"/>
              <a:t>(GL_LIGHT_MODEL_AMBIENT, </a:t>
            </a:r>
            <a:r>
              <a:rPr lang="ru-RU" sz="2000" dirty="0" err="1" smtClean="0"/>
              <a:t>global_ambient</a:t>
            </a:r>
            <a:r>
              <a:rPr lang="ru-RU" sz="2000" dirty="0" smtClean="0"/>
              <a:t>); 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49</a:t>
            </a:fld>
            <a:endParaRPr lang="ru-RU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86339"/>
            <a:ext cx="8229600" cy="397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API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programmer, you need to do the following things:</a:t>
            </a:r>
          </a:p>
          <a:p>
            <a:pPr lvl="1"/>
            <a:r>
              <a:rPr lang="en-US" dirty="0"/>
              <a:t>Specify the location/parameters of camera.</a:t>
            </a:r>
          </a:p>
          <a:p>
            <a:pPr lvl="1"/>
            <a:r>
              <a:rPr lang="en-US" dirty="0"/>
              <a:t>Specify the geometry (and appearance).</a:t>
            </a:r>
          </a:p>
          <a:p>
            <a:pPr lvl="1"/>
            <a:r>
              <a:rPr lang="en-US" dirty="0"/>
              <a:t>Specify the lights (optional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AFC4-AA66-46B0-8248-AADF5966AB9D}" type="datetime1">
              <a:rPr lang="ru-RU" smtClean="0"/>
              <a:pPr/>
              <a:t>23.03.2018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параметров материала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 err="1" smtClean="0"/>
              <a:t>glMaterial</a:t>
            </a:r>
            <a:r>
              <a:rPr lang="en-US" dirty="0" smtClean="0"/>
              <a:t>{if}(GLenum face, GLenum </a:t>
            </a:r>
            <a:r>
              <a:rPr lang="en-US" dirty="0" err="1" smtClean="0"/>
              <a:t>pname</a:t>
            </a:r>
            <a:r>
              <a:rPr lang="en-US" dirty="0" smtClean="0"/>
              <a:t>, TYPE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 smtClean="0"/>
              <a:t>Аргумент </a:t>
            </a:r>
            <a:r>
              <a:rPr lang="en-US" i="1" dirty="0" smtClean="0"/>
              <a:t>face</a:t>
            </a:r>
            <a:r>
              <a:rPr lang="ru-RU" i="1" dirty="0" smtClean="0"/>
              <a:t> </a:t>
            </a:r>
            <a:r>
              <a:rPr lang="ru-RU" dirty="0" smtClean="0"/>
              <a:t>указывает для каких граней объекта задается свойство материала: </a:t>
            </a:r>
            <a:r>
              <a:rPr lang="en-US" i="1" dirty="0" smtClean="0"/>
              <a:t>GL_FRONT, GL_BACK</a:t>
            </a:r>
            <a:r>
              <a:rPr lang="ru-RU" i="1" dirty="0" smtClean="0"/>
              <a:t> </a:t>
            </a:r>
            <a:r>
              <a:rPr lang="en-US" i="1" dirty="0" smtClean="0"/>
              <a:t>GL_FRONT_AND_BACK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параметров материала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000" dirty="0" smtClean="0"/>
              <a:t>GL_AMBIENT (0.2, 0.2, 0.2, 1.0) цвет фонового отражения материала </a:t>
            </a:r>
          </a:p>
          <a:p>
            <a:r>
              <a:rPr lang="ru-RU" sz="2000" dirty="0" smtClean="0"/>
              <a:t>GL_DIFFUSE (0.8, 0.8, 0.8, 1.0) цвет рассеянного отражения материала </a:t>
            </a:r>
          </a:p>
          <a:p>
            <a:r>
              <a:rPr lang="ru-RU" sz="2000" dirty="0" smtClean="0"/>
              <a:t>GL_SPECULAR (0.0, 0.0, 0.0, 1.0) цвет зеркального отражения материала </a:t>
            </a:r>
          </a:p>
          <a:p>
            <a:r>
              <a:rPr lang="ru-RU" sz="2000" dirty="0" smtClean="0"/>
              <a:t>GL_EMISSION (0.0, 0.0, 0.0, 1.0) цвет собственного излучения материала </a:t>
            </a:r>
          </a:p>
          <a:p>
            <a:r>
              <a:rPr lang="ru-RU" sz="2000" dirty="0" smtClean="0"/>
              <a:t>GL_SHININESS 0.0 степень в формуле зеркального отражения (коэффициент блеска). Допускаются значения в интервале [0; 128]. </a:t>
            </a:r>
          </a:p>
          <a:p>
            <a:r>
              <a:rPr lang="ru-RU" sz="2000" dirty="0" smtClean="0"/>
              <a:t>GL_AMBIENT_AND_DIFFUSE   цвет фонового и рассеянного отражения материала</a:t>
            </a:r>
          </a:p>
          <a:p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параметров материала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По умолчанию, при включении расчета освещения, текущий цвет, задаваемый командой glColor4f, игнорируется. </a:t>
            </a:r>
          </a:p>
          <a:p>
            <a:r>
              <a:rPr lang="ru-RU" dirty="0" smtClean="0"/>
              <a:t>Можно включить управление свойством материала с помощью текущего цвета, т.е. изменять одну из характеристик отражения материала командой glColor4f()</a:t>
            </a:r>
          </a:p>
          <a:p>
            <a:r>
              <a:rPr lang="ru-RU" dirty="0" err="1" smtClean="0"/>
              <a:t>glEnable</a:t>
            </a:r>
            <a:r>
              <a:rPr lang="ru-RU" dirty="0" smtClean="0"/>
              <a:t>(GL_COLOR_MATERIAL); </a:t>
            </a:r>
          </a:p>
          <a:p>
            <a:r>
              <a:rPr lang="ru-RU" dirty="0" err="1" smtClean="0"/>
              <a:t>glColorMaterial</a:t>
            </a:r>
            <a:r>
              <a:rPr lang="ru-RU" dirty="0" smtClean="0"/>
              <a:t>(</a:t>
            </a:r>
            <a:r>
              <a:rPr lang="ru-RU" dirty="0" err="1" smtClean="0"/>
              <a:t>GLenum</a:t>
            </a:r>
            <a:r>
              <a:rPr lang="ru-RU" dirty="0" smtClean="0"/>
              <a:t> </a:t>
            </a:r>
            <a:r>
              <a:rPr lang="ru-RU" dirty="0" err="1" smtClean="0"/>
              <a:t>face</a:t>
            </a:r>
            <a:r>
              <a:rPr lang="ru-RU" dirty="0" smtClean="0"/>
              <a:t>, </a:t>
            </a:r>
            <a:r>
              <a:rPr lang="ru-RU" dirty="0" err="1" smtClean="0"/>
              <a:t>GLenum</a:t>
            </a:r>
            <a:r>
              <a:rPr lang="ru-RU" dirty="0" smtClean="0"/>
              <a:t> </a:t>
            </a:r>
            <a:r>
              <a:rPr lang="ru-RU" dirty="0" err="1" smtClean="0"/>
              <a:t>mode</a:t>
            </a:r>
            <a:r>
              <a:rPr lang="ru-RU" dirty="0" smtClean="0"/>
              <a:t>); задает, какое конкретно свойство материала будет передаваться текущим цветом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Flat Shading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В режиме плоского закрашивания OpenGL использует вектор нормали, ассоциированный с первой вершиной каждого очередного закрашиваемого многоугольника</a:t>
            </a:r>
            <a:endParaRPr lang="en-US" dirty="0" smtClean="0"/>
          </a:p>
          <a:p>
            <a:r>
              <a:rPr lang="en-US" dirty="0" err="1" smtClean="0"/>
              <a:t>glShadeModel</a:t>
            </a:r>
            <a:r>
              <a:rPr lang="en-US" dirty="0" smtClean="0"/>
              <a:t>(GL_FLAT);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F61A25-D226-4B43-A3D8-3ADCAC73E9E2}" type="datetime1">
              <a:rPr lang="ru-RU" smtClean="0"/>
              <a:pPr/>
              <a:t>23.03.2018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2694248" y="3429000"/>
          <a:ext cx="3755504" cy="2752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Image" r:id="rId3" imgW="9993651" imgH="7326984" progId="">
                  <p:embed/>
                </p:oleObj>
              </mc:Choice>
              <mc:Fallback>
                <p:oleObj name="Image" r:id="rId3" imgW="9993651" imgH="732698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248" y="3429000"/>
                        <a:ext cx="3755504" cy="2752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Flat Shading</a:t>
            </a:r>
          </a:p>
        </p:txBody>
      </p:sp>
      <p:sp>
        <p:nvSpPr>
          <p:cNvPr id="8" name="Содержимое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OpenGL будет интерполировать цвет вдоль отображаемого примитива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glShadeModel</a:t>
            </a:r>
            <a:r>
              <a:rPr lang="en-US" dirty="0" smtClean="0"/>
              <a:t>(GL_SMOOTH);</a:t>
            </a:r>
          </a:p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7811DF9-B451-4353-ACCD-03874CE0820E}" type="datetime1">
              <a:rPr lang="ru-RU" smtClean="0"/>
              <a:pPr/>
              <a:t>23.03.2018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2508884" y="3029322"/>
          <a:ext cx="4126233" cy="3063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Image" r:id="rId3" imgW="9866667" imgH="7326984" progId="">
                  <p:embed/>
                </p:oleObj>
              </mc:Choice>
              <mc:Fallback>
                <p:oleObj name="Image" r:id="rId3" imgW="9866667" imgH="732698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884" y="3029322"/>
                        <a:ext cx="4126233" cy="3063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Текстуры – это прямоугольные массивы данных, например, цветовых, световых</a:t>
            </a:r>
            <a:r>
              <a:rPr lang="en-US" dirty="0" smtClean="0"/>
              <a:t> </a:t>
            </a:r>
            <a:r>
              <a:rPr lang="ru-RU" dirty="0" smtClean="0"/>
              <a:t>или цветовых и альфа. Индивидуальные элементы (значения) текстуры часто</a:t>
            </a:r>
            <a:r>
              <a:rPr lang="en-US" dirty="0" smtClean="0"/>
              <a:t> </a:t>
            </a:r>
            <a:r>
              <a:rPr lang="ru-RU" dirty="0" smtClean="0"/>
              <a:t>называются </a:t>
            </a:r>
            <a:r>
              <a:rPr lang="ru-RU" i="1" dirty="0" err="1" smtClean="0"/>
              <a:t>текселями</a:t>
            </a:r>
            <a:r>
              <a:rPr lang="ru-RU" i="1" dirty="0" smtClean="0"/>
              <a:t> (texels).</a:t>
            </a:r>
            <a:endParaRPr lang="en-US" i="1" dirty="0" smtClean="0"/>
          </a:p>
          <a:p>
            <a:r>
              <a:rPr lang="ru-RU" i="1" dirty="0" smtClean="0"/>
              <a:t>Что делает </a:t>
            </a:r>
            <a:r>
              <a:rPr lang="ru-RU" i="1" dirty="0" err="1" smtClean="0"/>
              <a:t>текстурирование</a:t>
            </a:r>
            <a:r>
              <a:rPr lang="ru-RU" i="1" dirty="0" smtClean="0"/>
              <a:t> сложным, так это то, что</a:t>
            </a:r>
            <a:r>
              <a:rPr lang="en-US" i="1" dirty="0" smtClean="0"/>
              <a:t> </a:t>
            </a:r>
            <a:r>
              <a:rPr lang="ru-RU" dirty="0" smtClean="0"/>
              <a:t>прямоугольная текстура может быть наложена на непрямоугольный объект, и это</a:t>
            </a:r>
            <a:r>
              <a:rPr lang="en-US" dirty="0" smtClean="0"/>
              <a:t> </a:t>
            </a:r>
            <a:r>
              <a:rPr lang="ru-RU" dirty="0" smtClean="0"/>
              <a:t>должно быть сделано каким-либо разумным способом.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55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Наложение 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Чтобы использовать наложение текстуры, вы должны выполнить следующие шаги:</a:t>
            </a:r>
          </a:p>
          <a:p>
            <a:pPr lvl="1"/>
            <a:r>
              <a:rPr lang="ru-RU" dirty="0" smtClean="0"/>
              <a:t>Создать текстурный объект и задать текстуру для него</a:t>
            </a:r>
          </a:p>
          <a:p>
            <a:pPr lvl="1"/>
            <a:r>
              <a:rPr lang="ru-RU" dirty="0" smtClean="0"/>
              <a:t>Задать, как текстура должна воздействовать на каждый пиксель</a:t>
            </a:r>
          </a:p>
          <a:p>
            <a:pPr lvl="1"/>
            <a:r>
              <a:rPr lang="ru-RU" dirty="0" smtClean="0"/>
              <a:t>Активизировать механизм текстурирования</a:t>
            </a:r>
          </a:p>
          <a:p>
            <a:pPr lvl="1"/>
            <a:r>
              <a:rPr lang="ru-RU" dirty="0" smtClean="0"/>
              <a:t>Нарисовать сцену, передавая на конвейер визуализации и геометрические координаты и координаты текстуры</a:t>
            </a:r>
          </a:p>
          <a:p>
            <a:r>
              <a:rPr lang="ru-RU" dirty="0" err="1" smtClean="0"/>
              <a:t>Текстурирование</a:t>
            </a:r>
            <a:r>
              <a:rPr lang="ru-RU" dirty="0" smtClean="0"/>
              <a:t> работает только в RGBA режиме. Результат попытки применения текстурирования в индексном режиме не определен.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56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Наложение 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glEnable()</a:t>
            </a:r>
            <a:r>
              <a:rPr lang="ru-RU" dirty="0" smtClean="0"/>
              <a:t> (</a:t>
            </a:r>
            <a:r>
              <a:rPr lang="en-US" dirty="0" smtClean="0"/>
              <a:t>glDisable()</a:t>
            </a:r>
            <a:r>
              <a:rPr lang="ru-RU" dirty="0" smtClean="0"/>
              <a:t>)</a:t>
            </a:r>
          </a:p>
          <a:p>
            <a:pPr lvl="1"/>
            <a:r>
              <a:rPr lang="en-US" dirty="0" smtClean="0"/>
              <a:t>GL_TEXTURE_1D</a:t>
            </a:r>
            <a:endParaRPr lang="ru-RU" dirty="0" smtClean="0"/>
          </a:p>
          <a:p>
            <a:pPr lvl="1"/>
            <a:r>
              <a:rPr lang="en-US" dirty="0" smtClean="0"/>
              <a:t> GL_TEXTURE_2D </a:t>
            </a:r>
            <a:endParaRPr lang="ru-RU" dirty="0" smtClean="0"/>
          </a:p>
          <a:p>
            <a:pPr lvl="1"/>
            <a:r>
              <a:rPr lang="en-US" dirty="0" smtClean="0"/>
              <a:t>GL_TEXTURE_3D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текстуры в память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sz="2000" dirty="0" smtClean="0"/>
              <a:t>void </a:t>
            </a:r>
            <a:r>
              <a:rPr lang="en-US" sz="2000" dirty="0" err="1" smtClean="0"/>
              <a:t>glTexImage</a:t>
            </a:r>
            <a:r>
              <a:rPr lang="en-US" sz="2000" dirty="0" smtClean="0"/>
              <a:t>(1/2/3</a:t>
            </a:r>
            <a:r>
              <a:rPr lang="ru-RU" sz="2000" dirty="0" smtClean="0"/>
              <a:t>)</a:t>
            </a:r>
            <a:r>
              <a:rPr lang="en-US" sz="2000" dirty="0" smtClean="0"/>
              <a:t>D(GLenum target,  </a:t>
            </a:r>
            <a:r>
              <a:rPr lang="en-US" sz="2000" dirty="0" err="1" smtClean="0"/>
              <a:t>GLint</a:t>
            </a:r>
            <a:r>
              <a:rPr lang="en-US" sz="2000" dirty="0" smtClean="0"/>
              <a:t> level,  </a:t>
            </a:r>
            <a:r>
              <a:rPr lang="en-US" sz="2000" dirty="0" err="1" smtClean="0"/>
              <a:t>GLint</a:t>
            </a:r>
            <a:r>
              <a:rPr lang="en-US" sz="2000" dirty="0" smtClean="0"/>
              <a:t> </a:t>
            </a:r>
            <a:r>
              <a:rPr lang="en-US" sz="2000" dirty="0" err="1" smtClean="0"/>
              <a:t>internalFormat</a:t>
            </a:r>
            <a:r>
              <a:rPr lang="en-US" sz="2000" dirty="0" smtClean="0"/>
              <a:t>,  </a:t>
            </a:r>
            <a:r>
              <a:rPr lang="en-US" sz="2000" dirty="0" err="1" smtClean="0"/>
              <a:t>GLsizei</a:t>
            </a:r>
            <a:r>
              <a:rPr lang="en-US" sz="2000" dirty="0" smtClean="0"/>
              <a:t> width, (</a:t>
            </a:r>
            <a:r>
              <a:rPr lang="en-US" sz="2000" dirty="0" err="1" smtClean="0"/>
              <a:t>GLsizei</a:t>
            </a:r>
            <a:r>
              <a:rPr lang="en-US" sz="2000" dirty="0" smtClean="0"/>
              <a:t> height),  </a:t>
            </a:r>
            <a:r>
              <a:rPr lang="en-US" sz="2000" dirty="0" err="1" smtClean="0"/>
              <a:t>GLint</a:t>
            </a:r>
            <a:r>
              <a:rPr lang="en-US" sz="2000" dirty="0" smtClean="0"/>
              <a:t> border,  GLenum format,  GLenum type,  const </a:t>
            </a:r>
            <a:r>
              <a:rPr lang="en-US" sz="2000" dirty="0" err="1" smtClean="0"/>
              <a:t>GLvoid</a:t>
            </a:r>
            <a:r>
              <a:rPr lang="en-US" sz="2000" dirty="0" smtClean="0"/>
              <a:t> * data)</a:t>
            </a:r>
          </a:p>
          <a:p>
            <a:pPr lvl="1"/>
            <a:r>
              <a:rPr lang="en-US" sz="1200" b="1" dirty="0" smtClean="0"/>
              <a:t>target</a:t>
            </a:r>
            <a:r>
              <a:rPr lang="en-US" sz="1200" dirty="0" smtClean="0"/>
              <a:t>: GL_TEXTURE_</a:t>
            </a:r>
            <a:r>
              <a:rPr lang="ru-RU" sz="1200" dirty="0" smtClean="0"/>
              <a:t>(</a:t>
            </a:r>
            <a:r>
              <a:rPr lang="en-US" sz="1200" dirty="0" smtClean="0"/>
              <a:t>1</a:t>
            </a:r>
            <a:r>
              <a:rPr lang="ru-RU" sz="1200" dirty="0" smtClean="0"/>
              <a:t>/2/3)</a:t>
            </a:r>
            <a:r>
              <a:rPr lang="en-US" sz="1200" dirty="0" smtClean="0"/>
              <a:t>D</a:t>
            </a:r>
          </a:p>
          <a:p>
            <a:pPr lvl="1"/>
            <a:r>
              <a:rPr lang="en-US" sz="1200" b="1" dirty="0" smtClean="0"/>
              <a:t>level</a:t>
            </a:r>
            <a:r>
              <a:rPr lang="en-US" sz="1200" dirty="0" smtClean="0"/>
              <a:t> </a:t>
            </a:r>
            <a:r>
              <a:rPr lang="ru-RU" sz="1200" dirty="0" smtClean="0"/>
              <a:t>: загруженный уровень сокращенной текстуры (</a:t>
            </a:r>
            <a:r>
              <a:rPr lang="en-US" sz="1200" dirty="0" err="1" smtClean="0"/>
              <a:t>mipmap</a:t>
            </a:r>
            <a:r>
              <a:rPr lang="ru-RU" sz="1200" dirty="0" smtClean="0"/>
              <a:t>), для обычной текстуры равен 0</a:t>
            </a:r>
            <a:endParaRPr lang="en-US" sz="1200" dirty="0" smtClean="0"/>
          </a:p>
          <a:p>
            <a:pPr lvl="1"/>
            <a:r>
              <a:rPr lang="en-US" sz="1200" b="1" dirty="0" err="1" smtClean="0"/>
              <a:t>internalFormat</a:t>
            </a:r>
            <a:r>
              <a:rPr lang="en-US" sz="1200" dirty="0" smtClean="0"/>
              <a:t>:  </a:t>
            </a:r>
            <a:r>
              <a:rPr lang="ru-RU" sz="1200" dirty="0" smtClean="0"/>
              <a:t>сколько компонентов цвета на </a:t>
            </a:r>
            <a:r>
              <a:rPr lang="ru-RU" sz="1200" dirty="0" err="1" smtClean="0"/>
              <a:t>тексель</a:t>
            </a:r>
            <a:r>
              <a:rPr lang="ru-RU" sz="1200" dirty="0" smtClean="0"/>
              <a:t> нужно записывать</a:t>
            </a:r>
            <a:r>
              <a:rPr lang="en-US" sz="1200" dirty="0" smtClean="0"/>
              <a:t>.</a:t>
            </a:r>
            <a:endParaRPr lang="ru-RU" sz="1200" dirty="0" smtClean="0"/>
          </a:p>
          <a:p>
            <a:pPr lvl="1"/>
            <a:r>
              <a:rPr lang="en-US" sz="1200" b="1" dirty="0" smtClean="0"/>
              <a:t>width</a:t>
            </a:r>
            <a:r>
              <a:rPr lang="en-US" sz="1200" dirty="0" smtClean="0"/>
              <a:t>, </a:t>
            </a:r>
            <a:r>
              <a:rPr lang="en-US" sz="1200" b="1" dirty="0" smtClean="0"/>
              <a:t>height</a:t>
            </a:r>
            <a:r>
              <a:rPr lang="en-US" sz="1200" dirty="0" smtClean="0"/>
              <a:t> </a:t>
            </a:r>
            <a:r>
              <a:rPr lang="ru-RU" sz="1200" dirty="0" smtClean="0"/>
              <a:t>: размеры текстуры, должны быть степенями 2</a:t>
            </a:r>
            <a:r>
              <a:rPr lang="en-US" sz="1200" dirty="0" smtClean="0"/>
              <a:t> </a:t>
            </a:r>
          </a:p>
          <a:p>
            <a:pPr lvl="1"/>
            <a:r>
              <a:rPr lang="en-US" sz="1200" b="1" dirty="0" smtClean="0"/>
              <a:t>border</a:t>
            </a:r>
            <a:r>
              <a:rPr lang="en-US" sz="1200" dirty="0" smtClean="0"/>
              <a:t> : </a:t>
            </a:r>
            <a:r>
              <a:rPr lang="ru-RU" sz="1200" dirty="0" smtClean="0"/>
              <a:t>должен быть равен 0 для одномерной текстуры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b="1" dirty="0" smtClean="0"/>
              <a:t>format</a:t>
            </a:r>
            <a:r>
              <a:rPr lang="en-US" sz="1200" dirty="0" smtClean="0"/>
              <a:t>:   </a:t>
            </a:r>
            <a:r>
              <a:rPr lang="ru-RU" sz="1200" dirty="0" smtClean="0"/>
              <a:t>формат данных пикселя</a:t>
            </a:r>
            <a:r>
              <a:rPr lang="en-US" sz="1200" dirty="0" smtClean="0"/>
              <a:t>.</a:t>
            </a:r>
            <a:r>
              <a:rPr lang="ru-RU" sz="1200" dirty="0" smtClean="0"/>
              <a:t> Допустимые значения: </a:t>
            </a:r>
            <a:r>
              <a:rPr lang="en-US" sz="1200" dirty="0" smtClean="0"/>
              <a:t>GL_RED, GL_RG, GL_RGB, GL_BGR, GL_RGBA, GL_BGRA, GL_RED_INTEGER, GL_RG_INTEGER, GL_RGB_INTEGER, GL_BGR_INTEGER, GL_RGBA_INTEGER, GL_BGRA_INTEGER, GL_STENCIL_INDEX, GL_DEPTH_COMPONENT, GL_DEPTH_STENCIL.</a:t>
            </a:r>
            <a:endParaRPr lang="ru-RU" sz="1200" dirty="0" smtClean="0"/>
          </a:p>
          <a:p>
            <a:pPr lvl="1"/>
            <a:r>
              <a:rPr lang="en-US" sz="1200" dirty="0" smtClean="0"/>
              <a:t> </a:t>
            </a:r>
            <a:r>
              <a:rPr lang="en-US" sz="1200" b="1" dirty="0" smtClean="0"/>
              <a:t>type</a:t>
            </a:r>
            <a:r>
              <a:rPr lang="ru-RU" sz="1200" dirty="0" smtClean="0"/>
              <a:t> : тип данных пикселя. Допустимые значения: </a:t>
            </a:r>
            <a:r>
              <a:rPr lang="en-US" sz="1200" dirty="0" smtClean="0"/>
              <a:t>GL_UNSIGNED_BYTE, GL_BYTE, GL_UNSIGNED_SHORT, GL_SHORT, GL_UNSIGNED_INT, GL_INT,</a:t>
            </a:r>
            <a:r>
              <a:rPr lang="ru-RU" sz="1200" dirty="0" smtClean="0"/>
              <a:t> </a:t>
            </a:r>
            <a:r>
              <a:rPr lang="en-US" sz="1200" dirty="0" smtClean="0"/>
              <a:t>GL_FLOAT, GL_UNSIGNED_BYTE_3_3_2</a:t>
            </a:r>
            <a:r>
              <a:rPr lang="en-US" sz="1600" dirty="0" smtClean="0"/>
              <a:t>,</a:t>
            </a:r>
            <a:r>
              <a:rPr lang="en-US" sz="1200" dirty="0" smtClean="0"/>
              <a:t> GL_UNSIGNED_BYTE_2_3_3_REV, GL_UNSIGNED_SHORT_5_6_5, GL_UNSIGNED_SHORT_5_6_5_REV, GL_UNSIGNED_SHORT_4_4_4_4, GL_UNSIGNED_SHORT_4_4_4_4_REV, GL_UNSIGNED_SHORT_5_5_5_1, GL_UNSIGNED_SHORT_1_5_5_5_REV, GL_UNSIGNED_INT_8_8_8_8, GL_UNSIGNED_INT_8_8_8_8_REV, GL_UNSIGNED_INT_10_10_10_2, and                    GL_UNSIGNED_INT_2_10_10_10_REV.</a:t>
            </a:r>
          </a:p>
          <a:p>
            <a:pPr lvl="1"/>
            <a:r>
              <a:rPr lang="en-US" sz="1200" b="1" dirty="0" smtClean="0"/>
              <a:t>data</a:t>
            </a:r>
            <a:r>
              <a:rPr lang="ru-RU" sz="1200" dirty="0" smtClean="0"/>
              <a:t>: указатель на данные изображения в памяти</a:t>
            </a:r>
            <a:endParaRPr lang="en-US" sz="12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58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Текстурные координаты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457200" y="1268413"/>
            <a:ext cx="8229600" cy="3024683"/>
          </a:xfrm>
        </p:spPr>
        <p:txBody>
          <a:bodyPr/>
          <a:lstStyle/>
          <a:p>
            <a:r>
              <a:rPr lang="ru-RU" dirty="0" smtClean="0"/>
              <a:t>Информация о том, как наложить текстуру на геометрический объект</a:t>
            </a:r>
          </a:p>
          <a:p>
            <a:r>
              <a:rPr lang="ru-RU" dirty="0" smtClean="0"/>
              <a:t>Для этого задаются </a:t>
            </a:r>
            <a:r>
              <a:rPr lang="ru-RU" i="1" dirty="0" smtClean="0"/>
              <a:t>текстурные координаты </a:t>
            </a:r>
            <a:r>
              <a:rPr lang="ru-RU" dirty="0" smtClean="0"/>
              <a:t>каждой вершины в диапазоне от 0 до 1</a:t>
            </a:r>
          </a:p>
          <a:p>
            <a:r>
              <a:rPr lang="en-US" dirty="0" smtClean="0"/>
              <a:t>void glTexCoord2f(</a:t>
            </a:r>
            <a:r>
              <a:rPr lang="en-US" dirty="0" err="1" smtClean="0"/>
              <a:t>GLfloat</a:t>
            </a:r>
            <a:r>
              <a:rPr lang="en-US" dirty="0" smtClean="0"/>
              <a:t>  s,  </a:t>
            </a:r>
            <a:r>
              <a:rPr lang="en-US" dirty="0" err="1" smtClean="0"/>
              <a:t>GLfloat</a:t>
            </a:r>
            <a:r>
              <a:rPr lang="en-US" dirty="0" smtClean="0"/>
              <a:t>  t);</a:t>
            </a:r>
            <a:endParaRPr lang="ru-RU" dirty="0" smtClean="0"/>
          </a:p>
          <a:p>
            <a:r>
              <a:rPr lang="ru-RU" dirty="0" smtClean="0"/>
              <a:t>текстурные координаты надо задать ДО координат вершины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59</a:t>
            </a:fld>
            <a:endParaRPr lang="ru-RU"/>
          </a:p>
        </p:txBody>
      </p:sp>
      <p:grpSp>
        <p:nvGrpSpPr>
          <p:cNvPr id="21" name="Группа 20"/>
          <p:cNvGrpSpPr/>
          <p:nvPr/>
        </p:nvGrpSpPr>
        <p:grpSpPr>
          <a:xfrm>
            <a:off x="1115616" y="4365104"/>
            <a:ext cx="3096344" cy="1872208"/>
            <a:chOff x="4211960" y="3573016"/>
            <a:chExt cx="3888432" cy="252028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860032" y="3789040"/>
              <a:ext cx="1440160" cy="14400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660232" y="4653136"/>
              <a:ext cx="1440160" cy="14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4860032" y="3789040"/>
              <a:ext cx="180020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6300192" y="3789040"/>
              <a:ext cx="180020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4860032" y="5229200"/>
              <a:ext cx="180020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 flipV="1">
              <a:off x="6300192" y="5229200"/>
              <a:ext cx="180020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211960" y="4941168"/>
              <a:ext cx="648072" cy="360040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(0,0)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16216" y="3573016"/>
              <a:ext cx="648072" cy="360040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(1,1)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11960" y="3717032"/>
              <a:ext cx="648072" cy="360040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(0,1)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40152" y="5229200"/>
              <a:ext cx="648072" cy="360040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(1,0)</a:t>
              </a:r>
            </a:p>
          </p:txBody>
        </p:sp>
      </p:grpSp>
      <p:grpSp>
        <p:nvGrpSpPr>
          <p:cNvPr id="49" name="Группа 48"/>
          <p:cNvGrpSpPr/>
          <p:nvPr/>
        </p:nvGrpSpPr>
        <p:grpSpPr>
          <a:xfrm>
            <a:off x="4860032" y="4221088"/>
            <a:ext cx="3384376" cy="2016224"/>
            <a:chOff x="4860032" y="4293096"/>
            <a:chExt cx="3384376" cy="2016224"/>
          </a:xfrm>
        </p:grpSpPr>
        <p:sp>
          <p:nvSpPr>
            <p:cNvPr id="22" name="Равнобедренный треугольник 21"/>
            <p:cNvSpPr/>
            <p:nvPr/>
          </p:nvSpPr>
          <p:spPr>
            <a:xfrm>
              <a:off x="7092280" y="5240120"/>
              <a:ext cx="1152128" cy="1069200"/>
            </a:xfrm>
            <a:prstGeom prst="triangl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5364088" y="4592048"/>
              <a:ext cx="1146794" cy="106971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23" idx="0"/>
              <a:endCxn id="22" idx="0"/>
            </p:cNvCxnSpPr>
            <p:nvPr/>
          </p:nvCxnSpPr>
          <p:spPr>
            <a:xfrm>
              <a:off x="5937485" y="4592048"/>
              <a:ext cx="1730859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endCxn id="22" idx="2"/>
            </p:cNvCxnSpPr>
            <p:nvPr/>
          </p:nvCxnSpPr>
          <p:spPr>
            <a:xfrm>
              <a:off x="5364088" y="5672168"/>
              <a:ext cx="1728192" cy="63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endCxn id="22" idx="4"/>
            </p:cNvCxnSpPr>
            <p:nvPr/>
          </p:nvCxnSpPr>
          <p:spPr>
            <a:xfrm>
              <a:off x="6516216" y="5672168"/>
              <a:ext cx="1728192" cy="63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860032" y="5528152"/>
              <a:ext cx="516057" cy="267458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(0,0)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88224" y="5384136"/>
              <a:ext cx="516057" cy="267458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(1,0)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08104" y="4293096"/>
              <a:ext cx="720080" cy="339466"/>
            </a:xfrm>
            <a:prstGeom prst="rect">
              <a:avLst/>
            </a:prstGeom>
          </p:spPr>
          <p:txBody>
            <a:bodyPr wrap="square" rtlCol="0">
              <a:normAutofit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200" dirty="0" smtClean="0">
                  <a:latin typeface="+mj-lt"/>
                  <a:ea typeface="+mj-ea"/>
                  <a:cs typeface="+mj-cs"/>
                </a:rPr>
                <a:t>(0.5, 1)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Geometry</a:t>
            </a:r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geometry using primitives: triangles, quadrilaterals, lines, points, etc…</a:t>
            </a: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209800" y="2357430"/>
          <a:ext cx="5076844" cy="3446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Image" r:id="rId3" imgW="8888889" imgH="6031746" progId="">
                  <p:embed/>
                </p:oleObj>
              </mc:Choice>
              <mc:Fallback>
                <p:oleObj name="Image" r:id="rId3" imgW="8888889" imgH="603174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57430"/>
                        <a:ext cx="5076844" cy="3446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D9B2-9992-4683-A078-D130F3C67062}" type="datetime1">
              <a:rPr lang="ru-RU" smtClean="0"/>
              <a:pPr/>
              <a:t>23.03.2018</a:t>
            </a:fld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Наложение текстуры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60</a:t>
            </a:fld>
            <a:endParaRPr lang="ru-RU"/>
          </a:p>
        </p:txBody>
      </p:sp>
      <p:pic>
        <p:nvPicPr>
          <p:cNvPr id="901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340768"/>
            <a:ext cx="8204777" cy="458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итогового цвета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То, как </a:t>
            </a:r>
            <a:r>
              <a:rPr lang="en-US" dirty="0" smtClean="0"/>
              <a:t>OpenGL </a:t>
            </a:r>
            <a:r>
              <a:rPr lang="ru-RU" dirty="0" smtClean="0"/>
              <a:t>объединяет цвета </a:t>
            </a:r>
            <a:r>
              <a:rPr lang="ru-RU" dirty="0" err="1" smtClean="0"/>
              <a:t>текселей</a:t>
            </a:r>
            <a:r>
              <a:rPr lang="ru-RU" dirty="0" smtClean="0"/>
              <a:t> с цветом геометрического объекта, на который накладывается текстура, зависит от режима текстурной среды.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glTexEnvf</a:t>
            </a:r>
            <a:r>
              <a:rPr lang="en-US" dirty="0" smtClean="0"/>
              <a:t>(GL_TEXTURE_ENV, GL_TEXTURE_ENV_MODE,  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en-US" dirty="0" err="1" smtClean="0"/>
              <a:t>param</a:t>
            </a:r>
            <a:r>
              <a:rPr lang="en-US" dirty="0" smtClean="0"/>
              <a:t>:</a:t>
            </a:r>
          </a:p>
          <a:p>
            <a:pPr lvl="2"/>
            <a:r>
              <a:rPr lang="en-US" sz="1600" dirty="0" smtClean="0"/>
              <a:t>GL_ADD</a:t>
            </a:r>
            <a:r>
              <a:rPr lang="ru-RU" sz="1600" dirty="0" smtClean="0"/>
              <a:t> складывает цвет текстуры и цвет </a:t>
            </a:r>
            <a:r>
              <a:rPr lang="ru-RU" sz="1600" dirty="0" err="1" smtClean="0"/>
              <a:t>текселя</a:t>
            </a:r>
            <a:endParaRPr lang="en-US" sz="1600" dirty="0" smtClean="0"/>
          </a:p>
          <a:p>
            <a:pPr lvl="2"/>
            <a:r>
              <a:rPr lang="en-US" sz="1600" dirty="0" smtClean="0"/>
              <a:t>GL_MODULATE </a:t>
            </a:r>
            <a:r>
              <a:rPr lang="ru-RU" sz="1600" dirty="0" smtClean="0"/>
              <a:t>цвет </a:t>
            </a:r>
            <a:r>
              <a:rPr lang="ru-RU" sz="1600" dirty="0" err="1" smtClean="0"/>
              <a:t>текселя</a:t>
            </a:r>
            <a:r>
              <a:rPr lang="ru-RU" sz="1600" dirty="0" smtClean="0"/>
              <a:t> умножается на цвет геометрического объекта</a:t>
            </a:r>
            <a:endParaRPr lang="en-US" sz="1600" dirty="0" smtClean="0"/>
          </a:p>
          <a:p>
            <a:pPr lvl="2"/>
            <a:r>
              <a:rPr lang="en-US" sz="1600" dirty="0" smtClean="0"/>
              <a:t>GL_DECAL</a:t>
            </a:r>
            <a:r>
              <a:rPr lang="ru-RU" sz="1600" dirty="0" smtClean="0"/>
              <a:t> аналогично </a:t>
            </a:r>
            <a:r>
              <a:rPr lang="en-US" sz="1600" dirty="0" smtClean="0"/>
              <a:t>GL_REPLACE </a:t>
            </a:r>
            <a:r>
              <a:rPr lang="ru-RU" sz="1600" dirty="0" smtClean="0"/>
              <a:t>для текстур без прозрачности</a:t>
            </a:r>
            <a:endParaRPr lang="en-US" sz="1600" dirty="0" smtClean="0"/>
          </a:p>
          <a:p>
            <a:pPr lvl="2"/>
            <a:r>
              <a:rPr lang="en-US" sz="1600" dirty="0" smtClean="0"/>
              <a:t>GL_BLEND</a:t>
            </a:r>
            <a:r>
              <a:rPr lang="ru-RU" sz="1600" dirty="0" smtClean="0"/>
              <a:t> смешивание</a:t>
            </a:r>
            <a:endParaRPr lang="en-US" sz="1600" dirty="0" smtClean="0"/>
          </a:p>
          <a:p>
            <a:pPr lvl="2"/>
            <a:r>
              <a:rPr lang="en-US" sz="1600" dirty="0" smtClean="0"/>
              <a:t>GL_REPLACE</a:t>
            </a:r>
            <a:r>
              <a:rPr lang="ru-RU" sz="1600" dirty="0" smtClean="0"/>
              <a:t> цвет </a:t>
            </a:r>
            <a:r>
              <a:rPr lang="ru-RU" sz="1600" dirty="0" err="1" smtClean="0"/>
              <a:t>текселя</a:t>
            </a:r>
            <a:r>
              <a:rPr lang="ru-RU" sz="1600" dirty="0" smtClean="0"/>
              <a:t> заменяет цвет объекта</a:t>
            </a:r>
            <a:endParaRPr lang="en-US" sz="1600" dirty="0" smtClean="0"/>
          </a:p>
          <a:p>
            <a:pPr lvl="2"/>
            <a:r>
              <a:rPr lang="en-US" sz="1600" dirty="0" smtClean="0"/>
              <a:t>GL_COMBINE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61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текстуры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62</a:t>
            </a:fld>
            <a:endParaRPr lang="ru-RU"/>
          </a:p>
        </p:txBody>
      </p:sp>
      <p:pic>
        <p:nvPicPr>
          <p:cNvPr id="911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2097881"/>
            <a:ext cx="70485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Между </a:t>
            </a:r>
            <a:r>
              <a:rPr lang="ru-RU" dirty="0" err="1" smtClean="0"/>
              <a:t>текселями</a:t>
            </a:r>
            <a:r>
              <a:rPr lang="ru-RU" dirty="0" smtClean="0"/>
              <a:t> и </a:t>
            </a:r>
            <a:r>
              <a:rPr lang="ru-RU" dirty="0" err="1" smtClean="0"/>
              <a:t>пикселами</a:t>
            </a:r>
            <a:r>
              <a:rPr lang="ru-RU" dirty="0" smtClean="0"/>
              <a:t> почти никогда не бывает взаимно-однозначного соответствия</a:t>
            </a:r>
          </a:p>
          <a:p>
            <a:r>
              <a:rPr lang="ru-RU" dirty="0" smtClean="0"/>
              <a:t>процесс расчета растянутой или сжатой картой текстуры называется </a:t>
            </a:r>
            <a:r>
              <a:rPr lang="ru-RU" i="1" dirty="0" smtClean="0"/>
              <a:t>фильтрацией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glTexParameterf</a:t>
            </a:r>
            <a:r>
              <a:rPr lang="en-US" dirty="0" smtClean="0"/>
              <a:t>(GL_TEXTURE_2D,                     GL_TEXTURE_MIN_FILTER, 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GL_NEAREST</a:t>
            </a:r>
          </a:p>
          <a:p>
            <a:pPr lvl="2"/>
            <a:r>
              <a:rPr lang="en-US" dirty="0" smtClean="0"/>
              <a:t>GL_LINEAR </a:t>
            </a:r>
          </a:p>
          <a:p>
            <a:pPr lvl="2"/>
            <a:r>
              <a:rPr lang="en-US" dirty="0" smtClean="0"/>
              <a:t>GL_NEAREST_MIPMAP_NEAREST</a:t>
            </a:r>
          </a:p>
          <a:p>
            <a:pPr lvl="2"/>
            <a:r>
              <a:rPr lang="en-US" dirty="0" smtClean="0"/>
              <a:t>GL_LINEAR_MIPMAP_NEAREST</a:t>
            </a:r>
          </a:p>
          <a:p>
            <a:pPr lvl="2"/>
            <a:r>
              <a:rPr lang="en-US" dirty="0" smtClean="0"/>
              <a:t>GL_NEAREST_MIPMAP_LINEAR</a:t>
            </a:r>
          </a:p>
          <a:p>
            <a:pPr lvl="2"/>
            <a:r>
              <a:rPr lang="en-US" dirty="0" smtClean="0"/>
              <a:t>GL_LINEAR_MIPMAP_LINEAR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63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 err="1" smtClean="0"/>
              <a:t>glTexParameterf</a:t>
            </a:r>
            <a:r>
              <a:rPr lang="en-US" dirty="0" smtClean="0"/>
              <a:t>(GL_TEXTURE_2D, GL_TEXTURE_MAG_FILTER, 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GL_NEAREST</a:t>
            </a:r>
          </a:p>
          <a:p>
            <a:pPr lvl="2"/>
            <a:r>
              <a:rPr lang="en-US" dirty="0" smtClean="0"/>
              <a:t>GL_LINEAR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64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Намотка 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Если текстурные координаты выходят из диапазона </a:t>
            </a:r>
            <a:r>
              <a:rPr lang="en-US" dirty="0" smtClean="0"/>
              <a:t>[0, 1]</a:t>
            </a:r>
            <a:r>
              <a:rPr lang="ru-RU" dirty="0" smtClean="0"/>
              <a:t>, то </a:t>
            </a:r>
            <a:r>
              <a:rPr lang="en-US" dirty="0" smtClean="0"/>
              <a:t>OpenGL </a:t>
            </a:r>
            <a:r>
              <a:rPr lang="ru-RU" dirty="0" smtClean="0"/>
              <a:t>обрабатывает их согласно текущему режиму </a:t>
            </a:r>
            <a:r>
              <a:rPr lang="ru-RU" i="1" dirty="0" smtClean="0"/>
              <a:t>намотки, </a:t>
            </a:r>
            <a:r>
              <a:rPr lang="ru-RU" dirty="0" smtClean="0"/>
              <a:t>его можно установить отдельно для каждой координаты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glTexParameteri</a:t>
            </a:r>
            <a:r>
              <a:rPr lang="en-US" dirty="0" smtClean="0"/>
              <a:t>(GL_TEXTURE_2D GL_TEXTURE_WRAP_S , 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glTexParameteri</a:t>
            </a:r>
            <a:r>
              <a:rPr lang="en-US" dirty="0" smtClean="0"/>
              <a:t>(GL_TEXTURE_2D GL_TEXTURE_WRAP_T , 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  <a:endParaRPr lang="ru-RU" dirty="0" smtClean="0"/>
          </a:p>
          <a:p>
            <a:pPr lvl="1"/>
            <a:r>
              <a:rPr lang="en-US" dirty="0" smtClean="0"/>
              <a:t>GL_CLAMP_TO_EDGE</a:t>
            </a:r>
            <a:endParaRPr lang="ru-RU" dirty="0" smtClean="0"/>
          </a:p>
          <a:p>
            <a:pPr lvl="1"/>
            <a:r>
              <a:rPr lang="en-US" dirty="0" smtClean="0"/>
              <a:t>GL_MIRRORED_REPEAT</a:t>
            </a:r>
          </a:p>
          <a:p>
            <a:pPr lvl="1"/>
            <a:r>
              <a:rPr lang="en-US" dirty="0" smtClean="0"/>
              <a:t>GL_REPEAT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65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Текстурные объекты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 smtClean="0"/>
              <a:t>Переиспользование</a:t>
            </a:r>
            <a:r>
              <a:rPr lang="ru-RU" dirty="0" smtClean="0"/>
              <a:t> загруженной текстуры</a:t>
            </a:r>
          </a:p>
          <a:p>
            <a:pPr lvl="1"/>
            <a:r>
              <a:rPr lang="ru-RU" dirty="0" smtClean="0"/>
              <a:t>Сгенерируйте имена текстур.</a:t>
            </a:r>
          </a:p>
          <a:p>
            <a:pPr lvl="1"/>
            <a:r>
              <a:rPr lang="ru-RU" dirty="0" smtClean="0"/>
              <a:t>Привяжите объекты текстуры к данным текстуры (в частности к массивам изображений и свойствам).</a:t>
            </a:r>
          </a:p>
          <a:p>
            <a:pPr lvl="1"/>
            <a:r>
              <a:rPr lang="ru-RU" dirty="0" smtClean="0"/>
              <a:t>Выбирайте (повторно связывайте) ваши текстурные объекты, делая их текущими для визуализации </a:t>
            </a:r>
            <a:r>
              <a:rPr lang="ru-RU" dirty="0" err="1" smtClean="0"/>
              <a:t>текстурированных</a:t>
            </a:r>
            <a:r>
              <a:rPr lang="ru-RU" dirty="0" smtClean="0"/>
              <a:t> моделей.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66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Именование текстурных объектов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В качестве имени текстуры может быть использовано любое ненулевое </a:t>
            </a:r>
            <a:r>
              <a:rPr lang="ru-RU" dirty="0" err="1" smtClean="0"/>
              <a:t>беззнаковое</a:t>
            </a:r>
            <a:r>
              <a:rPr lang="ru-RU" dirty="0" smtClean="0"/>
              <a:t> целое. Для получения неиспользуемых имен текстур используйте </a:t>
            </a:r>
            <a:r>
              <a:rPr lang="ru-RU" b="1" dirty="0" err="1" smtClean="0"/>
              <a:t>glGenTextures</a:t>
            </a:r>
            <a:r>
              <a:rPr lang="ru-RU" b="1" dirty="0" smtClean="0"/>
              <a:t>()</a:t>
            </a:r>
            <a:r>
              <a:rPr lang="ru-RU" dirty="0" smtClean="0"/>
              <a:t>.</a:t>
            </a:r>
          </a:p>
          <a:p>
            <a:r>
              <a:rPr lang="fr-FR" dirty="0" smtClean="0"/>
              <a:t>void </a:t>
            </a:r>
            <a:r>
              <a:rPr lang="fr-FR" b="1" dirty="0" smtClean="0"/>
              <a:t>glGenTextures (GLsizei </a:t>
            </a:r>
            <a:r>
              <a:rPr lang="fr-FR" b="1" i="1" dirty="0" smtClean="0"/>
              <a:t>n, GLuint *textureNmes);</a:t>
            </a:r>
            <a:endParaRPr lang="ru-RU" b="1" i="1" dirty="0" smtClean="0"/>
          </a:p>
          <a:p>
            <a:r>
              <a:rPr lang="ru-RU" b="1" dirty="0" err="1" smtClean="0"/>
              <a:t>glBindTexture</a:t>
            </a:r>
            <a:r>
              <a:rPr lang="ru-RU" b="1" dirty="0" smtClean="0"/>
              <a:t>() </a:t>
            </a:r>
            <a:r>
              <a:rPr lang="ru-RU" dirty="0" smtClean="0"/>
              <a:t>используется и при создании, и при использовании текстурных объектов. </a:t>
            </a:r>
          </a:p>
          <a:p>
            <a:pPr lvl="2"/>
            <a:r>
              <a:rPr lang="ru-RU" dirty="0" smtClean="0"/>
              <a:t>При начальном связывании создается новый текстурный объект.</a:t>
            </a:r>
          </a:p>
          <a:p>
            <a:pPr lvl="2"/>
            <a:r>
              <a:rPr lang="ru-RU" dirty="0" smtClean="0"/>
              <a:t>Когда объект текстуры связывается впоследствии, данные, содержащиеся в нем, становятся текущим состоянием текстуры, замещая предыдущее состояние.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Очистка текстурных объектов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b="1" dirty="0" err="1" smtClean="0"/>
              <a:t>glDeleteTextures</a:t>
            </a:r>
            <a:r>
              <a:rPr lang="en-US" b="1" dirty="0" smtClean="0"/>
              <a:t> (</a:t>
            </a:r>
            <a:r>
              <a:rPr lang="en-US" b="1" dirty="0" err="1" smtClean="0"/>
              <a:t>GLsizei</a:t>
            </a:r>
            <a:r>
              <a:rPr lang="en-US" b="1" dirty="0" smtClean="0"/>
              <a:t> </a:t>
            </a:r>
            <a:r>
              <a:rPr lang="en-US" b="1" i="1" dirty="0" smtClean="0"/>
              <a:t>n, const </a:t>
            </a:r>
            <a:r>
              <a:rPr lang="en-US" b="1" i="1" dirty="0" err="1" smtClean="0"/>
              <a:t>GLuint</a:t>
            </a:r>
            <a:r>
              <a:rPr lang="en-US" b="1" i="1" dirty="0" smtClean="0"/>
              <a:t> *</a:t>
            </a:r>
            <a:r>
              <a:rPr lang="en-US" b="1" i="1" dirty="0" err="1" smtClean="0"/>
              <a:t>textureNames</a:t>
            </a:r>
            <a:r>
              <a:rPr lang="en-US" b="1" i="1" dirty="0" smtClean="0"/>
              <a:t>);</a:t>
            </a:r>
            <a:endParaRPr lang="ru-RU" b="1" i="1" dirty="0" smtClean="0"/>
          </a:p>
          <a:p>
            <a:r>
              <a:rPr lang="ru-RU" dirty="0" smtClean="0"/>
              <a:t>Удаляет </a:t>
            </a:r>
            <a:r>
              <a:rPr lang="ru-RU" i="1" dirty="0" err="1" smtClean="0"/>
              <a:t>n</a:t>
            </a:r>
            <a:r>
              <a:rPr lang="ru-RU" i="1" dirty="0" smtClean="0"/>
              <a:t> текстурных объектов, чьи имена переданы в аргументе </a:t>
            </a:r>
            <a:r>
              <a:rPr lang="ru-RU" i="1" dirty="0" err="1" smtClean="0"/>
              <a:t>textureNames</a:t>
            </a:r>
            <a:r>
              <a:rPr lang="ru-RU" i="1" dirty="0" smtClean="0"/>
              <a:t>. </a:t>
            </a:r>
            <a:r>
              <a:rPr lang="ru-RU" dirty="0" smtClean="0"/>
              <a:t>Освобожденные имена могут быть повторно использованы </a:t>
            </a:r>
            <a:r>
              <a:rPr lang="ru-RU" b="1" dirty="0" smtClean="0"/>
              <a:t>Если удаляется текущая текстура, состояние переходит к </a:t>
            </a:r>
            <a:r>
              <a:rPr lang="ru-RU" dirty="0" smtClean="0"/>
              <a:t>текстуре по умолчанию с </a:t>
            </a:r>
            <a:r>
              <a:rPr lang="ru-RU" i="1" dirty="0" err="1" smtClean="0"/>
              <a:t>textureName</a:t>
            </a:r>
            <a:r>
              <a:rPr lang="ru-RU" i="1" dirty="0" smtClean="0"/>
              <a:t> </a:t>
            </a:r>
            <a:r>
              <a:rPr lang="ru-RU" dirty="0" smtClean="0"/>
              <a:t>равным 0. Попытки удаления имен несуществующих текстур игнорируются без генерации каких-либо ошибок.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68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текстур в </a:t>
            </a:r>
            <a:r>
              <a:rPr lang="en-US" dirty="0" smtClean="0"/>
              <a:t>OpenTK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using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System.Drawing;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using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System.Drawing.Imaging;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using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OpenTK.Graphics.OpenGL;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static int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LoadTexture(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string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filename) </a:t>
            </a:r>
          </a:p>
          <a:p>
            <a:pPr>
              <a:buNone/>
            </a:pPr>
            <a:r>
              <a:rPr lang="ru-RU" sz="1100" dirty="0" smtClean="0">
                <a:solidFill>
                  <a:srgbClr val="010001"/>
                </a:solidFill>
                <a:latin typeface="Consolas"/>
              </a:rPr>
              <a:t>{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	if (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String.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IsNullOrEmpty(filename))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		throw new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ArgumentException(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filename);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	int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id =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GL.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GenTexture(); </a:t>
            </a:r>
          </a:p>
          <a:p>
            <a:pPr>
              <a:buNone/>
            </a:pP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	GL.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BindTexture(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TextureTarget.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Texture2D, id);  </a:t>
            </a:r>
          </a:p>
          <a:p>
            <a:pPr>
              <a:buNone/>
            </a:pP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	GL.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TexParameter(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TextureTarget.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Texture2D,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TextureParameterName.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TextureMinFilter, 				(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int)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TextureMinFilter.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Linear); </a:t>
            </a:r>
          </a:p>
          <a:p>
            <a:pPr>
              <a:buNone/>
            </a:pP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	GL.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TexParameter(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TextureTarget.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Texture2D,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TextureParameterName.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TextureMagFilter, 				(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int)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TextureMagFilter.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Linear);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	Bitmap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bmp =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Bitmap(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filename); </a:t>
            </a:r>
          </a:p>
          <a:p>
            <a:pPr>
              <a:buNone/>
            </a:pP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	BitmapData bmp_data = bmp.LockBits(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Rectangle(0, 0,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bmp.Width, bmp.Height), ImageLockMode.ReadOnly, 	System.Drawing.Imaging.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PixelFormat.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Format32bppArgb);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	GL.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TexImage2D(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TextureTarget.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Texture2D, 0,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PixelInternalFormat.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Rgba, bmp_data.Width, bmp_data.Height, 	0, OpenTK.Graphics.OpenGL.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PixelFormat.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Bgra,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PixelType.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UnsignedByte, bmp_data.Scan0);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	bmp.UnlockBits(bmp_data);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	return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id; </a:t>
            </a:r>
          </a:p>
          <a:p>
            <a:pPr>
              <a:buNone/>
            </a:pPr>
            <a:r>
              <a:rPr lang="ru-RU" sz="1100" dirty="0" smtClean="0">
                <a:solidFill>
                  <a:srgbClr val="010001"/>
                </a:solidFill>
                <a:latin typeface="Consolas"/>
              </a:rPr>
              <a:t>}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69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Triangle Mesh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 the surface of an object by a collection of </a:t>
            </a:r>
            <a:r>
              <a:rPr lang="en-US" b="1" dirty="0"/>
              <a:t>oriented</a:t>
            </a:r>
            <a:r>
              <a:rPr lang="en-US" dirty="0"/>
              <a:t> triangles: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 flipV="1">
            <a:off x="3235347" y="3043230"/>
            <a:ext cx="11430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4378347" y="3043230"/>
            <a:ext cx="9906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 flipH="1" flipV="1">
            <a:off x="3235347" y="4338630"/>
            <a:ext cx="2133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445147" y="2433630"/>
            <a:ext cx="22701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Specify vertices</a:t>
            </a:r>
          </a:p>
          <a:p>
            <a:r>
              <a:rPr lang="en-US" dirty="0"/>
              <a:t>ccwise around</a:t>
            </a:r>
          </a:p>
          <a:p>
            <a:r>
              <a:rPr lang="en-US" dirty="0"/>
              <a:t>normal!!!!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2778147" y="426243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521347" y="449103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4225947" y="243363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3616347" y="418623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 flipH="1" flipV="1">
            <a:off x="4378347" y="342423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H="1">
            <a:off x="3616347" y="342423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2320947" y="2814630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H="1" flipV="1">
            <a:off x="3463947" y="2967030"/>
            <a:ext cx="914400" cy="990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 flipV="1">
            <a:off x="5368947" y="388143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4378347" y="304323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V="1">
            <a:off x="4378347" y="235743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 flipH="1" flipV="1">
            <a:off x="3768747" y="235743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 flipH="1" flipV="1">
            <a:off x="3311547" y="281463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 flipH="1" flipV="1">
            <a:off x="3159147" y="342423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H="1">
            <a:off x="2092347" y="433863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 flipH="1">
            <a:off x="3006747" y="433863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>
            <a:off x="3235347" y="433863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 flipH="1">
            <a:off x="4225947" y="456723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H="1">
            <a:off x="5140347" y="456723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 flipV="1">
            <a:off x="5368947" y="4491030"/>
            <a:ext cx="1371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>
            <a:off x="5368947" y="456723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29" name="Дата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BEF2-C575-459D-840A-F927F269BA64}" type="datetime1">
              <a:rPr lang="ru-RU" smtClean="0"/>
              <a:pPr/>
              <a:t>23.03.2018</a:t>
            </a:fld>
            <a:endParaRPr lang="en-US" dirty="0"/>
          </a:p>
        </p:txBody>
      </p:sp>
      <p:sp>
        <p:nvSpPr>
          <p:cNvPr id="30" name="Номер слайда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1" name="Нижний колонтитул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Автоматическое генерирование текстурных координат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b="1" dirty="0" err="1" smtClean="0"/>
              <a:t>glTexGen</a:t>
            </a:r>
            <a:r>
              <a:rPr lang="en-US" b="1" dirty="0" smtClean="0"/>
              <a:t>{</a:t>
            </a:r>
            <a:r>
              <a:rPr lang="en-US" b="1" dirty="0" err="1" smtClean="0"/>
              <a:t>ifd</a:t>
            </a:r>
            <a:r>
              <a:rPr lang="en-US" b="1" dirty="0" smtClean="0"/>
              <a:t>} (GLenum </a:t>
            </a:r>
            <a:r>
              <a:rPr lang="en-US" b="1" i="1" dirty="0" err="1" smtClean="0"/>
              <a:t>coord</a:t>
            </a:r>
            <a:r>
              <a:rPr lang="en-US" b="1" i="1" dirty="0" smtClean="0"/>
              <a:t>, GLenum </a:t>
            </a:r>
            <a:r>
              <a:rPr lang="en-US" b="1" i="1" dirty="0" err="1" smtClean="0"/>
              <a:t>pname</a:t>
            </a:r>
            <a:r>
              <a:rPr lang="en-US" b="1" i="1" dirty="0" smtClean="0"/>
              <a:t>, TYPE </a:t>
            </a:r>
            <a:r>
              <a:rPr lang="en-US" b="1" i="1" dirty="0" err="1" smtClean="0"/>
              <a:t>param</a:t>
            </a:r>
            <a:r>
              <a:rPr lang="en-US" b="1" i="1" dirty="0" smtClean="0"/>
              <a:t>);</a:t>
            </a:r>
          </a:p>
          <a:p>
            <a:r>
              <a:rPr lang="en-US" dirty="0" smtClean="0"/>
              <a:t>void </a:t>
            </a:r>
            <a:r>
              <a:rPr lang="en-US" b="1" dirty="0" err="1" smtClean="0"/>
              <a:t>glTexGen</a:t>
            </a:r>
            <a:r>
              <a:rPr lang="en-US" b="1" dirty="0" smtClean="0"/>
              <a:t>{</a:t>
            </a:r>
            <a:r>
              <a:rPr lang="en-US" b="1" dirty="0" err="1" smtClean="0"/>
              <a:t>ifd</a:t>
            </a:r>
            <a:r>
              <a:rPr lang="en-US" b="1" dirty="0" smtClean="0"/>
              <a:t>}v (GLenum </a:t>
            </a:r>
            <a:r>
              <a:rPr lang="en-US" b="1" i="1" dirty="0" err="1" smtClean="0"/>
              <a:t>coord</a:t>
            </a:r>
            <a:r>
              <a:rPr lang="en-US" b="1" i="1" dirty="0" smtClean="0"/>
              <a:t>, GLenum </a:t>
            </a:r>
            <a:r>
              <a:rPr lang="en-US" b="1" i="1" dirty="0" err="1" smtClean="0"/>
              <a:t>pname</a:t>
            </a:r>
            <a:r>
              <a:rPr lang="en-US" b="1" i="1" dirty="0" smtClean="0"/>
              <a:t>, TYPE *</a:t>
            </a:r>
            <a:r>
              <a:rPr lang="en-US" b="1" i="1" dirty="0" err="1" smtClean="0"/>
              <a:t>param</a:t>
            </a:r>
            <a:r>
              <a:rPr lang="en-US" b="1" i="1" dirty="0" smtClean="0"/>
              <a:t>);</a:t>
            </a:r>
            <a:endParaRPr lang="ru-RU" b="1" i="1" dirty="0" smtClean="0"/>
          </a:p>
          <a:p>
            <a:r>
              <a:rPr lang="ru-RU" sz="1600" i="1" dirty="0" err="1" smtClean="0"/>
              <a:t>coord</a:t>
            </a:r>
            <a:r>
              <a:rPr lang="ru-RU" sz="1600" i="1" dirty="0" smtClean="0"/>
              <a:t>: GL_S, GL_T, GL_R</a:t>
            </a:r>
          </a:p>
          <a:p>
            <a:r>
              <a:rPr lang="en-US" sz="1600" i="1" dirty="0" err="1" smtClean="0"/>
              <a:t>pname</a:t>
            </a:r>
            <a:r>
              <a:rPr lang="en-US" sz="1600" i="1" dirty="0" smtClean="0"/>
              <a:t> </a:t>
            </a:r>
            <a:r>
              <a:rPr lang="ru-RU" sz="1600" i="1" dirty="0" smtClean="0"/>
              <a:t>может </a:t>
            </a:r>
            <a:r>
              <a:rPr lang="ru-RU" sz="1600" dirty="0" smtClean="0"/>
              <a:t>принимать значения </a:t>
            </a:r>
            <a:r>
              <a:rPr lang="en-US" sz="1600" dirty="0" smtClean="0"/>
              <a:t>GL_TEXTURE_GEN_MODE, GL_OBJECT_PLANE, GL_EYE_PLANE,</a:t>
            </a:r>
            <a:r>
              <a:rPr lang="ru-RU" sz="1600" dirty="0" smtClean="0"/>
              <a:t> </a:t>
            </a:r>
            <a:r>
              <a:rPr lang="en-US" sz="1600" dirty="0" smtClean="0"/>
              <a:t>GL_SPHERE_MAP. </a:t>
            </a:r>
            <a:r>
              <a:rPr lang="ru-RU" sz="1600" dirty="0" smtClean="0"/>
              <a:t>Если задано значение </a:t>
            </a:r>
            <a:r>
              <a:rPr lang="en-US" sz="1600" dirty="0" smtClean="0"/>
              <a:t>GL_TEXTURE_GEN_MODE, </a:t>
            </a:r>
            <a:r>
              <a:rPr lang="en-US" sz="1600" i="1" dirty="0" err="1" smtClean="0"/>
              <a:t>param</a:t>
            </a:r>
            <a:r>
              <a:rPr lang="en-US" sz="1600" i="1" dirty="0" smtClean="0"/>
              <a:t> </a:t>
            </a:r>
            <a:r>
              <a:rPr lang="ru-RU" sz="1600" i="1" dirty="0" smtClean="0"/>
              <a:t>должен быть </a:t>
            </a:r>
            <a:r>
              <a:rPr lang="ru-RU" sz="1600" dirty="0" smtClean="0"/>
              <a:t>целым числом (или указателем на целое число, если используется векторная версия команды), которое равно </a:t>
            </a:r>
            <a:r>
              <a:rPr lang="en-US" sz="1600" dirty="0" smtClean="0"/>
              <a:t>GL_OBJECT_LINEAR, GL_EYE_LINEAR </a:t>
            </a:r>
            <a:r>
              <a:rPr lang="ru-RU" sz="1600" dirty="0" smtClean="0"/>
              <a:t>или </a:t>
            </a:r>
            <a:r>
              <a:rPr lang="en-US" sz="1600" dirty="0" smtClean="0"/>
              <a:t>GL_SPHERE_MAP. </a:t>
            </a:r>
            <a:endParaRPr lang="ru-RU" sz="1600" dirty="0" smtClean="0"/>
          </a:p>
          <a:p>
            <a:r>
              <a:rPr lang="ru-RU" sz="1600" dirty="0" smtClean="0"/>
              <a:t>Эти символические константы указывают на то, какая функция должна использоваться для вычисления координат текстуры. Со всеми остальными возможными значениями для </a:t>
            </a:r>
            <a:r>
              <a:rPr lang="ru-RU" sz="1600" i="1" dirty="0" err="1" smtClean="0"/>
              <a:t>pname</a:t>
            </a:r>
            <a:r>
              <a:rPr lang="ru-RU" sz="1600" i="1" dirty="0" smtClean="0"/>
              <a:t>, </a:t>
            </a:r>
            <a:r>
              <a:rPr lang="ru-RU" sz="1600" i="1" dirty="0" err="1" smtClean="0"/>
              <a:t>param</a:t>
            </a:r>
            <a:r>
              <a:rPr lang="ru-RU" sz="1600" i="1" dirty="0" smtClean="0"/>
              <a:t> должен представлять собой указатель на массив величин (в векторной </a:t>
            </a:r>
            <a:r>
              <a:rPr lang="ru-RU" sz="1600" dirty="0" smtClean="0"/>
              <a:t>версии команды), задавая параметры функции вычисления текстурных координат.</a:t>
            </a:r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70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Mipmapping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Сокращенные или множественные текстуры</a:t>
            </a:r>
          </a:p>
          <a:p>
            <a:r>
              <a:rPr lang="ru-RU" dirty="0" smtClean="0"/>
              <a:t>Серии предварительно отфильтрованных карт текстуры с разными разрешениями (128x128, 64x64, 32x32 и так далее)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71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itchFamily="34" charset="0"/>
              </a:rPr>
              <a:t>OpenGL Geometric </a:t>
            </a:r>
            <a:r>
              <a:rPr lang="en-US" dirty="0" smtClean="0">
                <a:latin typeface="Segoe UI" pitchFamily="34" charset="0"/>
              </a:rPr>
              <a:t>Primitives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 pitchFamily="34" charset="0"/>
              </a:rPr>
              <a:t>All geometric primitives are specified by vertices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28662" y="2143116"/>
            <a:ext cx="7271205" cy="3357586"/>
          </a:xfrm>
          <a:prstGeom prst="rect">
            <a:avLst/>
          </a:prstGeom>
          <a:noFill/>
          <a:ln>
            <a:noFill/>
          </a:ln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705600" y="60198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8580-035B-4A95-8163-BF048D7A9893}" type="datetime1">
              <a:rPr lang="ru-RU" smtClean="0"/>
              <a:pPr/>
              <a:t>23.03.2018</a:t>
            </a:fld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function format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667000" y="2743200"/>
            <a:ext cx="32877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gl</a:t>
            </a:r>
            <a:r>
              <a:rPr lang="en-US" sz="2400" b="1" dirty="0">
                <a:latin typeface="Courier New" pitchFamily="49" charset="0"/>
              </a:rPr>
              <a:t>Vertex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sz="2400" b="1" dirty="0">
                <a:solidFill>
                  <a:srgbClr val="33CC33"/>
                </a:solidFill>
                <a:latin typeface="Courier New" pitchFamily="49" charset="0"/>
              </a:rPr>
              <a:t>f</a:t>
            </a:r>
            <a:r>
              <a:rPr lang="en-US" sz="2400" b="1" dirty="0">
                <a:latin typeface="Courier New" pitchFamily="49" charset="0"/>
              </a:rPr>
              <a:t>(x,y,z)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714480" y="2500306"/>
            <a:ext cx="1000132" cy="35719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428596" y="2000240"/>
            <a:ext cx="2814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belongs to GL library</a:t>
            </a: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3733800" y="1928802"/>
            <a:ext cx="52382" cy="8905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 dirty="0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857488" y="1428736"/>
            <a:ext cx="19335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function name</a:t>
            </a: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 flipV="1">
            <a:off x="4572000" y="3124200"/>
            <a:ext cx="457200" cy="457200"/>
          </a:xfrm>
          <a:prstGeom prst="line">
            <a:avLst/>
          </a:prstGeom>
          <a:noFill/>
          <a:ln w="12700">
            <a:solidFill>
              <a:srgbClr val="33CC33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 dirty="0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029200" y="3429000"/>
            <a:ext cx="19764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x,y,z</a:t>
            </a:r>
            <a:r>
              <a:rPr lang="en-US" sz="2400" dirty="0">
                <a:latin typeface="Times New Roman" pitchFamily="18" charset="0"/>
              </a:rPr>
              <a:t> are floats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blackWhite">
          <a:xfrm>
            <a:off x="3411563" y="4572008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ru-RU" sz="2400" dirty="0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117751" y="4714883"/>
            <a:ext cx="27400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gl</a:t>
            </a:r>
            <a:r>
              <a:rPr lang="en-US" sz="2400" b="1" dirty="0">
                <a:latin typeface="Courier New" pitchFamily="49" charset="0"/>
              </a:rPr>
              <a:t>Vertex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</a:rPr>
              <a:t>f</a:t>
            </a: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</a:rPr>
              <a:t>(p)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 flipV="1">
            <a:off x="4173563" y="5105408"/>
            <a:ext cx="609600" cy="5334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 dirty="0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4935563" y="5334008"/>
            <a:ext cx="3279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p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is a pointer to an array</a:t>
            </a: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4343400" y="1928802"/>
            <a:ext cx="1800236" cy="89059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 dirty="0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500694" y="1428736"/>
            <a:ext cx="1571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dimensions</a:t>
            </a:r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F27D-AC22-4F34-A67F-A00706670151}" type="datetime1">
              <a:rPr lang="ru-RU" smtClean="0"/>
              <a:pPr/>
              <a:t>23.03.2018</a:t>
            </a:fld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ph-lab-unn">
  <a:themeElements>
    <a:clrScheme name="ннгу">
      <a:dk1>
        <a:srgbClr val="000000"/>
      </a:dk1>
      <a:lt1>
        <a:sysClr val="window" lastClr="FFFFFF"/>
      </a:lt1>
      <a:dk2>
        <a:srgbClr val="0065BD"/>
      </a:dk2>
      <a:lt2>
        <a:srgbClr val="808285"/>
      </a:lt2>
      <a:accent1>
        <a:srgbClr val="009FDA"/>
      </a:accent1>
      <a:accent2>
        <a:srgbClr val="8E258D"/>
      </a:accent2>
      <a:accent3>
        <a:srgbClr val="009B8D"/>
      </a:accent3>
      <a:accent4>
        <a:srgbClr val="FF6319"/>
      </a:accent4>
      <a:accent5>
        <a:srgbClr val="4BACC6"/>
      </a:accent5>
      <a:accent6>
        <a:srgbClr val="F79646"/>
      </a:accent6>
      <a:hlink>
        <a:srgbClr val="339933"/>
      </a:hlink>
      <a:folHlink>
        <a:srgbClr val="800080"/>
      </a:folHlink>
    </a:clrScheme>
    <a:fontScheme name="ННГУ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txDef>
      <a:spPr/>
      <a:bodyPr>
        <a:normAutofit/>
      </a:bodyPr>
      <a:lstStyle>
        <a:defPPr eaLnBrk="1" fontAlgn="auto" hangingPunct="1">
          <a:spcAft>
            <a:spcPts val="0"/>
          </a:spcAft>
          <a:defRPr dirty="0" smtClean="0"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graph-lab-unn</Template>
  <TotalTime>1114</TotalTime>
  <Words>3476</Words>
  <Application>Microsoft Office PowerPoint</Application>
  <PresentationFormat>Экран (4:3)</PresentationFormat>
  <Paragraphs>636</Paragraphs>
  <Slides>71</Slides>
  <Notes>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71</vt:i4>
      </vt:variant>
    </vt:vector>
  </HeadingPairs>
  <TitlesOfParts>
    <vt:vector size="74" baseType="lpstr">
      <vt:lpstr>graph-lab-unn</vt:lpstr>
      <vt:lpstr>Image</vt:lpstr>
      <vt:lpstr>Equation</vt:lpstr>
      <vt:lpstr>OpenGL</vt:lpstr>
      <vt:lpstr>Что такое OpenGL (Open Graphics Library)</vt:lpstr>
      <vt:lpstr>Что такое OpenGL (Open Graphics Library)</vt:lpstr>
      <vt:lpstr>Что такое OpenGL (Open Graphics Library)</vt:lpstr>
      <vt:lpstr>OpenGL API</vt:lpstr>
      <vt:lpstr>OpenGL: Geometry</vt:lpstr>
      <vt:lpstr>OpenGL: Triangle Mesh</vt:lpstr>
      <vt:lpstr>OpenGL Geometric Primitives</vt:lpstr>
      <vt:lpstr>OpenGL function format</vt:lpstr>
      <vt:lpstr>OpenTK function format</vt:lpstr>
      <vt:lpstr>OpenGL: glBegin()…glEnd()</vt:lpstr>
      <vt:lpstr>OpenGL: glBegin()…glEnd()</vt:lpstr>
      <vt:lpstr>glEnable() и glDisable()</vt:lpstr>
      <vt:lpstr>void glHint(GLenum target,  GLenum mode);</vt:lpstr>
      <vt:lpstr>SwapBuffers();</vt:lpstr>
      <vt:lpstr>Камера</vt:lpstr>
      <vt:lpstr>Объекты</vt:lpstr>
      <vt:lpstr>Проекционная трансформация</vt:lpstr>
      <vt:lpstr>Трансформация порта просмотра</vt:lpstr>
      <vt:lpstr>Модельно-видовая матрица</vt:lpstr>
      <vt:lpstr>Своя модель камеры</vt:lpstr>
      <vt:lpstr>Projection Transformation</vt:lpstr>
      <vt:lpstr>Transformations in OpenGl</vt:lpstr>
      <vt:lpstr>Model/View Transformations</vt:lpstr>
      <vt:lpstr>Projection Transformation</vt:lpstr>
      <vt:lpstr>Transformation Pipeline</vt:lpstr>
      <vt:lpstr>Matrix Operations</vt:lpstr>
      <vt:lpstr>Projection Transformation</vt:lpstr>
      <vt:lpstr>Projection Transformation OpenTK</vt:lpstr>
      <vt:lpstr>OpenGL: MODELVIEW</vt:lpstr>
      <vt:lpstr>OpenGL: PROJECTION</vt:lpstr>
      <vt:lpstr>OpenGL: PROJECTION</vt:lpstr>
      <vt:lpstr>OpenGL: Setting Camera</vt:lpstr>
      <vt:lpstr>Освещение</vt:lpstr>
      <vt:lpstr>Типы взаимодействия света и материала поверхности</vt:lpstr>
      <vt:lpstr>Источник</vt:lpstr>
      <vt:lpstr>Освещение</vt:lpstr>
      <vt:lpstr>4 компоненты освещения (задается материалом)</vt:lpstr>
      <vt:lpstr>Компоненты освещения для источника</vt:lpstr>
      <vt:lpstr>Материал</vt:lpstr>
      <vt:lpstr>Подключение источников света OpenTK </vt:lpstr>
      <vt:lpstr>Источники направленного света</vt:lpstr>
      <vt:lpstr>Точечные источники света</vt:lpstr>
      <vt:lpstr>Прожекторы</vt:lpstr>
      <vt:lpstr>Свойства источника света OpenTK</vt:lpstr>
      <vt:lpstr>Свойства источника света OpenTK</vt:lpstr>
      <vt:lpstr>Свойства источника света</vt:lpstr>
      <vt:lpstr>Глобальное фоновое освещение</vt:lpstr>
      <vt:lpstr>Пример</vt:lpstr>
      <vt:lpstr>Установка параметров материала</vt:lpstr>
      <vt:lpstr>Установка параметров материала</vt:lpstr>
      <vt:lpstr>Установка параметров материала</vt:lpstr>
      <vt:lpstr>OpenGL: Flat Shading</vt:lpstr>
      <vt:lpstr>OpenGL: Flat Shading</vt:lpstr>
      <vt:lpstr>Текстуры</vt:lpstr>
      <vt:lpstr>Наложение текстуры</vt:lpstr>
      <vt:lpstr>Наложение текстуры</vt:lpstr>
      <vt:lpstr>Загрузка текстуры в память</vt:lpstr>
      <vt:lpstr>Текстурные координаты</vt:lpstr>
      <vt:lpstr>Наложение текстуры</vt:lpstr>
      <vt:lpstr>Вычисление итогового цвета</vt:lpstr>
      <vt:lpstr>Фильтрация текстуры</vt:lpstr>
      <vt:lpstr>Фильтрация текстуры</vt:lpstr>
      <vt:lpstr>Фильтрация текстуры</vt:lpstr>
      <vt:lpstr>Намотка текстуры</vt:lpstr>
      <vt:lpstr>Текстурные объекты</vt:lpstr>
      <vt:lpstr>Именование текстурных объектов</vt:lpstr>
      <vt:lpstr>Очистка текстурных объектов</vt:lpstr>
      <vt:lpstr>Загрузка текстур в OpenTK</vt:lpstr>
      <vt:lpstr>Автоматическое генерирование текстурных координат</vt:lpstr>
      <vt:lpstr>Mipmapping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</dc:title>
  <dc:creator>Alexandra</dc:creator>
  <cp:lastModifiedBy>Руслан</cp:lastModifiedBy>
  <cp:revision>166</cp:revision>
  <dcterms:created xsi:type="dcterms:W3CDTF">2015-10-08T19:56:06Z</dcterms:created>
  <dcterms:modified xsi:type="dcterms:W3CDTF">2018-03-23T07:08:55Z</dcterms:modified>
</cp:coreProperties>
</file>