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 id="268" r:id="rId14"/>
    <p:sldId id="269" r:id="rId15"/>
    <p:sldId id="270" r:id="rId16"/>
    <p:sldId id="271" r:id="rId17"/>
    <p:sldId id="273" r:id="rId18"/>
    <p:sldId id="274" r:id="rId19"/>
    <p:sldId id="280" r:id="rId20"/>
    <p:sldId id="282" r:id="rId21"/>
    <p:sldId id="281" r:id="rId22"/>
    <p:sldId id="283" r:id="rId23"/>
    <p:sldId id="284" r:id="rId24"/>
    <p:sldId id="286" r:id="rId25"/>
    <p:sldId id="285" r:id="rId26"/>
    <p:sldId id="288" r:id="rId27"/>
    <p:sldId id="289" r:id="rId28"/>
    <p:sldId id="290" r:id="rId29"/>
    <p:sldId id="294" r:id="rId30"/>
    <p:sldId id="293" r:id="rId31"/>
    <p:sldId id="295" r:id="rId32"/>
    <p:sldId id="296" r:id="rId33"/>
    <p:sldId id="275" r:id="rId34"/>
    <p:sldId id="299" r:id="rId35"/>
    <p:sldId id="297" r:id="rId36"/>
    <p:sldId id="298" r:id="rId37"/>
    <p:sldId id="300" r:id="rId38"/>
    <p:sldId id="301" r:id="rId39"/>
    <p:sldId id="30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0"/>
    <p:restoredTop sz="94677"/>
  </p:normalViewPr>
  <p:slideViewPr>
    <p:cSldViewPr snapToGrid="0" snapToObjects="1">
      <p:cViewPr>
        <p:scale>
          <a:sx n="69" d="100"/>
          <a:sy n="69" d="100"/>
        </p:scale>
        <p:origin x="1216"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1192FC-E74C-2441-B3D9-33C2345682BA}"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06F91-B4A5-7E46-AD33-D7E27297D1A4}" type="slidenum">
              <a:rPr lang="en-US" smtClean="0"/>
              <a:t>‹#›</a:t>
            </a:fld>
            <a:endParaRPr lang="en-US"/>
          </a:p>
        </p:txBody>
      </p:sp>
    </p:spTree>
    <p:extLst>
      <p:ext uri="{BB962C8B-B14F-4D97-AF65-F5344CB8AC3E}">
        <p14:creationId xmlns:p14="http://schemas.microsoft.com/office/powerpoint/2010/main" val="1239417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1192FC-E74C-2441-B3D9-33C2345682BA}"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06F91-B4A5-7E46-AD33-D7E27297D1A4}" type="slidenum">
              <a:rPr lang="en-US" smtClean="0"/>
              <a:t>‹#›</a:t>
            </a:fld>
            <a:endParaRPr lang="en-US"/>
          </a:p>
        </p:txBody>
      </p:sp>
    </p:spTree>
    <p:extLst>
      <p:ext uri="{BB962C8B-B14F-4D97-AF65-F5344CB8AC3E}">
        <p14:creationId xmlns:p14="http://schemas.microsoft.com/office/powerpoint/2010/main" val="320590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1192FC-E74C-2441-B3D9-33C2345682BA}"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06F91-B4A5-7E46-AD33-D7E27297D1A4}" type="slidenum">
              <a:rPr lang="en-US" smtClean="0"/>
              <a:t>‹#›</a:t>
            </a:fld>
            <a:endParaRPr lang="en-US"/>
          </a:p>
        </p:txBody>
      </p:sp>
    </p:spTree>
    <p:extLst>
      <p:ext uri="{BB962C8B-B14F-4D97-AF65-F5344CB8AC3E}">
        <p14:creationId xmlns:p14="http://schemas.microsoft.com/office/powerpoint/2010/main" val="132584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1192FC-E74C-2441-B3D9-33C2345682BA}"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06F91-B4A5-7E46-AD33-D7E27297D1A4}" type="slidenum">
              <a:rPr lang="en-US" smtClean="0"/>
              <a:t>‹#›</a:t>
            </a:fld>
            <a:endParaRPr lang="en-US"/>
          </a:p>
        </p:txBody>
      </p:sp>
    </p:spTree>
    <p:extLst>
      <p:ext uri="{BB962C8B-B14F-4D97-AF65-F5344CB8AC3E}">
        <p14:creationId xmlns:p14="http://schemas.microsoft.com/office/powerpoint/2010/main" val="12350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1192FC-E74C-2441-B3D9-33C2345682BA}"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06F91-B4A5-7E46-AD33-D7E27297D1A4}" type="slidenum">
              <a:rPr lang="en-US" smtClean="0"/>
              <a:t>‹#›</a:t>
            </a:fld>
            <a:endParaRPr lang="en-US"/>
          </a:p>
        </p:txBody>
      </p:sp>
    </p:spTree>
    <p:extLst>
      <p:ext uri="{BB962C8B-B14F-4D97-AF65-F5344CB8AC3E}">
        <p14:creationId xmlns:p14="http://schemas.microsoft.com/office/powerpoint/2010/main" val="132474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1192FC-E74C-2441-B3D9-33C2345682BA}" type="datetimeFigureOut">
              <a:rPr lang="en-US" smtClean="0"/>
              <a:t>10/30/18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06F91-B4A5-7E46-AD33-D7E27297D1A4}" type="slidenum">
              <a:rPr lang="en-US" smtClean="0"/>
              <a:t>‹#›</a:t>
            </a:fld>
            <a:endParaRPr lang="en-US"/>
          </a:p>
        </p:txBody>
      </p:sp>
    </p:spTree>
    <p:extLst>
      <p:ext uri="{BB962C8B-B14F-4D97-AF65-F5344CB8AC3E}">
        <p14:creationId xmlns:p14="http://schemas.microsoft.com/office/powerpoint/2010/main" val="201804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1192FC-E74C-2441-B3D9-33C2345682BA}" type="datetimeFigureOut">
              <a:rPr lang="en-US" smtClean="0"/>
              <a:t>10/30/18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306F91-B4A5-7E46-AD33-D7E27297D1A4}" type="slidenum">
              <a:rPr lang="en-US" smtClean="0"/>
              <a:t>‹#›</a:t>
            </a:fld>
            <a:endParaRPr lang="en-US"/>
          </a:p>
        </p:txBody>
      </p:sp>
    </p:spTree>
    <p:extLst>
      <p:ext uri="{BB962C8B-B14F-4D97-AF65-F5344CB8AC3E}">
        <p14:creationId xmlns:p14="http://schemas.microsoft.com/office/powerpoint/2010/main" val="206862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1192FC-E74C-2441-B3D9-33C2345682BA}" type="datetimeFigureOut">
              <a:rPr lang="en-US" smtClean="0"/>
              <a:t>10/30/18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306F91-B4A5-7E46-AD33-D7E27297D1A4}" type="slidenum">
              <a:rPr lang="en-US" smtClean="0"/>
              <a:t>‹#›</a:t>
            </a:fld>
            <a:endParaRPr lang="en-US"/>
          </a:p>
        </p:txBody>
      </p:sp>
    </p:spTree>
    <p:extLst>
      <p:ext uri="{BB962C8B-B14F-4D97-AF65-F5344CB8AC3E}">
        <p14:creationId xmlns:p14="http://schemas.microsoft.com/office/powerpoint/2010/main" val="1752050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1192FC-E74C-2441-B3D9-33C2345682BA}" type="datetimeFigureOut">
              <a:rPr lang="en-US" smtClean="0"/>
              <a:t>10/30/18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306F91-B4A5-7E46-AD33-D7E27297D1A4}" type="slidenum">
              <a:rPr lang="en-US" smtClean="0"/>
              <a:t>‹#›</a:t>
            </a:fld>
            <a:endParaRPr lang="en-US"/>
          </a:p>
        </p:txBody>
      </p:sp>
    </p:spTree>
    <p:extLst>
      <p:ext uri="{BB962C8B-B14F-4D97-AF65-F5344CB8AC3E}">
        <p14:creationId xmlns:p14="http://schemas.microsoft.com/office/powerpoint/2010/main" val="415893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1192FC-E74C-2441-B3D9-33C2345682BA}" type="datetimeFigureOut">
              <a:rPr lang="en-US" smtClean="0"/>
              <a:t>10/30/18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06F91-B4A5-7E46-AD33-D7E27297D1A4}" type="slidenum">
              <a:rPr lang="en-US" smtClean="0"/>
              <a:t>‹#›</a:t>
            </a:fld>
            <a:endParaRPr lang="en-US"/>
          </a:p>
        </p:txBody>
      </p:sp>
    </p:spTree>
    <p:extLst>
      <p:ext uri="{BB962C8B-B14F-4D97-AF65-F5344CB8AC3E}">
        <p14:creationId xmlns:p14="http://schemas.microsoft.com/office/powerpoint/2010/main" val="200826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1192FC-E74C-2441-B3D9-33C2345682BA}" type="datetimeFigureOut">
              <a:rPr lang="en-US" smtClean="0"/>
              <a:t>10/30/18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06F91-B4A5-7E46-AD33-D7E27297D1A4}" type="slidenum">
              <a:rPr lang="en-US" smtClean="0"/>
              <a:t>‹#›</a:t>
            </a:fld>
            <a:endParaRPr lang="en-US"/>
          </a:p>
        </p:txBody>
      </p:sp>
    </p:spTree>
    <p:extLst>
      <p:ext uri="{BB962C8B-B14F-4D97-AF65-F5344CB8AC3E}">
        <p14:creationId xmlns:p14="http://schemas.microsoft.com/office/powerpoint/2010/main" val="9451572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192FC-E74C-2441-B3D9-33C2345682BA}" type="datetimeFigureOut">
              <a:rPr lang="en-US" smtClean="0"/>
              <a:t>10/30/18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06F91-B4A5-7E46-AD33-D7E27297D1A4}" type="slidenum">
              <a:rPr lang="en-US" smtClean="0"/>
              <a:t>‹#›</a:t>
            </a:fld>
            <a:endParaRPr lang="en-US"/>
          </a:p>
        </p:txBody>
      </p:sp>
    </p:spTree>
    <p:extLst>
      <p:ext uri="{BB962C8B-B14F-4D97-AF65-F5344CB8AC3E}">
        <p14:creationId xmlns:p14="http://schemas.microsoft.com/office/powerpoint/2010/main" val="516405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hyperlink" Target="https://goo.gl/fTA90W" TargetMode="External"/><Relationship Id="rId4" Type="http://schemas.openxmlformats.org/officeDocument/2006/relationships/hyperlink" Target="http://blog.kaggle.com/2015/12/17/how-much-did-it-rain-ii-2nd-place-luis-andre-dutra-e-silva/" TargetMode="External"/><Relationship Id="rId1" Type="http://schemas.openxmlformats.org/officeDocument/2006/relationships/slideLayout" Target="../slideLayouts/slideLayout2.xml"/><Relationship Id="rId2" Type="http://schemas.openxmlformats.org/officeDocument/2006/relationships/hyperlink" Target="https://www.kaggle.com/c/how-much-did-it-rain-ii"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RNN learning group</a:t>
            </a:r>
            <a:endParaRPr lang="en-US" dirty="0"/>
          </a:p>
        </p:txBody>
      </p:sp>
      <p:sp>
        <p:nvSpPr>
          <p:cNvPr id="3" name="Subtitle 2"/>
          <p:cNvSpPr>
            <a:spLocks noGrp="1"/>
          </p:cNvSpPr>
          <p:nvPr>
            <p:ph type="subTitle" idx="1"/>
          </p:nvPr>
        </p:nvSpPr>
        <p:spPr>
          <a:xfrm>
            <a:off x="4983480" y="3870960"/>
            <a:ext cx="5318760" cy="1203960"/>
          </a:xfrm>
        </p:spPr>
        <p:txBody>
          <a:bodyPr>
            <a:normAutofit/>
          </a:bodyPr>
          <a:lstStyle/>
          <a:p>
            <a:r>
              <a:rPr lang="en-US" dirty="0" smtClean="0"/>
              <a:t>Toshiaki </a:t>
            </a:r>
            <a:r>
              <a:rPr lang="en-US" dirty="0" err="1" smtClean="0"/>
              <a:t>Asakura</a:t>
            </a:r>
            <a:r>
              <a:rPr lang="en-US" dirty="0" smtClean="0"/>
              <a:t> </a:t>
            </a:r>
          </a:p>
          <a:p>
            <a:r>
              <a:rPr lang="en-US" dirty="0" err="1" smtClean="0"/>
              <a:t>Tabata</a:t>
            </a:r>
            <a:r>
              <a:rPr lang="en-US" dirty="0" smtClean="0"/>
              <a:t> </a:t>
            </a:r>
            <a:r>
              <a:rPr lang="en-US" dirty="0" err="1" smtClean="0"/>
              <a:t>Youtarou</a:t>
            </a:r>
            <a:endParaRPr lang="en-US" dirty="0"/>
          </a:p>
        </p:txBody>
      </p:sp>
    </p:spTree>
    <p:extLst>
      <p:ext uri="{BB962C8B-B14F-4D97-AF65-F5344CB8AC3E}">
        <p14:creationId xmlns:p14="http://schemas.microsoft.com/office/powerpoint/2010/main" val="29864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680" y="0"/>
            <a:ext cx="4883966" cy="830997"/>
          </a:xfrm>
          <a:prstGeom prst="rect">
            <a:avLst/>
          </a:prstGeom>
          <a:noFill/>
        </p:spPr>
        <p:txBody>
          <a:bodyPr wrap="none" rtlCol="0">
            <a:spAutoFit/>
          </a:bodyPr>
          <a:lstStyle/>
          <a:p>
            <a:r>
              <a:rPr lang="en-US" sz="4800" dirty="0" smtClean="0"/>
              <a:t>Model Explanation</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1812250485"/>
              </p:ext>
            </p:extLst>
          </p:nvPr>
        </p:nvGraphicFramePr>
        <p:xfrm>
          <a:off x="289560" y="1041400"/>
          <a:ext cx="6583680" cy="4663440"/>
        </p:xfrm>
        <a:graphic>
          <a:graphicData uri="http://schemas.openxmlformats.org/drawingml/2006/table">
            <a:tbl>
              <a:tblPr firstRow="1" bandRow="1">
                <a:tableStyleId>{5C22544A-7EE6-4342-B048-85BDC9FD1C3A}</a:tableStyleId>
              </a:tblPr>
              <a:tblGrid>
                <a:gridCol w="1807285"/>
                <a:gridCol w="4776395"/>
              </a:tblGrid>
              <a:tr h="0">
                <a:tc>
                  <a:txBody>
                    <a:bodyPr/>
                    <a:lstStyle/>
                    <a:p>
                      <a:r>
                        <a:rPr lang="en-US" dirty="0" err="1" smtClean="0"/>
                        <a:t>itemss</a:t>
                      </a:r>
                      <a:endParaRPr lang="en-US" dirty="0"/>
                    </a:p>
                  </a:txBody>
                  <a:tcPr/>
                </a:tc>
                <a:tc>
                  <a:txBody>
                    <a:bodyPr/>
                    <a:lstStyle/>
                    <a:p>
                      <a:r>
                        <a:rPr lang="en-US" dirty="0" smtClean="0"/>
                        <a:t>explanations</a:t>
                      </a:r>
                      <a:endParaRPr lang="en-US" dirty="0"/>
                    </a:p>
                  </a:txBody>
                  <a:tcPr/>
                </a:tc>
              </a:tr>
              <a:tr h="365337">
                <a:tc>
                  <a:txBody>
                    <a:bodyPr/>
                    <a:lstStyle/>
                    <a:p>
                      <a:r>
                        <a:rPr lang="en-US" dirty="0" smtClean="0"/>
                        <a:t>data</a:t>
                      </a:r>
                      <a:endParaRPr lang="en-US" dirty="0"/>
                    </a:p>
                  </a:txBody>
                  <a:tcPr/>
                </a:tc>
                <a:tc>
                  <a:txBody>
                    <a:bodyPr/>
                    <a:lstStyle/>
                    <a:p>
                      <a:r>
                        <a:rPr lang="en-US" baseline="0" dirty="0" smtClean="0"/>
                        <a:t> </a:t>
                      </a:r>
                      <a:r>
                        <a:rPr lang="en-US" baseline="0" dirty="0" err="1" smtClean="0"/>
                        <a:t>topix</a:t>
                      </a:r>
                      <a:r>
                        <a:rPr lang="en-US" baseline="0" dirty="0" smtClean="0"/>
                        <a:t> from jan-75 to Apr-05</a:t>
                      </a:r>
                      <a:endParaRPr lang="en-US" dirty="0"/>
                    </a:p>
                  </a:txBody>
                  <a:tcPr/>
                </a:tc>
              </a:tr>
              <a:tr h="365337">
                <a:tc>
                  <a:txBody>
                    <a:bodyPr/>
                    <a:lstStyle/>
                    <a:p>
                      <a:r>
                        <a:rPr lang="en-US" dirty="0" smtClean="0"/>
                        <a:t>Training</a:t>
                      </a:r>
                      <a:r>
                        <a:rPr lang="en-US" baseline="0" dirty="0" smtClean="0"/>
                        <a:t> data </a:t>
                      </a:r>
                      <a:endParaRPr lang="en-US" dirty="0"/>
                    </a:p>
                  </a:txBody>
                  <a:tcPr/>
                </a:tc>
                <a:tc>
                  <a:txBody>
                    <a:bodyPr/>
                    <a:lstStyle/>
                    <a:p>
                      <a:r>
                        <a:rPr lang="en-US" dirty="0" err="1" smtClean="0"/>
                        <a:t>Topix</a:t>
                      </a:r>
                      <a:r>
                        <a:rPr lang="en-US" dirty="0" smtClean="0"/>
                        <a:t> from jan-75 to Dec-99</a:t>
                      </a:r>
                      <a:r>
                        <a:rPr lang="en-US" baseline="0" dirty="0" smtClean="0"/>
                        <a:t> ( 299) </a:t>
                      </a:r>
                      <a:endParaRPr lang="en-US" dirty="0"/>
                    </a:p>
                  </a:txBody>
                  <a:tcPr/>
                </a:tc>
              </a:tr>
              <a:tr h="365337">
                <a:tc>
                  <a:txBody>
                    <a:bodyPr/>
                    <a:lstStyle/>
                    <a:p>
                      <a:r>
                        <a:rPr lang="en-US" dirty="0" smtClean="0"/>
                        <a:t>Model structure</a:t>
                      </a:r>
                      <a:endParaRPr lang="en-US" dirty="0"/>
                    </a:p>
                  </a:txBody>
                  <a:tcPr/>
                </a:tc>
                <a:tc>
                  <a:txBody>
                    <a:bodyPr/>
                    <a:lstStyle/>
                    <a:p>
                      <a:r>
                        <a:rPr lang="en-US" dirty="0" smtClean="0"/>
                        <a:t>Basic</a:t>
                      </a:r>
                      <a:r>
                        <a:rPr lang="en-US" baseline="0" dirty="0" smtClean="0"/>
                        <a:t> RNN with </a:t>
                      </a:r>
                      <a:r>
                        <a:rPr lang="en-US" baseline="0" dirty="0" err="1" smtClean="0"/>
                        <a:t>outputprojectionwrapper</a:t>
                      </a:r>
                      <a:endParaRPr lang="en-US" dirty="0"/>
                    </a:p>
                  </a:txBody>
                  <a:tcPr/>
                </a:tc>
              </a:tr>
              <a:tr h="365337">
                <a:tc>
                  <a:txBody>
                    <a:bodyPr/>
                    <a:lstStyle/>
                    <a:p>
                      <a:r>
                        <a:rPr lang="en-US" dirty="0" err="1" smtClean="0"/>
                        <a:t>n_steps</a:t>
                      </a:r>
                      <a:endParaRPr lang="en-US" dirty="0"/>
                    </a:p>
                  </a:txBody>
                  <a:tcPr/>
                </a:tc>
                <a:tc>
                  <a:txBody>
                    <a:bodyPr/>
                    <a:lstStyle/>
                    <a:p>
                      <a:r>
                        <a:rPr lang="en-US" dirty="0" smtClean="0"/>
                        <a:t>20</a:t>
                      </a:r>
                      <a:endParaRPr lang="en-US" dirty="0"/>
                    </a:p>
                  </a:txBody>
                  <a:tcPr/>
                </a:tc>
              </a:tr>
              <a:tr h="365337">
                <a:tc>
                  <a:txBody>
                    <a:bodyPr/>
                    <a:lstStyle/>
                    <a:p>
                      <a:r>
                        <a:rPr lang="en-US" dirty="0" err="1" smtClean="0"/>
                        <a:t>n_inputs</a:t>
                      </a:r>
                      <a:endParaRPr lang="en-US" dirty="0"/>
                    </a:p>
                  </a:txBody>
                  <a:tcPr/>
                </a:tc>
                <a:tc>
                  <a:txBody>
                    <a:bodyPr/>
                    <a:lstStyle/>
                    <a:p>
                      <a:r>
                        <a:rPr lang="en-US" dirty="0" smtClean="0"/>
                        <a:t>1 ( training</a:t>
                      </a:r>
                      <a:r>
                        <a:rPr lang="en-US" baseline="0" dirty="0" smtClean="0"/>
                        <a:t> data only) </a:t>
                      </a:r>
                      <a:endParaRPr lang="en-US" dirty="0"/>
                    </a:p>
                  </a:txBody>
                  <a:tcPr/>
                </a:tc>
              </a:tr>
              <a:tr h="365337">
                <a:tc>
                  <a:txBody>
                    <a:bodyPr/>
                    <a:lstStyle/>
                    <a:p>
                      <a:r>
                        <a:rPr lang="en-US" dirty="0" err="1" smtClean="0"/>
                        <a:t>n_nuerons</a:t>
                      </a:r>
                      <a:endParaRPr lang="en-US" dirty="0"/>
                    </a:p>
                  </a:txBody>
                  <a:tcPr/>
                </a:tc>
                <a:tc>
                  <a:txBody>
                    <a:bodyPr/>
                    <a:lstStyle/>
                    <a:p>
                      <a:r>
                        <a:rPr lang="en-US" dirty="0" smtClean="0"/>
                        <a:t>100</a:t>
                      </a:r>
                      <a:endParaRPr lang="en-US" dirty="0"/>
                    </a:p>
                  </a:txBody>
                  <a:tcPr/>
                </a:tc>
              </a:tr>
              <a:tr h="365337">
                <a:tc>
                  <a:txBody>
                    <a:bodyPr/>
                    <a:lstStyle/>
                    <a:p>
                      <a:r>
                        <a:rPr lang="en-US" dirty="0" err="1" smtClean="0"/>
                        <a:t>n_outputs</a:t>
                      </a:r>
                      <a:endParaRPr lang="en-US" dirty="0"/>
                    </a:p>
                  </a:txBody>
                  <a:tcPr/>
                </a:tc>
                <a:tc>
                  <a:txBody>
                    <a:bodyPr/>
                    <a:lstStyle/>
                    <a:p>
                      <a:r>
                        <a:rPr lang="en-US" dirty="0" smtClean="0"/>
                        <a:t>3</a:t>
                      </a:r>
                      <a:endParaRPr lang="en-US" dirty="0"/>
                    </a:p>
                  </a:txBody>
                  <a:tcPr/>
                </a:tc>
              </a:tr>
              <a:tr h="365337">
                <a:tc>
                  <a:txBody>
                    <a:bodyPr/>
                    <a:lstStyle/>
                    <a:p>
                      <a:r>
                        <a:rPr lang="en-US" dirty="0" smtClean="0"/>
                        <a:t>Model type</a:t>
                      </a:r>
                      <a:endParaRPr lang="en-US" dirty="0"/>
                    </a:p>
                  </a:txBody>
                  <a:tcPr/>
                </a:tc>
                <a:tc>
                  <a:txBody>
                    <a:bodyPr/>
                    <a:lstStyle/>
                    <a:p>
                      <a:r>
                        <a:rPr lang="en-US" dirty="0" smtClean="0"/>
                        <a:t>Sequence-vector </a:t>
                      </a:r>
                      <a:endParaRPr lang="en-US" dirty="0"/>
                    </a:p>
                  </a:txBody>
                  <a:tcPr/>
                </a:tc>
              </a:tr>
              <a:tr h="365337">
                <a:tc>
                  <a:txBody>
                    <a:bodyPr/>
                    <a:lstStyle/>
                    <a:p>
                      <a:r>
                        <a:rPr lang="en-US" dirty="0" err="1" smtClean="0"/>
                        <a:t>Learning</a:t>
                      </a:r>
                      <a:r>
                        <a:rPr lang="en-US" baseline="0" dirty="0" err="1" smtClean="0"/>
                        <a:t>_rate</a:t>
                      </a:r>
                      <a:endParaRPr lang="en-US" dirty="0"/>
                    </a:p>
                  </a:txBody>
                  <a:tcPr/>
                </a:tc>
                <a:tc>
                  <a:txBody>
                    <a:bodyPr/>
                    <a:lstStyle/>
                    <a:p>
                      <a:r>
                        <a:rPr lang="en-US" dirty="0" smtClean="0"/>
                        <a:t>0.001</a:t>
                      </a:r>
                      <a:endParaRPr lang="en-US" dirty="0"/>
                    </a:p>
                  </a:txBody>
                  <a:tcPr/>
                </a:tc>
              </a:tr>
              <a:tr h="365337">
                <a:tc>
                  <a:txBody>
                    <a:bodyPr/>
                    <a:lstStyle/>
                    <a:p>
                      <a:r>
                        <a:rPr lang="en-US" dirty="0" smtClean="0"/>
                        <a:t>Cost</a:t>
                      </a:r>
                      <a:r>
                        <a:rPr lang="en-US" baseline="0" dirty="0" smtClean="0"/>
                        <a:t> function </a:t>
                      </a:r>
                      <a:endParaRPr lang="en-US" dirty="0"/>
                    </a:p>
                  </a:txBody>
                  <a:tcPr/>
                </a:tc>
                <a:tc>
                  <a:txBody>
                    <a:bodyPr/>
                    <a:lstStyle/>
                    <a:p>
                      <a:r>
                        <a:rPr lang="en-US" dirty="0" smtClean="0"/>
                        <a:t>The 20</a:t>
                      </a:r>
                      <a:r>
                        <a:rPr lang="en-US" baseline="30000" dirty="0" smtClean="0"/>
                        <a:t>th</a:t>
                      </a:r>
                      <a:r>
                        <a:rPr lang="en-US" dirty="0" smtClean="0"/>
                        <a:t> vector </a:t>
                      </a:r>
                    </a:p>
                    <a:p>
                      <a:r>
                        <a:rPr lang="en-US" dirty="0" smtClean="0"/>
                        <a:t>SSE</a:t>
                      </a:r>
                      <a:r>
                        <a:rPr lang="en-US" baseline="0" dirty="0" smtClean="0"/>
                        <a:t> of </a:t>
                      </a:r>
                      <a:r>
                        <a:rPr lang="mr-IN" baseline="0" dirty="0" err="1" smtClean="0"/>
                        <a:t>outputs</a:t>
                      </a:r>
                      <a:r>
                        <a:rPr lang="mr-IN" baseline="0" dirty="0" smtClean="0"/>
                        <a:t>[:,19,:] - </a:t>
                      </a:r>
                      <a:r>
                        <a:rPr lang="mr-IN" baseline="0" dirty="0" err="1" smtClean="0"/>
                        <a:t>y</a:t>
                      </a:r>
                      <a:r>
                        <a:rPr lang="mr-IN" baseline="0" dirty="0" smtClean="0"/>
                        <a:t>[:,19,:]</a:t>
                      </a:r>
                      <a:endParaRPr lang="en-US" dirty="0"/>
                    </a:p>
                  </a:txBody>
                  <a:tcPr/>
                </a:tc>
              </a:tr>
              <a:tr h="365337">
                <a:tc>
                  <a:txBody>
                    <a:bodyPr/>
                    <a:lstStyle/>
                    <a:p>
                      <a:r>
                        <a:rPr lang="en-US" dirty="0" smtClean="0"/>
                        <a:t>Optimizer</a:t>
                      </a:r>
                      <a:endParaRPr lang="en-US" dirty="0"/>
                    </a:p>
                  </a:txBody>
                  <a:tcPr/>
                </a:tc>
                <a:tc>
                  <a:txBody>
                    <a:bodyPr/>
                    <a:lstStyle/>
                    <a:p>
                      <a:r>
                        <a:rPr lang="en-US" dirty="0" err="1" smtClean="0"/>
                        <a:t>Adamoptimizer</a:t>
                      </a:r>
                      <a:r>
                        <a:rPr lang="en-US" baseline="0" dirty="0" smtClean="0"/>
                        <a:t> </a:t>
                      </a:r>
                      <a:endParaRPr lang="en-US" dirty="0"/>
                    </a:p>
                  </a:txBody>
                  <a:tcPr/>
                </a:tc>
              </a:tr>
            </a:tbl>
          </a:graphicData>
        </a:graphic>
      </p:graphicFrame>
    </p:spTree>
    <p:extLst>
      <p:ext uri="{BB962C8B-B14F-4D97-AF65-F5344CB8AC3E}">
        <p14:creationId xmlns:p14="http://schemas.microsoft.com/office/powerpoint/2010/main" val="1854256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333952969"/>
              </p:ext>
            </p:extLst>
          </p:nvPr>
        </p:nvGraphicFramePr>
        <p:xfrm>
          <a:off x="8703852" y="258183"/>
          <a:ext cx="3165420" cy="4446415"/>
        </p:xfrm>
        <a:graphic>
          <a:graphicData uri="http://schemas.openxmlformats.org/drawingml/2006/table">
            <a:tbl>
              <a:tblPr firstRow="1" bandRow="1">
                <a:tableStyleId>{5C22544A-7EE6-4342-B048-85BDC9FD1C3A}</a:tableStyleId>
              </a:tblPr>
              <a:tblGrid>
                <a:gridCol w="1042829"/>
                <a:gridCol w="2122591"/>
              </a:tblGrid>
              <a:tr h="328506">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370840">
                <a:tc>
                  <a:txBody>
                    <a:bodyPr/>
                    <a:lstStyle/>
                    <a:p>
                      <a:pPr algn="r" fontAlgn="b"/>
                      <a:r>
                        <a:rPr lang="en-US" sz="2000" b="0" i="0" u="none" strike="noStrike" dirty="0">
                          <a:solidFill>
                            <a:srgbClr val="000000"/>
                          </a:solidFill>
                          <a:effectLst/>
                          <a:latin typeface="+mn-lt"/>
                        </a:rPr>
                        <a:t>30</a:t>
                      </a:r>
                    </a:p>
                  </a:txBody>
                  <a:tcPr marL="12700" marR="12700" marT="12700" marB="0" anchor="b"/>
                </a:tc>
                <a:tc>
                  <a:txBody>
                    <a:bodyPr/>
                    <a:lstStyle/>
                    <a:p>
                      <a:pPr algn="r" fontAlgn="b"/>
                      <a:r>
                        <a:rPr lang="hr-HR" sz="2000" b="0" i="0" u="none" strike="noStrike" dirty="0">
                          <a:solidFill>
                            <a:srgbClr val="000000"/>
                          </a:solidFill>
                          <a:effectLst/>
                          <a:latin typeface="+mn-lt"/>
                        </a:rPr>
                        <a:t>18939.45682</a:t>
                      </a:r>
                    </a:p>
                  </a:txBody>
                  <a:tcPr marL="12700" marR="12700" marT="12700" marB="0" anchor="b"/>
                </a:tc>
              </a:tr>
              <a:tr h="370840">
                <a:tc>
                  <a:txBody>
                    <a:bodyPr/>
                    <a:lstStyle/>
                    <a:p>
                      <a:pPr algn="r" fontAlgn="b"/>
                      <a:r>
                        <a:rPr lang="en-US" sz="2000" b="0" i="0" u="none" strike="noStrike">
                          <a:solidFill>
                            <a:srgbClr val="000000"/>
                          </a:solidFill>
                          <a:effectLst/>
                          <a:latin typeface="+mn-lt"/>
                        </a:rPr>
                        <a:t>60</a:t>
                      </a:r>
                    </a:p>
                  </a:txBody>
                  <a:tcPr marL="12700" marR="12700" marT="12700" marB="0" anchor="b"/>
                </a:tc>
                <a:tc>
                  <a:txBody>
                    <a:bodyPr/>
                    <a:lstStyle/>
                    <a:p>
                      <a:pPr algn="r" fontAlgn="b"/>
                      <a:r>
                        <a:rPr lang="is-IS" sz="2000" b="0" i="0" u="none" strike="noStrike">
                          <a:solidFill>
                            <a:srgbClr val="000000"/>
                          </a:solidFill>
                          <a:effectLst/>
                          <a:latin typeface="+mn-lt"/>
                        </a:rPr>
                        <a:t>16313.99507</a:t>
                      </a:r>
                    </a:p>
                  </a:txBody>
                  <a:tcPr marL="12700" marR="12700" marT="12700" marB="0" anchor="b"/>
                </a:tc>
              </a:tr>
              <a:tr h="468775">
                <a:tc>
                  <a:txBody>
                    <a:bodyPr/>
                    <a:lstStyle/>
                    <a:p>
                      <a:pPr algn="r" fontAlgn="b"/>
                      <a:r>
                        <a:rPr lang="en-US" sz="2000" b="0" i="0" u="none" strike="noStrike">
                          <a:solidFill>
                            <a:srgbClr val="000000"/>
                          </a:solidFill>
                          <a:effectLst/>
                          <a:latin typeface="+mn-lt"/>
                        </a:rPr>
                        <a:t>90</a:t>
                      </a:r>
                    </a:p>
                  </a:txBody>
                  <a:tcPr marL="12700" marR="12700" marT="12700" marB="0" anchor="b"/>
                </a:tc>
                <a:tc>
                  <a:txBody>
                    <a:bodyPr/>
                    <a:lstStyle/>
                    <a:p>
                      <a:pPr algn="r" fontAlgn="b"/>
                      <a:r>
                        <a:rPr lang="nb-NO" sz="2000" b="0" i="0" u="none" strike="noStrike">
                          <a:solidFill>
                            <a:srgbClr val="000000"/>
                          </a:solidFill>
                          <a:effectLst/>
                          <a:latin typeface="+mn-lt"/>
                        </a:rPr>
                        <a:t>63327.47356</a:t>
                      </a:r>
                    </a:p>
                  </a:txBody>
                  <a:tcPr marL="12700" marR="12700" marT="12700" marB="0" anchor="b"/>
                </a:tc>
              </a:tr>
              <a:tr h="370840">
                <a:tc>
                  <a:txBody>
                    <a:bodyPr/>
                    <a:lstStyle/>
                    <a:p>
                      <a:pPr algn="r" fontAlgn="b"/>
                      <a:r>
                        <a:rPr lang="is-IS" sz="2000" b="0" i="0" u="none" strike="noStrike">
                          <a:solidFill>
                            <a:srgbClr val="000000"/>
                          </a:solidFill>
                          <a:effectLst/>
                          <a:latin typeface="+mn-lt"/>
                        </a:rPr>
                        <a:t>120</a:t>
                      </a:r>
                    </a:p>
                  </a:txBody>
                  <a:tcPr marL="12700" marR="12700" marT="12700" marB="0" anchor="b"/>
                </a:tc>
                <a:tc>
                  <a:txBody>
                    <a:bodyPr/>
                    <a:lstStyle/>
                    <a:p>
                      <a:pPr algn="r" fontAlgn="b"/>
                      <a:r>
                        <a:rPr lang="is-IS" sz="2000" b="0" i="0" u="none" strike="noStrike">
                          <a:solidFill>
                            <a:srgbClr val="000000"/>
                          </a:solidFill>
                          <a:effectLst/>
                          <a:latin typeface="+mn-lt"/>
                        </a:rPr>
                        <a:t>63926.26359</a:t>
                      </a:r>
                    </a:p>
                  </a:txBody>
                  <a:tcPr marL="12700" marR="12700" marT="12700" marB="0" anchor="b"/>
                </a:tc>
              </a:tr>
              <a:tr h="370840">
                <a:tc>
                  <a:txBody>
                    <a:bodyPr/>
                    <a:lstStyle/>
                    <a:p>
                      <a:pPr algn="r" fontAlgn="b"/>
                      <a:r>
                        <a:rPr lang="en-US" sz="2000" b="0" i="0" u="none" strike="noStrike">
                          <a:solidFill>
                            <a:srgbClr val="000000"/>
                          </a:solidFill>
                          <a:effectLst/>
                          <a:latin typeface="+mn-lt"/>
                        </a:rPr>
                        <a:t>150</a:t>
                      </a:r>
                    </a:p>
                  </a:txBody>
                  <a:tcPr marL="12700" marR="12700" marT="12700" marB="0" anchor="b"/>
                </a:tc>
                <a:tc>
                  <a:txBody>
                    <a:bodyPr/>
                    <a:lstStyle/>
                    <a:p>
                      <a:pPr algn="r" fontAlgn="b"/>
                      <a:r>
                        <a:rPr lang="nb-NO" sz="2000" b="0" i="0" u="none" strike="noStrike">
                          <a:solidFill>
                            <a:srgbClr val="000000"/>
                          </a:solidFill>
                          <a:effectLst/>
                          <a:latin typeface="+mn-lt"/>
                        </a:rPr>
                        <a:t>1129615.932</a:t>
                      </a:r>
                    </a:p>
                  </a:txBody>
                  <a:tcPr marL="12700" marR="12700" marT="12700" marB="0" anchor="b"/>
                </a:tc>
              </a:tr>
              <a:tr h="370840">
                <a:tc>
                  <a:txBody>
                    <a:bodyPr/>
                    <a:lstStyle/>
                    <a:p>
                      <a:pPr algn="r" fontAlgn="b"/>
                      <a:r>
                        <a:rPr lang="fi-FI" sz="2000" b="0" i="0" u="none" strike="noStrike">
                          <a:solidFill>
                            <a:srgbClr val="000000"/>
                          </a:solidFill>
                          <a:effectLst/>
                          <a:latin typeface="+mn-lt"/>
                        </a:rPr>
                        <a:t>180</a:t>
                      </a:r>
                    </a:p>
                  </a:txBody>
                  <a:tcPr marL="12700" marR="12700" marT="12700" marB="0" anchor="b"/>
                </a:tc>
                <a:tc>
                  <a:txBody>
                    <a:bodyPr/>
                    <a:lstStyle/>
                    <a:p>
                      <a:pPr algn="r" fontAlgn="b"/>
                      <a:r>
                        <a:rPr lang="is-IS" sz="2000" b="0" i="0" u="none" strike="noStrike">
                          <a:solidFill>
                            <a:srgbClr val="000000"/>
                          </a:solidFill>
                          <a:effectLst/>
                          <a:latin typeface="+mn-lt"/>
                        </a:rPr>
                        <a:t>2028014.164</a:t>
                      </a:r>
                    </a:p>
                  </a:txBody>
                  <a:tcPr marL="12700" marR="12700" marT="12700" marB="0" anchor="b"/>
                </a:tc>
              </a:tr>
              <a:tr h="370840">
                <a:tc>
                  <a:txBody>
                    <a:bodyPr/>
                    <a:lstStyle/>
                    <a:p>
                      <a:pPr algn="r" fontAlgn="b"/>
                      <a:r>
                        <a:rPr lang="cs-CZ" sz="2000" b="0" i="0" u="none" strike="noStrike">
                          <a:solidFill>
                            <a:srgbClr val="000000"/>
                          </a:solidFill>
                          <a:effectLst/>
                          <a:latin typeface="+mn-lt"/>
                        </a:rPr>
                        <a:t>210</a:t>
                      </a:r>
                    </a:p>
                  </a:txBody>
                  <a:tcPr marL="12700" marR="12700" marT="12700" marB="0" anchor="b"/>
                </a:tc>
                <a:tc>
                  <a:txBody>
                    <a:bodyPr/>
                    <a:lstStyle/>
                    <a:p>
                      <a:pPr algn="r" fontAlgn="b"/>
                      <a:r>
                        <a:rPr lang="is-IS" sz="2000" b="0" i="0" u="none" strike="noStrike">
                          <a:solidFill>
                            <a:srgbClr val="000000"/>
                          </a:solidFill>
                          <a:effectLst/>
                          <a:latin typeface="+mn-lt"/>
                        </a:rPr>
                        <a:t>636249.7663</a:t>
                      </a:r>
                    </a:p>
                  </a:txBody>
                  <a:tcPr marL="12700" marR="12700" marT="12700" marB="0" anchor="b"/>
                </a:tc>
              </a:tr>
              <a:tr h="370840">
                <a:tc>
                  <a:txBody>
                    <a:bodyPr/>
                    <a:lstStyle/>
                    <a:p>
                      <a:pPr algn="r" fontAlgn="b"/>
                      <a:r>
                        <a:rPr lang="is-IS" sz="2000" b="0" i="0" u="none" strike="noStrike">
                          <a:solidFill>
                            <a:srgbClr val="000000"/>
                          </a:solidFill>
                          <a:effectLst/>
                          <a:latin typeface="+mn-lt"/>
                        </a:rPr>
                        <a:t>240</a:t>
                      </a:r>
                    </a:p>
                  </a:txBody>
                  <a:tcPr marL="12700" marR="12700" marT="12700" marB="0" anchor="b"/>
                </a:tc>
                <a:tc>
                  <a:txBody>
                    <a:bodyPr/>
                    <a:lstStyle/>
                    <a:p>
                      <a:pPr algn="r" fontAlgn="b"/>
                      <a:r>
                        <a:rPr lang="hr-HR" sz="2000" b="0" i="0" u="none" strike="noStrike">
                          <a:solidFill>
                            <a:srgbClr val="000000"/>
                          </a:solidFill>
                          <a:effectLst/>
                          <a:latin typeface="+mn-lt"/>
                        </a:rPr>
                        <a:t>412813.1923</a:t>
                      </a:r>
                    </a:p>
                  </a:txBody>
                  <a:tcPr marL="12700" marR="12700" marT="12700" marB="0" anchor="b"/>
                </a:tc>
              </a:tr>
              <a:tr h="370840">
                <a:tc>
                  <a:txBody>
                    <a:bodyPr/>
                    <a:lstStyle/>
                    <a:p>
                      <a:pPr algn="r" fontAlgn="b"/>
                      <a:r>
                        <a:rPr lang="is-IS" sz="2000" b="0" i="0" u="none" strike="noStrike">
                          <a:solidFill>
                            <a:srgbClr val="000000"/>
                          </a:solidFill>
                          <a:effectLst/>
                          <a:latin typeface="+mn-lt"/>
                        </a:rPr>
                        <a:t>270</a:t>
                      </a:r>
                    </a:p>
                  </a:txBody>
                  <a:tcPr marL="12700" marR="12700" marT="12700" marB="0" anchor="b"/>
                </a:tc>
                <a:tc>
                  <a:txBody>
                    <a:bodyPr/>
                    <a:lstStyle/>
                    <a:p>
                      <a:pPr algn="r" fontAlgn="b"/>
                      <a:r>
                        <a:rPr lang="is-IS" sz="2000" b="0" i="0" u="none" strike="noStrike" dirty="0">
                          <a:solidFill>
                            <a:srgbClr val="000000"/>
                          </a:solidFill>
                          <a:effectLst/>
                          <a:latin typeface="+mn-lt"/>
                        </a:rPr>
                        <a:t>285002.9085</a:t>
                      </a:r>
                    </a:p>
                  </a:txBody>
                  <a:tcPr marL="12700" marR="12700" marT="12700" marB="0" anchor="b"/>
                </a:tc>
              </a:tr>
              <a:tr h="370840">
                <a:tc>
                  <a:txBody>
                    <a:bodyPr/>
                    <a:lstStyle/>
                    <a:p>
                      <a:pPr algn="r" fontAlgn="b"/>
                      <a:r>
                        <a:rPr lang="is-IS" sz="2000" b="0" i="0" u="none" strike="noStrike" dirty="0">
                          <a:solidFill>
                            <a:srgbClr val="000000"/>
                          </a:solidFill>
                          <a:effectLst/>
                          <a:latin typeface="+mn-lt"/>
                        </a:rPr>
                        <a:t>300</a:t>
                      </a:r>
                    </a:p>
                  </a:txBody>
                  <a:tcPr marL="12700" marR="12700" marT="12700" marB="0" anchor="b"/>
                </a:tc>
                <a:tc>
                  <a:txBody>
                    <a:bodyPr/>
                    <a:lstStyle/>
                    <a:p>
                      <a:pPr algn="r" fontAlgn="b"/>
                      <a:r>
                        <a:rPr lang="is-IS" sz="2000" b="0" i="0" u="none" strike="noStrike" dirty="0">
                          <a:solidFill>
                            <a:srgbClr val="000000"/>
                          </a:solidFill>
                          <a:effectLst/>
                          <a:latin typeface="+mn-lt"/>
                        </a:rPr>
                        <a:t>106366.5056</a:t>
                      </a:r>
                    </a:p>
                  </a:txBody>
                  <a:tcPr marL="12700" marR="12700" marT="12700" marB="0" anchor="b"/>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89" y="-1"/>
            <a:ext cx="8567263" cy="5896947"/>
          </a:xfrm>
          <a:prstGeom prst="rect">
            <a:avLst/>
          </a:prstGeom>
        </p:spPr>
      </p:pic>
    </p:spTree>
    <p:extLst>
      <p:ext uri="{BB962C8B-B14F-4D97-AF65-F5344CB8AC3E}">
        <p14:creationId xmlns:p14="http://schemas.microsoft.com/office/powerpoint/2010/main" val="307828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3477261"/>
              </p:ext>
            </p:extLst>
          </p:nvPr>
        </p:nvGraphicFramePr>
        <p:xfrm>
          <a:off x="8348989" y="352221"/>
          <a:ext cx="3496234" cy="1551224"/>
        </p:xfrm>
        <a:graphic>
          <a:graphicData uri="http://schemas.openxmlformats.org/drawingml/2006/table">
            <a:tbl>
              <a:tblPr firstRow="1" bandRow="1">
                <a:tableStyleId>{5C22544A-7EE6-4342-B048-85BDC9FD1C3A}</a:tableStyleId>
              </a:tblPr>
              <a:tblGrid>
                <a:gridCol w="1151813"/>
                <a:gridCol w="2344421"/>
              </a:tblGrid>
              <a:tr h="785704">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455209">
                <a:tc>
                  <a:txBody>
                    <a:bodyPr/>
                    <a:lstStyle/>
                    <a:p>
                      <a:r>
                        <a:rPr lang="en-US" dirty="0" smtClean="0"/>
                        <a:t>300</a:t>
                      </a:r>
                      <a:endParaRPr lang="en-US" dirty="0"/>
                    </a:p>
                  </a:txBody>
                  <a:tcPr marL="12700" marR="12700" marT="12700" marB="0" anchor="b"/>
                </a:tc>
                <a:tc>
                  <a:txBody>
                    <a:bodyPr/>
                    <a:lstStyle/>
                    <a:p>
                      <a:r>
                        <a:rPr lang="is-IS" smtClean="0"/>
                        <a:t>106366.505</a:t>
                      </a:r>
                      <a:endParaRPr lang="en-US" dirty="0"/>
                    </a:p>
                  </a:txBody>
                  <a:tcPr marL="12700" marR="12700" marT="12700" marB="0" anchor="b"/>
                </a:tc>
              </a:tr>
              <a:tr h="310311">
                <a:tc>
                  <a:txBody>
                    <a:bodyPr/>
                    <a:lstStyle/>
                    <a:p>
                      <a:r>
                        <a:rPr lang="en-US" dirty="0" smtClean="0"/>
                        <a:t>320</a:t>
                      </a:r>
                      <a:endParaRPr lang="en-US" dirty="0"/>
                    </a:p>
                  </a:txBody>
                  <a:tcPr marL="12700" marR="12700" marT="12700" marB="0" anchor="b"/>
                </a:tc>
                <a:tc>
                  <a:txBody>
                    <a:bodyPr/>
                    <a:lstStyle/>
                    <a:p>
                      <a:r>
                        <a:rPr lang="is-IS" dirty="0" smtClean="0"/>
                        <a:t>169174.047</a:t>
                      </a:r>
                      <a:endParaRPr lang="en-US" dirty="0"/>
                    </a:p>
                  </a:txBody>
                  <a:tcPr marL="12700" marR="12700" marT="12700" marB="0" anchor="b"/>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57" y="-1"/>
            <a:ext cx="7914872" cy="5131837"/>
          </a:xfrm>
          <a:prstGeom prst="rect">
            <a:avLst/>
          </a:prstGeom>
        </p:spPr>
      </p:pic>
    </p:spTree>
    <p:extLst>
      <p:ext uri="{BB962C8B-B14F-4D97-AF65-F5344CB8AC3E}">
        <p14:creationId xmlns:p14="http://schemas.microsoft.com/office/powerpoint/2010/main" val="170900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680" y="0"/>
            <a:ext cx="4883966" cy="830997"/>
          </a:xfrm>
          <a:prstGeom prst="rect">
            <a:avLst/>
          </a:prstGeom>
          <a:noFill/>
        </p:spPr>
        <p:txBody>
          <a:bodyPr wrap="none" rtlCol="0">
            <a:spAutoFit/>
          </a:bodyPr>
          <a:lstStyle/>
          <a:p>
            <a:r>
              <a:rPr lang="en-US" sz="4800" dirty="0" smtClean="0"/>
              <a:t>Model Explanation</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215216997"/>
              </p:ext>
            </p:extLst>
          </p:nvPr>
        </p:nvGraphicFramePr>
        <p:xfrm>
          <a:off x="20856" y="1654005"/>
          <a:ext cx="6583680" cy="4663440"/>
        </p:xfrm>
        <a:graphic>
          <a:graphicData uri="http://schemas.openxmlformats.org/drawingml/2006/table">
            <a:tbl>
              <a:tblPr firstRow="1" bandRow="1">
                <a:tableStyleId>{5C22544A-7EE6-4342-B048-85BDC9FD1C3A}</a:tableStyleId>
              </a:tblPr>
              <a:tblGrid>
                <a:gridCol w="1807285"/>
                <a:gridCol w="4776395"/>
              </a:tblGrid>
              <a:tr h="0">
                <a:tc>
                  <a:txBody>
                    <a:bodyPr/>
                    <a:lstStyle/>
                    <a:p>
                      <a:r>
                        <a:rPr lang="en-US" dirty="0" err="1" smtClean="0"/>
                        <a:t>itemss</a:t>
                      </a:r>
                      <a:endParaRPr lang="en-US" dirty="0"/>
                    </a:p>
                  </a:txBody>
                  <a:tcPr/>
                </a:tc>
                <a:tc>
                  <a:txBody>
                    <a:bodyPr/>
                    <a:lstStyle/>
                    <a:p>
                      <a:r>
                        <a:rPr lang="en-US" dirty="0" smtClean="0"/>
                        <a:t>explanations</a:t>
                      </a:r>
                      <a:endParaRPr lang="en-US" dirty="0"/>
                    </a:p>
                  </a:txBody>
                  <a:tcPr/>
                </a:tc>
              </a:tr>
              <a:tr h="365337">
                <a:tc>
                  <a:txBody>
                    <a:bodyPr/>
                    <a:lstStyle/>
                    <a:p>
                      <a:r>
                        <a:rPr lang="en-US" dirty="0" smtClean="0"/>
                        <a:t>data</a:t>
                      </a:r>
                      <a:endParaRPr lang="en-US" dirty="0"/>
                    </a:p>
                  </a:txBody>
                  <a:tcPr/>
                </a:tc>
                <a:tc>
                  <a:txBody>
                    <a:bodyPr/>
                    <a:lstStyle/>
                    <a:p>
                      <a:r>
                        <a:rPr lang="en-US" baseline="0" dirty="0" smtClean="0"/>
                        <a:t>Dif. of </a:t>
                      </a:r>
                      <a:r>
                        <a:rPr lang="en-US" baseline="0" dirty="0" err="1" smtClean="0"/>
                        <a:t>topix</a:t>
                      </a:r>
                      <a:r>
                        <a:rPr lang="en-US" baseline="0" dirty="0" smtClean="0"/>
                        <a:t> from jan-75 to Apr-05 (362)</a:t>
                      </a:r>
                      <a:endParaRPr lang="en-US" dirty="0"/>
                    </a:p>
                  </a:txBody>
                  <a:tcPr/>
                </a:tc>
              </a:tr>
              <a:tr h="365337">
                <a:tc>
                  <a:txBody>
                    <a:bodyPr/>
                    <a:lstStyle/>
                    <a:p>
                      <a:r>
                        <a:rPr lang="en-US" dirty="0" smtClean="0"/>
                        <a:t>Training</a:t>
                      </a:r>
                      <a:r>
                        <a:rPr lang="en-US" baseline="0" dirty="0" smtClean="0"/>
                        <a:t> data </a:t>
                      </a:r>
                      <a:endParaRPr lang="en-US" dirty="0"/>
                    </a:p>
                  </a:txBody>
                  <a:tcPr/>
                </a:tc>
                <a:tc>
                  <a:txBody>
                    <a:bodyPr/>
                    <a:lstStyle/>
                    <a:p>
                      <a:r>
                        <a:rPr lang="en-US" dirty="0" err="1" smtClean="0"/>
                        <a:t>Dif</a:t>
                      </a:r>
                      <a:r>
                        <a:rPr lang="en-US" dirty="0" smtClean="0"/>
                        <a:t> . of </a:t>
                      </a:r>
                      <a:r>
                        <a:rPr lang="en-US" dirty="0" err="1" smtClean="0"/>
                        <a:t>Topix</a:t>
                      </a:r>
                      <a:r>
                        <a:rPr lang="en-US" dirty="0" smtClean="0"/>
                        <a:t> from jan-75 to Dec-99</a:t>
                      </a:r>
                      <a:r>
                        <a:rPr lang="en-US" baseline="0" dirty="0" smtClean="0"/>
                        <a:t> ( 298) </a:t>
                      </a:r>
                      <a:endParaRPr lang="en-US" dirty="0"/>
                    </a:p>
                  </a:txBody>
                  <a:tcPr/>
                </a:tc>
              </a:tr>
              <a:tr h="365337">
                <a:tc>
                  <a:txBody>
                    <a:bodyPr/>
                    <a:lstStyle/>
                    <a:p>
                      <a:r>
                        <a:rPr lang="en-US" dirty="0" smtClean="0"/>
                        <a:t>Model structure</a:t>
                      </a:r>
                      <a:endParaRPr lang="en-US" dirty="0"/>
                    </a:p>
                  </a:txBody>
                  <a:tcPr/>
                </a:tc>
                <a:tc>
                  <a:txBody>
                    <a:bodyPr/>
                    <a:lstStyle/>
                    <a:p>
                      <a:r>
                        <a:rPr lang="en-US" dirty="0" smtClean="0"/>
                        <a:t>Basic</a:t>
                      </a:r>
                      <a:r>
                        <a:rPr lang="en-US" baseline="0" dirty="0" smtClean="0"/>
                        <a:t> RNN with </a:t>
                      </a:r>
                      <a:r>
                        <a:rPr lang="en-US" baseline="0" dirty="0" err="1" smtClean="0"/>
                        <a:t>outputprojectionwrapper</a:t>
                      </a:r>
                      <a:endParaRPr lang="en-US" dirty="0"/>
                    </a:p>
                  </a:txBody>
                  <a:tcPr/>
                </a:tc>
              </a:tr>
              <a:tr h="365337">
                <a:tc>
                  <a:txBody>
                    <a:bodyPr/>
                    <a:lstStyle/>
                    <a:p>
                      <a:r>
                        <a:rPr lang="en-US" dirty="0" err="1" smtClean="0"/>
                        <a:t>n_steps</a:t>
                      </a:r>
                      <a:endParaRPr lang="en-US" dirty="0"/>
                    </a:p>
                  </a:txBody>
                  <a:tcPr/>
                </a:tc>
                <a:tc>
                  <a:txBody>
                    <a:bodyPr/>
                    <a:lstStyle/>
                    <a:p>
                      <a:r>
                        <a:rPr lang="en-US" dirty="0" smtClean="0"/>
                        <a:t>20</a:t>
                      </a:r>
                      <a:endParaRPr lang="en-US" dirty="0"/>
                    </a:p>
                  </a:txBody>
                  <a:tcPr/>
                </a:tc>
              </a:tr>
              <a:tr h="365337">
                <a:tc>
                  <a:txBody>
                    <a:bodyPr/>
                    <a:lstStyle/>
                    <a:p>
                      <a:r>
                        <a:rPr lang="en-US" dirty="0" err="1" smtClean="0"/>
                        <a:t>n_inputs</a:t>
                      </a:r>
                      <a:endParaRPr lang="en-US" dirty="0"/>
                    </a:p>
                  </a:txBody>
                  <a:tcPr/>
                </a:tc>
                <a:tc>
                  <a:txBody>
                    <a:bodyPr/>
                    <a:lstStyle/>
                    <a:p>
                      <a:r>
                        <a:rPr lang="en-US" dirty="0" smtClean="0"/>
                        <a:t>1 ( training</a:t>
                      </a:r>
                      <a:r>
                        <a:rPr lang="en-US" baseline="0" dirty="0" smtClean="0"/>
                        <a:t> data only) </a:t>
                      </a:r>
                      <a:endParaRPr lang="en-US" dirty="0"/>
                    </a:p>
                  </a:txBody>
                  <a:tcPr/>
                </a:tc>
              </a:tr>
              <a:tr h="365337">
                <a:tc>
                  <a:txBody>
                    <a:bodyPr/>
                    <a:lstStyle/>
                    <a:p>
                      <a:r>
                        <a:rPr lang="en-US" dirty="0" err="1" smtClean="0"/>
                        <a:t>n_nuerons</a:t>
                      </a:r>
                      <a:endParaRPr lang="en-US" dirty="0"/>
                    </a:p>
                  </a:txBody>
                  <a:tcPr/>
                </a:tc>
                <a:tc>
                  <a:txBody>
                    <a:bodyPr/>
                    <a:lstStyle/>
                    <a:p>
                      <a:r>
                        <a:rPr lang="en-US" dirty="0" smtClean="0"/>
                        <a:t>100</a:t>
                      </a:r>
                      <a:endParaRPr lang="en-US" dirty="0"/>
                    </a:p>
                  </a:txBody>
                  <a:tcPr/>
                </a:tc>
              </a:tr>
              <a:tr h="365337">
                <a:tc>
                  <a:txBody>
                    <a:bodyPr/>
                    <a:lstStyle/>
                    <a:p>
                      <a:r>
                        <a:rPr lang="en-US" dirty="0" err="1" smtClean="0"/>
                        <a:t>n_outputs</a:t>
                      </a:r>
                      <a:endParaRPr lang="en-US" dirty="0"/>
                    </a:p>
                  </a:txBody>
                  <a:tcPr/>
                </a:tc>
                <a:tc>
                  <a:txBody>
                    <a:bodyPr/>
                    <a:lstStyle/>
                    <a:p>
                      <a:r>
                        <a:rPr lang="en-US" dirty="0" smtClean="0"/>
                        <a:t>3</a:t>
                      </a:r>
                      <a:endParaRPr lang="en-US" dirty="0"/>
                    </a:p>
                  </a:txBody>
                  <a:tcPr/>
                </a:tc>
              </a:tr>
              <a:tr h="365337">
                <a:tc>
                  <a:txBody>
                    <a:bodyPr/>
                    <a:lstStyle/>
                    <a:p>
                      <a:r>
                        <a:rPr lang="en-US" dirty="0" smtClean="0"/>
                        <a:t>Model type</a:t>
                      </a:r>
                      <a:endParaRPr lang="en-US" dirty="0"/>
                    </a:p>
                  </a:txBody>
                  <a:tcPr/>
                </a:tc>
                <a:tc>
                  <a:txBody>
                    <a:bodyPr/>
                    <a:lstStyle/>
                    <a:p>
                      <a:r>
                        <a:rPr lang="en-US" dirty="0" smtClean="0"/>
                        <a:t>Sequence-vector </a:t>
                      </a:r>
                      <a:endParaRPr lang="en-US" dirty="0"/>
                    </a:p>
                  </a:txBody>
                  <a:tcPr/>
                </a:tc>
              </a:tr>
              <a:tr h="365337">
                <a:tc>
                  <a:txBody>
                    <a:bodyPr/>
                    <a:lstStyle/>
                    <a:p>
                      <a:r>
                        <a:rPr lang="en-US" dirty="0" err="1" smtClean="0"/>
                        <a:t>Learning</a:t>
                      </a:r>
                      <a:r>
                        <a:rPr lang="en-US" baseline="0" dirty="0" err="1" smtClean="0"/>
                        <a:t>_rate</a:t>
                      </a:r>
                      <a:endParaRPr lang="en-US" dirty="0"/>
                    </a:p>
                  </a:txBody>
                  <a:tcPr/>
                </a:tc>
                <a:tc>
                  <a:txBody>
                    <a:bodyPr/>
                    <a:lstStyle/>
                    <a:p>
                      <a:r>
                        <a:rPr lang="en-US" dirty="0" smtClean="0"/>
                        <a:t>0.001</a:t>
                      </a:r>
                      <a:endParaRPr lang="en-US" dirty="0"/>
                    </a:p>
                  </a:txBody>
                  <a:tcPr/>
                </a:tc>
              </a:tr>
              <a:tr h="365337">
                <a:tc>
                  <a:txBody>
                    <a:bodyPr/>
                    <a:lstStyle/>
                    <a:p>
                      <a:r>
                        <a:rPr lang="en-US" dirty="0" smtClean="0"/>
                        <a:t>Cost</a:t>
                      </a:r>
                      <a:r>
                        <a:rPr lang="en-US" baseline="0" dirty="0" smtClean="0"/>
                        <a:t> function </a:t>
                      </a:r>
                      <a:endParaRPr lang="en-US" dirty="0"/>
                    </a:p>
                  </a:txBody>
                  <a:tcPr/>
                </a:tc>
                <a:tc>
                  <a:txBody>
                    <a:bodyPr/>
                    <a:lstStyle/>
                    <a:p>
                      <a:r>
                        <a:rPr lang="en-US" dirty="0" smtClean="0"/>
                        <a:t>The 20</a:t>
                      </a:r>
                      <a:r>
                        <a:rPr lang="en-US" baseline="30000" dirty="0" smtClean="0"/>
                        <a:t>th</a:t>
                      </a:r>
                      <a:r>
                        <a:rPr lang="en-US" dirty="0" smtClean="0"/>
                        <a:t> vector </a:t>
                      </a:r>
                    </a:p>
                    <a:p>
                      <a:r>
                        <a:rPr lang="en-US" dirty="0" smtClean="0"/>
                        <a:t>SSE</a:t>
                      </a:r>
                      <a:r>
                        <a:rPr lang="en-US" baseline="0" dirty="0" smtClean="0"/>
                        <a:t> of </a:t>
                      </a:r>
                      <a:r>
                        <a:rPr lang="mr-IN" baseline="0" dirty="0" err="1" smtClean="0"/>
                        <a:t>outputs</a:t>
                      </a:r>
                      <a:r>
                        <a:rPr lang="mr-IN" baseline="0" dirty="0" smtClean="0"/>
                        <a:t>[:,19,:] - </a:t>
                      </a:r>
                      <a:r>
                        <a:rPr lang="mr-IN" baseline="0" dirty="0" err="1" smtClean="0"/>
                        <a:t>y</a:t>
                      </a:r>
                      <a:r>
                        <a:rPr lang="mr-IN" baseline="0" dirty="0" smtClean="0"/>
                        <a:t>[:,19,:]</a:t>
                      </a:r>
                      <a:endParaRPr lang="en-US" dirty="0"/>
                    </a:p>
                  </a:txBody>
                  <a:tcPr/>
                </a:tc>
              </a:tr>
              <a:tr h="365337">
                <a:tc>
                  <a:txBody>
                    <a:bodyPr/>
                    <a:lstStyle/>
                    <a:p>
                      <a:r>
                        <a:rPr lang="en-US" dirty="0" smtClean="0"/>
                        <a:t>Optimizer</a:t>
                      </a:r>
                      <a:endParaRPr lang="en-US" dirty="0"/>
                    </a:p>
                  </a:txBody>
                  <a:tcPr/>
                </a:tc>
                <a:tc>
                  <a:txBody>
                    <a:bodyPr/>
                    <a:lstStyle/>
                    <a:p>
                      <a:r>
                        <a:rPr lang="en-US" dirty="0" err="1" smtClean="0"/>
                        <a:t>Adamoptimizer</a:t>
                      </a:r>
                      <a:r>
                        <a:rPr lang="en-US" baseline="0" dirty="0" smtClean="0"/>
                        <a:t> </a:t>
                      </a:r>
                      <a:endParaRPr lang="en-US" dirty="0"/>
                    </a:p>
                  </a:txBody>
                  <a:tcPr/>
                </a:tc>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536" y="0"/>
            <a:ext cx="5587464" cy="3639671"/>
          </a:xfrm>
          <a:prstGeom prst="rect">
            <a:avLst/>
          </a:prstGeom>
        </p:spPr>
      </p:pic>
      <p:sp>
        <p:nvSpPr>
          <p:cNvPr id="3" name="TextBox 2"/>
          <p:cNvSpPr txBox="1"/>
          <p:nvPr/>
        </p:nvSpPr>
        <p:spPr>
          <a:xfrm>
            <a:off x="179294" y="1057835"/>
            <a:ext cx="4381649" cy="369332"/>
          </a:xfrm>
          <a:prstGeom prst="rect">
            <a:avLst/>
          </a:prstGeom>
          <a:noFill/>
        </p:spPr>
        <p:txBody>
          <a:bodyPr wrap="none" rtlCol="0">
            <a:spAutoFit/>
          </a:bodyPr>
          <a:lstStyle/>
          <a:p>
            <a:r>
              <a:rPr lang="en-US" dirty="0" smtClean="0"/>
              <a:t>() is index number in python, starting from 0 </a:t>
            </a:r>
            <a:endParaRPr lang="en-US" dirty="0"/>
          </a:p>
        </p:txBody>
      </p:sp>
    </p:spTree>
    <p:extLst>
      <p:ext uri="{BB962C8B-B14F-4D97-AF65-F5344CB8AC3E}">
        <p14:creationId xmlns:p14="http://schemas.microsoft.com/office/powerpoint/2010/main" val="1881922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81736087"/>
              </p:ext>
            </p:extLst>
          </p:nvPr>
        </p:nvGraphicFramePr>
        <p:xfrm>
          <a:off x="8020638" y="304799"/>
          <a:ext cx="3316943" cy="3596043"/>
        </p:xfrm>
        <a:graphic>
          <a:graphicData uri="http://schemas.openxmlformats.org/drawingml/2006/table">
            <a:tbl>
              <a:tblPr firstRow="1" bandRow="1">
                <a:tableStyleId>{5C22544A-7EE6-4342-B048-85BDC9FD1C3A}</a:tableStyleId>
              </a:tblPr>
              <a:tblGrid>
                <a:gridCol w="1092747"/>
                <a:gridCol w="2224196"/>
              </a:tblGrid>
              <a:tr h="638171">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369734">
                <a:tc>
                  <a:txBody>
                    <a:bodyPr/>
                    <a:lstStyle/>
                    <a:p>
                      <a:pPr algn="r" fontAlgn="b"/>
                      <a:r>
                        <a:rPr lang="en-US" sz="2000" b="0" i="0" u="none" strike="noStrike" dirty="0">
                          <a:solidFill>
                            <a:srgbClr val="000000"/>
                          </a:solidFill>
                          <a:effectLst/>
                          <a:latin typeface="+mn-lt"/>
                        </a:rPr>
                        <a:t>30</a:t>
                      </a:r>
                    </a:p>
                  </a:txBody>
                  <a:tcPr marL="12700" marR="12700" marT="12700" marB="0" anchor="b"/>
                </a:tc>
                <a:tc>
                  <a:txBody>
                    <a:bodyPr/>
                    <a:lstStyle/>
                    <a:p>
                      <a:pPr algn="r" fontAlgn="b"/>
                      <a:r>
                        <a:rPr lang="cs-CZ" sz="2000" b="0" i="0" u="none" strike="noStrike" dirty="0">
                          <a:solidFill>
                            <a:srgbClr val="000000"/>
                          </a:solidFill>
                          <a:effectLst/>
                          <a:latin typeface="+mn-lt"/>
                        </a:rPr>
                        <a:t>1114.09022</a:t>
                      </a:r>
                    </a:p>
                  </a:txBody>
                  <a:tcPr marL="12700" marR="12700" marT="12700" marB="0" anchor="b"/>
                </a:tc>
              </a:tr>
              <a:tr h="369734">
                <a:tc>
                  <a:txBody>
                    <a:bodyPr/>
                    <a:lstStyle/>
                    <a:p>
                      <a:pPr algn="r" fontAlgn="b"/>
                      <a:r>
                        <a:rPr lang="en-US" sz="2000" b="0" i="0" u="none" strike="noStrike">
                          <a:solidFill>
                            <a:srgbClr val="000000"/>
                          </a:solidFill>
                          <a:effectLst/>
                          <a:latin typeface="+mn-lt"/>
                        </a:rPr>
                        <a:t>60</a:t>
                      </a:r>
                    </a:p>
                  </a:txBody>
                  <a:tcPr marL="12700" marR="12700" marT="12700" marB="0" anchor="b"/>
                </a:tc>
                <a:tc>
                  <a:txBody>
                    <a:bodyPr/>
                    <a:lstStyle/>
                    <a:p>
                      <a:pPr algn="r" fontAlgn="b"/>
                      <a:r>
                        <a:rPr lang="nb-NO" sz="2000" b="0" i="0" u="none" strike="noStrike" dirty="0">
                          <a:solidFill>
                            <a:srgbClr val="000000"/>
                          </a:solidFill>
                          <a:effectLst/>
                          <a:latin typeface="+mn-lt"/>
                        </a:rPr>
                        <a:t>697.954297</a:t>
                      </a:r>
                    </a:p>
                  </a:txBody>
                  <a:tcPr marL="12700" marR="12700" marT="12700" marB="0" anchor="b"/>
                </a:tc>
              </a:tr>
              <a:tr h="369734">
                <a:tc>
                  <a:txBody>
                    <a:bodyPr/>
                    <a:lstStyle/>
                    <a:p>
                      <a:pPr algn="r" fontAlgn="b"/>
                      <a:r>
                        <a:rPr lang="en-US" sz="2000" b="0" i="0" u="none" strike="noStrike">
                          <a:solidFill>
                            <a:srgbClr val="000000"/>
                          </a:solidFill>
                          <a:effectLst/>
                          <a:latin typeface="+mn-lt"/>
                        </a:rPr>
                        <a:t>90</a:t>
                      </a:r>
                    </a:p>
                  </a:txBody>
                  <a:tcPr marL="12700" marR="12700" marT="12700" marB="0" anchor="b"/>
                </a:tc>
                <a:tc>
                  <a:txBody>
                    <a:bodyPr/>
                    <a:lstStyle/>
                    <a:p>
                      <a:pPr algn="r" fontAlgn="b"/>
                      <a:r>
                        <a:rPr lang="is-IS" sz="2000" b="0" i="0" u="none" strike="noStrike" dirty="0">
                          <a:solidFill>
                            <a:srgbClr val="000000"/>
                          </a:solidFill>
                          <a:effectLst/>
                          <a:latin typeface="+mn-lt"/>
                        </a:rPr>
                        <a:t>341.5605824</a:t>
                      </a:r>
                    </a:p>
                  </a:txBody>
                  <a:tcPr marL="12700" marR="12700" marT="12700" marB="0" anchor="b"/>
                </a:tc>
              </a:tr>
              <a:tr h="369734">
                <a:tc>
                  <a:txBody>
                    <a:bodyPr/>
                    <a:lstStyle/>
                    <a:p>
                      <a:pPr algn="r" fontAlgn="b"/>
                      <a:r>
                        <a:rPr lang="is-IS" sz="2000" b="0" i="0" u="none" strike="noStrike" dirty="0">
                          <a:solidFill>
                            <a:srgbClr val="000000"/>
                          </a:solidFill>
                          <a:effectLst/>
                          <a:latin typeface="+mn-lt"/>
                        </a:rPr>
                        <a:t>120</a:t>
                      </a:r>
                    </a:p>
                  </a:txBody>
                  <a:tcPr marL="12700" marR="12700" marT="12700" marB="0" anchor="b"/>
                </a:tc>
                <a:tc>
                  <a:txBody>
                    <a:bodyPr/>
                    <a:lstStyle/>
                    <a:p>
                      <a:pPr algn="r" fontAlgn="b"/>
                      <a:r>
                        <a:rPr lang="nb-NO" sz="2000" b="0" i="0" u="none" strike="noStrike" dirty="0">
                          <a:solidFill>
                            <a:srgbClr val="000000"/>
                          </a:solidFill>
                          <a:effectLst/>
                          <a:latin typeface="+mn-lt"/>
                        </a:rPr>
                        <a:t>445.1503414</a:t>
                      </a:r>
                    </a:p>
                  </a:txBody>
                  <a:tcPr marL="12700" marR="12700" marT="12700" marB="0" anchor="b"/>
                </a:tc>
              </a:tr>
              <a:tr h="369734">
                <a:tc>
                  <a:txBody>
                    <a:bodyPr/>
                    <a:lstStyle/>
                    <a:p>
                      <a:pPr algn="r" fontAlgn="b"/>
                      <a:r>
                        <a:rPr lang="en-US" sz="2000" b="0" i="0" u="none" strike="noStrike">
                          <a:solidFill>
                            <a:srgbClr val="000000"/>
                          </a:solidFill>
                          <a:effectLst/>
                          <a:latin typeface="+mn-lt"/>
                        </a:rPr>
                        <a:t>150</a:t>
                      </a:r>
                    </a:p>
                  </a:txBody>
                  <a:tcPr marL="12700" marR="12700" marT="12700" marB="0" anchor="b"/>
                </a:tc>
                <a:tc>
                  <a:txBody>
                    <a:bodyPr/>
                    <a:lstStyle/>
                    <a:p>
                      <a:pPr algn="r" fontAlgn="b"/>
                      <a:r>
                        <a:rPr lang="nb-NO" sz="2000" b="0" i="0" u="none" strike="noStrike" dirty="0">
                          <a:solidFill>
                            <a:srgbClr val="000000"/>
                          </a:solidFill>
                          <a:effectLst/>
                          <a:latin typeface="+mn-lt"/>
                        </a:rPr>
                        <a:t>1000.438699</a:t>
                      </a:r>
                    </a:p>
                  </a:txBody>
                  <a:tcPr marL="12700" marR="12700" marT="12700" marB="0" anchor="b"/>
                </a:tc>
              </a:tr>
              <a:tr h="369734">
                <a:tc>
                  <a:txBody>
                    <a:bodyPr/>
                    <a:lstStyle/>
                    <a:p>
                      <a:pPr algn="r" fontAlgn="b"/>
                      <a:r>
                        <a:rPr lang="fi-FI" sz="2000" b="0" i="0" u="none" strike="noStrike">
                          <a:solidFill>
                            <a:srgbClr val="000000"/>
                          </a:solidFill>
                          <a:effectLst/>
                          <a:latin typeface="+mn-lt"/>
                        </a:rPr>
                        <a:t>180</a:t>
                      </a:r>
                    </a:p>
                  </a:txBody>
                  <a:tcPr marL="12700" marR="12700" marT="12700" marB="0" anchor="b"/>
                </a:tc>
                <a:tc>
                  <a:txBody>
                    <a:bodyPr/>
                    <a:lstStyle/>
                    <a:p>
                      <a:pPr algn="r" fontAlgn="b"/>
                      <a:r>
                        <a:rPr lang="is-IS" sz="2000" b="0" i="0" u="none" strike="noStrike" dirty="0">
                          <a:solidFill>
                            <a:srgbClr val="000000"/>
                          </a:solidFill>
                          <a:effectLst/>
                          <a:latin typeface="+mn-lt"/>
                        </a:rPr>
                        <a:t>996.2453328</a:t>
                      </a:r>
                    </a:p>
                  </a:txBody>
                  <a:tcPr marL="12700" marR="12700" marT="12700" marB="0" anchor="b"/>
                </a:tc>
              </a:tr>
              <a:tr h="369734">
                <a:tc>
                  <a:txBody>
                    <a:bodyPr/>
                    <a:lstStyle/>
                    <a:p>
                      <a:pPr algn="r" fontAlgn="b"/>
                      <a:r>
                        <a:rPr lang="cs-CZ" sz="2000" b="0" i="0" u="none" strike="noStrike">
                          <a:solidFill>
                            <a:srgbClr val="000000"/>
                          </a:solidFill>
                          <a:effectLst/>
                          <a:latin typeface="+mn-lt"/>
                        </a:rPr>
                        <a:t>210</a:t>
                      </a:r>
                    </a:p>
                  </a:txBody>
                  <a:tcPr marL="12700" marR="12700" marT="12700" marB="0" anchor="b"/>
                </a:tc>
                <a:tc>
                  <a:txBody>
                    <a:bodyPr/>
                    <a:lstStyle/>
                    <a:p>
                      <a:pPr algn="r" fontAlgn="b"/>
                      <a:r>
                        <a:rPr lang="is-IS" sz="2000" b="0" i="0" u="none" strike="noStrike" dirty="0">
                          <a:solidFill>
                            <a:srgbClr val="000000"/>
                          </a:solidFill>
                          <a:effectLst/>
                          <a:latin typeface="+mn-lt"/>
                        </a:rPr>
                        <a:t>721.1372202</a:t>
                      </a:r>
                    </a:p>
                  </a:txBody>
                  <a:tcPr marL="12700" marR="12700" marT="12700" marB="0" anchor="b"/>
                </a:tc>
              </a:tr>
              <a:tr h="369734">
                <a:tc>
                  <a:txBody>
                    <a:bodyPr/>
                    <a:lstStyle/>
                    <a:p>
                      <a:pPr algn="r" fontAlgn="b"/>
                      <a:r>
                        <a:rPr lang="is-IS" sz="2000" b="0" i="0" u="none" strike="noStrike">
                          <a:solidFill>
                            <a:srgbClr val="000000"/>
                          </a:solidFill>
                          <a:effectLst/>
                          <a:latin typeface="+mn-lt"/>
                        </a:rPr>
                        <a:t>240</a:t>
                      </a:r>
                    </a:p>
                  </a:txBody>
                  <a:tcPr marL="12700" marR="12700" marT="12700" marB="0" anchor="b"/>
                </a:tc>
                <a:tc>
                  <a:txBody>
                    <a:bodyPr/>
                    <a:lstStyle/>
                    <a:p>
                      <a:pPr algn="r" fontAlgn="b"/>
                      <a:r>
                        <a:rPr lang="is-IS" sz="2000" b="0" i="0" u="none" strike="noStrike" dirty="0">
                          <a:solidFill>
                            <a:srgbClr val="000000"/>
                          </a:solidFill>
                          <a:effectLst/>
                          <a:latin typeface="+mn-lt"/>
                        </a:rPr>
                        <a:t>279.8965671</a:t>
                      </a:r>
                    </a:p>
                  </a:txBody>
                  <a:tcPr marL="12700" marR="12700" marT="12700" marB="0" anchor="b"/>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889897" cy="5393094"/>
          </a:xfrm>
          <a:prstGeom prst="rect">
            <a:avLst/>
          </a:prstGeom>
        </p:spPr>
      </p:pic>
    </p:spTree>
    <p:extLst>
      <p:ext uri="{BB962C8B-B14F-4D97-AF65-F5344CB8AC3E}">
        <p14:creationId xmlns:p14="http://schemas.microsoft.com/office/powerpoint/2010/main" val="773163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15169860"/>
              </p:ext>
            </p:extLst>
          </p:nvPr>
        </p:nvGraphicFramePr>
        <p:xfrm>
          <a:off x="8104246" y="268937"/>
          <a:ext cx="3585884" cy="4339310"/>
        </p:xfrm>
        <a:graphic>
          <a:graphicData uri="http://schemas.openxmlformats.org/drawingml/2006/table">
            <a:tbl>
              <a:tblPr firstRow="1" bandRow="1">
                <a:tableStyleId>{5C22544A-7EE6-4342-B048-85BDC9FD1C3A}</a:tableStyleId>
              </a:tblPr>
              <a:tblGrid>
                <a:gridCol w="1181348"/>
                <a:gridCol w="2404536"/>
              </a:tblGrid>
              <a:tr h="638496">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a:t>
                      </a:r>
                    </a:p>
                    <a:p>
                      <a:r>
                        <a:rPr lang="en-US" dirty="0" smtClean="0">
                          <a:latin typeface="+mn-lt"/>
                        </a:rPr>
                        <a:t>By </a:t>
                      </a:r>
                      <a:r>
                        <a:rPr lang="en-US" dirty="0" err="1" smtClean="0">
                          <a:latin typeface="+mn-lt"/>
                        </a:rPr>
                        <a:t>dif</a:t>
                      </a:r>
                      <a:r>
                        <a:rPr lang="en-US" baseline="0" dirty="0" smtClean="0">
                          <a:latin typeface="+mn-lt"/>
                        </a:rPr>
                        <a:t> prediction</a:t>
                      </a:r>
                      <a:endParaRPr lang="en-US" dirty="0">
                        <a:latin typeface="+mn-lt"/>
                      </a:endParaRPr>
                    </a:p>
                  </a:txBody>
                  <a:tcPr/>
                </a:tc>
              </a:tr>
              <a:tr h="369923">
                <a:tc>
                  <a:txBody>
                    <a:bodyPr/>
                    <a:lstStyle/>
                    <a:p>
                      <a:pPr algn="r" fontAlgn="b"/>
                      <a:r>
                        <a:rPr lang="en-US" sz="2000" b="0" i="0" u="none" strike="noStrike" dirty="0">
                          <a:solidFill>
                            <a:srgbClr val="000000"/>
                          </a:solidFill>
                          <a:effectLst/>
                          <a:latin typeface="+mn-lt"/>
                        </a:rPr>
                        <a:t>30</a:t>
                      </a:r>
                    </a:p>
                  </a:txBody>
                  <a:tcPr marL="12700" marR="12700" marT="12700" marB="0" anchor="b"/>
                </a:tc>
                <a:tc>
                  <a:txBody>
                    <a:bodyPr/>
                    <a:lstStyle/>
                    <a:p>
                      <a:pPr algn="r" fontAlgn="b"/>
                      <a:r>
                        <a:rPr lang="nb-NO" sz="2000" b="0" i="0" u="none" strike="noStrike" dirty="0">
                          <a:solidFill>
                            <a:srgbClr val="000000"/>
                          </a:solidFill>
                          <a:effectLst/>
                          <a:latin typeface="+mn-lt"/>
                        </a:rPr>
                        <a:t>3317.688343</a:t>
                      </a:r>
                    </a:p>
                  </a:txBody>
                  <a:tcPr marL="12700" marR="12700" marT="12700" marB="0" anchor="b"/>
                </a:tc>
              </a:tr>
              <a:tr h="369923">
                <a:tc>
                  <a:txBody>
                    <a:bodyPr/>
                    <a:lstStyle/>
                    <a:p>
                      <a:pPr algn="r" fontAlgn="b"/>
                      <a:r>
                        <a:rPr lang="en-US" sz="2000" b="0" i="0" u="none" strike="noStrike" dirty="0">
                          <a:solidFill>
                            <a:srgbClr val="000000"/>
                          </a:solidFill>
                          <a:effectLst/>
                          <a:latin typeface="+mn-lt"/>
                        </a:rPr>
                        <a:t>60</a:t>
                      </a:r>
                    </a:p>
                  </a:txBody>
                  <a:tcPr marL="12700" marR="12700" marT="12700" marB="0" anchor="b"/>
                </a:tc>
                <a:tc>
                  <a:txBody>
                    <a:bodyPr/>
                    <a:lstStyle/>
                    <a:p>
                      <a:pPr algn="r" fontAlgn="b"/>
                      <a:r>
                        <a:rPr lang="is-IS" sz="2000" b="0" i="0" u="none" strike="noStrike" dirty="0">
                          <a:solidFill>
                            <a:srgbClr val="000000"/>
                          </a:solidFill>
                          <a:effectLst/>
                          <a:latin typeface="+mn-lt"/>
                        </a:rPr>
                        <a:t>2041.62219</a:t>
                      </a:r>
                    </a:p>
                  </a:txBody>
                  <a:tcPr marL="12700" marR="12700" marT="12700" marB="0" anchor="b"/>
                </a:tc>
              </a:tr>
              <a:tr h="369923">
                <a:tc>
                  <a:txBody>
                    <a:bodyPr/>
                    <a:lstStyle/>
                    <a:p>
                      <a:pPr algn="r" fontAlgn="b"/>
                      <a:r>
                        <a:rPr lang="en-US" sz="2000" b="0" i="0" u="none" strike="noStrike">
                          <a:solidFill>
                            <a:srgbClr val="000000"/>
                          </a:solidFill>
                          <a:effectLst/>
                          <a:latin typeface="+mn-lt"/>
                        </a:rPr>
                        <a:t>90</a:t>
                      </a:r>
                    </a:p>
                  </a:txBody>
                  <a:tcPr marL="12700" marR="12700" marT="12700" marB="0" anchor="b"/>
                </a:tc>
                <a:tc>
                  <a:txBody>
                    <a:bodyPr/>
                    <a:lstStyle/>
                    <a:p>
                      <a:pPr algn="r" fontAlgn="b"/>
                      <a:r>
                        <a:rPr lang="is-IS" sz="2000" b="0" i="0" u="none" strike="noStrike" dirty="0">
                          <a:solidFill>
                            <a:srgbClr val="000000"/>
                          </a:solidFill>
                          <a:effectLst/>
                          <a:latin typeface="+mn-lt"/>
                        </a:rPr>
                        <a:t>840.3761699</a:t>
                      </a:r>
                    </a:p>
                  </a:txBody>
                  <a:tcPr marL="12700" marR="12700" marT="12700" marB="0" anchor="b"/>
                </a:tc>
              </a:tr>
              <a:tr h="369923">
                <a:tc>
                  <a:txBody>
                    <a:bodyPr/>
                    <a:lstStyle/>
                    <a:p>
                      <a:pPr algn="r" fontAlgn="b"/>
                      <a:r>
                        <a:rPr lang="is-IS" sz="2000" b="0" i="0" u="none" strike="noStrike">
                          <a:solidFill>
                            <a:srgbClr val="000000"/>
                          </a:solidFill>
                          <a:effectLst/>
                          <a:latin typeface="+mn-lt"/>
                        </a:rPr>
                        <a:t>120</a:t>
                      </a:r>
                    </a:p>
                  </a:txBody>
                  <a:tcPr marL="12700" marR="12700" marT="12700" marB="0" anchor="b"/>
                </a:tc>
                <a:tc>
                  <a:txBody>
                    <a:bodyPr/>
                    <a:lstStyle/>
                    <a:p>
                      <a:pPr algn="r" fontAlgn="b"/>
                      <a:r>
                        <a:rPr lang="is-IS" sz="2000" b="0" i="0" u="none" strike="noStrike" dirty="0">
                          <a:solidFill>
                            <a:srgbClr val="000000"/>
                          </a:solidFill>
                          <a:effectLst/>
                          <a:latin typeface="+mn-lt"/>
                        </a:rPr>
                        <a:t>1134.412204</a:t>
                      </a:r>
                    </a:p>
                  </a:txBody>
                  <a:tcPr marL="12700" marR="12700" marT="12700" marB="0" anchor="b"/>
                </a:tc>
              </a:tr>
              <a:tr h="369923">
                <a:tc>
                  <a:txBody>
                    <a:bodyPr/>
                    <a:lstStyle/>
                    <a:p>
                      <a:pPr algn="r" fontAlgn="b"/>
                      <a:r>
                        <a:rPr lang="en-US" sz="2000" b="0" i="0" u="none" strike="noStrike">
                          <a:solidFill>
                            <a:srgbClr val="000000"/>
                          </a:solidFill>
                          <a:effectLst/>
                          <a:latin typeface="+mn-lt"/>
                        </a:rPr>
                        <a:t>150</a:t>
                      </a:r>
                    </a:p>
                  </a:txBody>
                  <a:tcPr marL="12700" marR="12700" marT="12700" marB="0" anchor="b"/>
                </a:tc>
                <a:tc>
                  <a:txBody>
                    <a:bodyPr/>
                    <a:lstStyle/>
                    <a:p>
                      <a:pPr algn="r" fontAlgn="b"/>
                      <a:r>
                        <a:rPr lang="is-IS" sz="2000" b="0" i="0" u="none" strike="noStrike" dirty="0">
                          <a:solidFill>
                            <a:srgbClr val="000000"/>
                          </a:solidFill>
                          <a:effectLst/>
                          <a:latin typeface="+mn-lt"/>
                        </a:rPr>
                        <a:t>2787.171885</a:t>
                      </a:r>
                    </a:p>
                  </a:txBody>
                  <a:tcPr marL="12700" marR="12700" marT="12700" marB="0" anchor="b"/>
                </a:tc>
              </a:tr>
              <a:tr h="369923">
                <a:tc>
                  <a:txBody>
                    <a:bodyPr/>
                    <a:lstStyle/>
                    <a:p>
                      <a:pPr algn="r" fontAlgn="b"/>
                      <a:r>
                        <a:rPr lang="fi-FI" sz="2000" b="0" i="0" u="none" strike="noStrike">
                          <a:solidFill>
                            <a:srgbClr val="000000"/>
                          </a:solidFill>
                          <a:effectLst/>
                          <a:latin typeface="+mn-lt"/>
                        </a:rPr>
                        <a:t>180</a:t>
                      </a:r>
                    </a:p>
                  </a:txBody>
                  <a:tcPr marL="12700" marR="12700" marT="12700" marB="0" anchor="b"/>
                </a:tc>
                <a:tc>
                  <a:txBody>
                    <a:bodyPr/>
                    <a:lstStyle/>
                    <a:p>
                      <a:pPr algn="r" fontAlgn="b"/>
                      <a:r>
                        <a:rPr lang="tr-TR" sz="2000" b="0" i="0" u="none" strike="noStrike" dirty="0">
                          <a:solidFill>
                            <a:srgbClr val="000000"/>
                          </a:solidFill>
                          <a:effectLst/>
                          <a:latin typeface="+mn-lt"/>
                        </a:rPr>
                        <a:t>2294.22124</a:t>
                      </a:r>
                    </a:p>
                  </a:txBody>
                  <a:tcPr marL="12700" marR="12700" marT="12700" marB="0" anchor="b"/>
                </a:tc>
              </a:tr>
              <a:tr h="369923">
                <a:tc>
                  <a:txBody>
                    <a:bodyPr/>
                    <a:lstStyle/>
                    <a:p>
                      <a:pPr algn="r" fontAlgn="b"/>
                      <a:r>
                        <a:rPr lang="cs-CZ" sz="2000" b="0" i="0" u="none" strike="noStrike">
                          <a:solidFill>
                            <a:srgbClr val="000000"/>
                          </a:solidFill>
                          <a:effectLst/>
                          <a:latin typeface="+mn-lt"/>
                        </a:rPr>
                        <a:t>210</a:t>
                      </a:r>
                    </a:p>
                  </a:txBody>
                  <a:tcPr marL="12700" marR="12700" marT="12700" marB="0" anchor="b"/>
                </a:tc>
                <a:tc>
                  <a:txBody>
                    <a:bodyPr/>
                    <a:lstStyle/>
                    <a:p>
                      <a:pPr algn="r" fontAlgn="b"/>
                      <a:r>
                        <a:rPr lang="tr-TR" sz="2000" b="0" i="0" u="none" strike="noStrike" dirty="0">
                          <a:solidFill>
                            <a:srgbClr val="000000"/>
                          </a:solidFill>
                          <a:effectLst/>
                          <a:latin typeface="+mn-lt"/>
                        </a:rPr>
                        <a:t>1268.480569</a:t>
                      </a:r>
                    </a:p>
                  </a:txBody>
                  <a:tcPr marL="12700" marR="12700" marT="12700" marB="0" anchor="b"/>
                </a:tc>
              </a:tr>
              <a:tr h="369923">
                <a:tc>
                  <a:txBody>
                    <a:bodyPr/>
                    <a:lstStyle/>
                    <a:p>
                      <a:pPr algn="r" fontAlgn="b"/>
                      <a:r>
                        <a:rPr lang="is-IS" sz="2000" b="0" i="0" u="none" strike="noStrike">
                          <a:solidFill>
                            <a:srgbClr val="000000"/>
                          </a:solidFill>
                          <a:effectLst/>
                          <a:latin typeface="+mn-lt"/>
                        </a:rPr>
                        <a:t>240</a:t>
                      </a:r>
                    </a:p>
                  </a:txBody>
                  <a:tcPr marL="12700" marR="12700" marT="12700" marB="0" anchor="b"/>
                </a:tc>
                <a:tc>
                  <a:txBody>
                    <a:bodyPr/>
                    <a:lstStyle/>
                    <a:p>
                      <a:pPr algn="r" fontAlgn="b"/>
                      <a:r>
                        <a:rPr lang="hr-HR" sz="2000" b="0" i="0" u="none" strike="noStrike" dirty="0">
                          <a:solidFill>
                            <a:srgbClr val="000000"/>
                          </a:solidFill>
                          <a:effectLst/>
                          <a:latin typeface="+mn-lt"/>
                        </a:rPr>
                        <a:t>458.3077365</a:t>
                      </a:r>
                    </a:p>
                  </a:txBody>
                  <a:tcPr marL="12700" marR="12700" marT="12700" marB="0" anchor="b"/>
                </a:tc>
              </a:tr>
              <a:tr h="369923">
                <a:tc>
                  <a:txBody>
                    <a:bodyPr/>
                    <a:lstStyle/>
                    <a:p>
                      <a:pPr algn="r" fontAlgn="b"/>
                      <a:r>
                        <a:rPr lang="is-IS" sz="2000" b="0" i="0" u="none" strike="noStrike">
                          <a:solidFill>
                            <a:srgbClr val="000000"/>
                          </a:solidFill>
                          <a:effectLst/>
                          <a:latin typeface="+mn-lt"/>
                        </a:rPr>
                        <a:t>270</a:t>
                      </a:r>
                    </a:p>
                  </a:txBody>
                  <a:tcPr marL="12700" marR="12700" marT="12700" marB="0" anchor="b"/>
                </a:tc>
                <a:tc>
                  <a:txBody>
                    <a:bodyPr/>
                    <a:lstStyle/>
                    <a:p>
                      <a:pPr algn="r" fontAlgn="b"/>
                      <a:r>
                        <a:rPr lang="fi-FI" sz="2000" b="0" i="0" u="none" strike="noStrike" dirty="0">
                          <a:solidFill>
                            <a:srgbClr val="000000"/>
                          </a:solidFill>
                          <a:effectLst/>
                          <a:latin typeface="+mn-lt"/>
                        </a:rPr>
                        <a:t>585.8987762</a:t>
                      </a:r>
                    </a:p>
                  </a:txBody>
                  <a:tcPr marL="12700" marR="12700" marT="12700" marB="0" anchor="b"/>
                </a:tc>
              </a:tr>
              <a:tr h="369923">
                <a:tc>
                  <a:txBody>
                    <a:bodyPr/>
                    <a:lstStyle/>
                    <a:p>
                      <a:pPr algn="r" fontAlgn="b"/>
                      <a:r>
                        <a:rPr lang="is-IS" sz="2000" b="0" i="0" u="none" strike="noStrike" dirty="0">
                          <a:solidFill>
                            <a:srgbClr val="000000"/>
                          </a:solidFill>
                          <a:effectLst/>
                          <a:latin typeface="+mn-lt"/>
                        </a:rPr>
                        <a:t>300</a:t>
                      </a:r>
                    </a:p>
                  </a:txBody>
                  <a:tcPr marL="12700" marR="12700" marT="12700" marB="0" anchor="b"/>
                </a:tc>
                <a:tc>
                  <a:txBody>
                    <a:bodyPr/>
                    <a:lstStyle/>
                    <a:p>
                      <a:pPr algn="r" fontAlgn="b"/>
                      <a:r>
                        <a:rPr lang="is-IS" sz="2000" b="0" i="0" u="none" strike="noStrike" dirty="0">
                          <a:solidFill>
                            <a:srgbClr val="000000"/>
                          </a:solidFill>
                          <a:effectLst/>
                          <a:latin typeface="+mn-lt"/>
                        </a:rPr>
                        <a:t>292727.5804</a:t>
                      </a:r>
                    </a:p>
                  </a:txBody>
                  <a:tcPr marL="12700" marR="12700" marT="12700" marB="0" anchor="b"/>
                </a:tc>
              </a:tr>
            </a:tbl>
          </a:graphicData>
        </a:graphic>
      </p:graphicFrame>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019" y="0"/>
            <a:ext cx="7900059" cy="5299788"/>
          </a:xfrm>
        </p:spPr>
      </p:pic>
    </p:spTree>
    <p:extLst>
      <p:ext uri="{BB962C8B-B14F-4D97-AF65-F5344CB8AC3E}">
        <p14:creationId xmlns:p14="http://schemas.microsoft.com/office/powerpoint/2010/main" val="2009686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5783999"/>
              </p:ext>
            </p:extLst>
          </p:nvPr>
        </p:nvGraphicFramePr>
        <p:xfrm>
          <a:off x="7875025" y="276081"/>
          <a:ext cx="3496234" cy="1531817"/>
        </p:xfrm>
        <a:graphic>
          <a:graphicData uri="http://schemas.openxmlformats.org/drawingml/2006/table">
            <a:tbl>
              <a:tblPr firstRow="1" bandRow="1">
                <a:tableStyleId>{5C22544A-7EE6-4342-B048-85BDC9FD1C3A}</a:tableStyleId>
              </a:tblPr>
              <a:tblGrid>
                <a:gridCol w="1151813"/>
                <a:gridCol w="2344421"/>
              </a:tblGrid>
              <a:tr h="759108">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455209">
                <a:tc>
                  <a:txBody>
                    <a:bodyPr/>
                    <a:lstStyle/>
                    <a:p>
                      <a:r>
                        <a:rPr lang="en-US" dirty="0" smtClean="0"/>
                        <a:t>300</a:t>
                      </a:r>
                      <a:endParaRPr lang="en-US" dirty="0"/>
                    </a:p>
                  </a:txBody>
                  <a:tcPr marL="12700" marR="12700" marT="12700" marB="0" anchor="b"/>
                </a:tc>
                <a:tc>
                  <a:txBody>
                    <a:bodyPr/>
                    <a:lstStyle/>
                    <a:p>
                      <a:pPr algn="r" fontAlgn="b"/>
                      <a:r>
                        <a:rPr lang="is-IS" sz="2000" b="0" i="0" u="none" strike="noStrike" dirty="0">
                          <a:solidFill>
                            <a:srgbClr val="000000"/>
                          </a:solidFill>
                          <a:effectLst/>
                          <a:latin typeface="+mn-lt"/>
                        </a:rPr>
                        <a:t>292727.5804</a:t>
                      </a:r>
                    </a:p>
                  </a:txBody>
                  <a:tcPr marL="12700" marR="12700" marT="12700" marB="0" anchor="b"/>
                </a:tc>
              </a:tr>
              <a:tr h="0">
                <a:tc>
                  <a:txBody>
                    <a:bodyPr/>
                    <a:lstStyle/>
                    <a:p>
                      <a:r>
                        <a:rPr lang="en-US" dirty="0" smtClean="0"/>
                        <a:t>320</a:t>
                      </a:r>
                      <a:endParaRPr lang="en-US" dirty="0"/>
                    </a:p>
                  </a:txBody>
                  <a:tcPr marL="12700" marR="12700" marT="12700" marB="0" anchor="b"/>
                </a:tc>
                <a:tc>
                  <a:txBody>
                    <a:bodyPr/>
                    <a:lstStyle/>
                    <a:p>
                      <a:pPr algn="r" fontAlgn="b"/>
                      <a:r>
                        <a:rPr lang="is-IS" sz="2000" b="0" i="0" u="none" strike="noStrike" dirty="0">
                          <a:solidFill>
                            <a:srgbClr val="000000"/>
                          </a:solidFill>
                          <a:effectLst/>
                          <a:latin typeface="+mn-lt"/>
                        </a:rPr>
                        <a:t>180074.106</a:t>
                      </a:r>
                    </a:p>
                  </a:txBody>
                  <a:tcPr marL="12700" marR="12700" marT="12700" marB="0" anchor="b"/>
                </a:tc>
              </a:tr>
            </a:tbl>
          </a:graphicData>
        </a:graphic>
      </p:graphicFrame>
      <p:sp>
        <p:nvSpPr>
          <p:cNvPr id="8" name="TextBox 7"/>
          <p:cNvSpPr txBox="1"/>
          <p:nvPr/>
        </p:nvSpPr>
        <p:spPr>
          <a:xfrm>
            <a:off x="7539123" y="2251138"/>
            <a:ext cx="4652877" cy="830997"/>
          </a:xfrm>
          <a:prstGeom prst="rect">
            <a:avLst/>
          </a:prstGeom>
          <a:noFill/>
        </p:spPr>
        <p:txBody>
          <a:bodyPr wrap="none" rtlCol="0">
            <a:spAutoFit/>
          </a:bodyPr>
          <a:lstStyle/>
          <a:p>
            <a:r>
              <a:rPr lang="en-US" sz="2400" dirty="0" smtClean="0"/>
              <a:t>Prediction is quite bad </a:t>
            </a:r>
          </a:p>
          <a:p>
            <a:r>
              <a:rPr lang="en-US" sz="2400" dirty="0" smtClean="0"/>
              <a:t>But better than with original data!!!</a:t>
            </a:r>
            <a:endParaRPr lang="en-US" sz="2400"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256" y="0"/>
            <a:ext cx="7539135" cy="5057192"/>
          </a:xfrm>
        </p:spPr>
      </p:pic>
    </p:spTree>
    <p:extLst>
      <p:ext uri="{BB962C8B-B14F-4D97-AF65-F5344CB8AC3E}">
        <p14:creationId xmlns:p14="http://schemas.microsoft.com/office/powerpoint/2010/main" val="741686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680" y="0"/>
            <a:ext cx="4883966" cy="830997"/>
          </a:xfrm>
          <a:prstGeom prst="rect">
            <a:avLst/>
          </a:prstGeom>
          <a:noFill/>
        </p:spPr>
        <p:txBody>
          <a:bodyPr wrap="none" rtlCol="0">
            <a:spAutoFit/>
          </a:bodyPr>
          <a:lstStyle/>
          <a:p>
            <a:r>
              <a:rPr lang="en-US" sz="4800" dirty="0" smtClean="0"/>
              <a:t>Model Explanation</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957490250"/>
              </p:ext>
            </p:extLst>
          </p:nvPr>
        </p:nvGraphicFramePr>
        <p:xfrm>
          <a:off x="200150" y="1735090"/>
          <a:ext cx="6583680" cy="4663440"/>
        </p:xfrm>
        <a:graphic>
          <a:graphicData uri="http://schemas.openxmlformats.org/drawingml/2006/table">
            <a:tbl>
              <a:tblPr firstRow="1" bandRow="1">
                <a:tableStyleId>{5C22544A-7EE6-4342-B048-85BDC9FD1C3A}</a:tableStyleId>
              </a:tblPr>
              <a:tblGrid>
                <a:gridCol w="1807285"/>
                <a:gridCol w="4776395"/>
              </a:tblGrid>
              <a:tr h="0">
                <a:tc>
                  <a:txBody>
                    <a:bodyPr/>
                    <a:lstStyle/>
                    <a:p>
                      <a:r>
                        <a:rPr lang="en-US" dirty="0" err="1" smtClean="0"/>
                        <a:t>itemss</a:t>
                      </a:r>
                      <a:endParaRPr lang="en-US" dirty="0"/>
                    </a:p>
                  </a:txBody>
                  <a:tcPr/>
                </a:tc>
                <a:tc>
                  <a:txBody>
                    <a:bodyPr/>
                    <a:lstStyle/>
                    <a:p>
                      <a:r>
                        <a:rPr lang="en-US" dirty="0" smtClean="0"/>
                        <a:t>explanations</a:t>
                      </a:r>
                      <a:endParaRPr lang="en-US" dirty="0"/>
                    </a:p>
                  </a:txBody>
                  <a:tcPr/>
                </a:tc>
              </a:tr>
              <a:tr h="365337">
                <a:tc>
                  <a:txBody>
                    <a:bodyPr/>
                    <a:lstStyle/>
                    <a:p>
                      <a:r>
                        <a:rPr lang="en-US" dirty="0" smtClean="0"/>
                        <a:t>data</a:t>
                      </a:r>
                      <a:endParaRPr lang="en-US" dirty="0"/>
                    </a:p>
                  </a:txBody>
                  <a:tcPr/>
                </a:tc>
                <a:tc>
                  <a:txBody>
                    <a:bodyPr/>
                    <a:lstStyle/>
                    <a:p>
                      <a:r>
                        <a:rPr lang="en-US" baseline="0" dirty="0" smtClean="0"/>
                        <a:t>Dif. of </a:t>
                      </a:r>
                      <a:r>
                        <a:rPr lang="en-US" baseline="0" dirty="0" err="1" smtClean="0"/>
                        <a:t>topix</a:t>
                      </a:r>
                      <a:r>
                        <a:rPr lang="en-US" baseline="0" dirty="0" smtClean="0"/>
                        <a:t> from jan-75 to Apr-05 (362)</a:t>
                      </a:r>
                      <a:endParaRPr lang="en-US" dirty="0"/>
                    </a:p>
                  </a:txBody>
                  <a:tcPr/>
                </a:tc>
              </a:tr>
              <a:tr h="365337">
                <a:tc>
                  <a:txBody>
                    <a:bodyPr/>
                    <a:lstStyle/>
                    <a:p>
                      <a:r>
                        <a:rPr lang="en-US" dirty="0" smtClean="0"/>
                        <a:t>Training</a:t>
                      </a:r>
                      <a:r>
                        <a:rPr lang="en-US" baseline="0" dirty="0" smtClean="0"/>
                        <a:t> data </a:t>
                      </a:r>
                      <a:endParaRPr lang="en-US" dirty="0"/>
                    </a:p>
                  </a:txBody>
                  <a:tcPr/>
                </a:tc>
                <a:tc>
                  <a:txBody>
                    <a:bodyPr/>
                    <a:lstStyle/>
                    <a:p>
                      <a:r>
                        <a:rPr lang="en-US" dirty="0" err="1" smtClean="0"/>
                        <a:t>Dif</a:t>
                      </a:r>
                      <a:r>
                        <a:rPr lang="en-US" dirty="0" smtClean="0"/>
                        <a:t> . of </a:t>
                      </a:r>
                      <a:r>
                        <a:rPr lang="en-US" dirty="0" err="1" smtClean="0"/>
                        <a:t>Topix</a:t>
                      </a:r>
                      <a:r>
                        <a:rPr lang="en-US" dirty="0" smtClean="0"/>
                        <a:t> from jan-75 to Dec-99</a:t>
                      </a:r>
                      <a:r>
                        <a:rPr lang="en-US" baseline="0" dirty="0" smtClean="0"/>
                        <a:t> ( 298) </a:t>
                      </a:r>
                      <a:endParaRPr lang="en-US" dirty="0"/>
                    </a:p>
                  </a:txBody>
                  <a:tcPr/>
                </a:tc>
              </a:tr>
              <a:tr h="365337">
                <a:tc>
                  <a:txBody>
                    <a:bodyPr/>
                    <a:lstStyle/>
                    <a:p>
                      <a:r>
                        <a:rPr lang="en-US" dirty="0" smtClean="0"/>
                        <a:t>Model structure</a:t>
                      </a:r>
                      <a:endParaRPr lang="en-US" dirty="0"/>
                    </a:p>
                  </a:txBody>
                  <a:tcPr/>
                </a:tc>
                <a:tc>
                  <a:txBody>
                    <a:bodyPr/>
                    <a:lstStyle/>
                    <a:p>
                      <a:r>
                        <a:rPr lang="en-US" dirty="0" smtClean="0"/>
                        <a:t>Basic</a:t>
                      </a:r>
                      <a:r>
                        <a:rPr lang="en-US" baseline="0" dirty="0" smtClean="0"/>
                        <a:t> RNN with </a:t>
                      </a:r>
                      <a:r>
                        <a:rPr lang="en-US" baseline="0" dirty="0" err="1" smtClean="0"/>
                        <a:t>outputprojectionwrapper</a:t>
                      </a:r>
                      <a:endParaRPr lang="en-US" dirty="0"/>
                    </a:p>
                  </a:txBody>
                  <a:tcPr/>
                </a:tc>
              </a:tr>
              <a:tr h="365337">
                <a:tc>
                  <a:txBody>
                    <a:bodyPr/>
                    <a:lstStyle/>
                    <a:p>
                      <a:r>
                        <a:rPr lang="en-US" dirty="0" err="1" smtClean="0"/>
                        <a:t>n_steps</a:t>
                      </a:r>
                      <a:endParaRPr lang="en-US" dirty="0"/>
                    </a:p>
                  </a:txBody>
                  <a:tcPr/>
                </a:tc>
                <a:tc>
                  <a:txBody>
                    <a:bodyPr/>
                    <a:lstStyle/>
                    <a:p>
                      <a:r>
                        <a:rPr lang="en-US" dirty="0" smtClean="0"/>
                        <a:t>20</a:t>
                      </a:r>
                      <a:endParaRPr lang="en-US" dirty="0"/>
                    </a:p>
                  </a:txBody>
                  <a:tcPr/>
                </a:tc>
              </a:tr>
              <a:tr h="365337">
                <a:tc>
                  <a:txBody>
                    <a:bodyPr/>
                    <a:lstStyle/>
                    <a:p>
                      <a:r>
                        <a:rPr lang="en-US" dirty="0" err="1" smtClean="0"/>
                        <a:t>n_inputs</a:t>
                      </a:r>
                      <a:endParaRPr lang="en-US" dirty="0"/>
                    </a:p>
                  </a:txBody>
                  <a:tcPr/>
                </a:tc>
                <a:tc>
                  <a:txBody>
                    <a:bodyPr/>
                    <a:lstStyle/>
                    <a:p>
                      <a:r>
                        <a:rPr lang="en-US" dirty="0" smtClean="0"/>
                        <a:t>2</a:t>
                      </a:r>
                      <a:r>
                        <a:rPr lang="en-US" baseline="0" dirty="0" smtClean="0"/>
                        <a:t> ( original and </a:t>
                      </a:r>
                      <a:r>
                        <a:rPr lang="en-US" baseline="0" dirty="0" err="1" smtClean="0"/>
                        <a:t>dif</a:t>
                      </a:r>
                      <a:r>
                        <a:rPr lang="en-US" baseline="0" dirty="0" smtClean="0"/>
                        <a:t> of training data ) </a:t>
                      </a:r>
                      <a:endParaRPr lang="en-US" dirty="0"/>
                    </a:p>
                  </a:txBody>
                  <a:tcPr/>
                </a:tc>
              </a:tr>
              <a:tr h="365337">
                <a:tc>
                  <a:txBody>
                    <a:bodyPr/>
                    <a:lstStyle/>
                    <a:p>
                      <a:r>
                        <a:rPr lang="en-US" dirty="0" err="1" smtClean="0"/>
                        <a:t>n_nuerons</a:t>
                      </a:r>
                      <a:endParaRPr lang="en-US" dirty="0"/>
                    </a:p>
                  </a:txBody>
                  <a:tcPr/>
                </a:tc>
                <a:tc>
                  <a:txBody>
                    <a:bodyPr/>
                    <a:lstStyle/>
                    <a:p>
                      <a:r>
                        <a:rPr lang="en-US" dirty="0" smtClean="0"/>
                        <a:t>100</a:t>
                      </a:r>
                      <a:endParaRPr lang="en-US" dirty="0"/>
                    </a:p>
                  </a:txBody>
                  <a:tcPr/>
                </a:tc>
              </a:tr>
              <a:tr h="365337">
                <a:tc>
                  <a:txBody>
                    <a:bodyPr/>
                    <a:lstStyle/>
                    <a:p>
                      <a:r>
                        <a:rPr lang="en-US" dirty="0" err="1" smtClean="0"/>
                        <a:t>n_outputs</a:t>
                      </a:r>
                      <a:endParaRPr lang="en-US" dirty="0"/>
                    </a:p>
                  </a:txBody>
                  <a:tcPr/>
                </a:tc>
                <a:tc>
                  <a:txBody>
                    <a:bodyPr/>
                    <a:lstStyle/>
                    <a:p>
                      <a:r>
                        <a:rPr lang="en-US" dirty="0" smtClean="0"/>
                        <a:t>3 or</a:t>
                      </a:r>
                      <a:r>
                        <a:rPr lang="en-US" baseline="0" dirty="0" smtClean="0"/>
                        <a:t> 6 ( pattern1 or 2 ) </a:t>
                      </a:r>
                      <a:endParaRPr lang="en-US" dirty="0"/>
                    </a:p>
                  </a:txBody>
                  <a:tcPr/>
                </a:tc>
              </a:tr>
              <a:tr h="365337">
                <a:tc>
                  <a:txBody>
                    <a:bodyPr/>
                    <a:lstStyle/>
                    <a:p>
                      <a:r>
                        <a:rPr lang="en-US" dirty="0" smtClean="0"/>
                        <a:t>Model type</a:t>
                      </a:r>
                      <a:endParaRPr lang="en-US" dirty="0"/>
                    </a:p>
                  </a:txBody>
                  <a:tcPr/>
                </a:tc>
                <a:tc>
                  <a:txBody>
                    <a:bodyPr/>
                    <a:lstStyle/>
                    <a:p>
                      <a:r>
                        <a:rPr lang="en-US" dirty="0" smtClean="0"/>
                        <a:t>Sequence-vector </a:t>
                      </a:r>
                      <a:endParaRPr lang="en-US" dirty="0"/>
                    </a:p>
                  </a:txBody>
                  <a:tcPr/>
                </a:tc>
              </a:tr>
              <a:tr h="365337">
                <a:tc>
                  <a:txBody>
                    <a:bodyPr/>
                    <a:lstStyle/>
                    <a:p>
                      <a:r>
                        <a:rPr lang="en-US" dirty="0" err="1" smtClean="0"/>
                        <a:t>Learning</a:t>
                      </a:r>
                      <a:r>
                        <a:rPr lang="en-US" baseline="0" dirty="0" err="1" smtClean="0"/>
                        <a:t>_rate</a:t>
                      </a:r>
                      <a:endParaRPr lang="en-US" dirty="0"/>
                    </a:p>
                  </a:txBody>
                  <a:tcPr/>
                </a:tc>
                <a:tc>
                  <a:txBody>
                    <a:bodyPr/>
                    <a:lstStyle/>
                    <a:p>
                      <a:r>
                        <a:rPr lang="en-US" dirty="0" smtClean="0"/>
                        <a:t>0.001</a:t>
                      </a:r>
                      <a:endParaRPr lang="en-US" dirty="0"/>
                    </a:p>
                  </a:txBody>
                  <a:tcPr/>
                </a:tc>
              </a:tr>
              <a:tr h="365337">
                <a:tc>
                  <a:txBody>
                    <a:bodyPr/>
                    <a:lstStyle/>
                    <a:p>
                      <a:r>
                        <a:rPr lang="en-US" dirty="0" smtClean="0"/>
                        <a:t>Cost</a:t>
                      </a:r>
                      <a:r>
                        <a:rPr lang="en-US" baseline="0" dirty="0" smtClean="0"/>
                        <a:t> function </a:t>
                      </a:r>
                      <a:endParaRPr lang="en-US" dirty="0"/>
                    </a:p>
                  </a:txBody>
                  <a:tcPr/>
                </a:tc>
                <a:tc>
                  <a:txBody>
                    <a:bodyPr/>
                    <a:lstStyle/>
                    <a:p>
                      <a:r>
                        <a:rPr lang="en-US" dirty="0" smtClean="0"/>
                        <a:t>The 20</a:t>
                      </a:r>
                      <a:r>
                        <a:rPr lang="en-US" baseline="30000" dirty="0" smtClean="0"/>
                        <a:t>th</a:t>
                      </a:r>
                      <a:r>
                        <a:rPr lang="en-US" dirty="0" smtClean="0"/>
                        <a:t> vector </a:t>
                      </a:r>
                    </a:p>
                    <a:p>
                      <a:r>
                        <a:rPr lang="en-US" dirty="0" smtClean="0"/>
                        <a:t>SSE</a:t>
                      </a:r>
                      <a:r>
                        <a:rPr lang="en-US" baseline="0" dirty="0" smtClean="0"/>
                        <a:t> of </a:t>
                      </a:r>
                      <a:r>
                        <a:rPr lang="mr-IN" baseline="0" dirty="0" err="1" smtClean="0"/>
                        <a:t>outputs</a:t>
                      </a:r>
                      <a:r>
                        <a:rPr lang="mr-IN" baseline="0" dirty="0" smtClean="0"/>
                        <a:t>[:,19,:] - </a:t>
                      </a:r>
                      <a:r>
                        <a:rPr lang="mr-IN" baseline="0" dirty="0" err="1" smtClean="0"/>
                        <a:t>y</a:t>
                      </a:r>
                      <a:r>
                        <a:rPr lang="mr-IN" baseline="0" dirty="0" smtClean="0"/>
                        <a:t>[:,19,:]</a:t>
                      </a:r>
                      <a:endParaRPr lang="en-US" dirty="0"/>
                    </a:p>
                  </a:txBody>
                  <a:tcPr/>
                </a:tc>
              </a:tr>
              <a:tr h="365337">
                <a:tc>
                  <a:txBody>
                    <a:bodyPr/>
                    <a:lstStyle/>
                    <a:p>
                      <a:r>
                        <a:rPr lang="en-US" dirty="0" smtClean="0"/>
                        <a:t>Optimizer</a:t>
                      </a:r>
                      <a:endParaRPr lang="en-US" dirty="0"/>
                    </a:p>
                  </a:txBody>
                  <a:tcPr/>
                </a:tc>
                <a:tc>
                  <a:txBody>
                    <a:bodyPr/>
                    <a:lstStyle/>
                    <a:p>
                      <a:r>
                        <a:rPr lang="en-US" dirty="0" err="1" smtClean="0"/>
                        <a:t>Adamoptimizer</a:t>
                      </a:r>
                      <a:r>
                        <a:rPr lang="en-US" baseline="0" dirty="0" smtClean="0"/>
                        <a:t> </a:t>
                      </a:r>
                      <a:endParaRPr lang="en-US" dirty="0"/>
                    </a:p>
                  </a:txBody>
                  <a:tcPr/>
                </a:tc>
              </a:tr>
            </a:tbl>
          </a:graphicData>
        </a:graphic>
      </p:graphicFrame>
      <p:sp>
        <p:nvSpPr>
          <p:cNvPr id="3" name="TextBox 2"/>
          <p:cNvSpPr txBox="1"/>
          <p:nvPr/>
        </p:nvSpPr>
        <p:spPr>
          <a:xfrm>
            <a:off x="20856" y="642337"/>
            <a:ext cx="8510663" cy="923330"/>
          </a:xfrm>
          <a:prstGeom prst="rect">
            <a:avLst/>
          </a:prstGeom>
          <a:noFill/>
        </p:spPr>
        <p:txBody>
          <a:bodyPr wrap="none" rtlCol="0">
            <a:spAutoFit/>
          </a:bodyPr>
          <a:lstStyle/>
          <a:p>
            <a:r>
              <a:rPr lang="en-US" dirty="0" smtClean="0"/>
              <a:t>With original and </a:t>
            </a:r>
            <a:r>
              <a:rPr lang="en-US" dirty="0" err="1" smtClean="0"/>
              <a:t>dif</a:t>
            </a:r>
            <a:r>
              <a:rPr lang="en-US" dirty="0" smtClean="0"/>
              <a:t> of sequence.</a:t>
            </a:r>
          </a:p>
          <a:p>
            <a:r>
              <a:rPr lang="en-US" dirty="0" smtClean="0"/>
              <a:t>Pattern1  -&gt; cost function includes only original sequence ( may be better than pattern2 )</a:t>
            </a:r>
          </a:p>
          <a:p>
            <a:r>
              <a:rPr lang="en-US" dirty="0" smtClean="0"/>
              <a:t>Pattern2  -&gt; cost function includes original and </a:t>
            </a:r>
            <a:r>
              <a:rPr lang="en-US" dirty="0" err="1" smtClean="0"/>
              <a:t>dif</a:t>
            </a:r>
            <a:r>
              <a:rPr lang="en-US" dirty="0" smtClean="0"/>
              <a:t> of sequence  </a:t>
            </a:r>
          </a:p>
        </p:txBody>
      </p:sp>
    </p:spTree>
    <p:extLst>
      <p:ext uri="{BB962C8B-B14F-4D97-AF65-F5344CB8AC3E}">
        <p14:creationId xmlns:p14="http://schemas.microsoft.com/office/powerpoint/2010/main" val="27192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78866128"/>
              </p:ext>
            </p:extLst>
          </p:nvPr>
        </p:nvGraphicFramePr>
        <p:xfrm>
          <a:off x="8689964" y="527125"/>
          <a:ext cx="3179308" cy="4074160"/>
        </p:xfrm>
        <a:graphic>
          <a:graphicData uri="http://schemas.openxmlformats.org/drawingml/2006/table">
            <a:tbl>
              <a:tblPr firstRow="1" bandRow="1">
                <a:tableStyleId>{5C22544A-7EE6-4342-B048-85BDC9FD1C3A}</a:tableStyleId>
              </a:tblPr>
              <a:tblGrid>
                <a:gridCol w="1047404"/>
                <a:gridCol w="2131904"/>
              </a:tblGrid>
              <a:tr h="328506">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370840">
                <a:tc>
                  <a:txBody>
                    <a:bodyPr/>
                    <a:lstStyle/>
                    <a:p>
                      <a:pPr algn="r" fontAlgn="b"/>
                      <a:r>
                        <a:rPr lang="en-US" sz="2000" b="0" i="0" u="none" strike="noStrike" dirty="0">
                          <a:solidFill>
                            <a:srgbClr val="000000"/>
                          </a:solidFill>
                          <a:effectLst/>
                          <a:latin typeface="+mn-lt"/>
                        </a:rPr>
                        <a:t>30</a:t>
                      </a:r>
                    </a:p>
                  </a:txBody>
                  <a:tcPr marL="12700" marR="12700" marT="12700" marB="0" anchor="b"/>
                </a:tc>
                <a:tc>
                  <a:txBody>
                    <a:bodyPr/>
                    <a:lstStyle/>
                    <a:p>
                      <a:pPr algn="r" fontAlgn="b"/>
                      <a:r>
                        <a:rPr lang="nb-NO" sz="2000" b="0" i="0" u="none" strike="noStrike" dirty="0">
                          <a:solidFill>
                            <a:srgbClr val="000000"/>
                          </a:solidFill>
                          <a:effectLst/>
                          <a:latin typeface="+mn-lt"/>
                        </a:rPr>
                        <a:t>19487.73507</a:t>
                      </a:r>
                    </a:p>
                  </a:txBody>
                  <a:tcPr marL="12700" marR="12700" marT="12700" marB="0" anchor="b"/>
                </a:tc>
              </a:tr>
              <a:tr h="370840">
                <a:tc>
                  <a:txBody>
                    <a:bodyPr/>
                    <a:lstStyle/>
                    <a:p>
                      <a:pPr algn="r" fontAlgn="b"/>
                      <a:r>
                        <a:rPr lang="en-US" sz="2000" b="0" i="0" u="none" strike="noStrike">
                          <a:solidFill>
                            <a:srgbClr val="000000"/>
                          </a:solidFill>
                          <a:effectLst/>
                          <a:latin typeface="+mn-lt"/>
                        </a:rPr>
                        <a:t>60</a:t>
                      </a:r>
                    </a:p>
                  </a:txBody>
                  <a:tcPr marL="12700" marR="12700" marT="12700" marB="0" anchor="b"/>
                </a:tc>
                <a:tc>
                  <a:txBody>
                    <a:bodyPr/>
                    <a:lstStyle/>
                    <a:p>
                      <a:pPr algn="r" fontAlgn="b"/>
                      <a:r>
                        <a:rPr lang="hr-HR" sz="2000" b="0" i="0" u="none" strike="noStrike" dirty="0">
                          <a:solidFill>
                            <a:srgbClr val="000000"/>
                          </a:solidFill>
                          <a:effectLst/>
                          <a:latin typeface="+mn-lt"/>
                        </a:rPr>
                        <a:t>3642.109749</a:t>
                      </a:r>
                    </a:p>
                  </a:txBody>
                  <a:tcPr marL="12700" marR="12700" marT="12700" marB="0" anchor="b"/>
                </a:tc>
              </a:tr>
              <a:tr h="370840">
                <a:tc>
                  <a:txBody>
                    <a:bodyPr/>
                    <a:lstStyle/>
                    <a:p>
                      <a:pPr algn="r" fontAlgn="b"/>
                      <a:r>
                        <a:rPr lang="en-US" sz="2000" b="0" i="0" u="none" strike="noStrike">
                          <a:solidFill>
                            <a:srgbClr val="000000"/>
                          </a:solidFill>
                          <a:effectLst/>
                          <a:latin typeface="+mn-lt"/>
                        </a:rPr>
                        <a:t>90</a:t>
                      </a:r>
                    </a:p>
                  </a:txBody>
                  <a:tcPr marL="12700" marR="12700" marT="12700" marB="0" anchor="b"/>
                </a:tc>
                <a:tc>
                  <a:txBody>
                    <a:bodyPr/>
                    <a:lstStyle/>
                    <a:p>
                      <a:pPr algn="r" fontAlgn="b"/>
                      <a:r>
                        <a:rPr lang="is-IS" sz="2000" b="0" i="0" u="none" strike="noStrike" dirty="0">
                          <a:solidFill>
                            <a:srgbClr val="000000"/>
                          </a:solidFill>
                          <a:effectLst/>
                          <a:latin typeface="+mn-lt"/>
                        </a:rPr>
                        <a:t>10158.68299</a:t>
                      </a:r>
                    </a:p>
                  </a:txBody>
                  <a:tcPr marL="12700" marR="12700" marT="12700" marB="0" anchor="b"/>
                </a:tc>
              </a:tr>
              <a:tr h="370840">
                <a:tc>
                  <a:txBody>
                    <a:bodyPr/>
                    <a:lstStyle/>
                    <a:p>
                      <a:pPr algn="r" fontAlgn="b"/>
                      <a:r>
                        <a:rPr lang="is-IS" sz="2000" b="0" i="0" u="none" strike="noStrike">
                          <a:solidFill>
                            <a:srgbClr val="000000"/>
                          </a:solidFill>
                          <a:effectLst/>
                          <a:latin typeface="+mn-lt"/>
                        </a:rPr>
                        <a:t>120</a:t>
                      </a:r>
                    </a:p>
                  </a:txBody>
                  <a:tcPr marL="12700" marR="12700" marT="12700" marB="0" anchor="b"/>
                </a:tc>
                <a:tc>
                  <a:txBody>
                    <a:bodyPr/>
                    <a:lstStyle/>
                    <a:p>
                      <a:pPr algn="r" fontAlgn="b"/>
                      <a:r>
                        <a:rPr lang="is-IS" sz="2000" b="0" i="0" u="none" strike="noStrike">
                          <a:solidFill>
                            <a:srgbClr val="000000"/>
                          </a:solidFill>
                          <a:effectLst/>
                          <a:latin typeface="+mn-lt"/>
                        </a:rPr>
                        <a:t>91362.09225</a:t>
                      </a:r>
                    </a:p>
                  </a:txBody>
                  <a:tcPr marL="12700" marR="12700" marT="12700" marB="0" anchor="b"/>
                </a:tc>
              </a:tr>
              <a:tr h="370840">
                <a:tc>
                  <a:txBody>
                    <a:bodyPr/>
                    <a:lstStyle/>
                    <a:p>
                      <a:pPr algn="r" fontAlgn="b"/>
                      <a:r>
                        <a:rPr lang="en-US" sz="2000" b="0" i="0" u="none" strike="noStrike">
                          <a:solidFill>
                            <a:srgbClr val="000000"/>
                          </a:solidFill>
                          <a:effectLst/>
                          <a:latin typeface="+mn-lt"/>
                        </a:rPr>
                        <a:t>150</a:t>
                      </a:r>
                    </a:p>
                  </a:txBody>
                  <a:tcPr marL="12700" marR="12700" marT="12700" marB="0" anchor="b"/>
                </a:tc>
                <a:tc>
                  <a:txBody>
                    <a:bodyPr/>
                    <a:lstStyle/>
                    <a:p>
                      <a:pPr algn="r" fontAlgn="b"/>
                      <a:r>
                        <a:rPr lang="is-IS" sz="2000" b="0" i="0" u="none" strike="noStrike" dirty="0">
                          <a:solidFill>
                            <a:srgbClr val="000000"/>
                          </a:solidFill>
                          <a:effectLst/>
                          <a:latin typeface="+mn-lt"/>
                        </a:rPr>
                        <a:t>682086.6174</a:t>
                      </a:r>
                    </a:p>
                  </a:txBody>
                  <a:tcPr marL="12700" marR="12700" marT="12700" marB="0" anchor="b"/>
                </a:tc>
              </a:tr>
              <a:tr h="370840">
                <a:tc>
                  <a:txBody>
                    <a:bodyPr/>
                    <a:lstStyle/>
                    <a:p>
                      <a:pPr algn="r" fontAlgn="b"/>
                      <a:r>
                        <a:rPr lang="fi-FI" sz="2000" b="0" i="0" u="none" strike="noStrike">
                          <a:solidFill>
                            <a:srgbClr val="000000"/>
                          </a:solidFill>
                          <a:effectLst/>
                          <a:latin typeface="+mn-lt"/>
                        </a:rPr>
                        <a:t>180</a:t>
                      </a:r>
                    </a:p>
                  </a:txBody>
                  <a:tcPr marL="12700" marR="12700" marT="12700" marB="0" anchor="b"/>
                </a:tc>
                <a:tc>
                  <a:txBody>
                    <a:bodyPr/>
                    <a:lstStyle/>
                    <a:p>
                      <a:pPr algn="r" fontAlgn="b"/>
                      <a:r>
                        <a:rPr lang="is-IS" sz="2000" b="0" i="0" u="none" strike="noStrike" dirty="0">
                          <a:solidFill>
                            <a:srgbClr val="000000"/>
                          </a:solidFill>
                          <a:effectLst/>
                          <a:latin typeface="+mn-lt"/>
                        </a:rPr>
                        <a:t>1206169.789</a:t>
                      </a:r>
                    </a:p>
                  </a:txBody>
                  <a:tcPr marL="12700" marR="12700" marT="12700" marB="0" anchor="b"/>
                </a:tc>
              </a:tr>
              <a:tr h="370840">
                <a:tc>
                  <a:txBody>
                    <a:bodyPr/>
                    <a:lstStyle/>
                    <a:p>
                      <a:pPr algn="r" fontAlgn="b"/>
                      <a:r>
                        <a:rPr lang="cs-CZ" sz="2000" b="0" i="0" u="none" strike="noStrike">
                          <a:solidFill>
                            <a:srgbClr val="000000"/>
                          </a:solidFill>
                          <a:effectLst/>
                          <a:latin typeface="+mn-lt"/>
                        </a:rPr>
                        <a:t>210</a:t>
                      </a:r>
                    </a:p>
                  </a:txBody>
                  <a:tcPr marL="12700" marR="12700" marT="12700" marB="0" anchor="b"/>
                </a:tc>
                <a:tc>
                  <a:txBody>
                    <a:bodyPr/>
                    <a:lstStyle/>
                    <a:p>
                      <a:pPr algn="r" fontAlgn="b"/>
                      <a:r>
                        <a:rPr lang="nb-NO" sz="2000" b="0" i="0" u="none" strike="noStrike" dirty="0">
                          <a:solidFill>
                            <a:srgbClr val="000000"/>
                          </a:solidFill>
                          <a:effectLst/>
                          <a:latin typeface="+mn-lt"/>
                        </a:rPr>
                        <a:t>618541.1191</a:t>
                      </a:r>
                    </a:p>
                  </a:txBody>
                  <a:tcPr marL="12700" marR="12700" marT="12700" marB="0" anchor="b"/>
                </a:tc>
              </a:tr>
              <a:tr h="370840">
                <a:tc>
                  <a:txBody>
                    <a:bodyPr/>
                    <a:lstStyle/>
                    <a:p>
                      <a:pPr algn="r" fontAlgn="b"/>
                      <a:r>
                        <a:rPr lang="is-IS" sz="2000" b="0" i="0" u="none" strike="noStrike">
                          <a:solidFill>
                            <a:srgbClr val="000000"/>
                          </a:solidFill>
                          <a:effectLst/>
                          <a:latin typeface="+mn-lt"/>
                        </a:rPr>
                        <a:t>240</a:t>
                      </a:r>
                    </a:p>
                  </a:txBody>
                  <a:tcPr marL="12700" marR="12700" marT="12700" marB="0" anchor="b"/>
                </a:tc>
                <a:tc>
                  <a:txBody>
                    <a:bodyPr/>
                    <a:lstStyle/>
                    <a:p>
                      <a:pPr algn="r" fontAlgn="b"/>
                      <a:r>
                        <a:rPr lang="is-IS" sz="2000" b="0" i="0" u="none" strike="noStrike" dirty="0">
                          <a:solidFill>
                            <a:srgbClr val="000000"/>
                          </a:solidFill>
                          <a:effectLst/>
                          <a:latin typeface="+mn-lt"/>
                        </a:rPr>
                        <a:t>335285.6146</a:t>
                      </a:r>
                    </a:p>
                  </a:txBody>
                  <a:tcPr marL="12700" marR="12700" marT="12700" marB="0" anchor="b"/>
                </a:tc>
              </a:tr>
              <a:tr h="370840">
                <a:tc>
                  <a:txBody>
                    <a:bodyPr/>
                    <a:lstStyle/>
                    <a:p>
                      <a:pPr algn="r" fontAlgn="b"/>
                      <a:r>
                        <a:rPr lang="is-IS" sz="2000" b="0" i="0" u="none" strike="noStrike">
                          <a:solidFill>
                            <a:srgbClr val="000000"/>
                          </a:solidFill>
                          <a:effectLst/>
                          <a:latin typeface="+mn-lt"/>
                        </a:rPr>
                        <a:t>270</a:t>
                      </a:r>
                    </a:p>
                  </a:txBody>
                  <a:tcPr marL="12700" marR="12700" marT="12700" marB="0" anchor="b"/>
                </a:tc>
                <a:tc>
                  <a:txBody>
                    <a:bodyPr/>
                    <a:lstStyle/>
                    <a:p>
                      <a:pPr algn="r" fontAlgn="b"/>
                      <a:r>
                        <a:rPr lang="is-IS" sz="2000" b="0" i="0" u="none" strike="noStrike" dirty="0">
                          <a:solidFill>
                            <a:srgbClr val="000000"/>
                          </a:solidFill>
                          <a:effectLst/>
                          <a:latin typeface="+mn-lt"/>
                        </a:rPr>
                        <a:t>237055.1137</a:t>
                      </a:r>
                    </a:p>
                  </a:txBody>
                  <a:tcPr marL="12700" marR="12700" marT="12700" marB="0" anchor="b"/>
                </a:tc>
              </a:tr>
              <a:tr h="370840">
                <a:tc>
                  <a:txBody>
                    <a:bodyPr/>
                    <a:lstStyle/>
                    <a:p>
                      <a:pPr algn="r" fontAlgn="b"/>
                      <a:r>
                        <a:rPr lang="is-IS" sz="2000" b="0" i="0" u="none" strike="noStrike" dirty="0">
                          <a:solidFill>
                            <a:srgbClr val="000000"/>
                          </a:solidFill>
                          <a:effectLst/>
                          <a:latin typeface="+mn-lt"/>
                        </a:rPr>
                        <a:t>300</a:t>
                      </a:r>
                    </a:p>
                  </a:txBody>
                  <a:tcPr marL="12700" marR="12700" marT="12700" marB="0" anchor="b"/>
                </a:tc>
                <a:tc>
                  <a:txBody>
                    <a:bodyPr/>
                    <a:lstStyle/>
                    <a:p>
                      <a:pPr algn="r" fontAlgn="b"/>
                      <a:r>
                        <a:rPr lang="hr-HR" sz="2000" b="0" i="0" u="none" strike="noStrike" dirty="0">
                          <a:solidFill>
                            <a:srgbClr val="000000"/>
                          </a:solidFill>
                          <a:effectLst/>
                          <a:latin typeface="+mn-lt"/>
                        </a:rPr>
                        <a:t>117339.7525</a:t>
                      </a:r>
                    </a:p>
                  </a:txBody>
                  <a:tcPr marL="12700" marR="12700" marT="12700" marB="0" anchor="b"/>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41" y="753035"/>
            <a:ext cx="8560723" cy="5629835"/>
          </a:xfrm>
          <a:prstGeom prst="rect">
            <a:avLst/>
          </a:prstGeom>
        </p:spPr>
      </p:pic>
      <p:sp>
        <p:nvSpPr>
          <p:cNvPr id="6" name="TextBox 5"/>
          <p:cNvSpPr txBox="1"/>
          <p:nvPr/>
        </p:nvSpPr>
        <p:spPr>
          <a:xfrm>
            <a:off x="129241" y="3905"/>
            <a:ext cx="1438086" cy="523220"/>
          </a:xfrm>
          <a:prstGeom prst="rect">
            <a:avLst/>
          </a:prstGeom>
          <a:noFill/>
        </p:spPr>
        <p:txBody>
          <a:bodyPr wrap="none" rtlCol="0">
            <a:spAutoFit/>
          </a:bodyPr>
          <a:lstStyle/>
          <a:p>
            <a:r>
              <a:rPr lang="en-US" sz="2800" dirty="0" smtClean="0"/>
              <a:t>Pattern1</a:t>
            </a:r>
            <a:endParaRPr lang="en-US" sz="2800" dirty="0"/>
          </a:p>
        </p:txBody>
      </p:sp>
    </p:spTree>
    <p:extLst>
      <p:ext uri="{BB962C8B-B14F-4D97-AF65-F5344CB8AC3E}">
        <p14:creationId xmlns:p14="http://schemas.microsoft.com/office/powerpoint/2010/main" val="1403696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679642586"/>
              </p:ext>
            </p:extLst>
          </p:nvPr>
        </p:nvGraphicFramePr>
        <p:xfrm>
          <a:off x="7539123" y="852703"/>
          <a:ext cx="3496234" cy="1531817"/>
        </p:xfrm>
        <a:graphic>
          <a:graphicData uri="http://schemas.openxmlformats.org/drawingml/2006/table">
            <a:tbl>
              <a:tblPr firstRow="1" bandRow="1">
                <a:tableStyleId>{5C22544A-7EE6-4342-B048-85BDC9FD1C3A}</a:tableStyleId>
              </a:tblPr>
              <a:tblGrid>
                <a:gridCol w="1151813"/>
                <a:gridCol w="2344421"/>
              </a:tblGrid>
              <a:tr h="759108">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455209">
                <a:tc>
                  <a:txBody>
                    <a:bodyPr/>
                    <a:lstStyle/>
                    <a:p>
                      <a:r>
                        <a:rPr lang="en-US" dirty="0" smtClean="0"/>
                        <a:t>300</a:t>
                      </a:r>
                      <a:endParaRPr lang="en-US" dirty="0"/>
                    </a:p>
                  </a:txBody>
                  <a:tcPr marL="12700" marR="12700" marT="12700" marB="0" anchor="b"/>
                </a:tc>
                <a:tc>
                  <a:txBody>
                    <a:bodyPr/>
                    <a:lstStyle/>
                    <a:p>
                      <a:pPr algn="r" fontAlgn="b"/>
                      <a:r>
                        <a:rPr lang="hr-HR" sz="2000" b="0" i="0" u="none" strike="noStrike" dirty="0">
                          <a:solidFill>
                            <a:srgbClr val="000000"/>
                          </a:solidFill>
                          <a:effectLst/>
                          <a:latin typeface="+mn-lt"/>
                        </a:rPr>
                        <a:t>117339.7525</a:t>
                      </a:r>
                    </a:p>
                  </a:txBody>
                  <a:tcPr marL="12700" marR="12700" marT="12700" marB="0" anchor="b"/>
                </a:tc>
              </a:tr>
              <a:tr h="0">
                <a:tc>
                  <a:txBody>
                    <a:bodyPr/>
                    <a:lstStyle/>
                    <a:p>
                      <a:r>
                        <a:rPr lang="en-US" dirty="0" smtClean="0"/>
                        <a:t>320</a:t>
                      </a:r>
                      <a:endParaRPr lang="en-US" dirty="0"/>
                    </a:p>
                  </a:txBody>
                  <a:tcPr marL="12700" marR="12700" marT="12700" marB="0" anchor="b"/>
                </a:tc>
                <a:tc>
                  <a:txBody>
                    <a:bodyPr/>
                    <a:lstStyle/>
                    <a:p>
                      <a:pPr algn="r" fontAlgn="b"/>
                      <a:r>
                        <a:rPr lang="is-IS" sz="2000" b="0" i="0" u="none" strike="noStrike" dirty="0">
                          <a:solidFill>
                            <a:srgbClr val="000000"/>
                          </a:solidFill>
                          <a:effectLst/>
                          <a:latin typeface="+mn-lt"/>
                        </a:rPr>
                        <a:t>200476.8008</a:t>
                      </a:r>
                    </a:p>
                  </a:txBody>
                  <a:tcPr marL="12700" marR="12700" marT="12700" marB="0" anchor="b"/>
                </a:tc>
              </a:tr>
            </a:tbl>
          </a:graphicData>
        </a:graphic>
      </p:graphicFrame>
      <p:sp>
        <p:nvSpPr>
          <p:cNvPr id="9" name="TextBox 8"/>
          <p:cNvSpPr txBox="1"/>
          <p:nvPr/>
        </p:nvSpPr>
        <p:spPr>
          <a:xfrm>
            <a:off x="7430240" y="2895445"/>
            <a:ext cx="3771289" cy="830997"/>
          </a:xfrm>
          <a:prstGeom prst="rect">
            <a:avLst/>
          </a:prstGeom>
          <a:noFill/>
        </p:spPr>
        <p:txBody>
          <a:bodyPr wrap="none" rtlCol="0">
            <a:spAutoFit/>
          </a:bodyPr>
          <a:lstStyle/>
          <a:p>
            <a:r>
              <a:rPr lang="en-US" sz="2400" dirty="0" smtClean="0"/>
              <a:t>Sometimes better, </a:t>
            </a:r>
          </a:p>
          <a:p>
            <a:r>
              <a:rPr lang="en-US" sz="2400" dirty="0" smtClean="0"/>
              <a:t>But other times not better </a:t>
            </a:r>
            <a:r>
              <a:rPr lang="mr-IN" sz="2400" dirty="0" smtClean="0"/>
              <a:t>…</a:t>
            </a:r>
            <a:endParaRPr lang="en-US" sz="2400" dirty="0"/>
          </a:p>
        </p:txBody>
      </p:sp>
      <p:sp>
        <p:nvSpPr>
          <p:cNvPr id="10" name="TextBox 9"/>
          <p:cNvSpPr txBox="1"/>
          <p:nvPr/>
        </p:nvSpPr>
        <p:spPr>
          <a:xfrm>
            <a:off x="129241" y="3905"/>
            <a:ext cx="1438086" cy="523220"/>
          </a:xfrm>
          <a:prstGeom prst="rect">
            <a:avLst/>
          </a:prstGeom>
          <a:noFill/>
        </p:spPr>
        <p:txBody>
          <a:bodyPr wrap="none" rtlCol="0">
            <a:spAutoFit/>
          </a:bodyPr>
          <a:lstStyle/>
          <a:p>
            <a:r>
              <a:rPr lang="en-US" sz="2800" dirty="0" smtClean="0"/>
              <a:t>Pattern1</a:t>
            </a:r>
            <a:endParaRPr lang="en-US" sz="28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14470"/>
            <a:ext cx="7430240" cy="4909932"/>
          </a:xfrm>
        </p:spPr>
      </p:pic>
    </p:spTree>
    <p:extLst>
      <p:ext uri="{BB962C8B-B14F-4D97-AF65-F5344CB8AC3E}">
        <p14:creationId xmlns:p14="http://schemas.microsoft.com/office/powerpoint/2010/main" val="50676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240" y="411480"/>
            <a:ext cx="8577541" cy="4801314"/>
          </a:xfrm>
          <a:prstGeom prst="rect">
            <a:avLst/>
          </a:prstGeom>
          <a:noFill/>
        </p:spPr>
        <p:txBody>
          <a:bodyPr wrap="none" rtlCol="0">
            <a:spAutoFit/>
          </a:bodyPr>
          <a:lstStyle/>
          <a:p>
            <a:r>
              <a:rPr lang="en-US" dirty="0" smtClean="0"/>
              <a:t>-</a:t>
            </a:r>
            <a:r>
              <a:rPr lang="en-US" dirty="0" err="1" smtClean="0"/>
              <a:t>ReLU</a:t>
            </a:r>
            <a:r>
              <a:rPr lang="en-US" dirty="0" smtClean="0"/>
              <a:t> ( Rectified Linear Unit Rectifier ,</a:t>
            </a:r>
            <a:r>
              <a:rPr lang="ja-JP" altLang="en-US" dirty="0" smtClean="0"/>
              <a:t>正規化線形関数</a:t>
            </a:r>
            <a:r>
              <a:rPr lang="en-US" altLang="ja-JP" dirty="0" smtClean="0"/>
              <a:t>) </a:t>
            </a:r>
          </a:p>
          <a:p>
            <a:r>
              <a:rPr lang="en-US" dirty="0" smtClean="0"/>
              <a:t>	2011</a:t>
            </a:r>
            <a:r>
              <a:rPr lang="ja-JP" altLang="en-US" dirty="0" smtClean="0"/>
              <a:t>年、</a:t>
            </a:r>
            <a:r>
              <a:rPr lang="en-US" altLang="ja-JP" dirty="0" smtClean="0"/>
              <a:t>Xavier </a:t>
            </a:r>
            <a:r>
              <a:rPr lang="en-US" altLang="ja-JP" dirty="0" err="1" smtClean="0"/>
              <a:t>Glorot</a:t>
            </a:r>
            <a:r>
              <a:rPr lang="ja-JP" altLang="en-US" dirty="0" smtClean="0"/>
              <a:t>が提唱</a:t>
            </a:r>
            <a:r>
              <a:rPr lang="en-US" altLang="ja-JP" dirty="0" smtClean="0"/>
              <a:t>	</a:t>
            </a:r>
          </a:p>
          <a:p>
            <a:r>
              <a:rPr lang="en-US" dirty="0"/>
              <a:t>	</a:t>
            </a:r>
            <a:r>
              <a:rPr lang="en-US" dirty="0" err="1" smtClean="0"/>
              <a:t>ReLU</a:t>
            </a:r>
            <a:r>
              <a:rPr lang="en-US" dirty="0" smtClean="0"/>
              <a:t> := max(0,x)</a:t>
            </a:r>
            <a:r>
              <a:rPr lang="en-US" dirty="0"/>
              <a:t>	</a:t>
            </a:r>
            <a:endParaRPr lang="en-US" dirty="0" smtClean="0"/>
          </a:p>
          <a:p>
            <a:endParaRPr lang="en-US" dirty="0"/>
          </a:p>
          <a:p>
            <a:r>
              <a:rPr lang="en-US" dirty="0" smtClean="0"/>
              <a:t>-</a:t>
            </a:r>
            <a:r>
              <a:rPr lang="en-US" dirty="0" err="1" smtClean="0"/>
              <a:t>softmax</a:t>
            </a:r>
            <a:r>
              <a:rPr lang="en-US" dirty="0" smtClean="0"/>
              <a:t> function 	 : often used in multiclass classification methods.</a:t>
            </a:r>
          </a:p>
          <a:p>
            <a:r>
              <a:rPr lang="en-US" dirty="0"/>
              <a:t>	</a:t>
            </a:r>
            <a:endParaRPr lang="en-US" dirty="0" smtClean="0"/>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-what is difference between placeholder and variable in </a:t>
            </a:r>
            <a:r>
              <a:rPr lang="en-US" dirty="0" err="1" smtClean="0"/>
              <a:t>tensorflow</a:t>
            </a:r>
            <a:r>
              <a:rPr lang="en-US" dirty="0" smtClean="0"/>
              <a:t>.</a:t>
            </a:r>
          </a:p>
          <a:p>
            <a:r>
              <a:rPr lang="en-US" dirty="0"/>
              <a:t>		X = </a:t>
            </a:r>
            <a:r>
              <a:rPr lang="en-US" dirty="0" err="1"/>
              <a:t>tf.placeholder</a:t>
            </a:r>
            <a:r>
              <a:rPr lang="en-US" dirty="0"/>
              <a:t>("float") </a:t>
            </a:r>
            <a:endParaRPr lang="en-US" dirty="0" smtClean="0"/>
          </a:p>
          <a:p>
            <a:r>
              <a:rPr lang="en-US" dirty="0"/>
              <a:t>	</a:t>
            </a:r>
            <a:r>
              <a:rPr lang="en-US" dirty="0" smtClean="0"/>
              <a:t>	W </a:t>
            </a:r>
            <a:r>
              <a:rPr lang="en-US" dirty="0"/>
              <a:t>= </a:t>
            </a:r>
            <a:r>
              <a:rPr lang="en-US" dirty="0" err="1"/>
              <a:t>tf.Variable</a:t>
            </a:r>
            <a:r>
              <a:rPr lang="en-US" dirty="0"/>
              <a:t>(</a:t>
            </a:r>
            <a:r>
              <a:rPr lang="en-US" dirty="0" err="1"/>
              <a:t>rng.randn</a:t>
            </a:r>
            <a:r>
              <a:rPr lang="en-US" dirty="0"/>
              <a:t>(), name="weight</a:t>
            </a:r>
            <a:r>
              <a:rPr lang="en-US" dirty="0" smtClean="0"/>
              <a:t>")</a:t>
            </a:r>
          </a:p>
          <a:p>
            <a:r>
              <a:rPr lang="en-US" dirty="0"/>
              <a:t>	</a:t>
            </a:r>
            <a:r>
              <a:rPr lang="en-US" dirty="0" smtClean="0"/>
              <a:t>	</a:t>
            </a:r>
            <a:r>
              <a:rPr lang="en-US" dirty="0"/>
              <a:t>Placeholders are for variables that you want to feed your model with. </a:t>
            </a:r>
            <a:endParaRPr lang="en-US" dirty="0" smtClean="0"/>
          </a:p>
          <a:p>
            <a:r>
              <a:rPr lang="en-US" dirty="0"/>
              <a:t>	</a:t>
            </a:r>
            <a:r>
              <a:rPr lang="en-US" dirty="0" smtClean="0"/>
              <a:t>	Variables </a:t>
            </a:r>
            <a:r>
              <a:rPr lang="en-US" dirty="0"/>
              <a:t>are for parameters of your model (like weights).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350" y="1898937"/>
            <a:ext cx="4191000" cy="1549400"/>
          </a:xfrm>
          <a:prstGeom prst="rect">
            <a:avLst/>
          </a:prstGeom>
        </p:spPr>
      </p:pic>
    </p:spTree>
    <p:extLst>
      <p:ext uri="{BB962C8B-B14F-4D97-AF65-F5344CB8AC3E}">
        <p14:creationId xmlns:p14="http://schemas.microsoft.com/office/powerpoint/2010/main" val="1403115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689964" y="527125"/>
          <a:ext cx="3179308" cy="4074160"/>
        </p:xfrm>
        <a:graphic>
          <a:graphicData uri="http://schemas.openxmlformats.org/drawingml/2006/table">
            <a:tbl>
              <a:tblPr firstRow="1" bandRow="1">
                <a:tableStyleId>{5C22544A-7EE6-4342-B048-85BDC9FD1C3A}</a:tableStyleId>
              </a:tblPr>
              <a:tblGrid>
                <a:gridCol w="1047404"/>
                <a:gridCol w="2131904"/>
              </a:tblGrid>
              <a:tr h="328506">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370840">
                <a:tc>
                  <a:txBody>
                    <a:bodyPr/>
                    <a:lstStyle/>
                    <a:p>
                      <a:pPr algn="r" fontAlgn="b"/>
                      <a:r>
                        <a:rPr lang="en-US" sz="2000" b="0" i="0" u="none" strike="noStrike" dirty="0">
                          <a:solidFill>
                            <a:srgbClr val="000000"/>
                          </a:solidFill>
                          <a:effectLst/>
                          <a:latin typeface="+mn-lt"/>
                        </a:rPr>
                        <a:t>30</a:t>
                      </a:r>
                    </a:p>
                  </a:txBody>
                  <a:tcPr marL="12700" marR="12700" marT="12700" marB="0" anchor="b"/>
                </a:tc>
                <a:tc>
                  <a:txBody>
                    <a:bodyPr/>
                    <a:lstStyle/>
                    <a:p>
                      <a:pPr algn="r" fontAlgn="b"/>
                      <a:r>
                        <a:rPr lang="nb-NO" sz="2000" b="0" i="0" u="none" strike="noStrike" dirty="0">
                          <a:solidFill>
                            <a:srgbClr val="000000"/>
                          </a:solidFill>
                          <a:effectLst/>
                          <a:latin typeface="+mn-lt"/>
                        </a:rPr>
                        <a:t>19487.73507</a:t>
                      </a:r>
                    </a:p>
                  </a:txBody>
                  <a:tcPr marL="12700" marR="12700" marT="12700" marB="0" anchor="b"/>
                </a:tc>
              </a:tr>
              <a:tr h="370840">
                <a:tc>
                  <a:txBody>
                    <a:bodyPr/>
                    <a:lstStyle/>
                    <a:p>
                      <a:pPr algn="r" fontAlgn="b"/>
                      <a:r>
                        <a:rPr lang="en-US" sz="2000" b="0" i="0" u="none" strike="noStrike">
                          <a:solidFill>
                            <a:srgbClr val="000000"/>
                          </a:solidFill>
                          <a:effectLst/>
                          <a:latin typeface="+mn-lt"/>
                        </a:rPr>
                        <a:t>60</a:t>
                      </a:r>
                    </a:p>
                  </a:txBody>
                  <a:tcPr marL="12700" marR="12700" marT="12700" marB="0" anchor="b"/>
                </a:tc>
                <a:tc>
                  <a:txBody>
                    <a:bodyPr/>
                    <a:lstStyle/>
                    <a:p>
                      <a:pPr algn="r" fontAlgn="b"/>
                      <a:r>
                        <a:rPr lang="hr-HR" sz="2000" b="0" i="0" u="none" strike="noStrike" dirty="0">
                          <a:solidFill>
                            <a:srgbClr val="000000"/>
                          </a:solidFill>
                          <a:effectLst/>
                          <a:latin typeface="+mn-lt"/>
                        </a:rPr>
                        <a:t>3642.109749</a:t>
                      </a:r>
                    </a:p>
                  </a:txBody>
                  <a:tcPr marL="12700" marR="12700" marT="12700" marB="0" anchor="b"/>
                </a:tc>
              </a:tr>
              <a:tr h="370840">
                <a:tc>
                  <a:txBody>
                    <a:bodyPr/>
                    <a:lstStyle/>
                    <a:p>
                      <a:pPr algn="r" fontAlgn="b"/>
                      <a:r>
                        <a:rPr lang="en-US" sz="2000" b="0" i="0" u="none" strike="noStrike">
                          <a:solidFill>
                            <a:srgbClr val="000000"/>
                          </a:solidFill>
                          <a:effectLst/>
                          <a:latin typeface="+mn-lt"/>
                        </a:rPr>
                        <a:t>90</a:t>
                      </a:r>
                    </a:p>
                  </a:txBody>
                  <a:tcPr marL="12700" marR="12700" marT="12700" marB="0" anchor="b"/>
                </a:tc>
                <a:tc>
                  <a:txBody>
                    <a:bodyPr/>
                    <a:lstStyle/>
                    <a:p>
                      <a:pPr algn="r" fontAlgn="b"/>
                      <a:r>
                        <a:rPr lang="is-IS" sz="2000" b="0" i="0" u="none" strike="noStrike" dirty="0">
                          <a:solidFill>
                            <a:srgbClr val="000000"/>
                          </a:solidFill>
                          <a:effectLst/>
                          <a:latin typeface="+mn-lt"/>
                        </a:rPr>
                        <a:t>10158.68299</a:t>
                      </a:r>
                    </a:p>
                  </a:txBody>
                  <a:tcPr marL="12700" marR="12700" marT="12700" marB="0" anchor="b"/>
                </a:tc>
              </a:tr>
              <a:tr h="370840">
                <a:tc>
                  <a:txBody>
                    <a:bodyPr/>
                    <a:lstStyle/>
                    <a:p>
                      <a:pPr algn="r" fontAlgn="b"/>
                      <a:r>
                        <a:rPr lang="is-IS" sz="2000" b="0" i="0" u="none" strike="noStrike">
                          <a:solidFill>
                            <a:srgbClr val="000000"/>
                          </a:solidFill>
                          <a:effectLst/>
                          <a:latin typeface="+mn-lt"/>
                        </a:rPr>
                        <a:t>120</a:t>
                      </a:r>
                    </a:p>
                  </a:txBody>
                  <a:tcPr marL="12700" marR="12700" marT="12700" marB="0" anchor="b"/>
                </a:tc>
                <a:tc>
                  <a:txBody>
                    <a:bodyPr/>
                    <a:lstStyle/>
                    <a:p>
                      <a:pPr algn="r" fontAlgn="b"/>
                      <a:r>
                        <a:rPr lang="is-IS" sz="2000" b="0" i="0" u="none" strike="noStrike">
                          <a:solidFill>
                            <a:srgbClr val="000000"/>
                          </a:solidFill>
                          <a:effectLst/>
                          <a:latin typeface="+mn-lt"/>
                        </a:rPr>
                        <a:t>91362.09225</a:t>
                      </a:r>
                    </a:p>
                  </a:txBody>
                  <a:tcPr marL="12700" marR="12700" marT="12700" marB="0" anchor="b"/>
                </a:tc>
              </a:tr>
              <a:tr h="370840">
                <a:tc>
                  <a:txBody>
                    <a:bodyPr/>
                    <a:lstStyle/>
                    <a:p>
                      <a:pPr algn="r" fontAlgn="b"/>
                      <a:r>
                        <a:rPr lang="en-US" sz="2000" b="0" i="0" u="none" strike="noStrike">
                          <a:solidFill>
                            <a:srgbClr val="000000"/>
                          </a:solidFill>
                          <a:effectLst/>
                          <a:latin typeface="+mn-lt"/>
                        </a:rPr>
                        <a:t>150</a:t>
                      </a:r>
                    </a:p>
                  </a:txBody>
                  <a:tcPr marL="12700" marR="12700" marT="12700" marB="0" anchor="b"/>
                </a:tc>
                <a:tc>
                  <a:txBody>
                    <a:bodyPr/>
                    <a:lstStyle/>
                    <a:p>
                      <a:pPr algn="r" fontAlgn="b"/>
                      <a:r>
                        <a:rPr lang="is-IS" sz="2000" b="0" i="0" u="none" strike="noStrike" dirty="0">
                          <a:solidFill>
                            <a:srgbClr val="000000"/>
                          </a:solidFill>
                          <a:effectLst/>
                          <a:latin typeface="+mn-lt"/>
                        </a:rPr>
                        <a:t>682086.6174</a:t>
                      </a:r>
                    </a:p>
                  </a:txBody>
                  <a:tcPr marL="12700" marR="12700" marT="12700" marB="0" anchor="b"/>
                </a:tc>
              </a:tr>
              <a:tr h="370840">
                <a:tc>
                  <a:txBody>
                    <a:bodyPr/>
                    <a:lstStyle/>
                    <a:p>
                      <a:pPr algn="r" fontAlgn="b"/>
                      <a:r>
                        <a:rPr lang="fi-FI" sz="2000" b="0" i="0" u="none" strike="noStrike">
                          <a:solidFill>
                            <a:srgbClr val="000000"/>
                          </a:solidFill>
                          <a:effectLst/>
                          <a:latin typeface="+mn-lt"/>
                        </a:rPr>
                        <a:t>180</a:t>
                      </a:r>
                    </a:p>
                  </a:txBody>
                  <a:tcPr marL="12700" marR="12700" marT="12700" marB="0" anchor="b"/>
                </a:tc>
                <a:tc>
                  <a:txBody>
                    <a:bodyPr/>
                    <a:lstStyle/>
                    <a:p>
                      <a:pPr algn="r" fontAlgn="b"/>
                      <a:r>
                        <a:rPr lang="is-IS" sz="2000" b="0" i="0" u="none" strike="noStrike" dirty="0">
                          <a:solidFill>
                            <a:srgbClr val="000000"/>
                          </a:solidFill>
                          <a:effectLst/>
                          <a:latin typeface="+mn-lt"/>
                        </a:rPr>
                        <a:t>1206169.789</a:t>
                      </a:r>
                    </a:p>
                  </a:txBody>
                  <a:tcPr marL="12700" marR="12700" marT="12700" marB="0" anchor="b"/>
                </a:tc>
              </a:tr>
              <a:tr h="370840">
                <a:tc>
                  <a:txBody>
                    <a:bodyPr/>
                    <a:lstStyle/>
                    <a:p>
                      <a:pPr algn="r" fontAlgn="b"/>
                      <a:r>
                        <a:rPr lang="cs-CZ" sz="2000" b="0" i="0" u="none" strike="noStrike">
                          <a:solidFill>
                            <a:srgbClr val="000000"/>
                          </a:solidFill>
                          <a:effectLst/>
                          <a:latin typeface="+mn-lt"/>
                        </a:rPr>
                        <a:t>210</a:t>
                      </a:r>
                    </a:p>
                  </a:txBody>
                  <a:tcPr marL="12700" marR="12700" marT="12700" marB="0" anchor="b"/>
                </a:tc>
                <a:tc>
                  <a:txBody>
                    <a:bodyPr/>
                    <a:lstStyle/>
                    <a:p>
                      <a:pPr algn="r" fontAlgn="b"/>
                      <a:r>
                        <a:rPr lang="nb-NO" sz="2000" b="0" i="0" u="none" strike="noStrike" dirty="0">
                          <a:solidFill>
                            <a:srgbClr val="000000"/>
                          </a:solidFill>
                          <a:effectLst/>
                          <a:latin typeface="+mn-lt"/>
                        </a:rPr>
                        <a:t>618541.1191</a:t>
                      </a:r>
                    </a:p>
                  </a:txBody>
                  <a:tcPr marL="12700" marR="12700" marT="12700" marB="0" anchor="b"/>
                </a:tc>
              </a:tr>
              <a:tr h="370840">
                <a:tc>
                  <a:txBody>
                    <a:bodyPr/>
                    <a:lstStyle/>
                    <a:p>
                      <a:pPr algn="r" fontAlgn="b"/>
                      <a:r>
                        <a:rPr lang="is-IS" sz="2000" b="0" i="0" u="none" strike="noStrike">
                          <a:solidFill>
                            <a:srgbClr val="000000"/>
                          </a:solidFill>
                          <a:effectLst/>
                          <a:latin typeface="+mn-lt"/>
                        </a:rPr>
                        <a:t>240</a:t>
                      </a:r>
                    </a:p>
                  </a:txBody>
                  <a:tcPr marL="12700" marR="12700" marT="12700" marB="0" anchor="b"/>
                </a:tc>
                <a:tc>
                  <a:txBody>
                    <a:bodyPr/>
                    <a:lstStyle/>
                    <a:p>
                      <a:pPr algn="r" fontAlgn="b"/>
                      <a:r>
                        <a:rPr lang="is-IS" sz="2000" b="0" i="0" u="none" strike="noStrike" dirty="0">
                          <a:solidFill>
                            <a:srgbClr val="000000"/>
                          </a:solidFill>
                          <a:effectLst/>
                          <a:latin typeface="+mn-lt"/>
                        </a:rPr>
                        <a:t>335285.6146</a:t>
                      </a:r>
                    </a:p>
                  </a:txBody>
                  <a:tcPr marL="12700" marR="12700" marT="12700" marB="0" anchor="b"/>
                </a:tc>
              </a:tr>
              <a:tr h="370840">
                <a:tc>
                  <a:txBody>
                    <a:bodyPr/>
                    <a:lstStyle/>
                    <a:p>
                      <a:pPr algn="r" fontAlgn="b"/>
                      <a:r>
                        <a:rPr lang="is-IS" sz="2000" b="0" i="0" u="none" strike="noStrike">
                          <a:solidFill>
                            <a:srgbClr val="000000"/>
                          </a:solidFill>
                          <a:effectLst/>
                          <a:latin typeface="+mn-lt"/>
                        </a:rPr>
                        <a:t>270</a:t>
                      </a:r>
                    </a:p>
                  </a:txBody>
                  <a:tcPr marL="12700" marR="12700" marT="12700" marB="0" anchor="b"/>
                </a:tc>
                <a:tc>
                  <a:txBody>
                    <a:bodyPr/>
                    <a:lstStyle/>
                    <a:p>
                      <a:pPr algn="r" fontAlgn="b"/>
                      <a:r>
                        <a:rPr lang="is-IS" sz="2000" b="0" i="0" u="none" strike="noStrike" dirty="0">
                          <a:solidFill>
                            <a:srgbClr val="000000"/>
                          </a:solidFill>
                          <a:effectLst/>
                          <a:latin typeface="+mn-lt"/>
                        </a:rPr>
                        <a:t>237055.1137</a:t>
                      </a:r>
                    </a:p>
                  </a:txBody>
                  <a:tcPr marL="12700" marR="12700" marT="12700" marB="0" anchor="b"/>
                </a:tc>
              </a:tr>
              <a:tr h="370840">
                <a:tc>
                  <a:txBody>
                    <a:bodyPr/>
                    <a:lstStyle/>
                    <a:p>
                      <a:pPr algn="r" fontAlgn="b"/>
                      <a:r>
                        <a:rPr lang="is-IS" sz="2000" b="0" i="0" u="none" strike="noStrike" dirty="0">
                          <a:solidFill>
                            <a:srgbClr val="000000"/>
                          </a:solidFill>
                          <a:effectLst/>
                          <a:latin typeface="+mn-lt"/>
                        </a:rPr>
                        <a:t>300</a:t>
                      </a:r>
                    </a:p>
                  </a:txBody>
                  <a:tcPr marL="12700" marR="12700" marT="12700" marB="0" anchor="b"/>
                </a:tc>
                <a:tc>
                  <a:txBody>
                    <a:bodyPr/>
                    <a:lstStyle/>
                    <a:p>
                      <a:pPr algn="r" fontAlgn="b"/>
                      <a:r>
                        <a:rPr lang="hr-HR" sz="2000" b="0" i="0" u="none" strike="noStrike" dirty="0">
                          <a:solidFill>
                            <a:srgbClr val="000000"/>
                          </a:solidFill>
                          <a:effectLst/>
                          <a:latin typeface="+mn-lt"/>
                        </a:rPr>
                        <a:t>117339.7525</a:t>
                      </a:r>
                    </a:p>
                  </a:txBody>
                  <a:tcPr marL="12700" marR="12700" marT="12700" marB="0" anchor="b"/>
                </a:tc>
              </a:tr>
            </a:tbl>
          </a:graphicData>
        </a:graphic>
      </p:graphicFrame>
      <p:sp>
        <p:nvSpPr>
          <p:cNvPr id="6" name="TextBox 5"/>
          <p:cNvSpPr txBox="1"/>
          <p:nvPr/>
        </p:nvSpPr>
        <p:spPr>
          <a:xfrm>
            <a:off x="129241" y="3905"/>
            <a:ext cx="1438086" cy="523220"/>
          </a:xfrm>
          <a:prstGeom prst="rect">
            <a:avLst/>
          </a:prstGeom>
          <a:noFill/>
        </p:spPr>
        <p:txBody>
          <a:bodyPr wrap="none" rtlCol="0">
            <a:spAutoFit/>
          </a:bodyPr>
          <a:lstStyle/>
          <a:p>
            <a:r>
              <a:rPr lang="en-US" sz="2800" dirty="0" smtClean="0"/>
              <a:t>Pattern2</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3509"/>
            <a:ext cx="8430580" cy="5662645"/>
          </a:xfrm>
          <a:prstGeom prst="rect">
            <a:avLst/>
          </a:prstGeom>
        </p:spPr>
      </p:pic>
    </p:spTree>
    <p:extLst>
      <p:ext uri="{BB962C8B-B14F-4D97-AF65-F5344CB8AC3E}">
        <p14:creationId xmlns:p14="http://schemas.microsoft.com/office/powerpoint/2010/main" val="1300237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013839560"/>
              </p:ext>
            </p:extLst>
          </p:nvPr>
        </p:nvGraphicFramePr>
        <p:xfrm>
          <a:off x="7539123" y="852703"/>
          <a:ext cx="3496234" cy="1501337"/>
        </p:xfrm>
        <a:graphic>
          <a:graphicData uri="http://schemas.openxmlformats.org/drawingml/2006/table">
            <a:tbl>
              <a:tblPr firstRow="1" bandRow="1">
                <a:tableStyleId>{5C22544A-7EE6-4342-B048-85BDC9FD1C3A}</a:tableStyleId>
              </a:tblPr>
              <a:tblGrid>
                <a:gridCol w="1151813"/>
                <a:gridCol w="2344421"/>
              </a:tblGrid>
              <a:tr h="759108">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455209">
                <a:tc>
                  <a:txBody>
                    <a:bodyPr/>
                    <a:lstStyle/>
                    <a:p>
                      <a:r>
                        <a:rPr lang="en-US" dirty="0" smtClean="0"/>
                        <a:t>300</a:t>
                      </a:r>
                      <a:endParaRPr lang="en-US" dirty="0"/>
                    </a:p>
                  </a:txBody>
                  <a:tcPr marL="12700" marR="12700" marT="12700" marB="0" anchor="b"/>
                </a:tc>
                <a:tc>
                  <a:txBody>
                    <a:bodyPr/>
                    <a:lstStyle/>
                    <a:p>
                      <a:pPr algn="r" fontAlgn="b"/>
                      <a:r>
                        <a:rPr lang="is-IS" dirty="0" smtClean="0"/>
                        <a:t>271543.8077749644</a:t>
                      </a:r>
                      <a:endParaRPr lang="hr-HR" sz="2000" b="0" i="0" u="none" strike="noStrike" dirty="0">
                        <a:solidFill>
                          <a:srgbClr val="000000"/>
                        </a:solidFill>
                        <a:effectLst/>
                        <a:latin typeface="+mn-lt"/>
                      </a:endParaRPr>
                    </a:p>
                  </a:txBody>
                  <a:tcPr marL="12700" marR="12700" marT="12700" marB="0" anchor="b"/>
                </a:tc>
              </a:tr>
              <a:tr h="0">
                <a:tc>
                  <a:txBody>
                    <a:bodyPr/>
                    <a:lstStyle/>
                    <a:p>
                      <a:r>
                        <a:rPr lang="en-US" dirty="0" smtClean="0"/>
                        <a:t>320</a:t>
                      </a:r>
                      <a:endParaRPr lang="en-US" dirty="0"/>
                    </a:p>
                  </a:txBody>
                  <a:tcPr marL="12700" marR="12700" marT="12700" marB="0" anchor="b"/>
                </a:tc>
                <a:tc>
                  <a:txBody>
                    <a:bodyPr/>
                    <a:lstStyle/>
                    <a:p>
                      <a:pPr algn="r" fontAlgn="b"/>
                      <a:r>
                        <a:rPr lang="is-IS" dirty="0" smtClean="0"/>
                        <a:t>264088.6912603053</a:t>
                      </a:r>
                      <a:endParaRPr lang="hr-HR" sz="2000" b="0" i="0" u="none" strike="noStrike" dirty="0">
                        <a:solidFill>
                          <a:srgbClr val="000000"/>
                        </a:solidFill>
                        <a:effectLst/>
                        <a:latin typeface="+mn-lt"/>
                      </a:endParaRPr>
                    </a:p>
                  </a:txBody>
                  <a:tcPr marL="12700" marR="12700" marT="12700" marB="0" anchor="b"/>
                </a:tc>
              </a:tr>
            </a:tbl>
          </a:graphicData>
        </a:graphic>
      </p:graphicFrame>
      <p:sp>
        <p:nvSpPr>
          <p:cNvPr id="9" name="TextBox 8"/>
          <p:cNvSpPr txBox="1"/>
          <p:nvPr/>
        </p:nvSpPr>
        <p:spPr>
          <a:xfrm>
            <a:off x="7430240" y="2895445"/>
            <a:ext cx="3885038" cy="830997"/>
          </a:xfrm>
          <a:prstGeom prst="rect">
            <a:avLst/>
          </a:prstGeom>
          <a:noFill/>
        </p:spPr>
        <p:txBody>
          <a:bodyPr wrap="none" rtlCol="0">
            <a:spAutoFit/>
          </a:bodyPr>
          <a:lstStyle/>
          <a:p>
            <a:r>
              <a:rPr lang="en-US" sz="2400" dirty="0" smtClean="0"/>
              <a:t>As predicted, </a:t>
            </a:r>
          </a:p>
          <a:p>
            <a:r>
              <a:rPr lang="en-US" sz="2400" dirty="0" smtClean="0"/>
              <a:t>Extra fitting yields bad result.</a:t>
            </a:r>
            <a:endParaRPr lang="en-US" sz="2400" dirty="0"/>
          </a:p>
        </p:txBody>
      </p:sp>
      <p:sp>
        <p:nvSpPr>
          <p:cNvPr id="10" name="TextBox 9"/>
          <p:cNvSpPr txBox="1"/>
          <p:nvPr/>
        </p:nvSpPr>
        <p:spPr>
          <a:xfrm>
            <a:off x="129241" y="3905"/>
            <a:ext cx="1438086" cy="523220"/>
          </a:xfrm>
          <a:prstGeom prst="rect">
            <a:avLst/>
          </a:prstGeom>
          <a:noFill/>
        </p:spPr>
        <p:txBody>
          <a:bodyPr wrap="none" rtlCol="0">
            <a:spAutoFit/>
          </a:bodyPr>
          <a:lstStyle/>
          <a:p>
            <a:r>
              <a:rPr lang="en-US" sz="2800" dirty="0" smtClean="0"/>
              <a:t>Pattern2</a:t>
            </a:r>
            <a:endParaRPr lang="en-US" sz="28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240" y="614139"/>
            <a:ext cx="7383903" cy="5096195"/>
          </a:xfrm>
        </p:spPr>
      </p:pic>
    </p:spTree>
    <p:extLst>
      <p:ext uri="{BB962C8B-B14F-4D97-AF65-F5344CB8AC3E}">
        <p14:creationId xmlns:p14="http://schemas.microsoft.com/office/powerpoint/2010/main" val="1341058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680" y="0"/>
            <a:ext cx="4883966" cy="830997"/>
          </a:xfrm>
          <a:prstGeom prst="rect">
            <a:avLst/>
          </a:prstGeom>
          <a:noFill/>
        </p:spPr>
        <p:txBody>
          <a:bodyPr wrap="none" rtlCol="0">
            <a:spAutoFit/>
          </a:bodyPr>
          <a:lstStyle/>
          <a:p>
            <a:r>
              <a:rPr lang="en-US" sz="4800" dirty="0" smtClean="0"/>
              <a:t>Model Explanation</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606347919"/>
              </p:ext>
            </p:extLst>
          </p:nvPr>
        </p:nvGraphicFramePr>
        <p:xfrm>
          <a:off x="102086" y="1401049"/>
          <a:ext cx="6583680" cy="4663440"/>
        </p:xfrm>
        <a:graphic>
          <a:graphicData uri="http://schemas.openxmlformats.org/drawingml/2006/table">
            <a:tbl>
              <a:tblPr firstRow="1" bandRow="1">
                <a:tableStyleId>{5C22544A-7EE6-4342-B048-85BDC9FD1C3A}</a:tableStyleId>
              </a:tblPr>
              <a:tblGrid>
                <a:gridCol w="1807285"/>
                <a:gridCol w="4776395"/>
              </a:tblGrid>
              <a:tr h="0">
                <a:tc>
                  <a:txBody>
                    <a:bodyPr/>
                    <a:lstStyle/>
                    <a:p>
                      <a:r>
                        <a:rPr lang="en-US" dirty="0" err="1" smtClean="0"/>
                        <a:t>itemss</a:t>
                      </a:r>
                      <a:endParaRPr lang="en-US" dirty="0"/>
                    </a:p>
                  </a:txBody>
                  <a:tcPr/>
                </a:tc>
                <a:tc>
                  <a:txBody>
                    <a:bodyPr/>
                    <a:lstStyle/>
                    <a:p>
                      <a:r>
                        <a:rPr lang="en-US" dirty="0" smtClean="0"/>
                        <a:t>explanations</a:t>
                      </a:r>
                      <a:endParaRPr lang="en-US" dirty="0"/>
                    </a:p>
                  </a:txBody>
                  <a:tcPr/>
                </a:tc>
              </a:tr>
              <a:tr h="365337">
                <a:tc>
                  <a:txBody>
                    <a:bodyPr/>
                    <a:lstStyle/>
                    <a:p>
                      <a:r>
                        <a:rPr lang="en-US" dirty="0" smtClean="0"/>
                        <a:t>data</a:t>
                      </a:r>
                      <a:endParaRPr lang="en-US" dirty="0"/>
                    </a:p>
                  </a:txBody>
                  <a:tcPr/>
                </a:tc>
                <a:tc>
                  <a:txBody>
                    <a:bodyPr/>
                    <a:lstStyle/>
                    <a:p>
                      <a:r>
                        <a:rPr lang="en-US" baseline="0" dirty="0" smtClean="0"/>
                        <a:t>Dif. of </a:t>
                      </a:r>
                      <a:r>
                        <a:rPr lang="en-US" baseline="0" dirty="0" err="1" smtClean="0"/>
                        <a:t>topix</a:t>
                      </a:r>
                      <a:r>
                        <a:rPr lang="en-US" baseline="0" dirty="0" smtClean="0"/>
                        <a:t> from jan-92(204) to Apr-05 (362)</a:t>
                      </a:r>
                      <a:endParaRPr lang="en-US" dirty="0"/>
                    </a:p>
                  </a:txBody>
                  <a:tcPr/>
                </a:tc>
              </a:tr>
              <a:tr h="365337">
                <a:tc>
                  <a:txBody>
                    <a:bodyPr/>
                    <a:lstStyle/>
                    <a:p>
                      <a:r>
                        <a:rPr lang="en-US" dirty="0" smtClean="0"/>
                        <a:t>Training</a:t>
                      </a:r>
                      <a:r>
                        <a:rPr lang="en-US" baseline="0" dirty="0" smtClean="0"/>
                        <a:t> data </a:t>
                      </a:r>
                      <a:endParaRPr lang="en-US" dirty="0"/>
                    </a:p>
                  </a:txBody>
                  <a:tcPr/>
                </a:tc>
                <a:tc>
                  <a:txBody>
                    <a:bodyPr/>
                    <a:lstStyle/>
                    <a:p>
                      <a:r>
                        <a:rPr lang="en-US" dirty="0" err="1" smtClean="0"/>
                        <a:t>Dif</a:t>
                      </a:r>
                      <a:r>
                        <a:rPr lang="en-US" dirty="0" smtClean="0"/>
                        <a:t> . of </a:t>
                      </a:r>
                      <a:r>
                        <a:rPr lang="en-US" dirty="0" err="1" smtClean="0"/>
                        <a:t>Topix</a:t>
                      </a:r>
                      <a:r>
                        <a:rPr lang="en-US" dirty="0" smtClean="0"/>
                        <a:t> from jan-92(204) to Dec-99</a:t>
                      </a:r>
                      <a:r>
                        <a:rPr lang="en-US" baseline="0" dirty="0" smtClean="0"/>
                        <a:t> ( 298) </a:t>
                      </a:r>
                      <a:endParaRPr lang="en-US" dirty="0"/>
                    </a:p>
                  </a:txBody>
                  <a:tcPr/>
                </a:tc>
              </a:tr>
              <a:tr h="365337">
                <a:tc>
                  <a:txBody>
                    <a:bodyPr/>
                    <a:lstStyle/>
                    <a:p>
                      <a:r>
                        <a:rPr lang="en-US" dirty="0" smtClean="0"/>
                        <a:t>Model structure</a:t>
                      </a:r>
                      <a:endParaRPr lang="en-US" dirty="0"/>
                    </a:p>
                  </a:txBody>
                  <a:tcPr/>
                </a:tc>
                <a:tc>
                  <a:txBody>
                    <a:bodyPr/>
                    <a:lstStyle/>
                    <a:p>
                      <a:r>
                        <a:rPr lang="en-US" dirty="0" smtClean="0"/>
                        <a:t>Basic</a:t>
                      </a:r>
                      <a:r>
                        <a:rPr lang="en-US" baseline="0" dirty="0" smtClean="0"/>
                        <a:t> RNN with </a:t>
                      </a:r>
                      <a:r>
                        <a:rPr lang="en-US" baseline="0" dirty="0" err="1" smtClean="0"/>
                        <a:t>outputprojectionwrapper</a:t>
                      </a:r>
                      <a:endParaRPr lang="en-US" dirty="0"/>
                    </a:p>
                  </a:txBody>
                  <a:tcPr/>
                </a:tc>
              </a:tr>
              <a:tr h="365337">
                <a:tc>
                  <a:txBody>
                    <a:bodyPr/>
                    <a:lstStyle/>
                    <a:p>
                      <a:r>
                        <a:rPr lang="en-US" dirty="0" err="1" smtClean="0"/>
                        <a:t>n_steps</a:t>
                      </a:r>
                      <a:endParaRPr lang="en-US" dirty="0"/>
                    </a:p>
                  </a:txBody>
                  <a:tcPr/>
                </a:tc>
                <a:tc>
                  <a:txBody>
                    <a:bodyPr/>
                    <a:lstStyle/>
                    <a:p>
                      <a:r>
                        <a:rPr lang="en-US" dirty="0" smtClean="0"/>
                        <a:t>20</a:t>
                      </a:r>
                      <a:endParaRPr lang="en-US" dirty="0"/>
                    </a:p>
                  </a:txBody>
                  <a:tcPr/>
                </a:tc>
              </a:tr>
              <a:tr h="365337">
                <a:tc>
                  <a:txBody>
                    <a:bodyPr/>
                    <a:lstStyle/>
                    <a:p>
                      <a:r>
                        <a:rPr lang="en-US" dirty="0" err="1" smtClean="0"/>
                        <a:t>n_inputs</a:t>
                      </a:r>
                      <a:endParaRPr lang="en-US" dirty="0"/>
                    </a:p>
                  </a:txBody>
                  <a:tcPr/>
                </a:tc>
                <a:tc>
                  <a:txBody>
                    <a:bodyPr/>
                    <a:lstStyle/>
                    <a:p>
                      <a:r>
                        <a:rPr lang="en-US" dirty="0" smtClean="0"/>
                        <a:t>2 </a:t>
                      </a:r>
                      <a:r>
                        <a:rPr lang="en-US" baseline="0" dirty="0" smtClean="0"/>
                        <a:t>( original and </a:t>
                      </a:r>
                      <a:r>
                        <a:rPr lang="en-US" baseline="0" dirty="0" err="1" smtClean="0"/>
                        <a:t>dif</a:t>
                      </a:r>
                      <a:r>
                        <a:rPr lang="en-US" baseline="0" dirty="0" smtClean="0"/>
                        <a:t> ) </a:t>
                      </a:r>
                      <a:endParaRPr lang="en-US" dirty="0"/>
                    </a:p>
                  </a:txBody>
                  <a:tcPr/>
                </a:tc>
              </a:tr>
              <a:tr h="365337">
                <a:tc>
                  <a:txBody>
                    <a:bodyPr/>
                    <a:lstStyle/>
                    <a:p>
                      <a:r>
                        <a:rPr lang="en-US" dirty="0" err="1" smtClean="0"/>
                        <a:t>n_nuerons</a:t>
                      </a:r>
                      <a:endParaRPr lang="en-US" dirty="0"/>
                    </a:p>
                  </a:txBody>
                  <a:tcPr/>
                </a:tc>
                <a:tc>
                  <a:txBody>
                    <a:bodyPr/>
                    <a:lstStyle/>
                    <a:p>
                      <a:r>
                        <a:rPr lang="en-US" dirty="0" smtClean="0"/>
                        <a:t>100</a:t>
                      </a:r>
                      <a:endParaRPr lang="en-US" dirty="0"/>
                    </a:p>
                  </a:txBody>
                  <a:tcPr/>
                </a:tc>
              </a:tr>
              <a:tr h="365337">
                <a:tc>
                  <a:txBody>
                    <a:bodyPr/>
                    <a:lstStyle/>
                    <a:p>
                      <a:r>
                        <a:rPr lang="en-US" dirty="0" err="1" smtClean="0"/>
                        <a:t>n_outputs</a:t>
                      </a:r>
                      <a:endParaRPr lang="en-US" dirty="0"/>
                    </a:p>
                  </a:txBody>
                  <a:tcPr/>
                </a:tc>
                <a:tc>
                  <a:txBody>
                    <a:bodyPr/>
                    <a:lstStyle/>
                    <a:p>
                      <a:r>
                        <a:rPr lang="en-US" dirty="0" smtClean="0"/>
                        <a:t>3</a:t>
                      </a:r>
                      <a:endParaRPr lang="en-US" dirty="0"/>
                    </a:p>
                  </a:txBody>
                  <a:tcPr/>
                </a:tc>
              </a:tr>
              <a:tr h="365337">
                <a:tc>
                  <a:txBody>
                    <a:bodyPr/>
                    <a:lstStyle/>
                    <a:p>
                      <a:r>
                        <a:rPr lang="en-US" dirty="0" smtClean="0"/>
                        <a:t>Model type</a:t>
                      </a:r>
                      <a:endParaRPr lang="en-US" dirty="0"/>
                    </a:p>
                  </a:txBody>
                  <a:tcPr/>
                </a:tc>
                <a:tc>
                  <a:txBody>
                    <a:bodyPr/>
                    <a:lstStyle/>
                    <a:p>
                      <a:r>
                        <a:rPr lang="en-US" dirty="0" smtClean="0"/>
                        <a:t>Sequence-vector </a:t>
                      </a:r>
                      <a:endParaRPr lang="en-US" dirty="0"/>
                    </a:p>
                  </a:txBody>
                  <a:tcPr/>
                </a:tc>
              </a:tr>
              <a:tr h="365337">
                <a:tc>
                  <a:txBody>
                    <a:bodyPr/>
                    <a:lstStyle/>
                    <a:p>
                      <a:r>
                        <a:rPr lang="en-US" dirty="0" err="1" smtClean="0"/>
                        <a:t>Learning</a:t>
                      </a:r>
                      <a:r>
                        <a:rPr lang="en-US" baseline="0" dirty="0" err="1" smtClean="0"/>
                        <a:t>_rate</a:t>
                      </a:r>
                      <a:endParaRPr lang="en-US" dirty="0"/>
                    </a:p>
                  </a:txBody>
                  <a:tcPr/>
                </a:tc>
                <a:tc>
                  <a:txBody>
                    <a:bodyPr/>
                    <a:lstStyle/>
                    <a:p>
                      <a:r>
                        <a:rPr lang="en-US" dirty="0" smtClean="0"/>
                        <a:t>0.001</a:t>
                      </a:r>
                      <a:endParaRPr lang="en-US" dirty="0"/>
                    </a:p>
                  </a:txBody>
                  <a:tcPr/>
                </a:tc>
              </a:tr>
              <a:tr h="365337">
                <a:tc>
                  <a:txBody>
                    <a:bodyPr/>
                    <a:lstStyle/>
                    <a:p>
                      <a:r>
                        <a:rPr lang="en-US" dirty="0" smtClean="0"/>
                        <a:t>Cost</a:t>
                      </a:r>
                      <a:r>
                        <a:rPr lang="en-US" baseline="0" dirty="0" smtClean="0"/>
                        <a:t> function </a:t>
                      </a:r>
                      <a:endParaRPr lang="en-US" dirty="0"/>
                    </a:p>
                  </a:txBody>
                  <a:tcPr/>
                </a:tc>
                <a:tc>
                  <a:txBody>
                    <a:bodyPr/>
                    <a:lstStyle/>
                    <a:p>
                      <a:r>
                        <a:rPr lang="en-US" dirty="0" smtClean="0"/>
                        <a:t>The 20</a:t>
                      </a:r>
                      <a:r>
                        <a:rPr lang="en-US" baseline="30000" dirty="0" smtClean="0"/>
                        <a:t>th</a:t>
                      </a:r>
                      <a:r>
                        <a:rPr lang="en-US" dirty="0" smtClean="0"/>
                        <a:t> vector </a:t>
                      </a:r>
                    </a:p>
                    <a:p>
                      <a:r>
                        <a:rPr lang="en-US" dirty="0" smtClean="0"/>
                        <a:t>SSE</a:t>
                      </a:r>
                      <a:r>
                        <a:rPr lang="en-US" baseline="0" dirty="0" smtClean="0"/>
                        <a:t> of </a:t>
                      </a:r>
                      <a:r>
                        <a:rPr lang="mr-IN" baseline="0" dirty="0" err="1" smtClean="0"/>
                        <a:t>outputs</a:t>
                      </a:r>
                      <a:r>
                        <a:rPr lang="mr-IN" baseline="0" dirty="0" smtClean="0"/>
                        <a:t>[:,19,:] - </a:t>
                      </a:r>
                      <a:r>
                        <a:rPr lang="mr-IN" baseline="0" dirty="0" err="1" smtClean="0"/>
                        <a:t>y</a:t>
                      </a:r>
                      <a:r>
                        <a:rPr lang="mr-IN" baseline="0" dirty="0" smtClean="0"/>
                        <a:t>[:,19,:]</a:t>
                      </a:r>
                      <a:endParaRPr lang="en-US" dirty="0"/>
                    </a:p>
                  </a:txBody>
                  <a:tcPr/>
                </a:tc>
              </a:tr>
              <a:tr h="365337">
                <a:tc>
                  <a:txBody>
                    <a:bodyPr/>
                    <a:lstStyle/>
                    <a:p>
                      <a:r>
                        <a:rPr lang="en-US" dirty="0" smtClean="0"/>
                        <a:t>Optimizer</a:t>
                      </a:r>
                      <a:endParaRPr lang="en-US" dirty="0"/>
                    </a:p>
                  </a:txBody>
                  <a:tcPr/>
                </a:tc>
                <a:tc>
                  <a:txBody>
                    <a:bodyPr/>
                    <a:lstStyle/>
                    <a:p>
                      <a:r>
                        <a:rPr lang="en-US" dirty="0" err="1" smtClean="0"/>
                        <a:t>Adamoptimizer</a:t>
                      </a:r>
                      <a:r>
                        <a:rPr lang="en-US" baseline="0" dirty="0" smtClean="0"/>
                        <a:t> </a:t>
                      </a:r>
                      <a:endParaRPr lang="en-US" dirty="0"/>
                    </a:p>
                  </a:txBody>
                  <a:tcP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766" y="466164"/>
            <a:ext cx="4947969" cy="308623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766" y="3692352"/>
            <a:ext cx="5029199" cy="3165648"/>
          </a:xfrm>
          <a:prstGeom prst="rect">
            <a:avLst/>
          </a:prstGeom>
        </p:spPr>
      </p:pic>
      <p:sp>
        <p:nvSpPr>
          <p:cNvPr id="9" name="TextBox 8"/>
          <p:cNvSpPr txBox="1"/>
          <p:nvPr/>
        </p:nvSpPr>
        <p:spPr>
          <a:xfrm>
            <a:off x="215153" y="891762"/>
            <a:ext cx="4884094" cy="369332"/>
          </a:xfrm>
          <a:prstGeom prst="rect">
            <a:avLst/>
          </a:prstGeom>
          <a:noFill/>
        </p:spPr>
        <p:txBody>
          <a:bodyPr wrap="none" rtlCol="0">
            <a:spAutoFit/>
          </a:bodyPr>
          <a:lstStyle/>
          <a:p>
            <a:r>
              <a:rPr lang="en-US" dirty="0" smtClean="0"/>
              <a:t>Limit data from jan-92 </a:t>
            </a:r>
            <a:r>
              <a:rPr lang="en-US" smtClean="0"/>
              <a:t>to Dec-99 for training data</a:t>
            </a:r>
            <a:endParaRPr lang="en-US"/>
          </a:p>
        </p:txBody>
      </p:sp>
    </p:spTree>
    <p:extLst>
      <p:ext uri="{BB962C8B-B14F-4D97-AF65-F5344CB8AC3E}">
        <p14:creationId xmlns:p14="http://schemas.microsoft.com/office/powerpoint/2010/main" val="210912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939537022"/>
              </p:ext>
            </p:extLst>
          </p:nvPr>
        </p:nvGraphicFramePr>
        <p:xfrm>
          <a:off x="7365164" y="321047"/>
          <a:ext cx="3496234" cy="1531817"/>
        </p:xfrm>
        <a:graphic>
          <a:graphicData uri="http://schemas.openxmlformats.org/drawingml/2006/table">
            <a:tbl>
              <a:tblPr firstRow="1" bandRow="1">
                <a:tableStyleId>{5C22544A-7EE6-4342-B048-85BDC9FD1C3A}</a:tableStyleId>
              </a:tblPr>
              <a:tblGrid>
                <a:gridCol w="1151813"/>
                <a:gridCol w="2344421"/>
              </a:tblGrid>
              <a:tr h="759108">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455209">
                <a:tc>
                  <a:txBody>
                    <a:bodyPr/>
                    <a:lstStyle/>
                    <a:p>
                      <a:r>
                        <a:rPr lang="en-US" dirty="0" smtClean="0"/>
                        <a:t>300</a:t>
                      </a:r>
                      <a:endParaRPr lang="en-US" dirty="0"/>
                    </a:p>
                  </a:txBody>
                  <a:tcPr marL="12700" marR="12700" marT="12700" marB="0" anchor="b"/>
                </a:tc>
                <a:tc>
                  <a:txBody>
                    <a:bodyPr/>
                    <a:lstStyle/>
                    <a:p>
                      <a:pPr algn="r" fontAlgn="b"/>
                      <a:r>
                        <a:rPr lang="is-IS" sz="2000" b="0" i="0" u="none" strike="noStrike" dirty="0">
                          <a:solidFill>
                            <a:srgbClr val="000000"/>
                          </a:solidFill>
                          <a:effectLst/>
                          <a:latin typeface="+mn-lt"/>
                        </a:rPr>
                        <a:t>116236.1932</a:t>
                      </a:r>
                    </a:p>
                  </a:txBody>
                  <a:tcPr marL="12700" marR="12700" marT="12700" marB="0" anchor="b"/>
                </a:tc>
              </a:tr>
              <a:tr h="0">
                <a:tc>
                  <a:txBody>
                    <a:bodyPr/>
                    <a:lstStyle/>
                    <a:p>
                      <a:r>
                        <a:rPr lang="en-US" dirty="0" smtClean="0"/>
                        <a:t>320</a:t>
                      </a:r>
                      <a:endParaRPr lang="en-US" dirty="0"/>
                    </a:p>
                  </a:txBody>
                  <a:tcPr marL="12700" marR="12700" marT="12700" marB="0" anchor="b"/>
                </a:tc>
                <a:tc>
                  <a:txBody>
                    <a:bodyPr/>
                    <a:lstStyle/>
                    <a:p>
                      <a:pPr algn="r" fontAlgn="b"/>
                      <a:r>
                        <a:rPr lang="nb-NO" sz="2000" b="0" i="0" u="none" strike="noStrike" dirty="0" smtClean="0">
                          <a:solidFill>
                            <a:srgbClr val="000000"/>
                          </a:solidFill>
                          <a:effectLst/>
                          <a:latin typeface="+mn-lt"/>
                        </a:rPr>
                        <a:t>383525.4785</a:t>
                      </a:r>
                      <a:endParaRPr lang="nb-NO" sz="2000" b="0" i="0" u="none" strike="noStrike" dirty="0">
                        <a:solidFill>
                          <a:srgbClr val="000000"/>
                        </a:solidFill>
                        <a:effectLst/>
                        <a:latin typeface="+mn-lt"/>
                      </a:endParaRPr>
                    </a:p>
                  </a:txBody>
                  <a:tcPr marL="12700" marR="12700" marT="12700" marB="0" anchor="b"/>
                </a:tc>
              </a:tr>
            </a:tbl>
          </a:graphicData>
        </a:graphic>
      </p:graphicFrame>
      <p:sp>
        <p:nvSpPr>
          <p:cNvPr id="5" name="TextBox 4"/>
          <p:cNvSpPr txBox="1"/>
          <p:nvPr/>
        </p:nvSpPr>
        <p:spPr>
          <a:xfrm>
            <a:off x="7082341" y="2247310"/>
            <a:ext cx="5332550" cy="1015663"/>
          </a:xfrm>
          <a:prstGeom prst="rect">
            <a:avLst/>
          </a:prstGeom>
          <a:noFill/>
        </p:spPr>
        <p:txBody>
          <a:bodyPr wrap="none" rtlCol="0">
            <a:spAutoFit/>
          </a:bodyPr>
          <a:lstStyle/>
          <a:p>
            <a:r>
              <a:rPr lang="en-US" sz="2000" dirty="0" smtClean="0"/>
              <a:t>In a short range, fitting becomes better </a:t>
            </a:r>
          </a:p>
          <a:p>
            <a:r>
              <a:rPr lang="en-US" sz="2000" dirty="0" smtClean="0"/>
              <a:t>But exotic dynamic in terms of training data </a:t>
            </a:r>
          </a:p>
          <a:p>
            <a:r>
              <a:rPr lang="en-US" sz="2000" dirty="0" smtClean="0"/>
              <a:t> results become quite poorer than pattern1 case  </a:t>
            </a:r>
            <a:endParaRPr lang="en-US" sz="20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924" y="188387"/>
            <a:ext cx="6893417" cy="4700854"/>
          </a:xfrm>
        </p:spPr>
      </p:pic>
    </p:spTree>
    <p:extLst>
      <p:ext uri="{BB962C8B-B14F-4D97-AF65-F5344CB8AC3E}">
        <p14:creationId xmlns:p14="http://schemas.microsoft.com/office/powerpoint/2010/main" val="1499551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680" y="0"/>
            <a:ext cx="4883966" cy="830997"/>
          </a:xfrm>
          <a:prstGeom prst="rect">
            <a:avLst/>
          </a:prstGeom>
          <a:noFill/>
        </p:spPr>
        <p:txBody>
          <a:bodyPr wrap="none" rtlCol="0">
            <a:spAutoFit/>
          </a:bodyPr>
          <a:lstStyle/>
          <a:p>
            <a:r>
              <a:rPr lang="en-US" sz="4800" dirty="0" smtClean="0"/>
              <a:t>Model Explanation</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1758155517"/>
              </p:ext>
            </p:extLst>
          </p:nvPr>
        </p:nvGraphicFramePr>
        <p:xfrm>
          <a:off x="18823" y="1321859"/>
          <a:ext cx="6583680" cy="4663440"/>
        </p:xfrm>
        <a:graphic>
          <a:graphicData uri="http://schemas.openxmlformats.org/drawingml/2006/table">
            <a:tbl>
              <a:tblPr firstRow="1" bandRow="1">
                <a:tableStyleId>{5C22544A-7EE6-4342-B048-85BDC9FD1C3A}</a:tableStyleId>
              </a:tblPr>
              <a:tblGrid>
                <a:gridCol w="1807285"/>
                <a:gridCol w="4776395"/>
              </a:tblGrid>
              <a:tr h="0">
                <a:tc>
                  <a:txBody>
                    <a:bodyPr/>
                    <a:lstStyle/>
                    <a:p>
                      <a:r>
                        <a:rPr lang="en-US" dirty="0" err="1" smtClean="0"/>
                        <a:t>itemss</a:t>
                      </a:r>
                      <a:endParaRPr lang="en-US" dirty="0"/>
                    </a:p>
                  </a:txBody>
                  <a:tcPr/>
                </a:tc>
                <a:tc>
                  <a:txBody>
                    <a:bodyPr/>
                    <a:lstStyle/>
                    <a:p>
                      <a:r>
                        <a:rPr lang="en-US" dirty="0" smtClean="0"/>
                        <a:t>explanations</a:t>
                      </a:r>
                      <a:endParaRPr lang="en-US" dirty="0"/>
                    </a:p>
                  </a:txBody>
                  <a:tcPr/>
                </a:tc>
              </a:tr>
              <a:tr h="365337">
                <a:tc>
                  <a:txBody>
                    <a:bodyPr/>
                    <a:lstStyle/>
                    <a:p>
                      <a:r>
                        <a:rPr lang="en-US" dirty="0" smtClean="0"/>
                        <a:t>data</a:t>
                      </a:r>
                      <a:endParaRPr lang="en-US" dirty="0"/>
                    </a:p>
                  </a:txBody>
                  <a:tcPr/>
                </a:tc>
                <a:tc>
                  <a:txBody>
                    <a:bodyPr/>
                    <a:lstStyle/>
                    <a:p>
                      <a:r>
                        <a:rPr lang="en-US" baseline="0" dirty="0" smtClean="0"/>
                        <a:t>Dif. of </a:t>
                      </a:r>
                      <a:r>
                        <a:rPr lang="en-US" baseline="0" dirty="0" err="1" smtClean="0"/>
                        <a:t>topix</a:t>
                      </a:r>
                      <a:r>
                        <a:rPr lang="en-US" baseline="0" dirty="0" smtClean="0"/>
                        <a:t> from jan-75 to Apr-05 (362)</a:t>
                      </a:r>
                      <a:endParaRPr lang="en-US" dirty="0"/>
                    </a:p>
                  </a:txBody>
                  <a:tcPr/>
                </a:tc>
              </a:tr>
              <a:tr h="365337">
                <a:tc>
                  <a:txBody>
                    <a:bodyPr/>
                    <a:lstStyle/>
                    <a:p>
                      <a:r>
                        <a:rPr lang="en-US" dirty="0" smtClean="0"/>
                        <a:t>Training</a:t>
                      </a:r>
                      <a:r>
                        <a:rPr lang="en-US" baseline="0" dirty="0" smtClean="0"/>
                        <a:t> data </a:t>
                      </a:r>
                      <a:endParaRPr lang="en-US" dirty="0"/>
                    </a:p>
                  </a:txBody>
                  <a:tcPr/>
                </a:tc>
                <a:tc>
                  <a:txBody>
                    <a:bodyPr/>
                    <a:lstStyle/>
                    <a:p>
                      <a:r>
                        <a:rPr lang="en-US" dirty="0" err="1" smtClean="0"/>
                        <a:t>Dif</a:t>
                      </a:r>
                      <a:r>
                        <a:rPr lang="en-US" dirty="0" smtClean="0"/>
                        <a:t> . of </a:t>
                      </a:r>
                      <a:r>
                        <a:rPr lang="en-US" dirty="0" err="1" smtClean="0"/>
                        <a:t>Topix</a:t>
                      </a:r>
                      <a:r>
                        <a:rPr lang="en-US" dirty="0" smtClean="0"/>
                        <a:t> from jan-75 to Dec-99</a:t>
                      </a:r>
                      <a:r>
                        <a:rPr lang="en-US" baseline="0" dirty="0" smtClean="0"/>
                        <a:t> ( 298) </a:t>
                      </a:r>
                      <a:endParaRPr lang="en-US" dirty="0"/>
                    </a:p>
                  </a:txBody>
                  <a:tcPr/>
                </a:tc>
              </a:tr>
              <a:tr h="365337">
                <a:tc>
                  <a:txBody>
                    <a:bodyPr/>
                    <a:lstStyle/>
                    <a:p>
                      <a:r>
                        <a:rPr lang="en-US" dirty="0" smtClean="0"/>
                        <a:t>Model structure</a:t>
                      </a:r>
                      <a:endParaRPr lang="en-US" dirty="0"/>
                    </a:p>
                  </a:txBody>
                  <a:tcPr/>
                </a:tc>
                <a:tc>
                  <a:txBody>
                    <a:bodyPr/>
                    <a:lstStyle/>
                    <a:p>
                      <a:r>
                        <a:rPr lang="en-US" dirty="0" smtClean="0"/>
                        <a:t>See</a:t>
                      </a:r>
                      <a:r>
                        <a:rPr lang="en-US" baseline="0" dirty="0" smtClean="0"/>
                        <a:t> right pictures. </a:t>
                      </a:r>
                      <a:endParaRPr lang="en-US" dirty="0"/>
                    </a:p>
                  </a:txBody>
                  <a:tcPr/>
                </a:tc>
              </a:tr>
              <a:tr h="365337">
                <a:tc>
                  <a:txBody>
                    <a:bodyPr/>
                    <a:lstStyle/>
                    <a:p>
                      <a:r>
                        <a:rPr lang="en-US" dirty="0" err="1" smtClean="0"/>
                        <a:t>n_steps</a:t>
                      </a:r>
                      <a:endParaRPr lang="en-US" dirty="0"/>
                    </a:p>
                  </a:txBody>
                  <a:tcPr/>
                </a:tc>
                <a:tc>
                  <a:txBody>
                    <a:bodyPr/>
                    <a:lstStyle/>
                    <a:p>
                      <a:r>
                        <a:rPr lang="en-US" dirty="0" smtClean="0"/>
                        <a:t>20</a:t>
                      </a:r>
                      <a:endParaRPr lang="en-US" dirty="0"/>
                    </a:p>
                  </a:txBody>
                  <a:tcPr/>
                </a:tc>
              </a:tr>
              <a:tr h="365337">
                <a:tc>
                  <a:txBody>
                    <a:bodyPr/>
                    <a:lstStyle/>
                    <a:p>
                      <a:r>
                        <a:rPr lang="en-US" dirty="0" err="1" smtClean="0"/>
                        <a:t>n_inputs</a:t>
                      </a:r>
                      <a:endParaRPr lang="en-US" dirty="0"/>
                    </a:p>
                  </a:txBody>
                  <a:tcPr/>
                </a:tc>
                <a:tc>
                  <a:txBody>
                    <a:bodyPr/>
                    <a:lstStyle/>
                    <a:p>
                      <a:r>
                        <a:rPr lang="en-US" dirty="0" smtClean="0"/>
                        <a:t>2 </a:t>
                      </a:r>
                      <a:r>
                        <a:rPr lang="en-US" baseline="0" dirty="0" smtClean="0"/>
                        <a:t>( original and </a:t>
                      </a:r>
                      <a:r>
                        <a:rPr lang="en-US" baseline="0" dirty="0" err="1" smtClean="0"/>
                        <a:t>dif</a:t>
                      </a:r>
                      <a:r>
                        <a:rPr lang="en-US" baseline="0" dirty="0" smtClean="0"/>
                        <a:t> ) </a:t>
                      </a:r>
                      <a:endParaRPr lang="en-US" dirty="0"/>
                    </a:p>
                  </a:txBody>
                  <a:tcPr/>
                </a:tc>
              </a:tr>
              <a:tr h="365337">
                <a:tc>
                  <a:txBody>
                    <a:bodyPr/>
                    <a:lstStyle/>
                    <a:p>
                      <a:r>
                        <a:rPr lang="en-US" dirty="0" err="1" smtClean="0"/>
                        <a:t>n_nuerons</a:t>
                      </a:r>
                      <a:endParaRPr lang="en-US" dirty="0"/>
                    </a:p>
                  </a:txBody>
                  <a:tcPr/>
                </a:tc>
                <a:tc>
                  <a:txBody>
                    <a:bodyPr/>
                    <a:lstStyle/>
                    <a:p>
                      <a:r>
                        <a:rPr lang="en-US" dirty="0" smtClean="0"/>
                        <a:t>100</a:t>
                      </a:r>
                      <a:endParaRPr lang="en-US" dirty="0"/>
                    </a:p>
                  </a:txBody>
                  <a:tcPr/>
                </a:tc>
              </a:tr>
              <a:tr h="365337">
                <a:tc>
                  <a:txBody>
                    <a:bodyPr/>
                    <a:lstStyle/>
                    <a:p>
                      <a:r>
                        <a:rPr lang="en-US" dirty="0" err="1" smtClean="0"/>
                        <a:t>n_outputs</a:t>
                      </a:r>
                      <a:endParaRPr lang="en-US" dirty="0"/>
                    </a:p>
                  </a:txBody>
                  <a:tcPr/>
                </a:tc>
                <a:tc>
                  <a:txBody>
                    <a:bodyPr/>
                    <a:lstStyle/>
                    <a:p>
                      <a:r>
                        <a:rPr lang="en-US" dirty="0" smtClean="0"/>
                        <a:t>3</a:t>
                      </a:r>
                      <a:endParaRPr lang="en-US" dirty="0"/>
                    </a:p>
                  </a:txBody>
                  <a:tcPr/>
                </a:tc>
              </a:tr>
              <a:tr h="365337">
                <a:tc>
                  <a:txBody>
                    <a:bodyPr/>
                    <a:lstStyle/>
                    <a:p>
                      <a:r>
                        <a:rPr lang="en-US" dirty="0" smtClean="0"/>
                        <a:t>Model type</a:t>
                      </a:r>
                      <a:endParaRPr lang="en-US" dirty="0"/>
                    </a:p>
                  </a:txBody>
                  <a:tcPr/>
                </a:tc>
                <a:tc>
                  <a:txBody>
                    <a:bodyPr/>
                    <a:lstStyle/>
                    <a:p>
                      <a:r>
                        <a:rPr lang="en-US" dirty="0" smtClean="0"/>
                        <a:t>Sequence-vector </a:t>
                      </a:r>
                      <a:endParaRPr lang="en-US" dirty="0"/>
                    </a:p>
                  </a:txBody>
                  <a:tcPr/>
                </a:tc>
              </a:tr>
              <a:tr h="365337">
                <a:tc>
                  <a:txBody>
                    <a:bodyPr/>
                    <a:lstStyle/>
                    <a:p>
                      <a:r>
                        <a:rPr lang="en-US" dirty="0" err="1" smtClean="0"/>
                        <a:t>Learning</a:t>
                      </a:r>
                      <a:r>
                        <a:rPr lang="en-US" baseline="0" dirty="0" err="1" smtClean="0"/>
                        <a:t>_rate</a:t>
                      </a:r>
                      <a:endParaRPr lang="en-US" dirty="0"/>
                    </a:p>
                  </a:txBody>
                  <a:tcPr/>
                </a:tc>
                <a:tc>
                  <a:txBody>
                    <a:bodyPr/>
                    <a:lstStyle/>
                    <a:p>
                      <a:r>
                        <a:rPr lang="en-US" dirty="0" smtClean="0"/>
                        <a:t>0.001</a:t>
                      </a:r>
                      <a:endParaRPr lang="en-US" dirty="0"/>
                    </a:p>
                  </a:txBody>
                  <a:tcPr/>
                </a:tc>
              </a:tr>
              <a:tr h="365337">
                <a:tc>
                  <a:txBody>
                    <a:bodyPr/>
                    <a:lstStyle/>
                    <a:p>
                      <a:r>
                        <a:rPr lang="en-US" dirty="0" smtClean="0"/>
                        <a:t>Cost</a:t>
                      </a:r>
                      <a:r>
                        <a:rPr lang="en-US" baseline="0" dirty="0" smtClean="0"/>
                        <a:t> function </a:t>
                      </a:r>
                      <a:endParaRPr lang="en-US" dirty="0"/>
                    </a:p>
                  </a:txBody>
                  <a:tcPr/>
                </a:tc>
                <a:tc>
                  <a:txBody>
                    <a:bodyPr/>
                    <a:lstStyle/>
                    <a:p>
                      <a:r>
                        <a:rPr lang="en-US" dirty="0" smtClean="0"/>
                        <a:t>The 20</a:t>
                      </a:r>
                      <a:r>
                        <a:rPr lang="en-US" baseline="30000" dirty="0" smtClean="0"/>
                        <a:t>th</a:t>
                      </a:r>
                      <a:r>
                        <a:rPr lang="en-US" dirty="0" smtClean="0"/>
                        <a:t> vector </a:t>
                      </a:r>
                    </a:p>
                    <a:p>
                      <a:r>
                        <a:rPr lang="en-US" dirty="0" smtClean="0"/>
                        <a:t>SSE</a:t>
                      </a:r>
                      <a:r>
                        <a:rPr lang="en-US" baseline="0" dirty="0" smtClean="0"/>
                        <a:t> of </a:t>
                      </a:r>
                      <a:r>
                        <a:rPr lang="mr-IN" baseline="0" dirty="0" err="1" smtClean="0"/>
                        <a:t>outputs</a:t>
                      </a:r>
                      <a:r>
                        <a:rPr lang="mr-IN" baseline="0" dirty="0" smtClean="0"/>
                        <a:t>[:,19,:] - </a:t>
                      </a:r>
                      <a:r>
                        <a:rPr lang="mr-IN" baseline="0" dirty="0" err="1" smtClean="0"/>
                        <a:t>y</a:t>
                      </a:r>
                      <a:r>
                        <a:rPr lang="mr-IN" baseline="0" dirty="0" smtClean="0"/>
                        <a:t>[:,19,:]</a:t>
                      </a:r>
                      <a:endParaRPr lang="en-US" dirty="0"/>
                    </a:p>
                  </a:txBody>
                  <a:tcPr/>
                </a:tc>
              </a:tr>
              <a:tr h="365337">
                <a:tc>
                  <a:txBody>
                    <a:bodyPr/>
                    <a:lstStyle/>
                    <a:p>
                      <a:r>
                        <a:rPr lang="en-US" dirty="0" smtClean="0"/>
                        <a:t>Optimizer</a:t>
                      </a:r>
                      <a:endParaRPr lang="en-US" dirty="0"/>
                    </a:p>
                  </a:txBody>
                  <a:tcPr/>
                </a:tc>
                <a:tc>
                  <a:txBody>
                    <a:bodyPr/>
                    <a:lstStyle/>
                    <a:p>
                      <a:r>
                        <a:rPr lang="en-US" dirty="0" err="1" smtClean="0"/>
                        <a:t>Adamoptimizer</a:t>
                      </a:r>
                      <a:r>
                        <a:rPr lang="en-US" baseline="0" dirty="0" smtClean="0"/>
                        <a:t> </a:t>
                      </a:r>
                      <a:endParaRPr lang="en-US" dirty="0"/>
                    </a:p>
                  </a:txBody>
                  <a:tcPr/>
                </a:tc>
              </a:tr>
            </a:tbl>
          </a:graphicData>
        </a:graphic>
      </p:graphicFrame>
      <p:sp>
        <p:nvSpPr>
          <p:cNvPr id="9" name="TextBox 8"/>
          <p:cNvSpPr txBox="1"/>
          <p:nvPr/>
        </p:nvSpPr>
        <p:spPr>
          <a:xfrm>
            <a:off x="215153" y="891762"/>
            <a:ext cx="3298532" cy="369332"/>
          </a:xfrm>
          <a:prstGeom prst="rect">
            <a:avLst/>
          </a:prstGeom>
          <a:noFill/>
        </p:spPr>
        <p:txBody>
          <a:bodyPr wrap="none" rtlCol="0">
            <a:spAutoFit/>
          </a:bodyPr>
          <a:lstStyle/>
          <a:p>
            <a:r>
              <a:rPr lang="en-US" dirty="0" err="1" smtClean="0"/>
              <a:t>Witout</a:t>
            </a:r>
            <a:r>
              <a:rPr lang="en-US" dirty="0" smtClean="0"/>
              <a:t> </a:t>
            </a:r>
            <a:r>
              <a:rPr lang="en-US" dirty="0" err="1" smtClean="0"/>
              <a:t>outputprojectionwrppper</a:t>
            </a:r>
            <a:endParaRPr lang="en-US" dirty="0"/>
          </a:p>
        </p:txBody>
      </p:sp>
      <p:pic>
        <p:nvPicPr>
          <p:cNvPr id="7"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556" t="9230" r="5900" b="25100"/>
          <a:stretch/>
        </p:blipFill>
        <p:spPr>
          <a:xfrm>
            <a:off x="6669741" y="0"/>
            <a:ext cx="5522259" cy="5056094"/>
          </a:xfrm>
        </p:spPr>
      </p:pic>
    </p:spTree>
    <p:extLst>
      <p:ext uri="{BB962C8B-B14F-4D97-AF65-F5344CB8AC3E}">
        <p14:creationId xmlns:p14="http://schemas.microsoft.com/office/powerpoint/2010/main" val="1756826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457848653"/>
              </p:ext>
            </p:extLst>
          </p:nvPr>
        </p:nvGraphicFramePr>
        <p:xfrm>
          <a:off x="8369211" y="249329"/>
          <a:ext cx="3496234" cy="1531817"/>
        </p:xfrm>
        <a:graphic>
          <a:graphicData uri="http://schemas.openxmlformats.org/drawingml/2006/table">
            <a:tbl>
              <a:tblPr firstRow="1" bandRow="1">
                <a:tableStyleId>{5C22544A-7EE6-4342-B048-85BDC9FD1C3A}</a:tableStyleId>
              </a:tblPr>
              <a:tblGrid>
                <a:gridCol w="1151813"/>
                <a:gridCol w="2344421"/>
              </a:tblGrid>
              <a:tr h="759108">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455209">
                <a:tc>
                  <a:txBody>
                    <a:bodyPr/>
                    <a:lstStyle/>
                    <a:p>
                      <a:r>
                        <a:rPr lang="en-US" dirty="0" smtClean="0"/>
                        <a:t>300</a:t>
                      </a:r>
                      <a:endParaRPr lang="en-US" dirty="0"/>
                    </a:p>
                  </a:txBody>
                  <a:tcPr marL="12700" marR="12700" marT="12700" marB="0" anchor="b"/>
                </a:tc>
                <a:tc>
                  <a:txBody>
                    <a:bodyPr/>
                    <a:lstStyle/>
                    <a:p>
                      <a:pPr algn="r" fontAlgn="b"/>
                      <a:r>
                        <a:rPr lang="nb-NO" sz="2000" b="0" i="0" u="none" strike="noStrike" dirty="0">
                          <a:solidFill>
                            <a:srgbClr val="000000"/>
                          </a:solidFill>
                          <a:effectLst/>
                          <a:latin typeface="+mn-lt"/>
                        </a:rPr>
                        <a:t>634255.4765</a:t>
                      </a:r>
                    </a:p>
                  </a:txBody>
                  <a:tcPr marL="12700" marR="12700" marT="12700" marB="0" anchor="b"/>
                </a:tc>
              </a:tr>
              <a:tr h="0">
                <a:tc>
                  <a:txBody>
                    <a:bodyPr/>
                    <a:lstStyle/>
                    <a:p>
                      <a:r>
                        <a:rPr lang="en-US" dirty="0" smtClean="0"/>
                        <a:t>320</a:t>
                      </a:r>
                      <a:endParaRPr lang="en-US" dirty="0"/>
                    </a:p>
                  </a:txBody>
                  <a:tcPr marL="12700" marR="12700" marT="12700" marB="0" anchor="b"/>
                </a:tc>
                <a:tc>
                  <a:txBody>
                    <a:bodyPr/>
                    <a:lstStyle/>
                    <a:p>
                      <a:pPr algn="r" fontAlgn="b"/>
                      <a:r>
                        <a:rPr lang="en-US" sz="2000" b="0" i="0" u="none" strike="noStrike" dirty="0">
                          <a:solidFill>
                            <a:srgbClr val="000000"/>
                          </a:solidFill>
                          <a:effectLst/>
                          <a:latin typeface="+mn-lt"/>
                        </a:rPr>
                        <a:t>378100.7303</a:t>
                      </a:r>
                    </a:p>
                  </a:txBody>
                  <a:tcPr marL="12700" marR="12700" marT="12700" marB="0" anchor="b"/>
                </a:tc>
              </a:tr>
            </a:tbl>
          </a:graphicData>
        </a:graphic>
      </p:graphicFrame>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707" y="0"/>
            <a:ext cx="7520429" cy="5152536"/>
          </a:xfrm>
        </p:spPr>
      </p:pic>
    </p:spTree>
    <p:extLst>
      <p:ext uri="{BB962C8B-B14F-4D97-AF65-F5344CB8AC3E}">
        <p14:creationId xmlns:p14="http://schemas.microsoft.com/office/powerpoint/2010/main" val="1193220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680" y="0"/>
            <a:ext cx="4883966" cy="830997"/>
          </a:xfrm>
          <a:prstGeom prst="rect">
            <a:avLst/>
          </a:prstGeom>
          <a:noFill/>
        </p:spPr>
        <p:txBody>
          <a:bodyPr wrap="none" rtlCol="0">
            <a:spAutoFit/>
          </a:bodyPr>
          <a:lstStyle/>
          <a:p>
            <a:r>
              <a:rPr lang="en-US" sz="4800" dirty="0" smtClean="0"/>
              <a:t>Model Explanation</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1804519866"/>
              </p:ext>
            </p:extLst>
          </p:nvPr>
        </p:nvGraphicFramePr>
        <p:xfrm>
          <a:off x="289560" y="1601237"/>
          <a:ext cx="6583680" cy="4663440"/>
        </p:xfrm>
        <a:graphic>
          <a:graphicData uri="http://schemas.openxmlformats.org/drawingml/2006/table">
            <a:tbl>
              <a:tblPr firstRow="1" bandRow="1">
                <a:tableStyleId>{5C22544A-7EE6-4342-B048-85BDC9FD1C3A}</a:tableStyleId>
              </a:tblPr>
              <a:tblGrid>
                <a:gridCol w="1807285"/>
                <a:gridCol w="4776395"/>
              </a:tblGrid>
              <a:tr h="0">
                <a:tc>
                  <a:txBody>
                    <a:bodyPr/>
                    <a:lstStyle/>
                    <a:p>
                      <a:r>
                        <a:rPr lang="en-US" dirty="0" err="1" smtClean="0"/>
                        <a:t>itemss</a:t>
                      </a:r>
                      <a:endParaRPr lang="en-US" dirty="0"/>
                    </a:p>
                  </a:txBody>
                  <a:tcPr/>
                </a:tc>
                <a:tc>
                  <a:txBody>
                    <a:bodyPr/>
                    <a:lstStyle/>
                    <a:p>
                      <a:r>
                        <a:rPr lang="en-US" dirty="0" smtClean="0"/>
                        <a:t>explanations</a:t>
                      </a:r>
                      <a:endParaRPr lang="en-US" dirty="0"/>
                    </a:p>
                  </a:txBody>
                  <a:tcPr/>
                </a:tc>
              </a:tr>
              <a:tr h="365337">
                <a:tc>
                  <a:txBody>
                    <a:bodyPr/>
                    <a:lstStyle/>
                    <a:p>
                      <a:r>
                        <a:rPr lang="en-US" dirty="0" smtClean="0"/>
                        <a:t>data</a:t>
                      </a:r>
                      <a:endParaRPr lang="en-US" dirty="0"/>
                    </a:p>
                  </a:txBody>
                  <a:tcPr/>
                </a:tc>
                <a:tc>
                  <a:txBody>
                    <a:bodyPr/>
                    <a:lstStyle/>
                    <a:p>
                      <a:r>
                        <a:rPr lang="en-US" baseline="0" dirty="0" smtClean="0"/>
                        <a:t> </a:t>
                      </a:r>
                      <a:r>
                        <a:rPr lang="en-US" baseline="0" dirty="0" err="1" smtClean="0"/>
                        <a:t>topix</a:t>
                      </a:r>
                      <a:r>
                        <a:rPr lang="en-US" baseline="0" dirty="0" smtClean="0"/>
                        <a:t> from jan-92(204) to Apr-05 (362)</a:t>
                      </a:r>
                      <a:endParaRPr lang="en-US" dirty="0"/>
                    </a:p>
                  </a:txBody>
                  <a:tcPr/>
                </a:tc>
              </a:tr>
              <a:tr h="365337">
                <a:tc>
                  <a:txBody>
                    <a:bodyPr/>
                    <a:lstStyle/>
                    <a:p>
                      <a:r>
                        <a:rPr lang="en-US" dirty="0" smtClean="0"/>
                        <a:t>Training</a:t>
                      </a:r>
                      <a:r>
                        <a:rPr lang="en-US" baseline="0" dirty="0" smtClean="0"/>
                        <a:t> data </a:t>
                      </a:r>
                      <a:endParaRPr lang="en-US" dirty="0"/>
                    </a:p>
                  </a:txBody>
                  <a:tcPr/>
                </a:tc>
                <a:tc>
                  <a:txBody>
                    <a:bodyPr/>
                    <a:lstStyle/>
                    <a:p>
                      <a:r>
                        <a:rPr lang="en-US" baseline="0" dirty="0" smtClean="0"/>
                        <a:t> </a:t>
                      </a:r>
                      <a:r>
                        <a:rPr lang="en-US" dirty="0" err="1" smtClean="0"/>
                        <a:t>Topix</a:t>
                      </a:r>
                      <a:r>
                        <a:rPr lang="en-US" dirty="0" smtClean="0"/>
                        <a:t> from jan-92(204) to Dec-99</a:t>
                      </a:r>
                      <a:r>
                        <a:rPr lang="en-US" baseline="0" dirty="0" smtClean="0"/>
                        <a:t> ( 298) </a:t>
                      </a:r>
                      <a:endParaRPr lang="en-US" dirty="0"/>
                    </a:p>
                  </a:txBody>
                  <a:tcPr/>
                </a:tc>
              </a:tr>
              <a:tr h="365337">
                <a:tc>
                  <a:txBody>
                    <a:bodyPr/>
                    <a:lstStyle/>
                    <a:p>
                      <a:r>
                        <a:rPr lang="en-US" dirty="0" smtClean="0"/>
                        <a:t>Model structure</a:t>
                      </a:r>
                      <a:endParaRPr lang="en-US" dirty="0"/>
                    </a:p>
                  </a:txBody>
                  <a:tcPr/>
                </a:tc>
                <a:tc>
                  <a:txBody>
                    <a:bodyPr/>
                    <a:lstStyle/>
                    <a:p>
                      <a:r>
                        <a:rPr lang="en-US" dirty="0" smtClean="0"/>
                        <a:t>Basic</a:t>
                      </a:r>
                      <a:r>
                        <a:rPr lang="en-US" baseline="0" dirty="0" smtClean="0"/>
                        <a:t> RNN with </a:t>
                      </a:r>
                      <a:r>
                        <a:rPr lang="en-US" baseline="0" dirty="0" err="1" smtClean="0"/>
                        <a:t>outputprojectionwrapper</a:t>
                      </a:r>
                      <a:endParaRPr lang="en-US" dirty="0"/>
                    </a:p>
                  </a:txBody>
                  <a:tcPr/>
                </a:tc>
              </a:tr>
              <a:tr h="365337">
                <a:tc>
                  <a:txBody>
                    <a:bodyPr/>
                    <a:lstStyle/>
                    <a:p>
                      <a:r>
                        <a:rPr lang="en-US" dirty="0" err="1" smtClean="0"/>
                        <a:t>n_steps</a:t>
                      </a:r>
                      <a:endParaRPr lang="en-US" dirty="0"/>
                    </a:p>
                  </a:txBody>
                  <a:tcPr/>
                </a:tc>
                <a:tc>
                  <a:txBody>
                    <a:bodyPr/>
                    <a:lstStyle/>
                    <a:p>
                      <a:r>
                        <a:rPr lang="en-US" dirty="0" smtClean="0"/>
                        <a:t>20</a:t>
                      </a:r>
                      <a:endParaRPr lang="en-US" dirty="0"/>
                    </a:p>
                  </a:txBody>
                  <a:tcPr/>
                </a:tc>
              </a:tr>
              <a:tr h="365337">
                <a:tc>
                  <a:txBody>
                    <a:bodyPr/>
                    <a:lstStyle/>
                    <a:p>
                      <a:r>
                        <a:rPr lang="en-US" dirty="0" err="1" smtClean="0"/>
                        <a:t>n_inputs</a:t>
                      </a:r>
                      <a:endParaRPr lang="en-US" dirty="0"/>
                    </a:p>
                  </a:txBody>
                  <a:tcPr/>
                </a:tc>
                <a:tc>
                  <a:txBody>
                    <a:bodyPr/>
                    <a:lstStyle/>
                    <a:p>
                      <a:r>
                        <a:rPr lang="en-US" dirty="0" smtClean="0"/>
                        <a:t>1 ( training</a:t>
                      </a:r>
                      <a:r>
                        <a:rPr lang="en-US" baseline="0" dirty="0" smtClean="0"/>
                        <a:t> data only) </a:t>
                      </a:r>
                      <a:endParaRPr lang="en-US" dirty="0"/>
                    </a:p>
                  </a:txBody>
                  <a:tcPr/>
                </a:tc>
              </a:tr>
              <a:tr h="365337">
                <a:tc>
                  <a:txBody>
                    <a:bodyPr/>
                    <a:lstStyle/>
                    <a:p>
                      <a:r>
                        <a:rPr lang="en-US" dirty="0" err="1" smtClean="0"/>
                        <a:t>n_nuerons</a:t>
                      </a:r>
                      <a:endParaRPr lang="en-US" dirty="0"/>
                    </a:p>
                  </a:txBody>
                  <a:tcPr/>
                </a:tc>
                <a:tc>
                  <a:txBody>
                    <a:bodyPr/>
                    <a:lstStyle/>
                    <a:p>
                      <a:r>
                        <a:rPr lang="en-US" dirty="0" smtClean="0"/>
                        <a:t>100</a:t>
                      </a:r>
                      <a:endParaRPr lang="en-US" dirty="0"/>
                    </a:p>
                  </a:txBody>
                  <a:tcPr/>
                </a:tc>
              </a:tr>
              <a:tr h="365337">
                <a:tc>
                  <a:txBody>
                    <a:bodyPr/>
                    <a:lstStyle/>
                    <a:p>
                      <a:r>
                        <a:rPr lang="en-US" dirty="0" err="1" smtClean="0"/>
                        <a:t>n_outputs</a:t>
                      </a:r>
                      <a:endParaRPr lang="en-US" dirty="0"/>
                    </a:p>
                  </a:txBody>
                  <a:tcPr/>
                </a:tc>
                <a:tc>
                  <a:txBody>
                    <a:bodyPr/>
                    <a:lstStyle/>
                    <a:p>
                      <a:r>
                        <a:rPr lang="en-US" dirty="0" smtClean="0"/>
                        <a:t>3</a:t>
                      </a:r>
                      <a:endParaRPr lang="en-US" dirty="0"/>
                    </a:p>
                  </a:txBody>
                  <a:tcPr/>
                </a:tc>
              </a:tr>
              <a:tr h="365337">
                <a:tc>
                  <a:txBody>
                    <a:bodyPr/>
                    <a:lstStyle/>
                    <a:p>
                      <a:r>
                        <a:rPr lang="en-US" dirty="0" smtClean="0"/>
                        <a:t>Model type</a:t>
                      </a:r>
                      <a:endParaRPr lang="en-US" dirty="0"/>
                    </a:p>
                  </a:txBody>
                  <a:tcPr/>
                </a:tc>
                <a:tc>
                  <a:txBody>
                    <a:bodyPr/>
                    <a:lstStyle/>
                    <a:p>
                      <a:r>
                        <a:rPr lang="en-US" dirty="0" smtClean="0"/>
                        <a:t>Sequence-vector </a:t>
                      </a:r>
                      <a:endParaRPr lang="en-US" dirty="0"/>
                    </a:p>
                  </a:txBody>
                  <a:tcPr/>
                </a:tc>
              </a:tr>
              <a:tr h="365337">
                <a:tc>
                  <a:txBody>
                    <a:bodyPr/>
                    <a:lstStyle/>
                    <a:p>
                      <a:r>
                        <a:rPr lang="en-US" dirty="0" err="1" smtClean="0"/>
                        <a:t>Learning</a:t>
                      </a:r>
                      <a:r>
                        <a:rPr lang="en-US" baseline="0" dirty="0" err="1" smtClean="0"/>
                        <a:t>_rate</a:t>
                      </a:r>
                      <a:endParaRPr lang="en-US" dirty="0"/>
                    </a:p>
                  </a:txBody>
                  <a:tcPr/>
                </a:tc>
                <a:tc>
                  <a:txBody>
                    <a:bodyPr/>
                    <a:lstStyle/>
                    <a:p>
                      <a:r>
                        <a:rPr lang="en-US" dirty="0" smtClean="0"/>
                        <a:t>0.001</a:t>
                      </a:r>
                      <a:endParaRPr lang="en-US" dirty="0"/>
                    </a:p>
                  </a:txBody>
                  <a:tcPr/>
                </a:tc>
              </a:tr>
              <a:tr h="365337">
                <a:tc>
                  <a:txBody>
                    <a:bodyPr/>
                    <a:lstStyle/>
                    <a:p>
                      <a:r>
                        <a:rPr lang="en-US" dirty="0" smtClean="0"/>
                        <a:t>Cost</a:t>
                      </a:r>
                      <a:r>
                        <a:rPr lang="en-US" baseline="0" dirty="0" smtClean="0"/>
                        <a:t> function </a:t>
                      </a:r>
                      <a:endParaRPr lang="en-US" dirty="0"/>
                    </a:p>
                  </a:txBody>
                  <a:tcPr/>
                </a:tc>
                <a:tc>
                  <a:txBody>
                    <a:bodyPr/>
                    <a:lstStyle/>
                    <a:p>
                      <a:r>
                        <a:rPr lang="en-US" dirty="0" smtClean="0"/>
                        <a:t>The 20</a:t>
                      </a:r>
                      <a:r>
                        <a:rPr lang="en-US" baseline="30000" dirty="0" smtClean="0"/>
                        <a:t>th</a:t>
                      </a:r>
                      <a:r>
                        <a:rPr lang="en-US" dirty="0" smtClean="0"/>
                        <a:t> vector </a:t>
                      </a:r>
                    </a:p>
                    <a:p>
                      <a:r>
                        <a:rPr lang="en-US" dirty="0" smtClean="0"/>
                        <a:t>SSE</a:t>
                      </a:r>
                      <a:r>
                        <a:rPr lang="en-US" baseline="0" dirty="0" smtClean="0"/>
                        <a:t> of </a:t>
                      </a:r>
                      <a:r>
                        <a:rPr lang="mr-IN" baseline="0" dirty="0" err="1" smtClean="0"/>
                        <a:t>outputs</a:t>
                      </a:r>
                      <a:r>
                        <a:rPr lang="mr-IN" baseline="0" dirty="0" smtClean="0"/>
                        <a:t>[:,19,:] - </a:t>
                      </a:r>
                      <a:r>
                        <a:rPr lang="mr-IN" baseline="0" dirty="0" err="1" smtClean="0"/>
                        <a:t>y</a:t>
                      </a:r>
                      <a:r>
                        <a:rPr lang="mr-IN" baseline="0" dirty="0" smtClean="0"/>
                        <a:t>[:,19,:]</a:t>
                      </a:r>
                      <a:endParaRPr lang="en-US" dirty="0"/>
                    </a:p>
                  </a:txBody>
                  <a:tcPr/>
                </a:tc>
              </a:tr>
              <a:tr h="365337">
                <a:tc>
                  <a:txBody>
                    <a:bodyPr/>
                    <a:lstStyle/>
                    <a:p>
                      <a:r>
                        <a:rPr lang="en-US" dirty="0" smtClean="0"/>
                        <a:t>Optimizer</a:t>
                      </a:r>
                      <a:endParaRPr lang="en-US" dirty="0"/>
                    </a:p>
                  </a:txBody>
                  <a:tcPr/>
                </a:tc>
                <a:tc>
                  <a:txBody>
                    <a:bodyPr/>
                    <a:lstStyle/>
                    <a:p>
                      <a:r>
                        <a:rPr lang="en-US" dirty="0" err="1" smtClean="0"/>
                        <a:t>Adamoptimizer</a:t>
                      </a:r>
                      <a:r>
                        <a:rPr lang="en-US" baseline="0" dirty="0" smtClean="0"/>
                        <a:t> </a:t>
                      </a:r>
                      <a:endParaRPr lang="en-US" dirty="0"/>
                    </a:p>
                  </a:txBody>
                  <a:tcPr/>
                </a:tc>
              </a:tr>
            </a:tbl>
          </a:graphicData>
        </a:graphic>
      </p:graphicFrame>
      <p:sp>
        <p:nvSpPr>
          <p:cNvPr id="2" name="TextBox 1"/>
          <p:cNvSpPr txBox="1"/>
          <p:nvPr/>
        </p:nvSpPr>
        <p:spPr>
          <a:xfrm>
            <a:off x="541176" y="1045029"/>
            <a:ext cx="1537600" cy="369332"/>
          </a:xfrm>
          <a:prstGeom prst="rect">
            <a:avLst/>
          </a:prstGeom>
          <a:noFill/>
        </p:spPr>
        <p:txBody>
          <a:bodyPr wrap="none" rtlCol="0">
            <a:spAutoFit/>
          </a:bodyPr>
          <a:lstStyle/>
          <a:p>
            <a:r>
              <a:rPr lang="en-US" dirty="0" smtClean="0"/>
              <a:t>Limit the data </a:t>
            </a:r>
            <a:endParaRPr lang="en-US" dirty="0"/>
          </a:p>
        </p:txBody>
      </p:sp>
    </p:spTree>
    <p:extLst>
      <p:ext uri="{BB962C8B-B14F-4D97-AF65-F5344CB8AC3E}">
        <p14:creationId xmlns:p14="http://schemas.microsoft.com/office/powerpoint/2010/main" val="977284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67682357"/>
              </p:ext>
            </p:extLst>
          </p:nvPr>
        </p:nvGraphicFramePr>
        <p:xfrm>
          <a:off x="8703852" y="258183"/>
          <a:ext cx="3165420" cy="4446415"/>
        </p:xfrm>
        <a:graphic>
          <a:graphicData uri="http://schemas.openxmlformats.org/drawingml/2006/table">
            <a:tbl>
              <a:tblPr firstRow="1" bandRow="1">
                <a:tableStyleId>{5C22544A-7EE6-4342-B048-85BDC9FD1C3A}</a:tableStyleId>
              </a:tblPr>
              <a:tblGrid>
                <a:gridCol w="1042829"/>
                <a:gridCol w="2122591"/>
              </a:tblGrid>
              <a:tr h="328506">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370840">
                <a:tc>
                  <a:txBody>
                    <a:bodyPr/>
                    <a:lstStyle/>
                    <a:p>
                      <a:pPr algn="r" fontAlgn="b"/>
                      <a:r>
                        <a:rPr lang="en-US" sz="2000" b="0" i="0" u="none" strike="noStrike" dirty="0">
                          <a:solidFill>
                            <a:srgbClr val="000000"/>
                          </a:solidFill>
                          <a:effectLst/>
                          <a:latin typeface="+mn-lt"/>
                        </a:rPr>
                        <a:t>30</a:t>
                      </a:r>
                    </a:p>
                  </a:txBody>
                  <a:tcPr marL="12700" marR="12700" marT="12700" marB="0" anchor="b"/>
                </a:tc>
                <a:tc>
                  <a:txBody>
                    <a:bodyPr/>
                    <a:lstStyle/>
                    <a:p>
                      <a:pPr algn="r" fontAlgn="b"/>
                      <a:r>
                        <a:rPr lang="tr-TR" sz="2000" b="0" i="0" u="none" strike="noStrike" dirty="0">
                          <a:solidFill>
                            <a:schemeClr val="tx1"/>
                          </a:solidFill>
                          <a:effectLst/>
                          <a:latin typeface="+mn-lt"/>
                        </a:rPr>
                        <a:t>21225.40207</a:t>
                      </a:r>
                    </a:p>
                  </a:txBody>
                  <a:tcPr marL="12700" marR="12700" marT="12700" marB="0" anchor="b"/>
                </a:tc>
              </a:tr>
              <a:tr h="370840">
                <a:tc>
                  <a:txBody>
                    <a:bodyPr/>
                    <a:lstStyle/>
                    <a:p>
                      <a:pPr algn="r" fontAlgn="b"/>
                      <a:r>
                        <a:rPr lang="en-US" sz="2000" b="0" i="0" u="none" strike="noStrike">
                          <a:solidFill>
                            <a:srgbClr val="000000"/>
                          </a:solidFill>
                          <a:effectLst/>
                          <a:latin typeface="+mn-lt"/>
                        </a:rPr>
                        <a:t>60</a:t>
                      </a:r>
                    </a:p>
                  </a:txBody>
                  <a:tcPr marL="12700" marR="12700" marT="12700" marB="0" anchor="b"/>
                </a:tc>
                <a:tc>
                  <a:txBody>
                    <a:bodyPr/>
                    <a:lstStyle/>
                    <a:p>
                      <a:pPr algn="r" fontAlgn="b"/>
                      <a:r>
                        <a:rPr lang="cs-CZ" sz="2000" b="0" i="0" u="none" strike="noStrike">
                          <a:solidFill>
                            <a:schemeClr val="tx1"/>
                          </a:solidFill>
                          <a:effectLst/>
                          <a:latin typeface="+mn-lt"/>
                        </a:rPr>
                        <a:t>23855.18973</a:t>
                      </a:r>
                    </a:p>
                  </a:txBody>
                  <a:tcPr marL="12700" marR="12700" marT="12700" marB="0" anchor="b"/>
                </a:tc>
              </a:tr>
              <a:tr h="468775">
                <a:tc>
                  <a:txBody>
                    <a:bodyPr/>
                    <a:lstStyle/>
                    <a:p>
                      <a:pPr algn="r" fontAlgn="b"/>
                      <a:r>
                        <a:rPr lang="en-US" sz="2000" b="0" i="0" u="none" strike="noStrike">
                          <a:solidFill>
                            <a:srgbClr val="000000"/>
                          </a:solidFill>
                          <a:effectLst/>
                          <a:latin typeface="+mn-lt"/>
                        </a:rPr>
                        <a:t>90</a:t>
                      </a:r>
                    </a:p>
                  </a:txBody>
                  <a:tcPr marL="12700" marR="12700" marT="12700" marB="0" anchor="b"/>
                </a:tc>
                <a:tc>
                  <a:txBody>
                    <a:bodyPr/>
                    <a:lstStyle/>
                    <a:p>
                      <a:pPr algn="r" fontAlgn="b"/>
                      <a:r>
                        <a:rPr lang="is-IS" sz="2000" b="0" i="0" u="none" strike="noStrike">
                          <a:solidFill>
                            <a:schemeClr val="tx1"/>
                          </a:solidFill>
                          <a:effectLst/>
                          <a:latin typeface="+mn-lt"/>
                        </a:rPr>
                        <a:t>34759.02797</a:t>
                      </a:r>
                    </a:p>
                  </a:txBody>
                  <a:tcPr marL="12700" marR="12700" marT="12700" marB="0" anchor="b"/>
                </a:tc>
              </a:tr>
              <a:tr h="370840">
                <a:tc>
                  <a:txBody>
                    <a:bodyPr/>
                    <a:lstStyle/>
                    <a:p>
                      <a:pPr algn="r" fontAlgn="b"/>
                      <a:r>
                        <a:rPr lang="is-IS" sz="2000" b="0" i="0" u="none" strike="noStrike">
                          <a:solidFill>
                            <a:srgbClr val="000000"/>
                          </a:solidFill>
                          <a:effectLst/>
                          <a:latin typeface="+mn-lt"/>
                        </a:rPr>
                        <a:t>120</a:t>
                      </a:r>
                    </a:p>
                  </a:txBody>
                  <a:tcPr marL="12700" marR="12700" marT="12700" marB="0" anchor="b"/>
                </a:tc>
                <a:tc>
                  <a:txBody>
                    <a:bodyPr/>
                    <a:lstStyle/>
                    <a:p>
                      <a:pPr algn="r" fontAlgn="b"/>
                      <a:r>
                        <a:rPr lang="is-IS" sz="2000" b="0" i="0" u="none" strike="noStrike">
                          <a:solidFill>
                            <a:schemeClr val="tx1"/>
                          </a:solidFill>
                          <a:effectLst/>
                          <a:latin typeface="+mn-lt"/>
                        </a:rPr>
                        <a:t>73473.36279</a:t>
                      </a:r>
                    </a:p>
                  </a:txBody>
                  <a:tcPr marL="12700" marR="12700" marT="12700" marB="0" anchor="b"/>
                </a:tc>
              </a:tr>
              <a:tr h="370840">
                <a:tc>
                  <a:txBody>
                    <a:bodyPr/>
                    <a:lstStyle/>
                    <a:p>
                      <a:pPr algn="r" fontAlgn="b"/>
                      <a:r>
                        <a:rPr lang="en-US" sz="2000" b="0" i="0" u="none" strike="noStrike">
                          <a:solidFill>
                            <a:srgbClr val="000000"/>
                          </a:solidFill>
                          <a:effectLst/>
                          <a:latin typeface="+mn-lt"/>
                        </a:rPr>
                        <a:t>150</a:t>
                      </a:r>
                    </a:p>
                  </a:txBody>
                  <a:tcPr marL="12700" marR="12700" marT="12700" marB="0" anchor="b"/>
                </a:tc>
                <a:tc>
                  <a:txBody>
                    <a:bodyPr/>
                    <a:lstStyle/>
                    <a:p>
                      <a:pPr algn="r" fontAlgn="b"/>
                      <a:r>
                        <a:rPr lang="tr-TR" sz="2000" b="0" i="0" u="none" strike="noStrike">
                          <a:solidFill>
                            <a:schemeClr val="tx1"/>
                          </a:solidFill>
                          <a:effectLst/>
                          <a:latin typeface="+mn-lt"/>
                        </a:rPr>
                        <a:t>1126576.382</a:t>
                      </a:r>
                    </a:p>
                  </a:txBody>
                  <a:tcPr marL="12700" marR="12700" marT="12700" marB="0" anchor="b"/>
                </a:tc>
              </a:tr>
              <a:tr h="370840">
                <a:tc>
                  <a:txBody>
                    <a:bodyPr/>
                    <a:lstStyle/>
                    <a:p>
                      <a:pPr algn="r" fontAlgn="b"/>
                      <a:r>
                        <a:rPr lang="fi-FI" sz="2000" b="0" i="0" u="none" strike="noStrike">
                          <a:solidFill>
                            <a:srgbClr val="000000"/>
                          </a:solidFill>
                          <a:effectLst/>
                          <a:latin typeface="+mn-lt"/>
                        </a:rPr>
                        <a:t>180</a:t>
                      </a:r>
                    </a:p>
                  </a:txBody>
                  <a:tcPr marL="12700" marR="12700" marT="12700" marB="0" anchor="b"/>
                </a:tc>
                <a:tc>
                  <a:txBody>
                    <a:bodyPr/>
                    <a:lstStyle/>
                    <a:p>
                      <a:pPr algn="r" fontAlgn="b"/>
                      <a:r>
                        <a:rPr lang="hr-HR" sz="2000" b="0" i="0" u="none" strike="noStrike">
                          <a:solidFill>
                            <a:schemeClr val="tx1"/>
                          </a:solidFill>
                          <a:effectLst/>
                          <a:latin typeface="+mn-lt"/>
                        </a:rPr>
                        <a:t>3401858.711</a:t>
                      </a:r>
                    </a:p>
                  </a:txBody>
                  <a:tcPr marL="12700" marR="12700" marT="12700" marB="0" anchor="b"/>
                </a:tc>
              </a:tr>
              <a:tr h="370840">
                <a:tc>
                  <a:txBody>
                    <a:bodyPr/>
                    <a:lstStyle/>
                    <a:p>
                      <a:pPr algn="r" fontAlgn="b"/>
                      <a:r>
                        <a:rPr lang="cs-CZ" sz="2000" b="0" i="0" u="none" strike="noStrike">
                          <a:solidFill>
                            <a:srgbClr val="000000"/>
                          </a:solidFill>
                          <a:effectLst/>
                          <a:latin typeface="+mn-lt"/>
                        </a:rPr>
                        <a:t>210</a:t>
                      </a:r>
                    </a:p>
                  </a:txBody>
                  <a:tcPr marL="12700" marR="12700" marT="12700" marB="0" anchor="b"/>
                </a:tc>
                <a:tc>
                  <a:txBody>
                    <a:bodyPr/>
                    <a:lstStyle/>
                    <a:p>
                      <a:pPr algn="r" fontAlgn="b"/>
                      <a:r>
                        <a:rPr lang="hr-HR" sz="2000" b="0" i="0" u="none" strike="noStrike">
                          <a:solidFill>
                            <a:schemeClr val="tx1"/>
                          </a:solidFill>
                          <a:effectLst/>
                          <a:latin typeface="+mn-lt"/>
                        </a:rPr>
                        <a:t>456284.3522</a:t>
                      </a:r>
                    </a:p>
                  </a:txBody>
                  <a:tcPr marL="12700" marR="12700" marT="12700" marB="0" anchor="b"/>
                </a:tc>
              </a:tr>
              <a:tr h="370840">
                <a:tc>
                  <a:txBody>
                    <a:bodyPr/>
                    <a:lstStyle/>
                    <a:p>
                      <a:pPr algn="r" fontAlgn="b"/>
                      <a:r>
                        <a:rPr lang="is-IS" sz="2000" b="0" i="0" u="none" strike="noStrike">
                          <a:solidFill>
                            <a:srgbClr val="000000"/>
                          </a:solidFill>
                          <a:effectLst/>
                          <a:latin typeface="+mn-lt"/>
                        </a:rPr>
                        <a:t>240</a:t>
                      </a:r>
                    </a:p>
                  </a:txBody>
                  <a:tcPr marL="12700" marR="12700" marT="12700" marB="0" anchor="b"/>
                </a:tc>
                <a:tc>
                  <a:txBody>
                    <a:bodyPr/>
                    <a:lstStyle/>
                    <a:p>
                      <a:pPr algn="r" fontAlgn="b"/>
                      <a:r>
                        <a:rPr lang="is-IS" sz="2000" b="0" i="0" u="none" strike="noStrike">
                          <a:solidFill>
                            <a:schemeClr val="tx1"/>
                          </a:solidFill>
                          <a:effectLst/>
                          <a:latin typeface="+mn-lt"/>
                        </a:rPr>
                        <a:t>184813.0816</a:t>
                      </a:r>
                    </a:p>
                  </a:txBody>
                  <a:tcPr marL="12700" marR="12700" marT="12700" marB="0" anchor="b"/>
                </a:tc>
              </a:tr>
              <a:tr h="370840">
                <a:tc>
                  <a:txBody>
                    <a:bodyPr/>
                    <a:lstStyle/>
                    <a:p>
                      <a:pPr algn="r" fontAlgn="b"/>
                      <a:r>
                        <a:rPr lang="is-IS" sz="2000" b="0" i="0" u="none" strike="noStrike">
                          <a:solidFill>
                            <a:srgbClr val="000000"/>
                          </a:solidFill>
                          <a:effectLst/>
                          <a:latin typeface="+mn-lt"/>
                        </a:rPr>
                        <a:t>270</a:t>
                      </a:r>
                    </a:p>
                  </a:txBody>
                  <a:tcPr marL="12700" marR="12700" marT="12700" marB="0" anchor="b"/>
                </a:tc>
                <a:tc>
                  <a:txBody>
                    <a:bodyPr/>
                    <a:lstStyle/>
                    <a:p>
                      <a:pPr algn="r" fontAlgn="b"/>
                      <a:r>
                        <a:rPr lang="is-IS" sz="2000" b="0" i="0" u="none" strike="noStrike">
                          <a:solidFill>
                            <a:schemeClr val="tx1"/>
                          </a:solidFill>
                          <a:effectLst/>
                          <a:latin typeface="+mn-lt"/>
                        </a:rPr>
                        <a:t>480497.9218</a:t>
                      </a:r>
                    </a:p>
                  </a:txBody>
                  <a:tcPr marL="12700" marR="12700" marT="12700" marB="0" anchor="b"/>
                </a:tc>
              </a:tr>
              <a:tr h="370840">
                <a:tc>
                  <a:txBody>
                    <a:bodyPr/>
                    <a:lstStyle/>
                    <a:p>
                      <a:pPr algn="r" fontAlgn="b"/>
                      <a:r>
                        <a:rPr lang="is-IS" sz="2000" b="0" i="0" u="none" strike="noStrike" dirty="0">
                          <a:solidFill>
                            <a:srgbClr val="000000"/>
                          </a:solidFill>
                          <a:effectLst/>
                          <a:latin typeface="+mn-lt"/>
                        </a:rPr>
                        <a:t>300</a:t>
                      </a:r>
                    </a:p>
                  </a:txBody>
                  <a:tcPr marL="12700" marR="12700" marT="12700" marB="0" anchor="b"/>
                </a:tc>
                <a:tc>
                  <a:txBody>
                    <a:bodyPr/>
                    <a:lstStyle/>
                    <a:p>
                      <a:pPr algn="r" fontAlgn="b"/>
                      <a:r>
                        <a:rPr lang="is-IS" sz="2000" b="0" i="0" u="none" strike="noStrike" dirty="0">
                          <a:solidFill>
                            <a:schemeClr val="tx1"/>
                          </a:solidFill>
                          <a:effectLst/>
                          <a:latin typeface="+mn-lt"/>
                        </a:rPr>
                        <a:t>267459.8897</a:t>
                      </a:r>
                    </a:p>
                  </a:txBody>
                  <a:tcPr marL="12700" marR="12700" marT="12700" marB="0" anchor="b"/>
                </a:tc>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8074089" cy="5505061"/>
          </a:xfrm>
          <a:prstGeom prst="rect">
            <a:avLst/>
          </a:prstGeom>
        </p:spPr>
      </p:pic>
    </p:spTree>
    <p:extLst>
      <p:ext uri="{BB962C8B-B14F-4D97-AF65-F5344CB8AC3E}">
        <p14:creationId xmlns:p14="http://schemas.microsoft.com/office/powerpoint/2010/main" val="1257541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144058138"/>
              </p:ext>
            </p:extLst>
          </p:nvPr>
        </p:nvGraphicFramePr>
        <p:xfrm>
          <a:off x="8348989" y="352221"/>
          <a:ext cx="3496234" cy="1558413"/>
        </p:xfrm>
        <a:graphic>
          <a:graphicData uri="http://schemas.openxmlformats.org/drawingml/2006/table">
            <a:tbl>
              <a:tblPr firstRow="1" bandRow="1">
                <a:tableStyleId>{5C22544A-7EE6-4342-B048-85BDC9FD1C3A}</a:tableStyleId>
              </a:tblPr>
              <a:tblGrid>
                <a:gridCol w="1151813"/>
                <a:gridCol w="2344421"/>
              </a:tblGrid>
              <a:tr h="785704">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455209">
                <a:tc>
                  <a:txBody>
                    <a:bodyPr/>
                    <a:lstStyle/>
                    <a:p>
                      <a:r>
                        <a:rPr lang="en-US" dirty="0" smtClean="0"/>
                        <a:t>300</a:t>
                      </a:r>
                      <a:endParaRPr lang="en-US" dirty="0"/>
                    </a:p>
                  </a:txBody>
                  <a:tcPr marL="12700" marR="12700" marT="12700" marB="0" anchor="b"/>
                </a:tc>
                <a:tc>
                  <a:txBody>
                    <a:bodyPr/>
                    <a:lstStyle/>
                    <a:p>
                      <a:pPr algn="r" fontAlgn="b"/>
                      <a:r>
                        <a:rPr lang="is-IS" sz="2000" b="0" i="0" u="none" strike="noStrike" dirty="0">
                          <a:solidFill>
                            <a:srgbClr val="000000"/>
                          </a:solidFill>
                          <a:effectLst/>
                          <a:latin typeface="+mn-lt"/>
                        </a:rPr>
                        <a:t>267459.8897</a:t>
                      </a:r>
                    </a:p>
                  </a:txBody>
                  <a:tcPr marL="12700" marR="12700" marT="12700" marB="0" anchor="b"/>
                </a:tc>
              </a:tr>
              <a:tr h="310311">
                <a:tc>
                  <a:txBody>
                    <a:bodyPr/>
                    <a:lstStyle/>
                    <a:p>
                      <a:r>
                        <a:rPr lang="en-US" dirty="0" smtClean="0"/>
                        <a:t>320</a:t>
                      </a:r>
                      <a:endParaRPr lang="en-US" dirty="0"/>
                    </a:p>
                  </a:txBody>
                  <a:tcPr marL="12700" marR="12700" marT="12700" marB="0" anchor="b"/>
                </a:tc>
                <a:tc>
                  <a:txBody>
                    <a:bodyPr/>
                    <a:lstStyle/>
                    <a:p>
                      <a:pPr algn="r" fontAlgn="b"/>
                      <a:r>
                        <a:rPr lang="is-IS" sz="2000" b="0" i="0" u="none" strike="noStrike" dirty="0">
                          <a:solidFill>
                            <a:srgbClr val="000000"/>
                          </a:solidFill>
                          <a:effectLst/>
                          <a:latin typeface="+mn-lt"/>
                        </a:rPr>
                        <a:t>321195.0456</a:t>
                      </a:r>
                    </a:p>
                  </a:txBody>
                  <a:tcPr marL="12700" marR="12700" marT="12700" marB="0" anchor="b"/>
                </a:tc>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7856376" cy="5338307"/>
          </a:xfrm>
          <a:prstGeom prst="rect">
            <a:avLst/>
          </a:prstGeom>
        </p:spPr>
      </p:pic>
    </p:spTree>
    <p:extLst>
      <p:ext uri="{BB962C8B-B14F-4D97-AF65-F5344CB8AC3E}">
        <p14:creationId xmlns:p14="http://schemas.microsoft.com/office/powerpoint/2010/main" val="2112798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680" y="0"/>
            <a:ext cx="4883966" cy="830997"/>
          </a:xfrm>
          <a:prstGeom prst="rect">
            <a:avLst/>
          </a:prstGeom>
          <a:noFill/>
        </p:spPr>
        <p:txBody>
          <a:bodyPr wrap="none" rtlCol="0">
            <a:spAutoFit/>
          </a:bodyPr>
          <a:lstStyle/>
          <a:p>
            <a:r>
              <a:rPr lang="en-US" sz="4800" dirty="0" smtClean="0"/>
              <a:t>Model Explanation</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1131597320"/>
              </p:ext>
            </p:extLst>
          </p:nvPr>
        </p:nvGraphicFramePr>
        <p:xfrm>
          <a:off x="86061" y="1041400"/>
          <a:ext cx="6583680" cy="4663440"/>
        </p:xfrm>
        <a:graphic>
          <a:graphicData uri="http://schemas.openxmlformats.org/drawingml/2006/table">
            <a:tbl>
              <a:tblPr firstRow="1" bandRow="1">
                <a:tableStyleId>{5C22544A-7EE6-4342-B048-85BDC9FD1C3A}</a:tableStyleId>
              </a:tblPr>
              <a:tblGrid>
                <a:gridCol w="1807285"/>
                <a:gridCol w="4776395"/>
              </a:tblGrid>
              <a:tr h="0">
                <a:tc>
                  <a:txBody>
                    <a:bodyPr/>
                    <a:lstStyle/>
                    <a:p>
                      <a:r>
                        <a:rPr lang="en-US" dirty="0" smtClean="0"/>
                        <a:t>items</a:t>
                      </a:r>
                      <a:endParaRPr lang="en-US" dirty="0"/>
                    </a:p>
                  </a:txBody>
                  <a:tcPr/>
                </a:tc>
                <a:tc>
                  <a:txBody>
                    <a:bodyPr/>
                    <a:lstStyle/>
                    <a:p>
                      <a:r>
                        <a:rPr lang="en-US" dirty="0" smtClean="0"/>
                        <a:t>explanations</a:t>
                      </a:r>
                      <a:endParaRPr lang="en-US" dirty="0"/>
                    </a:p>
                  </a:txBody>
                  <a:tcPr/>
                </a:tc>
              </a:tr>
              <a:tr h="365337">
                <a:tc>
                  <a:txBody>
                    <a:bodyPr/>
                    <a:lstStyle/>
                    <a:p>
                      <a:r>
                        <a:rPr lang="en-US" dirty="0" smtClean="0"/>
                        <a:t>data</a:t>
                      </a:r>
                      <a:endParaRPr lang="en-US" dirty="0"/>
                    </a:p>
                  </a:txBody>
                  <a:tcPr/>
                </a:tc>
                <a:tc>
                  <a:txBody>
                    <a:bodyPr/>
                    <a:lstStyle/>
                    <a:p>
                      <a:r>
                        <a:rPr lang="en-US" baseline="0" dirty="0" smtClean="0"/>
                        <a:t> </a:t>
                      </a:r>
                      <a:r>
                        <a:rPr lang="en-US" baseline="0" dirty="0" err="1" smtClean="0"/>
                        <a:t>topix</a:t>
                      </a:r>
                      <a:r>
                        <a:rPr lang="en-US" baseline="0" dirty="0" smtClean="0"/>
                        <a:t> from jan-75 to Apr-05</a:t>
                      </a:r>
                      <a:endParaRPr lang="en-US" dirty="0"/>
                    </a:p>
                  </a:txBody>
                  <a:tcPr/>
                </a:tc>
              </a:tr>
              <a:tr h="365337">
                <a:tc>
                  <a:txBody>
                    <a:bodyPr/>
                    <a:lstStyle/>
                    <a:p>
                      <a:r>
                        <a:rPr lang="en-US" dirty="0" smtClean="0"/>
                        <a:t>Training</a:t>
                      </a:r>
                      <a:r>
                        <a:rPr lang="en-US" baseline="0" dirty="0" smtClean="0"/>
                        <a:t> data </a:t>
                      </a:r>
                      <a:endParaRPr lang="en-US" dirty="0"/>
                    </a:p>
                  </a:txBody>
                  <a:tcPr/>
                </a:tc>
                <a:tc>
                  <a:txBody>
                    <a:bodyPr/>
                    <a:lstStyle/>
                    <a:p>
                      <a:r>
                        <a:rPr lang="en-US" dirty="0" err="1" smtClean="0"/>
                        <a:t>Topix</a:t>
                      </a:r>
                      <a:r>
                        <a:rPr lang="en-US" dirty="0" smtClean="0"/>
                        <a:t> from jan-75 to Dec-99</a:t>
                      </a:r>
                      <a:r>
                        <a:rPr lang="en-US" baseline="0" dirty="0" smtClean="0"/>
                        <a:t> ( 299) </a:t>
                      </a:r>
                      <a:endParaRPr lang="en-US" dirty="0"/>
                    </a:p>
                  </a:txBody>
                  <a:tcPr/>
                </a:tc>
              </a:tr>
              <a:tr h="365337">
                <a:tc>
                  <a:txBody>
                    <a:bodyPr/>
                    <a:lstStyle/>
                    <a:p>
                      <a:r>
                        <a:rPr lang="en-US" dirty="0" smtClean="0"/>
                        <a:t>Model structure</a:t>
                      </a:r>
                      <a:endParaRPr lang="en-US" dirty="0"/>
                    </a:p>
                  </a:txBody>
                  <a:tcPr/>
                </a:tc>
                <a:tc>
                  <a:txBody>
                    <a:bodyPr/>
                    <a:lstStyle/>
                    <a:p>
                      <a:r>
                        <a:rPr lang="en-US" dirty="0" smtClean="0"/>
                        <a:t>See</a:t>
                      </a:r>
                      <a:r>
                        <a:rPr lang="en-US" baseline="0" dirty="0" smtClean="0"/>
                        <a:t> right picture</a:t>
                      </a:r>
                      <a:endParaRPr lang="en-US" dirty="0"/>
                    </a:p>
                  </a:txBody>
                  <a:tcPr/>
                </a:tc>
              </a:tr>
              <a:tr h="365337">
                <a:tc>
                  <a:txBody>
                    <a:bodyPr/>
                    <a:lstStyle/>
                    <a:p>
                      <a:r>
                        <a:rPr lang="en-US" dirty="0" err="1" smtClean="0"/>
                        <a:t>n_steps</a:t>
                      </a:r>
                      <a:endParaRPr lang="en-US" dirty="0"/>
                    </a:p>
                  </a:txBody>
                  <a:tcPr/>
                </a:tc>
                <a:tc>
                  <a:txBody>
                    <a:bodyPr/>
                    <a:lstStyle/>
                    <a:p>
                      <a:r>
                        <a:rPr lang="en-US" dirty="0" smtClean="0"/>
                        <a:t>20</a:t>
                      </a:r>
                      <a:endParaRPr lang="en-US" dirty="0"/>
                    </a:p>
                  </a:txBody>
                  <a:tcPr/>
                </a:tc>
              </a:tr>
              <a:tr h="365337">
                <a:tc>
                  <a:txBody>
                    <a:bodyPr/>
                    <a:lstStyle/>
                    <a:p>
                      <a:r>
                        <a:rPr lang="en-US" dirty="0" err="1" smtClean="0"/>
                        <a:t>n_inputs</a:t>
                      </a:r>
                      <a:endParaRPr lang="en-US" dirty="0"/>
                    </a:p>
                  </a:txBody>
                  <a:tcPr/>
                </a:tc>
                <a:tc>
                  <a:txBody>
                    <a:bodyPr/>
                    <a:lstStyle/>
                    <a:p>
                      <a:r>
                        <a:rPr lang="en-US" dirty="0" smtClean="0"/>
                        <a:t>1 ( training</a:t>
                      </a:r>
                      <a:r>
                        <a:rPr lang="en-US" baseline="0" dirty="0" smtClean="0"/>
                        <a:t> data only) </a:t>
                      </a:r>
                      <a:endParaRPr lang="en-US" dirty="0"/>
                    </a:p>
                  </a:txBody>
                  <a:tcPr/>
                </a:tc>
              </a:tr>
              <a:tr h="365337">
                <a:tc>
                  <a:txBody>
                    <a:bodyPr/>
                    <a:lstStyle/>
                    <a:p>
                      <a:r>
                        <a:rPr lang="en-US" dirty="0" err="1" smtClean="0"/>
                        <a:t>n_nuerons</a:t>
                      </a:r>
                      <a:endParaRPr lang="en-US" dirty="0"/>
                    </a:p>
                  </a:txBody>
                  <a:tcPr/>
                </a:tc>
                <a:tc>
                  <a:txBody>
                    <a:bodyPr/>
                    <a:lstStyle/>
                    <a:p>
                      <a:r>
                        <a:rPr lang="en-US" dirty="0" smtClean="0"/>
                        <a:t>100</a:t>
                      </a:r>
                      <a:endParaRPr lang="en-US" dirty="0"/>
                    </a:p>
                  </a:txBody>
                  <a:tcPr/>
                </a:tc>
              </a:tr>
              <a:tr h="365337">
                <a:tc>
                  <a:txBody>
                    <a:bodyPr/>
                    <a:lstStyle/>
                    <a:p>
                      <a:r>
                        <a:rPr lang="en-US" dirty="0" err="1" smtClean="0"/>
                        <a:t>n_outputs</a:t>
                      </a:r>
                      <a:endParaRPr lang="en-US" dirty="0"/>
                    </a:p>
                  </a:txBody>
                  <a:tcPr/>
                </a:tc>
                <a:tc>
                  <a:txBody>
                    <a:bodyPr/>
                    <a:lstStyle/>
                    <a:p>
                      <a:r>
                        <a:rPr lang="en-US" dirty="0" smtClean="0"/>
                        <a:t>3</a:t>
                      </a:r>
                      <a:endParaRPr lang="en-US" dirty="0"/>
                    </a:p>
                  </a:txBody>
                  <a:tcPr/>
                </a:tc>
              </a:tr>
              <a:tr h="365337">
                <a:tc>
                  <a:txBody>
                    <a:bodyPr/>
                    <a:lstStyle/>
                    <a:p>
                      <a:r>
                        <a:rPr lang="en-US" dirty="0" smtClean="0"/>
                        <a:t>Model type</a:t>
                      </a:r>
                      <a:endParaRPr lang="en-US" dirty="0"/>
                    </a:p>
                  </a:txBody>
                  <a:tcPr/>
                </a:tc>
                <a:tc>
                  <a:txBody>
                    <a:bodyPr/>
                    <a:lstStyle/>
                    <a:p>
                      <a:r>
                        <a:rPr lang="en-US" dirty="0" smtClean="0"/>
                        <a:t>Sequence-vector </a:t>
                      </a:r>
                      <a:endParaRPr lang="en-US" dirty="0"/>
                    </a:p>
                  </a:txBody>
                  <a:tcPr/>
                </a:tc>
              </a:tr>
              <a:tr h="365337">
                <a:tc>
                  <a:txBody>
                    <a:bodyPr/>
                    <a:lstStyle/>
                    <a:p>
                      <a:r>
                        <a:rPr lang="en-US" dirty="0" err="1" smtClean="0"/>
                        <a:t>Learning</a:t>
                      </a:r>
                      <a:r>
                        <a:rPr lang="en-US" baseline="0" dirty="0" err="1" smtClean="0"/>
                        <a:t>_rate</a:t>
                      </a:r>
                      <a:endParaRPr lang="en-US" dirty="0"/>
                    </a:p>
                  </a:txBody>
                  <a:tcPr/>
                </a:tc>
                <a:tc>
                  <a:txBody>
                    <a:bodyPr/>
                    <a:lstStyle/>
                    <a:p>
                      <a:r>
                        <a:rPr lang="en-US" dirty="0" smtClean="0"/>
                        <a:t>0.001</a:t>
                      </a:r>
                      <a:endParaRPr lang="en-US" dirty="0"/>
                    </a:p>
                  </a:txBody>
                  <a:tcPr/>
                </a:tc>
              </a:tr>
              <a:tr h="365337">
                <a:tc>
                  <a:txBody>
                    <a:bodyPr/>
                    <a:lstStyle/>
                    <a:p>
                      <a:r>
                        <a:rPr lang="en-US" dirty="0" smtClean="0"/>
                        <a:t>Cost</a:t>
                      </a:r>
                      <a:r>
                        <a:rPr lang="en-US" baseline="0" dirty="0" smtClean="0"/>
                        <a:t> function </a:t>
                      </a:r>
                      <a:endParaRPr lang="en-US" dirty="0"/>
                    </a:p>
                  </a:txBody>
                  <a:tcPr/>
                </a:tc>
                <a:tc>
                  <a:txBody>
                    <a:bodyPr/>
                    <a:lstStyle/>
                    <a:p>
                      <a:r>
                        <a:rPr lang="en-US" dirty="0" smtClean="0"/>
                        <a:t>The 20</a:t>
                      </a:r>
                      <a:r>
                        <a:rPr lang="en-US" baseline="30000" dirty="0" smtClean="0"/>
                        <a:t>th</a:t>
                      </a:r>
                      <a:r>
                        <a:rPr lang="en-US" dirty="0" smtClean="0"/>
                        <a:t> vector </a:t>
                      </a:r>
                    </a:p>
                    <a:p>
                      <a:r>
                        <a:rPr lang="en-US" dirty="0" smtClean="0"/>
                        <a:t>SSE</a:t>
                      </a:r>
                      <a:r>
                        <a:rPr lang="en-US" baseline="0" dirty="0" smtClean="0"/>
                        <a:t> of </a:t>
                      </a:r>
                      <a:r>
                        <a:rPr lang="mr-IN" baseline="0" dirty="0" err="1" smtClean="0"/>
                        <a:t>outputs</a:t>
                      </a:r>
                      <a:r>
                        <a:rPr lang="mr-IN" baseline="0" dirty="0" smtClean="0"/>
                        <a:t>[:,19,:] - </a:t>
                      </a:r>
                      <a:r>
                        <a:rPr lang="mr-IN" baseline="0" dirty="0" err="1" smtClean="0"/>
                        <a:t>y</a:t>
                      </a:r>
                      <a:r>
                        <a:rPr lang="mr-IN" baseline="0" dirty="0" smtClean="0"/>
                        <a:t>[:,19,:]</a:t>
                      </a:r>
                      <a:endParaRPr lang="en-US" dirty="0"/>
                    </a:p>
                  </a:txBody>
                  <a:tcPr/>
                </a:tc>
              </a:tr>
              <a:tr h="365337">
                <a:tc>
                  <a:txBody>
                    <a:bodyPr/>
                    <a:lstStyle/>
                    <a:p>
                      <a:r>
                        <a:rPr lang="en-US" dirty="0" smtClean="0"/>
                        <a:t>Optimizer</a:t>
                      </a:r>
                      <a:endParaRPr lang="en-US" dirty="0"/>
                    </a:p>
                  </a:txBody>
                  <a:tcPr/>
                </a:tc>
                <a:tc>
                  <a:txBody>
                    <a:bodyPr/>
                    <a:lstStyle/>
                    <a:p>
                      <a:r>
                        <a:rPr lang="en-US" dirty="0" err="1" smtClean="0"/>
                        <a:t>Adamoptimizer</a:t>
                      </a:r>
                      <a:r>
                        <a:rPr lang="en-US" baseline="0" dirty="0" smtClean="0"/>
                        <a:t> </a:t>
                      </a:r>
                      <a:endParaRPr lang="en-US" dirty="0"/>
                    </a:p>
                  </a:txBody>
                  <a:tcPr/>
                </a:tc>
              </a:tr>
            </a:tbl>
          </a:graphicData>
        </a:graphic>
      </p:graphicFrame>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556" t="9230" r="5900" b="25100"/>
          <a:stretch/>
        </p:blipFill>
        <p:spPr>
          <a:xfrm>
            <a:off x="6669741" y="0"/>
            <a:ext cx="5522259" cy="5056094"/>
          </a:xfrm>
        </p:spPr>
      </p:pic>
    </p:spTree>
    <p:extLst>
      <p:ext uri="{BB962C8B-B14F-4D97-AF65-F5344CB8AC3E}">
        <p14:creationId xmlns:p14="http://schemas.microsoft.com/office/powerpoint/2010/main" val="655379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40" y="381000"/>
            <a:ext cx="4498283" cy="369332"/>
          </a:xfrm>
          <a:prstGeom prst="rect">
            <a:avLst/>
          </a:prstGeom>
          <a:noFill/>
        </p:spPr>
        <p:txBody>
          <a:bodyPr wrap="none" rtlCol="0">
            <a:spAutoFit/>
          </a:bodyPr>
          <a:lstStyle/>
          <a:p>
            <a:r>
              <a:rPr lang="en-US" dirty="0" smtClean="0"/>
              <a:t>MNIST classification task using RNN ( 14.3.1 )  </a:t>
            </a:r>
            <a:endParaRPr lang="en-US" dirty="0"/>
          </a:p>
        </p:txBody>
      </p:sp>
      <p:sp>
        <p:nvSpPr>
          <p:cNvPr id="5" name="TextBox 4"/>
          <p:cNvSpPr txBox="1"/>
          <p:nvPr/>
        </p:nvSpPr>
        <p:spPr>
          <a:xfrm>
            <a:off x="162406" y="1158359"/>
            <a:ext cx="8414548" cy="3970318"/>
          </a:xfrm>
          <a:prstGeom prst="rect">
            <a:avLst/>
          </a:prstGeom>
          <a:noFill/>
        </p:spPr>
        <p:txBody>
          <a:bodyPr wrap="none" rtlCol="0">
            <a:spAutoFit/>
          </a:bodyPr>
          <a:lstStyle/>
          <a:p>
            <a:r>
              <a:rPr lang="en-US" dirty="0" smtClean="0"/>
              <a:t>-simplest RNN structure </a:t>
            </a:r>
            <a:endParaRPr lang="en-US" dirty="0"/>
          </a:p>
          <a:p>
            <a:r>
              <a:rPr lang="en-US" dirty="0" smtClean="0"/>
              <a:t>Y(t) = </a:t>
            </a:r>
            <a:r>
              <a:rPr lang="en-US" altLang="ja-JP" dirty="0" err="1" smtClean="0"/>
              <a:t>φ</a:t>
            </a:r>
            <a:r>
              <a:rPr lang="en-US" altLang="ja-JP" dirty="0" smtClean="0"/>
              <a:t>( X(t) * </a:t>
            </a:r>
            <a:r>
              <a:rPr lang="en-US" altLang="ja-JP" dirty="0" err="1" smtClean="0"/>
              <a:t>Wx</a:t>
            </a:r>
            <a:r>
              <a:rPr lang="en-US" altLang="ja-JP" dirty="0" smtClean="0"/>
              <a:t> + Y(t-1) * </a:t>
            </a:r>
            <a:r>
              <a:rPr lang="en-US" altLang="ja-JP" dirty="0" err="1" smtClean="0"/>
              <a:t>Wy</a:t>
            </a:r>
            <a:r>
              <a:rPr lang="en-US" altLang="ja-JP" dirty="0" smtClean="0"/>
              <a:t> + b ) </a:t>
            </a:r>
          </a:p>
          <a:p>
            <a:endParaRPr lang="en-US" dirty="0"/>
          </a:p>
          <a:p>
            <a:r>
              <a:rPr lang="en-US" dirty="0" smtClean="0"/>
              <a:t>We use data as 28 input and 28 lines. </a:t>
            </a:r>
          </a:p>
          <a:p>
            <a:r>
              <a:rPr lang="en-US" dirty="0" smtClean="0"/>
              <a:t>	-150 recurrent neurons</a:t>
            </a:r>
          </a:p>
          <a:p>
            <a:r>
              <a:rPr lang="en-US" dirty="0"/>
              <a:t>	</a:t>
            </a:r>
            <a:r>
              <a:rPr lang="en-US" dirty="0" smtClean="0"/>
              <a:t>-the last time step, combine </a:t>
            </a:r>
            <a:r>
              <a:rPr lang="en-US" dirty="0" err="1" smtClean="0"/>
              <a:t>usigng</a:t>
            </a:r>
            <a:r>
              <a:rPr lang="en-US" dirty="0" smtClean="0"/>
              <a:t> densely connected layers. (10 category)</a:t>
            </a:r>
          </a:p>
          <a:p>
            <a:r>
              <a:rPr lang="en-US" dirty="0"/>
              <a:t>	</a:t>
            </a:r>
            <a:r>
              <a:rPr lang="en-US" dirty="0" smtClean="0"/>
              <a:t>	and </a:t>
            </a:r>
            <a:r>
              <a:rPr lang="en-US" dirty="0" err="1" smtClean="0"/>
              <a:t>softmax</a:t>
            </a:r>
            <a:r>
              <a:rPr lang="en-US" dirty="0" smtClean="0"/>
              <a:t> function.</a:t>
            </a:r>
          </a:p>
          <a:p>
            <a:endParaRPr lang="en-US" dirty="0"/>
          </a:p>
          <a:p>
            <a:r>
              <a:rPr lang="en-US" dirty="0" smtClean="0"/>
              <a:t>The number of parameters we have to estimate is </a:t>
            </a:r>
          </a:p>
          <a:p>
            <a:r>
              <a:rPr lang="en-US" dirty="0"/>
              <a:t>	</a:t>
            </a:r>
            <a:r>
              <a:rPr lang="en-US" dirty="0" smtClean="0"/>
              <a:t>28*150(</a:t>
            </a:r>
            <a:r>
              <a:rPr lang="en-US" dirty="0" err="1" smtClean="0"/>
              <a:t>Wx</a:t>
            </a:r>
            <a:r>
              <a:rPr lang="en-US" dirty="0" smtClean="0"/>
              <a:t>) + 150*150 ( </a:t>
            </a:r>
            <a:r>
              <a:rPr lang="en-US" dirty="0" err="1" smtClean="0"/>
              <a:t>Wy</a:t>
            </a:r>
            <a:r>
              <a:rPr lang="en-US" dirty="0" smtClean="0"/>
              <a:t> ) + 150 (b)  + 150*10 ( densely connected layers )</a:t>
            </a:r>
          </a:p>
          <a:p>
            <a:r>
              <a:rPr lang="en-US" dirty="0"/>
              <a:t>	=</a:t>
            </a:r>
            <a:r>
              <a:rPr lang="en-US" dirty="0" smtClean="0"/>
              <a:t> 28350 !! </a:t>
            </a:r>
          </a:p>
          <a:p>
            <a:r>
              <a:rPr lang="en-US" dirty="0"/>
              <a:t>	</a:t>
            </a:r>
            <a:r>
              <a:rPr lang="en-US" dirty="0" smtClean="0"/>
              <a:t>	28350/28/28 = 36.16</a:t>
            </a:r>
          </a:p>
          <a:p>
            <a:endParaRPr lang="en-US" dirty="0"/>
          </a:p>
          <a:p>
            <a:endParaRPr lang="en-US" dirty="0"/>
          </a:p>
        </p:txBody>
      </p:sp>
      <p:sp>
        <p:nvSpPr>
          <p:cNvPr id="6" name="Oval 5"/>
          <p:cNvSpPr/>
          <p:nvPr/>
        </p:nvSpPr>
        <p:spPr>
          <a:xfrm>
            <a:off x="8308610" y="2078057"/>
            <a:ext cx="1097280" cy="10479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8720834" y="4364057"/>
            <a:ext cx="370614" cy="523220"/>
          </a:xfrm>
          <a:prstGeom prst="rect">
            <a:avLst/>
          </a:prstGeom>
          <a:noFill/>
        </p:spPr>
        <p:txBody>
          <a:bodyPr wrap="none" rtlCol="0">
            <a:spAutoFit/>
          </a:bodyPr>
          <a:lstStyle/>
          <a:p>
            <a:r>
              <a:rPr lang="en-US" sz="2800" dirty="0" smtClean="0"/>
              <a:t>X</a:t>
            </a:r>
            <a:endParaRPr lang="en-US" sz="2800" dirty="0"/>
          </a:p>
        </p:txBody>
      </p:sp>
      <p:cxnSp>
        <p:nvCxnSpPr>
          <p:cNvPr id="9" name="Straight Arrow Connector 8"/>
          <p:cNvCxnSpPr>
            <a:stCxn id="7" idx="0"/>
            <a:endCxn id="6" idx="4"/>
          </p:cNvCxnSpPr>
          <p:nvPr/>
        </p:nvCxnSpPr>
        <p:spPr>
          <a:xfrm flipH="1" flipV="1">
            <a:off x="8857250" y="3125986"/>
            <a:ext cx="48891" cy="1238071"/>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0"/>
            <a:endCxn id="11" idx="2"/>
          </p:cNvCxnSpPr>
          <p:nvPr/>
        </p:nvCxnSpPr>
        <p:spPr>
          <a:xfrm flipV="1">
            <a:off x="8857250" y="1165145"/>
            <a:ext cx="36869" cy="912912"/>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720834" y="641925"/>
            <a:ext cx="346570" cy="523220"/>
          </a:xfrm>
          <a:prstGeom prst="rect">
            <a:avLst/>
          </a:prstGeom>
          <a:noFill/>
        </p:spPr>
        <p:txBody>
          <a:bodyPr wrap="none" rtlCol="0">
            <a:spAutoFit/>
          </a:bodyPr>
          <a:lstStyle/>
          <a:p>
            <a:r>
              <a:rPr lang="en-US" sz="2800" dirty="0" smtClean="0"/>
              <a:t>y</a:t>
            </a:r>
            <a:endParaRPr lang="en-US" sz="2800" dirty="0"/>
          </a:p>
        </p:txBody>
      </p:sp>
      <p:cxnSp>
        <p:nvCxnSpPr>
          <p:cNvPr id="18" name="Curved Connector 17"/>
          <p:cNvCxnSpPr>
            <a:stCxn id="6" idx="6"/>
            <a:endCxn id="28" idx="2"/>
          </p:cNvCxnSpPr>
          <p:nvPr/>
        </p:nvCxnSpPr>
        <p:spPr>
          <a:xfrm>
            <a:off x="9405890" y="2602022"/>
            <a:ext cx="1203960" cy="12700"/>
          </a:xfrm>
          <a:prstGeom prst="curvedConnector3">
            <a:avLst>
              <a:gd name="adj1" fmla="val 53797"/>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10609850" y="2078057"/>
            <a:ext cx="1097280" cy="10479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TextBox 28"/>
          <p:cNvSpPr txBox="1"/>
          <p:nvPr/>
        </p:nvSpPr>
        <p:spPr>
          <a:xfrm>
            <a:off x="11022074" y="4364057"/>
            <a:ext cx="370614" cy="523220"/>
          </a:xfrm>
          <a:prstGeom prst="rect">
            <a:avLst/>
          </a:prstGeom>
          <a:noFill/>
        </p:spPr>
        <p:txBody>
          <a:bodyPr wrap="none" rtlCol="0">
            <a:spAutoFit/>
          </a:bodyPr>
          <a:lstStyle/>
          <a:p>
            <a:r>
              <a:rPr lang="en-US" sz="2800" dirty="0" smtClean="0"/>
              <a:t>X</a:t>
            </a:r>
            <a:endParaRPr lang="en-US" sz="2800" dirty="0"/>
          </a:p>
        </p:txBody>
      </p:sp>
      <p:cxnSp>
        <p:nvCxnSpPr>
          <p:cNvPr id="30" name="Straight Arrow Connector 29"/>
          <p:cNvCxnSpPr>
            <a:endCxn id="32" idx="4"/>
          </p:cNvCxnSpPr>
          <p:nvPr/>
        </p:nvCxnSpPr>
        <p:spPr>
          <a:xfrm flipH="1" flipV="1">
            <a:off x="11158490" y="3125986"/>
            <a:ext cx="16030" cy="1238071"/>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32" idx="0"/>
          </p:cNvCxnSpPr>
          <p:nvPr/>
        </p:nvCxnSpPr>
        <p:spPr>
          <a:xfrm flipV="1">
            <a:off x="11158490" y="1011257"/>
            <a:ext cx="8015" cy="106680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022074" y="641925"/>
            <a:ext cx="346570" cy="523220"/>
          </a:xfrm>
          <a:prstGeom prst="rect">
            <a:avLst/>
          </a:prstGeom>
          <a:noFill/>
        </p:spPr>
        <p:txBody>
          <a:bodyPr wrap="none" rtlCol="0">
            <a:spAutoFit/>
          </a:bodyPr>
          <a:lstStyle/>
          <a:p>
            <a:r>
              <a:rPr lang="en-US" sz="2800" dirty="0" smtClean="0"/>
              <a:t>y</a:t>
            </a:r>
            <a:endParaRPr lang="en-US" sz="2800" dirty="0"/>
          </a:p>
        </p:txBody>
      </p:sp>
      <p:sp>
        <p:nvSpPr>
          <p:cNvPr id="41" name="TextBox 40"/>
          <p:cNvSpPr txBox="1"/>
          <p:nvPr/>
        </p:nvSpPr>
        <p:spPr>
          <a:xfrm>
            <a:off x="9847850" y="2032337"/>
            <a:ext cx="373820" cy="523220"/>
          </a:xfrm>
          <a:prstGeom prst="rect">
            <a:avLst/>
          </a:prstGeom>
          <a:noFill/>
        </p:spPr>
        <p:txBody>
          <a:bodyPr wrap="none" rtlCol="0">
            <a:spAutoFit/>
          </a:bodyPr>
          <a:lstStyle/>
          <a:p>
            <a:r>
              <a:rPr lang="en-US" sz="2800" dirty="0" smtClean="0"/>
              <a:t>h</a:t>
            </a:r>
            <a:endParaRPr lang="en-US" sz="2800" dirty="0"/>
          </a:p>
        </p:txBody>
      </p:sp>
    </p:spTree>
    <p:extLst>
      <p:ext uri="{BB962C8B-B14F-4D97-AF65-F5344CB8AC3E}">
        <p14:creationId xmlns:p14="http://schemas.microsoft.com/office/powerpoint/2010/main" val="650684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926986683"/>
              </p:ext>
            </p:extLst>
          </p:nvPr>
        </p:nvGraphicFramePr>
        <p:xfrm>
          <a:off x="8348989" y="345032"/>
          <a:ext cx="3496234" cy="1558413"/>
        </p:xfrm>
        <a:graphic>
          <a:graphicData uri="http://schemas.openxmlformats.org/drawingml/2006/table">
            <a:tbl>
              <a:tblPr firstRow="1" bandRow="1">
                <a:tableStyleId>{5C22544A-7EE6-4342-B048-85BDC9FD1C3A}</a:tableStyleId>
              </a:tblPr>
              <a:tblGrid>
                <a:gridCol w="1151813"/>
                <a:gridCol w="2344421"/>
              </a:tblGrid>
              <a:tr h="785704">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455209">
                <a:tc>
                  <a:txBody>
                    <a:bodyPr/>
                    <a:lstStyle/>
                    <a:p>
                      <a:r>
                        <a:rPr lang="en-US" dirty="0" smtClean="0"/>
                        <a:t>300</a:t>
                      </a:r>
                      <a:endParaRPr lang="en-US" dirty="0"/>
                    </a:p>
                  </a:txBody>
                  <a:tcPr marL="12700" marR="12700" marT="12700" marB="0" anchor="b"/>
                </a:tc>
                <a:tc>
                  <a:txBody>
                    <a:bodyPr/>
                    <a:lstStyle/>
                    <a:p>
                      <a:pPr algn="r" fontAlgn="b"/>
                      <a:r>
                        <a:rPr lang="hr-HR" sz="2000" dirty="0" smtClean="0"/>
                        <a:t>135059.030</a:t>
                      </a:r>
                      <a:endParaRPr lang="is-IS" sz="2000" b="0" i="0" u="none" strike="noStrike" dirty="0">
                        <a:solidFill>
                          <a:srgbClr val="000000"/>
                        </a:solidFill>
                        <a:effectLst/>
                        <a:latin typeface="+mn-lt"/>
                      </a:endParaRPr>
                    </a:p>
                  </a:txBody>
                  <a:tcPr marL="12700" marR="12700" marT="12700" marB="0" anchor="b"/>
                </a:tc>
              </a:tr>
              <a:tr h="310311">
                <a:tc>
                  <a:txBody>
                    <a:bodyPr/>
                    <a:lstStyle/>
                    <a:p>
                      <a:r>
                        <a:rPr lang="en-US" dirty="0" smtClean="0"/>
                        <a:t>320</a:t>
                      </a:r>
                      <a:endParaRPr lang="en-US" dirty="0"/>
                    </a:p>
                  </a:txBody>
                  <a:tcPr marL="12700" marR="12700" marT="12700" marB="0" anchor="b"/>
                </a:tc>
                <a:tc>
                  <a:txBody>
                    <a:bodyPr/>
                    <a:lstStyle/>
                    <a:p>
                      <a:pPr algn="r" fontAlgn="b"/>
                      <a:r>
                        <a:rPr lang="is-IS" sz="2000" dirty="0" smtClean="0"/>
                        <a:t>168529.209</a:t>
                      </a:r>
                      <a:endParaRPr lang="is-IS" sz="2000" b="0" i="0" u="none" strike="noStrike" dirty="0">
                        <a:solidFill>
                          <a:srgbClr val="000000"/>
                        </a:solidFill>
                        <a:effectLst/>
                        <a:latin typeface="+mn-lt"/>
                      </a:endParaRPr>
                    </a:p>
                  </a:txBody>
                  <a:tcPr marL="12700" marR="12700" marT="12700" marB="0" anchor="b"/>
                </a:tc>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7933735" cy="5355771"/>
          </a:xfrm>
          <a:prstGeom prst="rect">
            <a:avLst/>
          </a:prstGeom>
        </p:spPr>
      </p:pic>
    </p:spTree>
    <p:extLst>
      <p:ext uri="{BB962C8B-B14F-4D97-AF65-F5344CB8AC3E}">
        <p14:creationId xmlns:p14="http://schemas.microsoft.com/office/powerpoint/2010/main" val="2036937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680" y="0"/>
            <a:ext cx="4883966" cy="830997"/>
          </a:xfrm>
          <a:prstGeom prst="rect">
            <a:avLst/>
          </a:prstGeom>
          <a:noFill/>
        </p:spPr>
        <p:txBody>
          <a:bodyPr wrap="none" rtlCol="0">
            <a:spAutoFit/>
          </a:bodyPr>
          <a:lstStyle/>
          <a:p>
            <a:r>
              <a:rPr lang="en-US" sz="4800" dirty="0" smtClean="0"/>
              <a:t>Model Explanation</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16874066"/>
              </p:ext>
            </p:extLst>
          </p:nvPr>
        </p:nvGraphicFramePr>
        <p:xfrm>
          <a:off x="86061" y="1041400"/>
          <a:ext cx="6583680" cy="4663440"/>
        </p:xfrm>
        <a:graphic>
          <a:graphicData uri="http://schemas.openxmlformats.org/drawingml/2006/table">
            <a:tbl>
              <a:tblPr firstRow="1" bandRow="1">
                <a:tableStyleId>{5C22544A-7EE6-4342-B048-85BDC9FD1C3A}</a:tableStyleId>
              </a:tblPr>
              <a:tblGrid>
                <a:gridCol w="1807285"/>
                <a:gridCol w="4776395"/>
              </a:tblGrid>
              <a:tr h="0">
                <a:tc>
                  <a:txBody>
                    <a:bodyPr/>
                    <a:lstStyle/>
                    <a:p>
                      <a:r>
                        <a:rPr lang="en-US" dirty="0" smtClean="0"/>
                        <a:t>items</a:t>
                      </a:r>
                      <a:endParaRPr lang="en-US" dirty="0"/>
                    </a:p>
                  </a:txBody>
                  <a:tcPr/>
                </a:tc>
                <a:tc>
                  <a:txBody>
                    <a:bodyPr/>
                    <a:lstStyle/>
                    <a:p>
                      <a:r>
                        <a:rPr lang="en-US" dirty="0" smtClean="0"/>
                        <a:t>explanations</a:t>
                      </a:r>
                      <a:endParaRPr lang="en-US" dirty="0"/>
                    </a:p>
                  </a:txBody>
                  <a:tcPr/>
                </a:tc>
              </a:tr>
              <a:tr h="365337">
                <a:tc>
                  <a:txBody>
                    <a:bodyPr/>
                    <a:lstStyle/>
                    <a:p>
                      <a:r>
                        <a:rPr lang="en-US" dirty="0" smtClean="0"/>
                        <a:t>data</a:t>
                      </a:r>
                      <a:endParaRPr lang="en-US" dirty="0"/>
                    </a:p>
                  </a:txBody>
                  <a:tcPr/>
                </a:tc>
                <a:tc>
                  <a:txBody>
                    <a:bodyPr/>
                    <a:lstStyle/>
                    <a:p>
                      <a:r>
                        <a:rPr lang="en-US" baseline="0" dirty="0" smtClean="0"/>
                        <a:t> </a:t>
                      </a:r>
                      <a:r>
                        <a:rPr lang="en-US" baseline="0" dirty="0" err="1" smtClean="0"/>
                        <a:t>topix</a:t>
                      </a:r>
                      <a:r>
                        <a:rPr lang="en-US" baseline="0" dirty="0" smtClean="0"/>
                        <a:t> from jan-75 to Apr-05</a:t>
                      </a:r>
                      <a:endParaRPr lang="en-US" dirty="0"/>
                    </a:p>
                  </a:txBody>
                  <a:tcPr/>
                </a:tc>
              </a:tr>
              <a:tr h="365337">
                <a:tc>
                  <a:txBody>
                    <a:bodyPr/>
                    <a:lstStyle/>
                    <a:p>
                      <a:r>
                        <a:rPr lang="en-US" dirty="0" smtClean="0"/>
                        <a:t>Training</a:t>
                      </a:r>
                      <a:r>
                        <a:rPr lang="en-US" baseline="0" dirty="0" smtClean="0"/>
                        <a:t> data </a:t>
                      </a:r>
                      <a:endParaRPr lang="en-US" dirty="0"/>
                    </a:p>
                  </a:txBody>
                  <a:tcPr/>
                </a:tc>
                <a:tc>
                  <a:txBody>
                    <a:bodyPr/>
                    <a:lstStyle/>
                    <a:p>
                      <a:r>
                        <a:rPr lang="en-US" dirty="0" err="1" smtClean="0"/>
                        <a:t>Topix</a:t>
                      </a:r>
                      <a:r>
                        <a:rPr lang="en-US" dirty="0" smtClean="0"/>
                        <a:t> from jan-75 to Dec-99</a:t>
                      </a:r>
                      <a:r>
                        <a:rPr lang="en-US" baseline="0" dirty="0" smtClean="0"/>
                        <a:t> ( 299) </a:t>
                      </a:r>
                      <a:endParaRPr lang="en-US" dirty="0"/>
                    </a:p>
                  </a:txBody>
                  <a:tcPr/>
                </a:tc>
              </a:tr>
              <a:tr h="365337">
                <a:tc>
                  <a:txBody>
                    <a:bodyPr/>
                    <a:lstStyle/>
                    <a:p>
                      <a:r>
                        <a:rPr lang="en-US" dirty="0" smtClean="0"/>
                        <a:t>Model structure</a:t>
                      </a:r>
                      <a:endParaRPr lang="en-US" dirty="0"/>
                    </a:p>
                  </a:txBody>
                  <a:tcPr/>
                </a:tc>
                <a:tc>
                  <a:txBody>
                    <a:bodyPr/>
                    <a:lstStyle/>
                    <a:p>
                      <a:r>
                        <a:rPr lang="en-US" dirty="0" smtClean="0"/>
                        <a:t>Basic</a:t>
                      </a:r>
                      <a:r>
                        <a:rPr lang="en-US" baseline="0" dirty="0" smtClean="0"/>
                        <a:t> RNN with </a:t>
                      </a:r>
                      <a:r>
                        <a:rPr lang="en-US" baseline="0" dirty="0" err="1" smtClean="0"/>
                        <a:t>outputprojectionwrapper</a:t>
                      </a:r>
                      <a:endParaRPr lang="en-US" dirty="0"/>
                    </a:p>
                  </a:txBody>
                  <a:tcPr/>
                </a:tc>
              </a:tr>
              <a:tr h="365337">
                <a:tc>
                  <a:txBody>
                    <a:bodyPr/>
                    <a:lstStyle/>
                    <a:p>
                      <a:r>
                        <a:rPr lang="en-US" dirty="0" err="1" smtClean="0"/>
                        <a:t>n_steps</a:t>
                      </a:r>
                      <a:endParaRPr lang="en-US" dirty="0"/>
                    </a:p>
                  </a:txBody>
                  <a:tcPr/>
                </a:tc>
                <a:tc>
                  <a:txBody>
                    <a:bodyPr/>
                    <a:lstStyle/>
                    <a:p>
                      <a:r>
                        <a:rPr lang="en-US" dirty="0" smtClean="0"/>
                        <a:t>20</a:t>
                      </a:r>
                      <a:endParaRPr lang="en-US" dirty="0"/>
                    </a:p>
                  </a:txBody>
                  <a:tcPr/>
                </a:tc>
              </a:tr>
              <a:tr h="365337">
                <a:tc>
                  <a:txBody>
                    <a:bodyPr/>
                    <a:lstStyle/>
                    <a:p>
                      <a:r>
                        <a:rPr lang="en-US" dirty="0" err="1" smtClean="0"/>
                        <a:t>n_inputs</a:t>
                      </a:r>
                      <a:endParaRPr lang="en-US" dirty="0"/>
                    </a:p>
                  </a:txBody>
                  <a:tcPr/>
                </a:tc>
                <a:tc>
                  <a:txBody>
                    <a:bodyPr/>
                    <a:lstStyle/>
                    <a:p>
                      <a:r>
                        <a:rPr lang="en-US" dirty="0" smtClean="0"/>
                        <a:t>6</a:t>
                      </a:r>
                      <a:r>
                        <a:rPr lang="en-US" baseline="0" dirty="0" smtClean="0"/>
                        <a:t> ( economic variables ) </a:t>
                      </a:r>
                      <a:endParaRPr lang="en-US" dirty="0"/>
                    </a:p>
                  </a:txBody>
                  <a:tcPr/>
                </a:tc>
              </a:tr>
              <a:tr h="365337">
                <a:tc>
                  <a:txBody>
                    <a:bodyPr/>
                    <a:lstStyle/>
                    <a:p>
                      <a:r>
                        <a:rPr lang="en-US" dirty="0" err="1" smtClean="0"/>
                        <a:t>n_nuerons</a:t>
                      </a:r>
                      <a:endParaRPr lang="en-US" dirty="0"/>
                    </a:p>
                  </a:txBody>
                  <a:tcPr/>
                </a:tc>
                <a:tc>
                  <a:txBody>
                    <a:bodyPr/>
                    <a:lstStyle/>
                    <a:p>
                      <a:r>
                        <a:rPr lang="en-US" dirty="0" smtClean="0"/>
                        <a:t>100</a:t>
                      </a:r>
                      <a:endParaRPr lang="en-US" dirty="0"/>
                    </a:p>
                  </a:txBody>
                  <a:tcPr/>
                </a:tc>
              </a:tr>
              <a:tr h="365337">
                <a:tc>
                  <a:txBody>
                    <a:bodyPr/>
                    <a:lstStyle/>
                    <a:p>
                      <a:r>
                        <a:rPr lang="en-US" dirty="0" err="1" smtClean="0"/>
                        <a:t>n_outputs</a:t>
                      </a:r>
                      <a:endParaRPr lang="en-US" dirty="0"/>
                    </a:p>
                  </a:txBody>
                  <a:tcPr/>
                </a:tc>
                <a:tc>
                  <a:txBody>
                    <a:bodyPr/>
                    <a:lstStyle/>
                    <a:p>
                      <a:r>
                        <a:rPr lang="en-US" dirty="0" smtClean="0"/>
                        <a:t>3</a:t>
                      </a:r>
                      <a:endParaRPr lang="en-US" dirty="0"/>
                    </a:p>
                  </a:txBody>
                  <a:tcPr/>
                </a:tc>
              </a:tr>
              <a:tr h="365337">
                <a:tc>
                  <a:txBody>
                    <a:bodyPr/>
                    <a:lstStyle/>
                    <a:p>
                      <a:r>
                        <a:rPr lang="en-US" dirty="0" smtClean="0"/>
                        <a:t>Model type</a:t>
                      </a:r>
                      <a:endParaRPr lang="en-US" dirty="0"/>
                    </a:p>
                  </a:txBody>
                  <a:tcPr/>
                </a:tc>
                <a:tc>
                  <a:txBody>
                    <a:bodyPr/>
                    <a:lstStyle/>
                    <a:p>
                      <a:r>
                        <a:rPr lang="en-US" dirty="0" smtClean="0"/>
                        <a:t>Sequence-vector </a:t>
                      </a:r>
                      <a:endParaRPr lang="en-US" dirty="0"/>
                    </a:p>
                  </a:txBody>
                  <a:tcPr/>
                </a:tc>
              </a:tr>
              <a:tr h="365337">
                <a:tc>
                  <a:txBody>
                    <a:bodyPr/>
                    <a:lstStyle/>
                    <a:p>
                      <a:r>
                        <a:rPr lang="en-US" dirty="0" err="1" smtClean="0"/>
                        <a:t>Learning</a:t>
                      </a:r>
                      <a:r>
                        <a:rPr lang="en-US" baseline="0" dirty="0" err="1" smtClean="0"/>
                        <a:t>_rate</a:t>
                      </a:r>
                      <a:endParaRPr lang="en-US" dirty="0"/>
                    </a:p>
                  </a:txBody>
                  <a:tcPr/>
                </a:tc>
                <a:tc>
                  <a:txBody>
                    <a:bodyPr/>
                    <a:lstStyle/>
                    <a:p>
                      <a:r>
                        <a:rPr lang="en-US" dirty="0" smtClean="0"/>
                        <a:t>0.001</a:t>
                      </a:r>
                      <a:endParaRPr lang="en-US" dirty="0"/>
                    </a:p>
                  </a:txBody>
                  <a:tcPr/>
                </a:tc>
              </a:tr>
              <a:tr h="365337">
                <a:tc>
                  <a:txBody>
                    <a:bodyPr/>
                    <a:lstStyle/>
                    <a:p>
                      <a:r>
                        <a:rPr lang="en-US" dirty="0" smtClean="0"/>
                        <a:t>Cost</a:t>
                      </a:r>
                      <a:r>
                        <a:rPr lang="en-US" baseline="0" dirty="0" smtClean="0"/>
                        <a:t> function </a:t>
                      </a:r>
                      <a:endParaRPr lang="en-US" dirty="0"/>
                    </a:p>
                  </a:txBody>
                  <a:tcPr/>
                </a:tc>
                <a:tc>
                  <a:txBody>
                    <a:bodyPr/>
                    <a:lstStyle/>
                    <a:p>
                      <a:r>
                        <a:rPr lang="en-US" dirty="0" smtClean="0"/>
                        <a:t>The 20</a:t>
                      </a:r>
                      <a:r>
                        <a:rPr lang="en-US" baseline="30000" dirty="0" smtClean="0"/>
                        <a:t>th</a:t>
                      </a:r>
                      <a:r>
                        <a:rPr lang="en-US" dirty="0" smtClean="0"/>
                        <a:t> vector </a:t>
                      </a:r>
                    </a:p>
                    <a:p>
                      <a:r>
                        <a:rPr lang="en-US" dirty="0" smtClean="0"/>
                        <a:t>SSE</a:t>
                      </a:r>
                      <a:r>
                        <a:rPr lang="en-US" baseline="0" dirty="0" smtClean="0"/>
                        <a:t> of </a:t>
                      </a:r>
                      <a:r>
                        <a:rPr lang="mr-IN" baseline="0" dirty="0" err="1" smtClean="0"/>
                        <a:t>outputs</a:t>
                      </a:r>
                      <a:r>
                        <a:rPr lang="mr-IN" baseline="0" dirty="0" smtClean="0"/>
                        <a:t>[:,19,:] - </a:t>
                      </a:r>
                      <a:r>
                        <a:rPr lang="mr-IN" baseline="0" dirty="0" err="1" smtClean="0"/>
                        <a:t>y</a:t>
                      </a:r>
                      <a:r>
                        <a:rPr lang="mr-IN" baseline="0" dirty="0" smtClean="0"/>
                        <a:t>[:,19,:]</a:t>
                      </a:r>
                      <a:endParaRPr lang="en-US" dirty="0"/>
                    </a:p>
                  </a:txBody>
                  <a:tcPr/>
                </a:tc>
              </a:tr>
              <a:tr h="365337">
                <a:tc>
                  <a:txBody>
                    <a:bodyPr/>
                    <a:lstStyle/>
                    <a:p>
                      <a:r>
                        <a:rPr lang="en-US" dirty="0" smtClean="0"/>
                        <a:t>Optimizer</a:t>
                      </a:r>
                      <a:endParaRPr lang="en-US" dirty="0"/>
                    </a:p>
                  </a:txBody>
                  <a:tcPr/>
                </a:tc>
                <a:tc>
                  <a:txBody>
                    <a:bodyPr/>
                    <a:lstStyle/>
                    <a:p>
                      <a:r>
                        <a:rPr lang="en-US" dirty="0" err="1" smtClean="0"/>
                        <a:t>Adamoptimizer</a:t>
                      </a:r>
                      <a:r>
                        <a:rPr lang="en-US" baseline="0" dirty="0" smtClean="0"/>
                        <a:t> </a:t>
                      </a:r>
                      <a:endParaRPr lang="en-US" dirty="0"/>
                    </a:p>
                  </a:txBody>
                  <a:tcPr/>
                </a:tc>
              </a:tr>
            </a:tbl>
          </a:graphicData>
        </a:graphic>
      </p:graphicFrame>
    </p:spTree>
    <p:extLst>
      <p:ext uri="{BB962C8B-B14F-4D97-AF65-F5344CB8AC3E}">
        <p14:creationId xmlns:p14="http://schemas.microsoft.com/office/powerpoint/2010/main" val="1562381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8348989" y="345032"/>
          <a:ext cx="3496234" cy="1558413"/>
        </p:xfrm>
        <a:graphic>
          <a:graphicData uri="http://schemas.openxmlformats.org/drawingml/2006/table">
            <a:tbl>
              <a:tblPr firstRow="1" bandRow="1">
                <a:tableStyleId>{5C22544A-7EE6-4342-B048-85BDC9FD1C3A}</a:tableStyleId>
              </a:tblPr>
              <a:tblGrid>
                <a:gridCol w="1151813"/>
                <a:gridCol w="2344421"/>
              </a:tblGrid>
              <a:tr h="785704">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455209">
                <a:tc>
                  <a:txBody>
                    <a:bodyPr/>
                    <a:lstStyle/>
                    <a:p>
                      <a:r>
                        <a:rPr lang="en-US" dirty="0" smtClean="0"/>
                        <a:t>300</a:t>
                      </a:r>
                      <a:endParaRPr lang="en-US" dirty="0"/>
                    </a:p>
                  </a:txBody>
                  <a:tcPr marL="12700" marR="12700" marT="12700" marB="0" anchor="b"/>
                </a:tc>
                <a:tc>
                  <a:txBody>
                    <a:bodyPr/>
                    <a:lstStyle/>
                    <a:p>
                      <a:pPr algn="r" fontAlgn="b"/>
                      <a:r>
                        <a:rPr lang="hr-HR" sz="2000" dirty="0" smtClean="0"/>
                        <a:t>69829.144</a:t>
                      </a:r>
                      <a:endParaRPr lang="is-IS" sz="2000" b="0" i="0" u="none" strike="noStrike" dirty="0">
                        <a:solidFill>
                          <a:srgbClr val="000000"/>
                        </a:solidFill>
                        <a:effectLst/>
                        <a:latin typeface="+mn-lt"/>
                      </a:endParaRPr>
                    </a:p>
                  </a:txBody>
                  <a:tcPr marL="12700" marR="12700" marT="12700" marB="0" anchor="b"/>
                </a:tc>
              </a:tr>
              <a:tr h="310311">
                <a:tc>
                  <a:txBody>
                    <a:bodyPr/>
                    <a:lstStyle/>
                    <a:p>
                      <a:r>
                        <a:rPr lang="en-US" dirty="0" smtClean="0"/>
                        <a:t>320</a:t>
                      </a:r>
                      <a:endParaRPr lang="en-US" dirty="0"/>
                    </a:p>
                  </a:txBody>
                  <a:tcPr marL="12700" marR="12700" marT="12700" marB="0" anchor="b"/>
                </a:tc>
                <a:tc>
                  <a:txBody>
                    <a:bodyPr/>
                    <a:lstStyle/>
                    <a:p>
                      <a:pPr algn="r" fontAlgn="b"/>
                      <a:r>
                        <a:rPr lang="hr-HR" sz="2000" dirty="0" smtClean="0"/>
                        <a:t>188059.661</a:t>
                      </a:r>
                      <a:endParaRPr lang="is-IS" sz="2000" b="0" i="0" u="none" strike="noStrike" dirty="0">
                        <a:solidFill>
                          <a:srgbClr val="000000"/>
                        </a:solidFill>
                        <a:effectLst/>
                        <a:latin typeface="+mn-lt"/>
                      </a:endParaRPr>
                    </a:p>
                  </a:txBody>
                  <a:tcPr marL="12700" marR="12700" marT="12700" marB="0" anchor="b"/>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291477" cy="5486400"/>
          </a:xfrm>
          <a:prstGeom prst="rect">
            <a:avLst/>
          </a:prstGeom>
        </p:spPr>
      </p:pic>
    </p:spTree>
    <p:extLst>
      <p:ext uri="{BB962C8B-B14F-4D97-AF65-F5344CB8AC3E}">
        <p14:creationId xmlns:p14="http://schemas.microsoft.com/office/powerpoint/2010/main" val="1635107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15055613"/>
              </p:ext>
            </p:extLst>
          </p:nvPr>
        </p:nvGraphicFramePr>
        <p:xfrm>
          <a:off x="251013" y="988607"/>
          <a:ext cx="11474825" cy="4594510"/>
        </p:xfrm>
        <a:graphic>
          <a:graphicData uri="http://schemas.openxmlformats.org/drawingml/2006/table">
            <a:tbl>
              <a:tblPr firstRow="1" bandRow="1">
                <a:tableStyleId>{5C22544A-7EE6-4342-B048-85BDC9FD1C3A}</a:tableStyleId>
              </a:tblPr>
              <a:tblGrid>
                <a:gridCol w="756693"/>
                <a:gridCol w="1502413"/>
                <a:gridCol w="968188"/>
                <a:gridCol w="663388"/>
                <a:gridCol w="914400"/>
                <a:gridCol w="986118"/>
                <a:gridCol w="1284332"/>
                <a:gridCol w="2056200"/>
                <a:gridCol w="2343093"/>
              </a:tblGrid>
              <a:tr h="370840">
                <a:tc>
                  <a:txBody>
                    <a:bodyPr/>
                    <a:lstStyle/>
                    <a:p>
                      <a:r>
                        <a:rPr lang="en-US" dirty="0" smtClean="0"/>
                        <a:t>Index </a:t>
                      </a:r>
                      <a:endParaRPr lang="en-US" dirty="0"/>
                    </a:p>
                  </a:txBody>
                  <a:tcPr/>
                </a:tc>
                <a:tc>
                  <a:txBody>
                    <a:bodyPr/>
                    <a:lstStyle/>
                    <a:p>
                      <a:r>
                        <a:rPr lang="en-US" dirty="0" smtClean="0"/>
                        <a:t>Model </a:t>
                      </a:r>
                      <a:endParaRPr lang="en-US" dirty="0"/>
                    </a:p>
                  </a:txBody>
                  <a:tcPr/>
                </a:tc>
                <a:tc>
                  <a:txBody>
                    <a:bodyPr/>
                    <a:lstStyle/>
                    <a:p>
                      <a:r>
                        <a:rPr lang="en-US" dirty="0" smtClean="0"/>
                        <a:t>original</a:t>
                      </a:r>
                      <a:endParaRPr lang="en-US" dirty="0"/>
                    </a:p>
                  </a:txBody>
                  <a:tcPr/>
                </a:tc>
                <a:tc>
                  <a:txBody>
                    <a:bodyPr/>
                    <a:lstStyle/>
                    <a:p>
                      <a:r>
                        <a:rPr lang="en-US" dirty="0" err="1" smtClean="0"/>
                        <a:t>dif</a:t>
                      </a:r>
                      <a:endParaRPr lang="en-US" dirty="0"/>
                    </a:p>
                  </a:txBody>
                  <a:tcPr/>
                </a:tc>
                <a:tc>
                  <a:txBody>
                    <a:bodyPr/>
                    <a:lstStyle/>
                    <a:p>
                      <a:r>
                        <a:rPr lang="en-US" dirty="0" err="1" smtClean="0"/>
                        <a:t>Ori_fit</a:t>
                      </a:r>
                      <a:endParaRPr lang="en-US" dirty="0"/>
                    </a:p>
                  </a:txBody>
                  <a:tcPr/>
                </a:tc>
                <a:tc>
                  <a:txBody>
                    <a:bodyPr/>
                    <a:lstStyle/>
                    <a:p>
                      <a:r>
                        <a:rPr lang="en-US" dirty="0" err="1" smtClean="0"/>
                        <a:t>Pre_fit</a:t>
                      </a:r>
                      <a:endParaRPr lang="en-US" dirty="0"/>
                    </a:p>
                  </a:txBody>
                  <a:tcPr/>
                </a:tc>
                <a:tc>
                  <a:txBody>
                    <a:bodyPr/>
                    <a:lstStyle/>
                    <a:p>
                      <a:r>
                        <a:rPr lang="en-US" dirty="0" smtClean="0"/>
                        <a:t>Limit data </a:t>
                      </a:r>
                      <a:endParaRPr lang="en-US" dirty="0"/>
                    </a:p>
                  </a:txBody>
                  <a:tcPr/>
                </a:tc>
                <a:tc>
                  <a:txBody>
                    <a:bodyPr/>
                    <a:lstStyle/>
                    <a:p>
                      <a:r>
                        <a:rPr lang="en-US" dirty="0" smtClean="0"/>
                        <a:t>SSE at 300</a:t>
                      </a:r>
                      <a:endParaRPr lang="en-US" dirty="0"/>
                    </a:p>
                  </a:txBody>
                  <a:tcPr/>
                </a:tc>
                <a:tc>
                  <a:txBody>
                    <a:bodyPr/>
                    <a:lstStyle/>
                    <a:p>
                      <a:r>
                        <a:rPr lang="en-US" dirty="0" smtClean="0"/>
                        <a:t>SSE at 320</a:t>
                      </a:r>
                      <a:endParaRPr lang="en-US" dirty="0"/>
                    </a:p>
                  </a:txBody>
                  <a:tcPr/>
                </a:tc>
              </a:tr>
              <a:tr h="370840">
                <a:tc>
                  <a:txBody>
                    <a:bodyPr/>
                    <a:lstStyle/>
                    <a:p>
                      <a:r>
                        <a:rPr lang="en-US" dirty="0" smtClean="0"/>
                        <a:t>1</a:t>
                      </a:r>
                      <a:endParaRPr lang="en-US" dirty="0"/>
                    </a:p>
                  </a:txBody>
                  <a:tcPr/>
                </a:tc>
                <a:tc>
                  <a:txBody>
                    <a:bodyPr/>
                    <a:lstStyle/>
                    <a:p>
                      <a:r>
                        <a:rPr lang="en-US" dirty="0" smtClean="0"/>
                        <a:t>Basic</a:t>
                      </a:r>
                      <a:r>
                        <a:rPr lang="en-US" baseline="0" dirty="0" smtClean="0"/>
                        <a:t> </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pPr algn="ctr" rtl="0" fontAlgn="ctr"/>
                      <a:r>
                        <a:rPr lang="is-IS" dirty="0" smtClean="0">
                          <a:solidFill>
                            <a:srgbClr val="FF0000"/>
                          </a:solidFill>
                        </a:rPr>
                        <a:t>112376.568</a:t>
                      </a:r>
                      <a:endParaRPr lang="is-IS" sz="1800" b="1" i="0" u="none" strike="noStrike" dirty="0">
                        <a:solidFill>
                          <a:srgbClr val="FF0000"/>
                        </a:solidFill>
                        <a:effectLst/>
                        <a:latin typeface="Calibri" charset="0"/>
                      </a:endParaRPr>
                    </a:p>
                  </a:txBody>
                  <a:tcPr marL="12700" marR="12700" marT="12700" marB="0" anchor="ctr"/>
                </a:tc>
                <a:tc>
                  <a:txBody>
                    <a:bodyPr/>
                    <a:lstStyle/>
                    <a:p>
                      <a:pPr algn="ctr" rtl="0" fontAlgn="ctr"/>
                      <a:r>
                        <a:rPr lang="hr-HR" b="1" i="1" dirty="0" smtClean="0">
                          <a:solidFill>
                            <a:srgbClr val="FF0000"/>
                          </a:solidFill>
                        </a:rPr>
                        <a:t>152396.644</a:t>
                      </a:r>
                      <a:endParaRPr lang="is-IS" sz="1800" b="1" i="1" u="none" strike="noStrike" dirty="0">
                        <a:solidFill>
                          <a:srgbClr val="FF0000"/>
                        </a:solidFill>
                        <a:effectLst/>
                        <a:latin typeface="Calibri" charset="0"/>
                      </a:endParaRPr>
                    </a:p>
                  </a:txBody>
                  <a:tcPr marL="12700" marR="12700" marT="12700" marB="0" anchor="ctr"/>
                </a:tc>
              </a:tr>
              <a:tr h="370840">
                <a:tc>
                  <a:txBody>
                    <a:bodyPr/>
                    <a:lstStyle/>
                    <a:p>
                      <a:r>
                        <a:rPr lang="en-US" dirty="0" smtClean="0"/>
                        <a:t>2</a:t>
                      </a:r>
                      <a:endParaRPr lang="en-US" dirty="0"/>
                    </a:p>
                  </a:txBody>
                  <a:tcPr/>
                </a:tc>
                <a:tc>
                  <a:txBody>
                    <a:bodyPr/>
                    <a:lstStyle/>
                    <a:p>
                      <a:r>
                        <a:rPr lang="en-US" dirty="0" err="1" smtClean="0"/>
                        <a:t>Dif</a:t>
                      </a:r>
                      <a:r>
                        <a:rPr lang="en-US" dirty="0" smtClean="0"/>
                        <a:t> </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pPr algn="ctr" fontAlgn="b"/>
                      <a:r>
                        <a:rPr lang="is-IS" sz="1800" b="0" i="0" u="none" strike="noStrike" dirty="0" smtClean="0">
                          <a:solidFill>
                            <a:srgbClr val="000000"/>
                          </a:solidFill>
                          <a:effectLst/>
                          <a:latin typeface="+mn-lt"/>
                        </a:rPr>
                        <a:t>292727.580</a:t>
                      </a:r>
                      <a:endParaRPr lang="is-IS" sz="1800" b="0" i="0" u="none" strike="noStrike" dirty="0">
                        <a:solidFill>
                          <a:srgbClr val="000000"/>
                        </a:solidFill>
                        <a:effectLst/>
                        <a:latin typeface="+mn-lt"/>
                      </a:endParaRPr>
                    </a:p>
                  </a:txBody>
                  <a:tcPr marL="12700" marR="12700" marT="1270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s-IS" sz="1800" b="0" i="0" u="none" strike="noStrike" dirty="0" smtClean="0">
                          <a:solidFill>
                            <a:srgbClr val="FF0000"/>
                          </a:solidFill>
                          <a:effectLst/>
                          <a:latin typeface="+mn-lt"/>
                        </a:rPr>
                        <a:t>180074.106</a:t>
                      </a:r>
                    </a:p>
                  </a:txBody>
                  <a:tcPr/>
                </a:tc>
              </a:tr>
              <a:tr h="370840">
                <a:tc>
                  <a:txBody>
                    <a:bodyPr/>
                    <a:lstStyle/>
                    <a:p>
                      <a:r>
                        <a:rPr lang="en-US" dirty="0" smtClean="0"/>
                        <a:t>3</a:t>
                      </a:r>
                      <a:endParaRPr lang="en-US" dirty="0"/>
                    </a:p>
                  </a:txBody>
                  <a:tcPr/>
                </a:tc>
                <a:tc>
                  <a:txBody>
                    <a:bodyPr/>
                    <a:lstStyle/>
                    <a:p>
                      <a:r>
                        <a:rPr lang="en-US" dirty="0" err="1" smtClean="0"/>
                        <a:t>Ori</a:t>
                      </a:r>
                      <a:r>
                        <a:rPr lang="en-US" dirty="0" smtClean="0"/>
                        <a:t> + </a:t>
                      </a:r>
                      <a:r>
                        <a:rPr lang="en-US" dirty="0" err="1" smtClean="0"/>
                        <a:t>dif</a:t>
                      </a:r>
                      <a:r>
                        <a:rPr lang="en-US" dirty="0" smtClean="0"/>
                        <a:t> </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pPr algn="ctr" fontAlgn="b"/>
                      <a:r>
                        <a:rPr lang="hr-HR" sz="1800" b="0" i="0" u="none" strike="noStrike" dirty="0" smtClean="0">
                          <a:solidFill>
                            <a:srgbClr val="FF0000"/>
                          </a:solidFill>
                          <a:effectLst/>
                          <a:latin typeface="+mn-lt"/>
                        </a:rPr>
                        <a:t>117339.752</a:t>
                      </a:r>
                      <a:endParaRPr lang="hr-HR" sz="1800" b="0" i="0" u="none" strike="noStrike" dirty="0">
                        <a:solidFill>
                          <a:srgbClr val="FF0000"/>
                        </a:solidFill>
                        <a:effectLst/>
                        <a:latin typeface="+mn-lt"/>
                      </a:endParaRPr>
                    </a:p>
                  </a:txBody>
                  <a:tcPr marL="12700" marR="12700" marT="1270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s-IS" sz="1800" b="0" i="0" u="none" strike="noStrike" dirty="0" smtClean="0">
                          <a:solidFill>
                            <a:schemeClr val="tx1"/>
                          </a:solidFill>
                          <a:effectLst/>
                          <a:latin typeface="+mn-lt"/>
                        </a:rPr>
                        <a:t>200476.808</a:t>
                      </a:r>
                    </a:p>
                  </a:txBody>
                  <a:tcPr/>
                </a:tc>
              </a:tr>
              <a:tr h="370840">
                <a:tc>
                  <a:txBody>
                    <a:bodyPr/>
                    <a:lstStyle/>
                    <a:p>
                      <a:r>
                        <a:rPr lang="en-US" dirty="0" smtClean="0"/>
                        <a:t>4</a:t>
                      </a:r>
                      <a:endParaRPr lang="en-US" dirty="0"/>
                    </a:p>
                  </a:txBody>
                  <a:tcPr/>
                </a:tc>
                <a:tc>
                  <a:txBody>
                    <a:bodyPr/>
                    <a:lstStyle/>
                    <a:p>
                      <a:r>
                        <a:rPr lang="en-US" dirty="0" err="1" smtClean="0"/>
                        <a:t>Ori</a:t>
                      </a:r>
                      <a:r>
                        <a:rPr lang="en-US" dirty="0" smtClean="0"/>
                        <a:t> +</a:t>
                      </a:r>
                      <a:r>
                        <a:rPr lang="en-US" baseline="0" dirty="0" smtClean="0"/>
                        <a:t> </a:t>
                      </a:r>
                      <a:r>
                        <a:rPr lang="en-US" baseline="0" dirty="0" err="1" smtClean="0"/>
                        <a:t>dif</a:t>
                      </a:r>
                      <a:r>
                        <a:rPr lang="en-US" baseline="0" dirty="0" smtClean="0"/>
                        <a:t> </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pPr algn="ctr" fontAlgn="b"/>
                      <a:r>
                        <a:rPr lang="is-IS" sz="1800" dirty="0" smtClean="0"/>
                        <a:t>271543.807</a:t>
                      </a:r>
                      <a:endParaRPr lang="hr-HR" sz="1800" b="0" i="0" u="none" strike="noStrike" dirty="0">
                        <a:solidFill>
                          <a:srgbClr val="000000"/>
                        </a:solidFill>
                        <a:effectLst/>
                        <a:latin typeface="+mn-lt"/>
                      </a:endParaRPr>
                    </a:p>
                  </a:txBody>
                  <a:tcPr marL="12700" marR="12700" marT="1270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s-IS" sz="1800" dirty="0" smtClean="0"/>
                        <a:t>264088.693</a:t>
                      </a:r>
                      <a:endParaRPr lang="hr-HR" sz="1800" b="0" i="0" u="none" strike="noStrike" dirty="0" smtClean="0">
                        <a:solidFill>
                          <a:srgbClr val="000000"/>
                        </a:solidFill>
                        <a:effectLst/>
                        <a:latin typeface="+mn-lt"/>
                      </a:endParaRPr>
                    </a:p>
                  </a:txBody>
                  <a:tcPr/>
                </a:tc>
              </a:tr>
              <a:tr h="420046">
                <a:tc>
                  <a:txBody>
                    <a:bodyPr/>
                    <a:lstStyle/>
                    <a:p>
                      <a:r>
                        <a:rPr lang="en-US" dirty="0" smtClean="0"/>
                        <a:t>5</a:t>
                      </a:r>
                      <a:endParaRPr lang="en-US" dirty="0"/>
                    </a:p>
                  </a:txBody>
                  <a:tcPr/>
                </a:tc>
                <a:tc>
                  <a:txBody>
                    <a:bodyPr/>
                    <a:lstStyle/>
                    <a:p>
                      <a:r>
                        <a:rPr lang="en-US" dirty="0" err="1" smtClean="0"/>
                        <a:t>Ori</a:t>
                      </a:r>
                      <a:r>
                        <a:rPr lang="en-US" dirty="0" smtClean="0"/>
                        <a:t> + </a:t>
                      </a:r>
                      <a:r>
                        <a:rPr lang="en-US" dirty="0" err="1" smtClean="0"/>
                        <a:t>dif</a:t>
                      </a:r>
                      <a:r>
                        <a:rPr lang="en-US" dirty="0" smtClean="0"/>
                        <a:t> + </a:t>
                      </a:r>
                      <a:r>
                        <a:rPr lang="en-US" dirty="0" err="1" smtClean="0"/>
                        <a:t>lim</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is-IS" sz="1800" b="0" i="0" u="none" strike="noStrike" dirty="0" smtClean="0">
                          <a:solidFill>
                            <a:srgbClr val="FF0000"/>
                          </a:solidFill>
                          <a:effectLst/>
                          <a:latin typeface="+mn-lt"/>
                        </a:rPr>
                        <a:t>116236.193</a:t>
                      </a:r>
                    </a:p>
                  </a:txBody>
                  <a:tcPr marL="12700" marR="12700" marT="1270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800" b="0" i="0" u="none" strike="noStrike" dirty="0" smtClean="0">
                          <a:solidFill>
                            <a:srgbClr val="000000"/>
                          </a:solidFill>
                          <a:effectLst/>
                          <a:latin typeface="+mn-lt"/>
                        </a:rPr>
                        <a:t>383525.475</a:t>
                      </a:r>
                    </a:p>
                  </a:txBody>
                  <a:tcPr/>
                </a:tc>
              </a:tr>
              <a:tr h="420046">
                <a:tc>
                  <a:txBody>
                    <a:bodyPr/>
                    <a:lstStyle/>
                    <a:p>
                      <a:r>
                        <a:rPr lang="en-US" dirty="0" smtClean="0"/>
                        <a:t>6</a:t>
                      </a:r>
                      <a:endParaRPr lang="en-US" dirty="0"/>
                    </a:p>
                  </a:txBody>
                  <a:tcPr/>
                </a:tc>
                <a:tc>
                  <a:txBody>
                    <a:bodyPr/>
                    <a:lstStyle/>
                    <a:p>
                      <a:r>
                        <a:rPr lang="en-US" dirty="0" err="1" smtClean="0"/>
                        <a:t>Ori</a:t>
                      </a:r>
                      <a:r>
                        <a:rPr lang="en-US" dirty="0" smtClean="0"/>
                        <a:t> + </a:t>
                      </a:r>
                      <a:r>
                        <a:rPr lang="en-US" dirty="0" err="1" smtClean="0"/>
                        <a:t>dif</a:t>
                      </a:r>
                      <a:r>
                        <a:rPr lang="en-US" baseline="0" dirty="0" smtClean="0"/>
                        <a:t> + dense</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b-NO" sz="1800" b="0" i="0" u="none" strike="noStrike" dirty="0" smtClean="0">
                          <a:solidFill>
                            <a:srgbClr val="000000"/>
                          </a:solidFill>
                          <a:effectLst/>
                          <a:latin typeface="+mn-lt"/>
                        </a:rPr>
                        <a:t>634255.476</a:t>
                      </a:r>
                      <a:endParaRPr lang="is-IS" sz="1800" b="0" i="0" u="none" strike="noStrike" dirty="0" smtClean="0">
                        <a:solidFill>
                          <a:srgbClr val="FF0000"/>
                        </a:solidFill>
                        <a:effectLst/>
                        <a:latin typeface="+mn-lt"/>
                      </a:endParaRPr>
                    </a:p>
                  </a:txBody>
                  <a:tcPr marL="12700" marR="12700" marT="1270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mn-lt"/>
                        </a:rPr>
                        <a:t>378100.730</a:t>
                      </a:r>
                      <a:endParaRPr lang="nb-NO" sz="1800" b="0" i="0" u="none" strike="noStrike" dirty="0" smtClean="0">
                        <a:solidFill>
                          <a:srgbClr val="000000"/>
                        </a:solidFill>
                        <a:effectLst/>
                        <a:latin typeface="+mn-lt"/>
                      </a:endParaRPr>
                    </a:p>
                  </a:txBody>
                  <a:tcPr/>
                </a:tc>
              </a:tr>
              <a:tr h="420046">
                <a:tc>
                  <a:txBody>
                    <a:bodyPr/>
                    <a:lstStyle/>
                    <a:p>
                      <a:r>
                        <a:rPr lang="en-US" dirty="0" smtClean="0"/>
                        <a:t>7</a:t>
                      </a:r>
                      <a:endParaRPr lang="en-US" dirty="0"/>
                    </a:p>
                  </a:txBody>
                  <a:tcPr/>
                </a:tc>
                <a:tc>
                  <a:txBody>
                    <a:bodyPr/>
                    <a:lstStyle/>
                    <a:p>
                      <a:r>
                        <a:rPr lang="en-US" dirty="0" smtClean="0"/>
                        <a:t>Basic + </a:t>
                      </a:r>
                      <a:r>
                        <a:rPr lang="en-US" dirty="0" err="1" smtClean="0"/>
                        <a:t>lim</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is-IS" sz="1800" b="0" i="0" u="none" strike="noStrike" dirty="0" smtClean="0">
                          <a:solidFill>
                            <a:srgbClr val="000000"/>
                          </a:solidFill>
                          <a:effectLst/>
                          <a:latin typeface="+mn-lt"/>
                        </a:rPr>
                        <a:t>267459.889</a:t>
                      </a:r>
                      <a:endParaRPr lang="is-IS" sz="1800" b="0" i="0" u="none" strike="noStrike" dirty="0" smtClean="0">
                        <a:solidFill>
                          <a:srgbClr val="FF0000"/>
                        </a:solidFill>
                        <a:effectLst/>
                        <a:latin typeface="+mn-lt"/>
                      </a:endParaRPr>
                    </a:p>
                  </a:txBody>
                  <a:tcPr marL="12700" marR="12700" marT="1270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s-IS" sz="1800" b="0" i="0" u="none" strike="noStrike" dirty="0" smtClean="0">
                          <a:solidFill>
                            <a:srgbClr val="000000"/>
                          </a:solidFill>
                          <a:effectLst/>
                          <a:latin typeface="+mn-lt"/>
                        </a:rPr>
                        <a:t>321195.045</a:t>
                      </a:r>
                      <a:endParaRPr lang="nb-NO" sz="1800" b="0" i="0" u="none" strike="noStrike" dirty="0" smtClean="0">
                        <a:solidFill>
                          <a:srgbClr val="000000"/>
                        </a:solidFill>
                        <a:effectLst/>
                        <a:latin typeface="+mn-lt"/>
                      </a:endParaRPr>
                    </a:p>
                  </a:txBody>
                  <a:tcPr/>
                </a:tc>
              </a:tr>
              <a:tr h="420046">
                <a:tc>
                  <a:txBody>
                    <a:bodyPr/>
                    <a:lstStyle/>
                    <a:p>
                      <a:r>
                        <a:rPr lang="en-US" dirty="0" smtClean="0"/>
                        <a:t>8</a:t>
                      </a:r>
                      <a:endParaRPr lang="en-US" dirty="0"/>
                    </a:p>
                  </a:txBody>
                  <a:tcPr/>
                </a:tc>
                <a:tc>
                  <a:txBody>
                    <a:bodyPr/>
                    <a:lstStyle/>
                    <a:p>
                      <a:r>
                        <a:rPr lang="en-US" dirty="0" smtClean="0"/>
                        <a:t>Basic + dense</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hr-HR" sz="1800" dirty="0" smtClean="0"/>
                        <a:t>135059.030</a:t>
                      </a:r>
                      <a:endParaRPr lang="is-IS" sz="1800" b="0" i="0" u="none" strike="noStrike" dirty="0" smtClean="0">
                        <a:solidFill>
                          <a:srgbClr val="000000"/>
                        </a:solidFill>
                        <a:effectLst/>
                        <a:latin typeface="+mn-lt"/>
                      </a:endParaRPr>
                    </a:p>
                  </a:txBody>
                  <a:tcPr marL="12700" marR="12700" marT="1270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s-IS" sz="1800" dirty="0" smtClean="0">
                          <a:solidFill>
                            <a:srgbClr val="FF0000"/>
                          </a:solidFill>
                        </a:rPr>
                        <a:t>168529.209</a:t>
                      </a:r>
                      <a:endParaRPr lang="is-IS" sz="1800" b="0" i="0" u="none" strike="noStrike" dirty="0" smtClean="0">
                        <a:solidFill>
                          <a:srgbClr val="FF0000"/>
                        </a:solidFill>
                        <a:effectLst/>
                        <a:latin typeface="+mn-lt"/>
                      </a:endParaRPr>
                    </a:p>
                  </a:txBody>
                  <a:tcPr/>
                </a:tc>
              </a:tr>
              <a:tr h="420046">
                <a:tc>
                  <a:txBody>
                    <a:bodyPr/>
                    <a:lstStyle/>
                    <a:p>
                      <a:r>
                        <a:rPr lang="en-US" dirty="0" smtClean="0"/>
                        <a:t>9</a:t>
                      </a:r>
                      <a:endParaRPr lang="en-US" dirty="0"/>
                    </a:p>
                  </a:txBody>
                  <a:tcPr/>
                </a:tc>
                <a:tc>
                  <a:txBody>
                    <a:bodyPr/>
                    <a:lstStyle/>
                    <a:p>
                      <a:r>
                        <a:rPr lang="en-US" dirty="0" smtClean="0"/>
                        <a:t>Basic +</a:t>
                      </a:r>
                      <a:r>
                        <a:rPr lang="en-US" baseline="0" dirty="0" smtClean="0"/>
                        <a:t> var6</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hr-HR" sz="1800" b="1" i="1" dirty="0" smtClean="0">
                          <a:solidFill>
                            <a:srgbClr val="FF0000"/>
                          </a:solidFill>
                        </a:rPr>
                        <a:t>69829.144</a:t>
                      </a:r>
                      <a:endParaRPr lang="is-IS" sz="1800" b="1" i="1" u="none" strike="noStrike" dirty="0" smtClean="0">
                        <a:solidFill>
                          <a:srgbClr val="FF0000"/>
                        </a:solidFill>
                        <a:effectLst/>
                        <a:latin typeface="+mn-lt"/>
                      </a:endParaRPr>
                    </a:p>
                  </a:txBody>
                  <a:tcPr marL="12700" marR="12700" marT="1270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hr-HR" sz="1800" dirty="0" smtClean="0"/>
                        <a:t>188059.661</a:t>
                      </a:r>
                      <a:endParaRPr lang="is-IS" sz="1800" b="0" i="0" u="none" strike="noStrike" dirty="0" smtClean="0">
                        <a:solidFill>
                          <a:srgbClr val="000000"/>
                        </a:solidFill>
                        <a:effectLst/>
                        <a:latin typeface="+mn-lt"/>
                      </a:endParaRPr>
                    </a:p>
                  </a:txBody>
                  <a:tcPr/>
                </a:tc>
              </a:tr>
              <a:tr h="420046">
                <a:tc>
                  <a:txBody>
                    <a:bodyPr/>
                    <a:lstStyle/>
                    <a:p>
                      <a:r>
                        <a:rPr lang="en-US" dirty="0" smtClean="0"/>
                        <a:t>10</a:t>
                      </a:r>
                      <a:endParaRPr lang="en-US" dirty="0"/>
                    </a:p>
                  </a:txBody>
                  <a:tcPr/>
                </a:tc>
                <a:tc>
                  <a:txBody>
                    <a:bodyPr/>
                    <a:lstStyle/>
                    <a:p>
                      <a:r>
                        <a:rPr lang="en-US" dirty="0" smtClean="0"/>
                        <a:t>LSTM + var6</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cs-CZ" dirty="0" smtClean="0"/>
                        <a:t>2178978.752</a:t>
                      </a:r>
                      <a:endParaRPr lang="is-IS" sz="1800" b="1" i="1" u="none" strike="noStrike" dirty="0" smtClean="0">
                        <a:solidFill>
                          <a:srgbClr val="FF0000"/>
                        </a:solidFill>
                        <a:effectLst/>
                        <a:latin typeface="+mn-lt"/>
                      </a:endParaRPr>
                    </a:p>
                  </a:txBody>
                  <a:tcPr marL="12700" marR="12700" marT="1270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s-IS" dirty="0" smtClean="0"/>
                        <a:t>1200882.430</a:t>
                      </a:r>
                      <a:endParaRPr lang="is-IS" sz="1800" b="0" i="0" u="none" strike="noStrike" dirty="0" smtClean="0">
                        <a:solidFill>
                          <a:srgbClr val="000000"/>
                        </a:solidFill>
                        <a:effectLst/>
                        <a:latin typeface="+mn-lt"/>
                      </a:endParaRPr>
                    </a:p>
                  </a:txBody>
                  <a:tcPr/>
                </a:tc>
              </a:tr>
            </a:tbl>
          </a:graphicData>
        </a:graphic>
      </p:graphicFrame>
      <p:sp>
        <p:nvSpPr>
          <p:cNvPr id="5" name="TextBox 4"/>
          <p:cNvSpPr txBox="1"/>
          <p:nvPr/>
        </p:nvSpPr>
        <p:spPr>
          <a:xfrm>
            <a:off x="251013" y="197224"/>
            <a:ext cx="3930115" cy="523220"/>
          </a:xfrm>
          <a:prstGeom prst="rect">
            <a:avLst/>
          </a:prstGeom>
          <a:noFill/>
        </p:spPr>
        <p:txBody>
          <a:bodyPr wrap="none" rtlCol="0">
            <a:spAutoFit/>
          </a:bodyPr>
          <a:lstStyle/>
          <a:p>
            <a:r>
              <a:rPr lang="en-US" sz="2800" dirty="0" smtClean="0"/>
              <a:t>Summary of experiments </a:t>
            </a:r>
            <a:endParaRPr lang="en-US" sz="2800" dirty="0"/>
          </a:p>
        </p:txBody>
      </p:sp>
      <p:sp>
        <p:nvSpPr>
          <p:cNvPr id="2" name="TextBox 1"/>
          <p:cNvSpPr txBox="1"/>
          <p:nvPr/>
        </p:nvSpPr>
        <p:spPr>
          <a:xfrm>
            <a:off x="11825365" y="5213785"/>
            <a:ext cx="2564163" cy="646331"/>
          </a:xfrm>
          <a:prstGeom prst="rect">
            <a:avLst/>
          </a:prstGeom>
          <a:noFill/>
        </p:spPr>
        <p:txBody>
          <a:bodyPr wrap="none" rtlCol="0">
            <a:spAutoFit/>
          </a:bodyPr>
          <a:lstStyle/>
          <a:p>
            <a:r>
              <a:rPr lang="en-US" dirty="0" err="1" smtClean="0"/>
              <a:t>N_iterations</a:t>
            </a:r>
            <a:r>
              <a:rPr lang="en-US" dirty="0" smtClean="0"/>
              <a:t> = 10000</a:t>
            </a:r>
          </a:p>
          <a:p>
            <a:r>
              <a:rPr lang="en-US" dirty="0" smtClean="0"/>
              <a:t>It does not work properly</a:t>
            </a:r>
            <a:endParaRPr lang="en-US" dirty="0"/>
          </a:p>
        </p:txBody>
      </p:sp>
    </p:spTree>
    <p:extLst>
      <p:ext uri="{BB962C8B-B14F-4D97-AF65-F5344CB8AC3E}">
        <p14:creationId xmlns:p14="http://schemas.microsoft.com/office/powerpoint/2010/main" val="1026317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680" y="0"/>
            <a:ext cx="4883966" cy="830997"/>
          </a:xfrm>
          <a:prstGeom prst="rect">
            <a:avLst/>
          </a:prstGeom>
          <a:noFill/>
        </p:spPr>
        <p:txBody>
          <a:bodyPr wrap="none" rtlCol="0">
            <a:spAutoFit/>
          </a:bodyPr>
          <a:lstStyle/>
          <a:p>
            <a:r>
              <a:rPr lang="en-US" sz="4800" dirty="0" smtClean="0"/>
              <a:t>Model Explanation</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816920523"/>
              </p:ext>
            </p:extLst>
          </p:nvPr>
        </p:nvGraphicFramePr>
        <p:xfrm>
          <a:off x="254013" y="1601237"/>
          <a:ext cx="6583680" cy="4663440"/>
        </p:xfrm>
        <a:graphic>
          <a:graphicData uri="http://schemas.openxmlformats.org/drawingml/2006/table">
            <a:tbl>
              <a:tblPr firstRow="1" bandRow="1">
                <a:tableStyleId>{5C22544A-7EE6-4342-B048-85BDC9FD1C3A}</a:tableStyleId>
              </a:tblPr>
              <a:tblGrid>
                <a:gridCol w="1807285"/>
                <a:gridCol w="4776395"/>
              </a:tblGrid>
              <a:tr h="0">
                <a:tc>
                  <a:txBody>
                    <a:bodyPr/>
                    <a:lstStyle/>
                    <a:p>
                      <a:r>
                        <a:rPr lang="en-US" dirty="0" smtClean="0"/>
                        <a:t>items</a:t>
                      </a:r>
                      <a:endParaRPr lang="en-US" dirty="0"/>
                    </a:p>
                  </a:txBody>
                  <a:tcPr/>
                </a:tc>
                <a:tc>
                  <a:txBody>
                    <a:bodyPr/>
                    <a:lstStyle/>
                    <a:p>
                      <a:r>
                        <a:rPr lang="en-US" dirty="0" smtClean="0"/>
                        <a:t>explanations</a:t>
                      </a:r>
                      <a:endParaRPr lang="en-US" dirty="0"/>
                    </a:p>
                  </a:txBody>
                  <a:tcPr/>
                </a:tc>
              </a:tr>
              <a:tr h="365337">
                <a:tc>
                  <a:txBody>
                    <a:bodyPr/>
                    <a:lstStyle/>
                    <a:p>
                      <a:r>
                        <a:rPr lang="en-US" dirty="0" smtClean="0"/>
                        <a:t>data</a:t>
                      </a:r>
                      <a:endParaRPr lang="en-US" dirty="0"/>
                    </a:p>
                  </a:txBody>
                  <a:tcPr/>
                </a:tc>
                <a:tc>
                  <a:txBody>
                    <a:bodyPr/>
                    <a:lstStyle/>
                    <a:p>
                      <a:r>
                        <a:rPr lang="en-US" baseline="0" dirty="0" smtClean="0"/>
                        <a:t> </a:t>
                      </a:r>
                      <a:r>
                        <a:rPr lang="en-US" baseline="0" dirty="0" err="1" smtClean="0"/>
                        <a:t>topix</a:t>
                      </a:r>
                      <a:r>
                        <a:rPr lang="en-US" baseline="0" dirty="0" smtClean="0"/>
                        <a:t> from jan-75 to Apr-05</a:t>
                      </a:r>
                      <a:endParaRPr lang="en-US" dirty="0"/>
                    </a:p>
                  </a:txBody>
                  <a:tcPr/>
                </a:tc>
              </a:tr>
              <a:tr h="365337">
                <a:tc>
                  <a:txBody>
                    <a:bodyPr/>
                    <a:lstStyle/>
                    <a:p>
                      <a:r>
                        <a:rPr lang="en-US" dirty="0" smtClean="0"/>
                        <a:t>Training</a:t>
                      </a:r>
                      <a:r>
                        <a:rPr lang="en-US" baseline="0" dirty="0" smtClean="0"/>
                        <a:t> data </a:t>
                      </a:r>
                      <a:endParaRPr lang="en-US" dirty="0"/>
                    </a:p>
                  </a:txBody>
                  <a:tcPr/>
                </a:tc>
                <a:tc>
                  <a:txBody>
                    <a:bodyPr/>
                    <a:lstStyle/>
                    <a:p>
                      <a:r>
                        <a:rPr lang="en-US" dirty="0" err="1" smtClean="0"/>
                        <a:t>Topix</a:t>
                      </a:r>
                      <a:r>
                        <a:rPr lang="en-US" dirty="0" smtClean="0"/>
                        <a:t> from jan-75 to Dec-99</a:t>
                      </a:r>
                      <a:r>
                        <a:rPr lang="en-US" baseline="0" dirty="0" smtClean="0"/>
                        <a:t> ( 299) </a:t>
                      </a:r>
                      <a:endParaRPr lang="en-US" dirty="0"/>
                    </a:p>
                  </a:txBody>
                  <a:tcPr/>
                </a:tc>
              </a:tr>
              <a:tr h="365337">
                <a:tc>
                  <a:txBody>
                    <a:bodyPr/>
                    <a:lstStyle/>
                    <a:p>
                      <a:r>
                        <a:rPr lang="en-US" dirty="0" smtClean="0"/>
                        <a:t>Model structure</a:t>
                      </a:r>
                      <a:endParaRPr lang="en-US" dirty="0"/>
                    </a:p>
                  </a:txBody>
                  <a:tcPr/>
                </a:tc>
                <a:tc>
                  <a:txBody>
                    <a:bodyPr/>
                    <a:lstStyle/>
                    <a:p>
                      <a:r>
                        <a:rPr lang="en-US" dirty="0" smtClean="0"/>
                        <a:t>Basic</a:t>
                      </a:r>
                      <a:r>
                        <a:rPr lang="en-US" baseline="0" dirty="0" smtClean="0"/>
                        <a:t> RNN with </a:t>
                      </a:r>
                      <a:r>
                        <a:rPr lang="en-US" baseline="0" dirty="0" err="1" smtClean="0"/>
                        <a:t>outputprojectionwrapper</a:t>
                      </a:r>
                      <a:endParaRPr lang="en-US" dirty="0"/>
                    </a:p>
                  </a:txBody>
                  <a:tcPr/>
                </a:tc>
              </a:tr>
              <a:tr h="365337">
                <a:tc>
                  <a:txBody>
                    <a:bodyPr/>
                    <a:lstStyle/>
                    <a:p>
                      <a:r>
                        <a:rPr lang="en-US" dirty="0" err="1" smtClean="0"/>
                        <a:t>n_steps</a:t>
                      </a:r>
                      <a:endParaRPr lang="en-US" dirty="0"/>
                    </a:p>
                  </a:txBody>
                  <a:tcPr/>
                </a:tc>
                <a:tc>
                  <a:txBody>
                    <a:bodyPr/>
                    <a:lstStyle/>
                    <a:p>
                      <a:r>
                        <a:rPr lang="en-US" dirty="0" smtClean="0"/>
                        <a:t>20</a:t>
                      </a:r>
                      <a:endParaRPr lang="en-US" dirty="0"/>
                    </a:p>
                  </a:txBody>
                  <a:tcPr/>
                </a:tc>
              </a:tr>
              <a:tr h="365337">
                <a:tc>
                  <a:txBody>
                    <a:bodyPr/>
                    <a:lstStyle/>
                    <a:p>
                      <a:r>
                        <a:rPr lang="en-US" dirty="0" err="1" smtClean="0"/>
                        <a:t>n_inputs</a:t>
                      </a:r>
                      <a:endParaRPr lang="en-US" dirty="0"/>
                    </a:p>
                  </a:txBody>
                  <a:tcPr/>
                </a:tc>
                <a:tc>
                  <a:txBody>
                    <a:bodyPr/>
                    <a:lstStyle/>
                    <a:p>
                      <a:r>
                        <a:rPr lang="en-US" dirty="0" smtClean="0"/>
                        <a:t>6</a:t>
                      </a:r>
                      <a:r>
                        <a:rPr lang="en-US" baseline="0" dirty="0" smtClean="0"/>
                        <a:t> ( economic variables ) </a:t>
                      </a:r>
                      <a:endParaRPr lang="en-US" dirty="0"/>
                    </a:p>
                  </a:txBody>
                  <a:tcPr/>
                </a:tc>
              </a:tr>
              <a:tr h="365337">
                <a:tc>
                  <a:txBody>
                    <a:bodyPr/>
                    <a:lstStyle/>
                    <a:p>
                      <a:r>
                        <a:rPr lang="en-US" dirty="0" err="1" smtClean="0"/>
                        <a:t>n_nuerons</a:t>
                      </a:r>
                      <a:endParaRPr lang="en-US" dirty="0"/>
                    </a:p>
                  </a:txBody>
                  <a:tcPr/>
                </a:tc>
                <a:tc>
                  <a:txBody>
                    <a:bodyPr/>
                    <a:lstStyle/>
                    <a:p>
                      <a:r>
                        <a:rPr lang="en-US" dirty="0" smtClean="0"/>
                        <a:t>100</a:t>
                      </a:r>
                      <a:endParaRPr lang="en-US" dirty="0"/>
                    </a:p>
                  </a:txBody>
                  <a:tcPr/>
                </a:tc>
              </a:tr>
              <a:tr h="365337">
                <a:tc>
                  <a:txBody>
                    <a:bodyPr/>
                    <a:lstStyle/>
                    <a:p>
                      <a:r>
                        <a:rPr lang="en-US" dirty="0" err="1" smtClean="0"/>
                        <a:t>n_outputs</a:t>
                      </a:r>
                      <a:endParaRPr lang="en-US" dirty="0"/>
                    </a:p>
                  </a:txBody>
                  <a:tcPr/>
                </a:tc>
                <a:tc>
                  <a:txBody>
                    <a:bodyPr/>
                    <a:lstStyle/>
                    <a:p>
                      <a:r>
                        <a:rPr lang="en-US" dirty="0" smtClean="0"/>
                        <a:t>12</a:t>
                      </a:r>
                      <a:endParaRPr lang="en-US" dirty="0"/>
                    </a:p>
                  </a:txBody>
                  <a:tcPr/>
                </a:tc>
              </a:tr>
              <a:tr h="365337">
                <a:tc>
                  <a:txBody>
                    <a:bodyPr/>
                    <a:lstStyle/>
                    <a:p>
                      <a:r>
                        <a:rPr lang="en-US" dirty="0" smtClean="0"/>
                        <a:t>Model type</a:t>
                      </a:r>
                      <a:endParaRPr lang="en-US" dirty="0"/>
                    </a:p>
                  </a:txBody>
                  <a:tcPr/>
                </a:tc>
                <a:tc>
                  <a:txBody>
                    <a:bodyPr/>
                    <a:lstStyle/>
                    <a:p>
                      <a:r>
                        <a:rPr lang="en-US" dirty="0" smtClean="0"/>
                        <a:t>Sequence-vector </a:t>
                      </a:r>
                      <a:endParaRPr lang="en-US" dirty="0"/>
                    </a:p>
                  </a:txBody>
                  <a:tcPr/>
                </a:tc>
              </a:tr>
              <a:tr h="365337">
                <a:tc>
                  <a:txBody>
                    <a:bodyPr/>
                    <a:lstStyle/>
                    <a:p>
                      <a:r>
                        <a:rPr lang="en-US" dirty="0" err="1" smtClean="0"/>
                        <a:t>Learning</a:t>
                      </a:r>
                      <a:r>
                        <a:rPr lang="en-US" baseline="0" dirty="0" err="1" smtClean="0"/>
                        <a:t>_rate</a:t>
                      </a:r>
                      <a:endParaRPr lang="en-US" dirty="0"/>
                    </a:p>
                  </a:txBody>
                  <a:tcPr/>
                </a:tc>
                <a:tc>
                  <a:txBody>
                    <a:bodyPr/>
                    <a:lstStyle/>
                    <a:p>
                      <a:r>
                        <a:rPr lang="en-US" dirty="0" smtClean="0"/>
                        <a:t>0.001</a:t>
                      </a:r>
                      <a:endParaRPr lang="en-US" dirty="0"/>
                    </a:p>
                  </a:txBody>
                  <a:tcPr/>
                </a:tc>
              </a:tr>
              <a:tr h="365337">
                <a:tc>
                  <a:txBody>
                    <a:bodyPr/>
                    <a:lstStyle/>
                    <a:p>
                      <a:r>
                        <a:rPr lang="en-US" dirty="0" smtClean="0"/>
                        <a:t>Cost</a:t>
                      </a:r>
                      <a:r>
                        <a:rPr lang="en-US" baseline="0" dirty="0" smtClean="0"/>
                        <a:t> function </a:t>
                      </a:r>
                      <a:endParaRPr lang="en-US" dirty="0"/>
                    </a:p>
                  </a:txBody>
                  <a:tcPr/>
                </a:tc>
                <a:tc>
                  <a:txBody>
                    <a:bodyPr/>
                    <a:lstStyle/>
                    <a:p>
                      <a:r>
                        <a:rPr lang="en-US" dirty="0" smtClean="0"/>
                        <a:t>The 20</a:t>
                      </a:r>
                      <a:r>
                        <a:rPr lang="en-US" baseline="30000" dirty="0" smtClean="0"/>
                        <a:t>th</a:t>
                      </a:r>
                      <a:r>
                        <a:rPr lang="en-US" dirty="0" smtClean="0"/>
                        <a:t> vector </a:t>
                      </a:r>
                    </a:p>
                    <a:p>
                      <a:r>
                        <a:rPr lang="en-US" dirty="0" smtClean="0"/>
                        <a:t>SSE</a:t>
                      </a:r>
                      <a:r>
                        <a:rPr lang="en-US" baseline="0" dirty="0" smtClean="0"/>
                        <a:t> of </a:t>
                      </a:r>
                      <a:r>
                        <a:rPr lang="mr-IN" baseline="0" dirty="0" err="1" smtClean="0"/>
                        <a:t>outputs</a:t>
                      </a:r>
                      <a:r>
                        <a:rPr lang="mr-IN" baseline="0" dirty="0" smtClean="0"/>
                        <a:t>[:,19,:] - </a:t>
                      </a:r>
                      <a:r>
                        <a:rPr lang="mr-IN" baseline="0" dirty="0" err="1" smtClean="0"/>
                        <a:t>y</a:t>
                      </a:r>
                      <a:r>
                        <a:rPr lang="mr-IN" baseline="0" dirty="0" smtClean="0"/>
                        <a:t>[:,19,:]</a:t>
                      </a:r>
                      <a:endParaRPr lang="en-US" dirty="0"/>
                    </a:p>
                  </a:txBody>
                  <a:tcPr/>
                </a:tc>
              </a:tr>
              <a:tr h="365337">
                <a:tc>
                  <a:txBody>
                    <a:bodyPr/>
                    <a:lstStyle/>
                    <a:p>
                      <a:r>
                        <a:rPr lang="en-US" dirty="0" smtClean="0"/>
                        <a:t>Optimizer</a:t>
                      </a:r>
                      <a:endParaRPr lang="en-US" dirty="0"/>
                    </a:p>
                  </a:txBody>
                  <a:tcPr/>
                </a:tc>
                <a:tc>
                  <a:txBody>
                    <a:bodyPr/>
                    <a:lstStyle/>
                    <a:p>
                      <a:r>
                        <a:rPr lang="en-US" dirty="0" err="1" smtClean="0"/>
                        <a:t>Adamoptimizer</a:t>
                      </a:r>
                      <a:r>
                        <a:rPr lang="en-US" baseline="0" dirty="0" smtClean="0"/>
                        <a:t> </a:t>
                      </a:r>
                      <a:endParaRPr lang="en-US" dirty="0"/>
                    </a:p>
                  </a:txBody>
                  <a:tcPr/>
                </a:tc>
              </a:tr>
            </a:tbl>
          </a:graphicData>
        </a:graphic>
      </p:graphicFrame>
      <p:sp>
        <p:nvSpPr>
          <p:cNvPr id="2" name="TextBox 1"/>
          <p:cNvSpPr txBox="1"/>
          <p:nvPr/>
        </p:nvSpPr>
        <p:spPr>
          <a:xfrm>
            <a:off x="783771" y="1007706"/>
            <a:ext cx="1701300" cy="369332"/>
          </a:xfrm>
          <a:prstGeom prst="rect">
            <a:avLst/>
          </a:prstGeom>
          <a:noFill/>
        </p:spPr>
        <p:txBody>
          <a:bodyPr wrap="none" rtlCol="0">
            <a:spAutoFit/>
          </a:bodyPr>
          <a:lstStyle/>
          <a:p>
            <a:r>
              <a:rPr lang="en-US" dirty="0" smtClean="0"/>
              <a:t>Long prediction </a:t>
            </a:r>
            <a:endParaRPr lang="en-US" dirty="0"/>
          </a:p>
        </p:txBody>
      </p:sp>
    </p:spTree>
    <p:extLst>
      <p:ext uri="{BB962C8B-B14F-4D97-AF65-F5344CB8AC3E}">
        <p14:creationId xmlns:p14="http://schemas.microsoft.com/office/powerpoint/2010/main" val="299010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564120" cy="58539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891171456"/>
              </p:ext>
            </p:extLst>
          </p:nvPr>
        </p:nvGraphicFramePr>
        <p:xfrm>
          <a:off x="8564120" y="183538"/>
          <a:ext cx="3377681" cy="4172095"/>
        </p:xfrm>
        <a:graphic>
          <a:graphicData uri="http://schemas.openxmlformats.org/drawingml/2006/table">
            <a:tbl>
              <a:tblPr firstRow="1" bandRow="1">
                <a:tableStyleId>{5C22544A-7EE6-4342-B048-85BDC9FD1C3A}</a:tableStyleId>
              </a:tblPr>
              <a:tblGrid>
                <a:gridCol w="1112757"/>
                <a:gridCol w="2264924"/>
              </a:tblGrid>
              <a:tr h="328506">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SSE(12step ahead)</a:t>
                      </a:r>
                      <a:r>
                        <a:rPr lang="en-US" baseline="0" dirty="0" smtClean="0">
                          <a:latin typeface="+mn-lt"/>
                        </a:rPr>
                        <a:t> </a:t>
                      </a:r>
                      <a:endParaRPr lang="en-US" dirty="0">
                        <a:latin typeface="+mn-lt"/>
                      </a:endParaRPr>
                    </a:p>
                  </a:txBody>
                  <a:tcPr/>
                </a:tc>
              </a:tr>
              <a:tr h="370840">
                <a:tc>
                  <a:txBody>
                    <a:bodyPr/>
                    <a:lstStyle/>
                    <a:p>
                      <a:pPr algn="r" fontAlgn="b"/>
                      <a:r>
                        <a:rPr lang="en-US" sz="2000" b="0" i="0" u="none" strike="noStrike" dirty="0">
                          <a:solidFill>
                            <a:srgbClr val="000000"/>
                          </a:solidFill>
                          <a:effectLst/>
                          <a:latin typeface="+mn-lt"/>
                        </a:rPr>
                        <a:t>30</a:t>
                      </a:r>
                    </a:p>
                  </a:txBody>
                  <a:tcPr marL="12700" marR="12700" marT="12700" marB="0" anchor="b"/>
                </a:tc>
                <a:tc>
                  <a:txBody>
                    <a:bodyPr/>
                    <a:lstStyle/>
                    <a:p>
                      <a:pPr algn="r" fontAlgn="b"/>
                      <a:r>
                        <a:rPr lang="is-IS" sz="1800" b="0" i="0" u="none" strike="noStrike" dirty="0">
                          <a:solidFill>
                            <a:srgbClr val="000000"/>
                          </a:solidFill>
                          <a:effectLst/>
                          <a:latin typeface="+mn-lt"/>
                        </a:rPr>
                        <a:t>200325.6567</a:t>
                      </a:r>
                    </a:p>
                  </a:txBody>
                  <a:tcPr marL="12700" marR="12700" marT="12700" marB="0" anchor="b"/>
                </a:tc>
              </a:tr>
              <a:tr h="370840">
                <a:tc>
                  <a:txBody>
                    <a:bodyPr/>
                    <a:lstStyle/>
                    <a:p>
                      <a:pPr algn="r" fontAlgn="b"/>
                      <a:r>
                        <a:rPr lang="en-US" sz="2000" b="0" i="0" u="none" strike="noStrike">
                          <a:solidFill>
                            <a:srgbClr val="000000"/>
                          </a:solidFill>
                          <a:effectLst/>
                          <a:latin typeface="+mn-lt"/>
                        </a:rPr>
                        <a:t>60</a:t>
                      </a:r>
                    </a:p>
                  </a:txBody>
                  <a:tcPr marL="12700" marR="12700" marT="12700" marB="0" anchor="b"/>
                </a:tc>
                <a:tc>
                  <a:txBody>
                    <a:bodyPr/>
                    <a:lstStyle/>
                    <a:p>
                      <a:pPr algn="r" fontAlgn="b"/>
                      <a:r>
                        <a:rPr lang="nb-NO" sz="1800" b="0" i="0" u="none" strike="noStrike" dirty="0">
                          <a:solidFill>
                            <a:srgbClr val="000000"/>
                          </a:solidFill>
                          <a:effectLst/>
                          <a:latin typeface="+mn-lt"/>
                        </a:rPr>
                        <a:t>153939.6978</a:t>
                      </a:r>
                    </a:p>
                  </a:txBody>
                  <a:tcPr marL="12700" marR="12700" marT="12700" marB="0" anchor="b"/>
                </a:tc>
              </a:tr>
              <a:tr h="468775">
                <a:tc>
                  <a:txBody>
                    <a:bodyPr/>
                    <a:lstStyle/>
                    <a:p>
                      <a:pPr algn="r" fontAlgn="b"/>
                      <a:r>
                        <a:rPr lang="en-US" sz="2000" b="0" i="0" u="none" strike="noStrike">
                          <a:solidFill>
                            <a:srgbClr val="000000"/>
                          </a:solidFill>
                          <a:effectLst/>
                          <a:latin typeface="+mn-lt"/>
                        </a:rPr>
                        <a:t>90</a:t>
                      </a:r>
                    </a:p>
                  </a:txBody>
                  <a:tcPr marL="12700" marR="12700" marT="12700" marB="0" anchor="b"/>
                </a:tc>
                <a:tc>
                  <a:txBody>
                    <a:bodyPr/>
                    <a:lstStyle/>
                    <a:p>
                      <a:pPr algn="r" fontAlgn="b"/>
                      <a:r>
                        <a:rPr lang="is-IS" sz="1800" b="0" i="0" u="none" strike="noStrike">
                          <a:solidFill>
                            <a:srgbClr val="000000"/>
                          </a:solidFill>
                          <a:effectLst/>
                          <a:latin typeface="+mn-lt"/>
                        </a:rPr>
                        <a:t>125326.0635</a:t>
                      </a:r>
                    </a:p>
                  </a:txBody>
                  <a:tcPr marL="12700" marR="12700" marT="12700" marB="0" anchor="b"/>
                </a:tc>
              </a:tr>
              <a:tr h="370840">
                <a:tc>
                  <a:txBody>
                    <a:bodyPr/>
                    <a:lstStyle/>
                    <a:p>
                      <a:pPr algn="r" fontAlgn="b"/>
                      <a:r>
                        <a:rPr lang="is-IS" sz="2000" b="0" i="0" u="none" strike="noStrike">
                          <a:solidFill>
                            <a:srgbClr val="000000"/>
                          </a:solidFill>
                          <a:effectLst/>
                          <a:latin typeface="+mn-lt"/>
                        </a:rPr>
                        <a:t>120</a:t>
                      </a:r>
                    </a:p>
                  </a:txBody>
                  <a:tcPr marL="12700" marR="12700" marT="12700" marB="0" anchor="b"/>
                </a:tc>
                <a:tc>
                  <a:txBody>
                    <a:bodyPr/>
                    <a:lstStyle/>
                    <a:p>
                      <a:pPr algn="r" fontAlgn="b"/>
                      <a:r>
                        <a:rPr lang="cs-CZ" sz="1800" b="0" i="0" u="none" strike="noStrike">
                          <a:solidFill>
                            <a:srgbClr val="000000"/>
                          </a:solidFill>
                          <a:effectLst/>
                          <a:latin typeface="+mn-lt"/>
                        </a:rPr>
                        <a:t>1459749.211</a:t>
                      </a:r>
                    </a:p>
                  </a:txBody>
                  <a:tcPr marL="12700" marR="12700" marT="12700" marB="0" anchor="b"/>
                </a:tc>
              </a:tr>
              <a:tr h="370840">
                <a:tc>
                  <a:txBody>
                    <a:bodyPr/>
                    <a:lstStyle/>
                    <a:p>
                      <a:pPr algn="r" fontAlgn="b"/>
                      <a:r>
                        <a:rPr lang="en-US" sz="2000" b="0" i="0" u="none" strike="noStrike">
                          <a:solidFill>
                            <a:srgbClr val="000000"/>
                          </a:solidFill>
                          <a:effectLst/>
                          <a:latin typeface="+mn-lt"/>
                        </a:rPr>
                        <a:t>150</a:t>
                      </a:r>
                    </a:p>
                  </a:txBody>
                  <a:tcPr marL="12700" marR="12700" marT="12700" marB="0" anchor="b"/>
                </a:tc>
                <a:tc>
                  <a:txBody>
                    <a:bodyPr/>
                    <a:lstStyle/>
                    <a:p>
                      <a:pPr algn="r" fontAlgn="b"/>
                      <a:r>
                        <a:rPr lang="tr-TR" sz="1800" b="0" i="0" u="none" strike="noStrike">
                          <a:solidFill>
                            <a:srgbClr val="000000"/>
                          </a:solidFill>
                          <a:effectLst/>
                          <a:latin typeface="+mn-lt"/>
                        </a:rPr>
                        <a:t>9572364.212</a:t>
                      </a:r>
                    </a:p>
                  </a:txBody>
                  <a:tcPr marL="12700" marR="12700" marT="12700" marB="0" anchor="b"/>
                </a:tc>
              </a:tr>
              <a:tr h="370840">
                <a:tc>
                  <a:txBody>
                    <a:bodyPr/>
                    <a:lstStyle/>
                    <a:p>
                      <a:pPr algn="r" fontAlgn="b"/>
                      <a:r>
                        <a:rPr lang="fi-FI" sz="2000" b="0" i="0" u="none" strike="noStrike">
                          <a:solidFill>
                            <a:srgbClr val="000000"/>
                          </a:solidFill>
                          <a:effectLst/>
                          <a:latin typeface="+mn-lt"/>
                        </a:rPr>
                        <a:t>180</a:t>
                      </a:r>
                    </a:p>
                  </a:txBody>
                  <a:tcPr marL="12700" marR="12700" marT="12700" marB="0" anchor="b"/>
                </a:tc>
                <a:tc>
                  <a:txBody>
                    <a:bodyPr/>
                    <a:lstStyle/>
                    <a:p>
                      <a:pPr algn="r" fontAlgn="b"/>
                      <a:r>
                        <a:rPr lang="is-IS" sz="1800" b="0" i="0" u="none" strike="noStrike">
                          <a:solidFill>
                            <a:srgbClr val="000000"/>
                          </a:solidFill>
                          <a:effectLst/>
                          <a:latin typeface="+mn-lt"/>
                        </a:rPr>
                        <a:t>23236396.17</a:t>
                      </a:r>
                    </a:p>
                  </a:txBody>
                  <a:tcPr marL="12700" marR="12700" marT="12700" marB="0" anchor="b"/>
                </a:tc>
              </a:tr>
              <a:tr h="370840">
                <a:tc>
                  <a:txBody>
                    <a:bodyPr/>
                    <a:lstStyle/>
                    <a:p>
                      <a:pPr algn="r" fontAlgn="b"/>
                      <a:r>
                        <a:rPr lang="cs-CZ" sz="2000" b="0" i="0" u="none" strike="noStrike">
                          <a:solidFill>
                            <a:srgbClr val="000000"/>
                          </a:solidFill>
                          <a:effectLst/>
                          <a:latin typeface="+mn-lt"/>
                        </a:rPr>
                        <a:t>210</a:t>
                      </a:r>
                    </a:p>
                  </a:txBody>
                  <a:tcPr marL="12700" marR="12700" marT="12700" marB="0" anchor="b"/>
                </a:tc>
                <a:tc>
                  <a:txBody>
                    <a:bodyPr/>
                    <a:lstStyle/>
                    <a:p>
                      <a:pPr algn="r" fontAlgn="b"/>
                      <a:r>
                        <a:rPr lang="is-IS" sz="1800" b="0" i="0" u="none" strike="noStrike">
                          <a:solidFill>
                            <a:srgbClr val="000000"/>
                          </a:solidFill>
                          <a:effectLst/>
                          <a:latin typeface="+mn-lt"/>
                        </a:rPr>
                        <a:t>6028583.608</a:t>
                      </a:r>
                    </a:p>
                  </a:txBody>
                  <a:tcPr marL="12700" marR="12700" marT="12700" marB="0" anchor="b"/>
                </a:tc>
              </a:tr>
              <a:tr h="370840">
                <a:tc>
                  <a:txBody>
                    <a:bodyPr/>
                    <a:lstStyle/>
                    <a:p>
                      <a:pPr algn="r" fontAlgn="b"/>
                      <a:r>
                        <a:rPr lang="is-IS" sz="2000" b="0" i="0" u="none" strike="noStrike">
                          <a:solidFill>
                            <a:srgbClr val="000000"/>
                          </a:solidFill>
                          <a:effectLst/>
                          <a:latin typeface="+mn-lt"/>
                        </a:rPr>
                        <a:t>240</a:t>
                      </a:r>
                    </a:p>
                  </a:txBody>
                  <a:tcPr marL="12700" marR="12700" marT="12700" marB="0" anchor="b"/>
                </a:tc>
                <a:tc>
                  <a:txBody>
                    <a:bodyPr/>
                    <a:lstStyle/>
                    <a:p>
                      <a:pPr algn="r" fontAlgn="b"/>
                      <a:r>
                        <a:rPr lang="nb-NO" sz="1800" b="0" i="0" u="none" strike="noStrike" dirty="0" smtClean="0">
                          <a:solidFill>
                            <a:srgbClr val="000000"/>
                          </a:solidFill>
                          <a:effectLst/>
                          <a:latin typeface="+mn-lt"/>
                        </a:rPr>
                        <a:t>3,572,982.525</a:t>
                      </a:r>
                      <a:endParaRPr lang="nb-NO" sz="1800" b="0" i="0" u="none" strike="noStrike" dirty="0">
                        <a:solidFill>
                          <a:srgbClr val="000000"/>
                        </a:solidFill>
                        <a:effectLst/>
                        <a:latin typeface="+mn-lt"/>
                      </a:endParaRPr>
                    </a:p>
                  </a:txBody>
                  <a:tcPr marL="12700" marR="12700" marT="12700" marB="0" anchor="b"/>
                </a:tc>
              </a:tr>
              <a:tr h="370840">
                <a:tc>
                  <a:txBody>
                    <a:bodyPr/>
                    <a:lstStyle/>
                    <a:p>
                      <a:pPr algn="r" fontAlgn="b"/>
                      <a:r>
                        <a:rPr lang="is-IS" sz="2000" b="0" i="0" u="none" strike="noStrike">
                          <a:solidFill>
                            <a:srgbClr val="000000"/>
                          </a:solidFill>
                          <a:effectLst/>
                          <a:latin typeface="+mn-lt"/>
                        </a:rPr>
                        <a:t>270</a:t>
                      </a:r>
                    </a:p>
                  </a:txBody>
                  <a:tcPr marL="12700" marR="12700" marT="12700" marB="0" anchor="b"/>
                </a:tc>
                <a:tc>
                  <a:txBody>
                    <a:bodyPr/>
                    <a:lstStyle/>
                    <a:p>
                      <a:pPr algn="r" fontAlgn="b"/>
                      <a:r>
                        <a:rPr lang="hr-HR" sz="1800" b="0" i="0" u="none" strike="noStrike" dirty="0" smtClean="0">
                          <a:solidFill>
                            <a:srgbClr val="000000"/>
                          </a:solidFill>
                          <a:effectLst/>
                          <a:latin typeface="+mn-lt"/>
                        </a:rPr>
                        <a:t>5,480,910.015</a:t>
                      </a:r>
                      <a:endParaRPr lang="hr-HR" sz="1800" b="0" i="0" u="none" strike="noStrike" dirty="0">
                        <a:solidFill>
                          <a:srgbClr val="000000"/>
                        </a:solidFill>
                        <a:effectLst/>
                        <a:latin typeface="+mn-lt"/>
                      </a:endParaRPr>
                    </a:p>
                  </a:txBody>
                  <a:tcPr marL="12700" marR="12700" marT="12700" marB="0" anchor="b"/>
                </a:tc>
              </a:tr>
              <a:tr h="370840">
                <a:tc>
                  <a:txBody>
                    <a:bodyPr/>
                    <a:lstStyle/>
                    <a:p>
                      <a:pPr algn="r" fontAlgn="b"/>
                      <a:r>
                        <a:rPr lang="is-IS" sz="2000" b="0" i="0" u="none" strike="noStrike" dirty="0">
                          <a:solidFill>
                            <a:srgbClr val="000000"/>
                          </a:solidFill>
                          <a:effectLst/>
                          <a:latin typeface="+mn-lt"/>
                        </a:rPr>
                        <a:t>300</a:t>
                      </a:r>
                    </a:p>
                  </a:txBody>
                  <a:tcPr marL="12700" marR="12700" marT="12700" marB="0" anchor="b"/>
                </a:tc>
                <a:tc>
                  <a:txBody>
                    <a:bodyPr/>
                    <a:lstStyle/>
                    <a:p>
                      <a:pPr algn="r" fontAlgn="b"/>
                      <a:r>
                        <a:rPr lang="is-IS" sz="1800" b="0" i="0" u="none" strike="noStrike" dirty="0" smtClean="0">
                          <a:solidFill>
                            <a:srgbClr val="000000"/>
                          </a:solidFill>
                          <a:effectLst/>
                          <a:latin typeface="+mn-lt"/>
                        </a:rPr>
                        <a:t>12,000,286.84</a:t>
                      </a:r>
                      <a:endParaRPr lang="is-IS" sz="1800" b="0"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619078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951" y="1"/>
            <a:ext cx="8024745" cy="5579706"/>
          </a:xfrm>
        </p:spPr>
      </p:pic>
      <p:graphicFrame>
        <p:nvGraphicFramePr>
          <p:cNvPr id="5" name="Table 4"/>
          <p:cNvGraphicFramePr>
            <a:graphicFrameLocks noGrp="1"/>
          </p:cNvGraphicFramePr>
          <p:nvPr>
            <p:extLst>
              <p:ext uri="{D42A27DB-BD31-4B8C-83A1-F6EECF244321}">
                <p14:modId xmlns:p14="http://schemas.microsoft.com/office/powerpoint/2010/main" val="290597695"/>
              </p:ext>
            </p:extLst>
          </p:nvPr>
        </p:nvGraphicFramePr>
        <p:xfrm>
          <a:off x="8348989" y="345032"/>
          <a:ext cx="3496234" cy="1558413"/>
        </p:xfrm>
        <a:graphic>
          <a:graphicData uri="http://schemas.openxmlformats.org/drawingml/2006/table">
            <a:tbl>
              <a:tblPr firstRow="1" bandRow="1">
                <a:tableStyleId>{5C22544A-7EE6-4342-B048-85BDC9FD1C3A}</a:tableStyleId>
              </a:tblPr>
              <a:tblGrid>
                <a:gridCol w="1151813"/>
                <a:gridCol w="2344421"/>
              </a:tblGrid>
              <a:tr h="785704">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SSE(12step ahead)</a:t>
                      </a:r>
                      <a:r>
                        <a:rPr lang="en-US" baseline="0" dirty="0" smtClean="0">
                          <a:latin typeface="+mn-lt"/>
                        </a:rPr>
                        <a:t> </a:t>
                      </a:r>
                      <a:endParaRPr lang="en-US" dirty="0">
                        <a:latin typeface="+mn-lt"/>
                      </a:endParaRPr>
                    </a:p>
                  </a:txBody>
                  <a:tcPr/>
                </a:tc>
              </a:tr>
              <a:tr h="455209">
                <a:tc>
                  <a:txBody>
                    <a:bodyPr/>
                    <a:lstStyle/>
                    <a:p>
                      <a:r>
                        <a:rPr lang="en-US" dirty="0" smtClean="0"/>
                        <a:t>300</a:t>
                      </a:r>
                      <a:endParaRPr lang="en-US" dirty="0"/>
                    </a:p>
                  </a:txBody>
                  <a:tcPr marL="12700" marR="12700" marT="12700" marB="0" anchor="b"/>
                </a:tc>
                <a:tc>
                  <a:txBody>
                    <a:bodyPr/>
                    <a:lstStyle/>
                    <a:p>
                      <a:pPr algn="r" fontAlgn="b"/>
                      <a:r>
                        <a:rPr lang="is-IS" sz="2000" dirty="0" smtClean="0"/>
                        <a:t>12000286.84</a:t>
                      </a:r>
                      <a:endParaRPr lang="is-IS" sz="2000" b="0" i="0" u="none" strike="noStrike" dirty="0">
                        <a:solidFill>
                          <a:srgbClr val="000000"/>
                        </a:solidFill>
                        <a:effectLst/>
                        <a:latin typeface="+mn-lt"/>
                      </a:endParaRPr>
                    </a:p>
                  </a:txBody>
                  <a:tcPr marL="12700" marR="12700" marT="12700" marB="0" anchor="b"/>
                </a:tc>
              </a:tr>
              <a:tr h="310311">
                <a:tc>
                  <a:txBody>
                    <a:bodyPr/>
                    <a:lstStyle/>
                    <a:p>
                      <a:r>
                        <a:rPr lang="en-US" dirty="0" smtClean="0"/>
                        <a:t>320</a:t>
                      </a:r>
                      <a:endParaRPr lang="en-US" dirty="0"/>
                    </a:p>
                  </a:txBody>
                  <a:tcPr marL="12700" marR="12700" marT="12700" marB="0" anchor="b"/>
                </a:tc>
                <a:tc>
                  <a:txBody>
                    <a:bodyPr/>
                    <a:lstStyle/>
                    <a:p>
                      <a:pPr algn="r" fontAlgn="b"/>
                      <a:r>
                        <a:rPr lang="is-IS" sz="2000" dirty="0" smtClean="0"/>
                        <a:t>5199482.079</a:t>
                      </a:r>
                      <a:endParaRPr lang="is-IS" sz="2000" b="0"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043221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273" y="0"/>
            <a:ext cx="8115683" cy="3724096"/>
          </a:xfrm>
          <a:prstGeom prst="rect">
            <a:avLst/>
          </a:prstGeom>
          <a:noFill/>
        </p:spPr>
        <p:txBody>
          <a:bodyPr wrap="none" rtlCol="0">
            <a:spAutoFit/>
          </a:bodyPr>
          <a:lstStyle/>
          <a:p>
            <a:r>
              <a:rPr lang="en-US" sz="2800" dirty="0" smtClean="0"/>
              <a:t>Task 2 ? </a:t>
            </a:r>
          </a:p>
          <a:p>
            <a:r>
              <a:rPr lang="en-US" sz="2800" dirty="0" smtClean="0"/>
              <a:t>“ How much did it rain? </a:t>
            </a:r>
            <a:r>
              <a:rPr lang="en-US" altLang="ja-JP" sz="2800" dirty="0" smtClean="0"/>
              <a:t>Ⅱ” contest</a:t>
            </a:r>
            <a:endParaRPr lang="en-US" sz="2800" dirty="0" smtClean="0"/>
          </a:p>
          <a:p>
            <a:r>
              <a:rPr lang="en-US" sz="1600" dirty="0">
                <a:hlinkClick r:id="rId2"/>
              </a:rPr>
              <a:t>https://</a:t>
            </a:r>
            <a:r>
              <a:rPr lang="en-US" sz="1600" dirty="0" smtClean="0">
                <a:hlinkClick r:id="rId2"/>
              </a:rPr>
              <a:t>www.kaggle.com/c/how-much-did-it-rain-ii</a:t>
            </a:r>
            <a:endParaRPr lang="en-US" sz="1600" dirty="0" smtClean="0"/>
          </a:p>
          <a:p>
            <a:endParaRPr lang="en-US" sz="2800" dirty="0"/>
          </a:p>
          <a:p>
            <a:r>
              <a:rPr lang="en-US" sz="2800" dirty="0" smtClean="0"/>
              <a:t>Hint ! </a:t>
            </a:r>
          </a:p>
          <a:p>
            <a:r>
              <a:rPr lang="en-US" sz="2800" dirty="0" smtClean="0"/>
              <a:t>Luis Andre Dutra e Silva </a:t>
            </a:r>
          </a:p>
          <a:p>
            <a:r>
              <a:rPr lang="en-US" sz="1600" dirty="0" smtClean="0">
                <a:hlinkClick r:id="rId3"/>
              </a:rPr>
              <a:t>https://goo.gl/fTA90W</a:t>
            </a:r>
            <a:r>
              <a:rPr lang="en-US" sz="1600" dirty="0"/>
              <a:t>, </a:t>
            </a:r>
            <a:endParaRPr lang="en-US" sz="1600" dirty="0" smtClean="0"/>
          </a:p>
          <a:p>
            <a:r>
              <a:rPr lang="en-US" sz="1600" dirty="0" smtClean="0">
                <a:hlinkClick r:id="rId4"/>
              </a:rPr>
              <a:t>http</a:t>
            </a:r>
            <a:r>
              <a:rPr lang="en-US" sz="1600" dirty="0">
                <a:hlinkClick r:id="rId4"/>
              </a:rPr>
              <a:t>://blog.kaggle.com/2015/12/17/how-much-did-it-rain-ii-2nd-place-luis-andre-dutra-e-silva</a:t>
            </a:r>
            <a:r>
              <a:rPr lang="en-US" sz="1600" dirty="0" smtClean="0">
                <a:hlinkClick r:id="rId4"/>
              </a:rPr>
              <a:t>/</a:t>
            </a:r>
            <a:endParaRPr lang="en-US" sz="1600" dirty="0" smtClean="0"/>
          </a:p>
          <a:p>
            <a:endParaRPr lang="en-US" sz="1600" dirty="0"/>
          </a:p>
          <a:p>
            <a:r>
              <a:rPr lang="en-US" sz="1600" dirty="0" smtClean="0"/>
              <a:t>Good word </a:t>
            </a:r>
          </a:p>
          <a:p>
            <a:r>
              <a:rPr lang="en-US" sz="1600"/>
              <a:t>Begin small, progress slowly, target the stars and reach the Moon.</a:t>
            </a:r>
            <a:endParaRPr lang="en-US" sz="1600" dirty="0"/>
          </a:p>
        </p:txBody>
      </p:sp>
    </p:spTree>
    <p:extLst>
      <p:ext uri="{BB962C8B-B14F-4D97-AF65-F5344CB8AC3E}">
        <p14:creationId xmlns:p14="http://schemas.microsoft.com/office/powerpoint/2010/main" val="2110449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11495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246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6226" y="179705"/>
            <a:ext cx="6547418" cy="3447416"/>
          </a:xfrm>
        </p:spPr>
      </p:pic>
      <p:sp>
        <p:nvSpPr>
          <p:cNvPr id="5" name="TextBox 4"/>
          <p:cNvSpPr txBox="1"/>
          <p:nvPr/>
        </p:nvSpPr>
        <p:spPr>
          <a:xfrm>
            <a:off x="119875" y="4142828"/>
            <a:ext cx="7955280" cy="2585323"/>
          </a:xfrm>
          <a:prstGeom prst="rect">
            <a:avLst/>
          </a:prstGeom>
          <a:noFill/>
        </p:spPr>
        <p:txBody>
          <a:bodyPr wrap="square" rtlCol="0">
            <a:spAutoFit/>
          </a:bodyPr>
          <a:lstStyle/>
          <a:p>
            <a:r>
              <a:rPr lang="en-US" dirty="0"/>
              <a:t>Skybox </a:t>
            </a:r>
            <a:r>
              <a:rPr lang="en-US" dirty="0" smtClean="0"/>
              <a:t>Imaging</a:t>
            </a:r>
          </a:p>
          <a:p>
            <a:endParaRPr lang="en-US" dirty="0"/>
          </a:p>
          <a:p>
            <a:r>
              <a:rPr lang="en-US" dirty="0" err="1" smtClean="0"/>
              <a:t>OpenRefine</a:t>
            </a:r>
            <a:endParaRPr lang="en-US" dirty="0" smtClean="0"/>
          </a:p>
          <a:p>
            <a:r>
              <a:rPr lang="en-US" dirty="0"/>
              <a:t>Companies that are serious about rich data should look to open source tools like </a:t>
            </a:r>
            <a:r>
              <a:rPr lang="en-US" dirty="0" err="1"/>
              <a:t>OpenRefine</a:t>
            </a:r>
            <a:r>
              <a:rPr lang="en-US" dirty="0"/>
              <a:t>, which enable data scientists to create semi-automated process to clean, enrich and de-duplicate data </a:t>
            </a:r>
            <a:r>
              <a:rPr lang="en-US" dirty="0" smtClean="0"/>
              <a:t>sets</a:t>
            </a:r>
          </a:p>
          <a:p>
            <a:endParaRPr lang="en-US" dirty="0"/>
          </a:p>
          <a:p>
            <a:r>
              <a:rPr lang="en-US" dirty="0"/>
              <a:t>Tools such as </a:t>
            </a:r>
            <a:r>
              <a:rPr lang="en-US" dirty="0" err="1"/>
              <a:t>MuleSoft</a:t>
            </a:r>
            <a:r>
              <a:rPr lang="en-US" dirty="0"/>
              <a:t>, IFTTT and </a:t>
            </a:r>
            <a:r>
              <a:rPr lang="en-US" dirty="0" err="1"/>
              <a:t>Zapier</a:t>
            </a:r>
            <a:r>
              <a:rPr lang="en-US" dirty="0"/>
              <a:t> are also starting to make it easier to import large sets of disparate data sources into the same place. </a:t>
            </a:r>
            <a:r>
              <a:rPr lang="en-US" dirty="0" smtClean="0"/>
              <a:t> </a:t>
            </a:r>
            <a:endParaRPr lang="en-US" dirty="0"/>
          </a:p>
        </p:txBody>
      </p:sp>
      <p:sp>
        <p:nvSpPr>
          <p:cNvPr id="3" name="TextBox 2"/>
          <p:cNvSpPr txBox="1"/>
          <p:nvPr/>
        </p:nvSpPr>
        <p:spPr>
          <a:xfrm>
            <a:off x="9694072" y="6488668"/>
            <a:ext cx="2497928" cy="369332"/>
          </a:xfrm>
          <a:prstGeom prst="rect">
            <a:avLst/>
          </a:prstGeom>
          <a:noFill/>
        </p:spPr>
        <p:txBody>
          <a:bodyPr wrap="none" rtlCol="0">
            <a:spAutoFit/>
          </a:bodyPr>
          <a:lstStyle/>
          <a:p>
            <a:r>
              <a:rPr lang="en-US" dirty="0" smtClean="0"/>
              <a:t>From Lukas </a:t>
            </a:r>
            <a:r>
              <a:rPr lang="en-US" dirty="0" err="1"/>
              <a:t>Biewald</a:t>
            </a:r>
            <a:r>
              <a:rPr lang="en-US" dirty="0"/>
              <a:t> </a:t>
            </a:r>
            <a:r>
              <a:rPr lang="en-US" dirty="0" smtClean="0"/>
              <a:t>blog</a:t>
            </a:r>
            <a:endParaRPr lang="en-US" dirty="0"/>
          </a:p>
        </p:txBody>
      </p:sp>
    </p:spTree>
    <p:extLst>
      <p:ext uri="{BB962C8B-B14F-4D97-AF65-F5344CB8AC3E}">
        <p14:creationId xmlns:p14="http://schemas.microsoft.com/office/powerpoint/2010/main" val="1063627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240" y="274320"/>
            <a:ext cx="3642360" cy="2031325"/>
          </a:xfrm>
          <a:prstGeom prst="rect">
            <a:avLst/>
          </a:prstGeom>
          <a:noFill/>
        </p:spPr>
        <p:txBody>
          <a:bodyPr wrap="square" rtlCol="0">
            <a:spAutoFit/>
          </a:bodyPr>
          <a:lstStyle/>
          <a:p>
            <a:r>
              <a:rPr lang="en-US" dirty="0" smtClean="0"/>
              <a:t>BPTT</a:t>
            </a:r>
            <a:r>
              <a:rPr lang="ja-JP" altLang="en-US" dirty="0" smtClean="0"/>
              <a:t>。</a:t>
            </a:r>
            <a:endParaRPr lang="en-US" dirty="0" smtClean="0"/>
          </a:p>
          <a:p>
            <a:r>
              <a:rPr lang="ja-JP" altLang="en-US" dirty="0" smtClean="0"/>
              <a:t>勾配消失、勾配爆発。</a:t>
            </a:r>
            <a:endParaRPr lang="en-US" altLang="ja-JP" dirty="0" smtClean="0"/>
          </a:p>
          <a:p>
            <a:r>
              <a:rPr lang="en-US" altLang="ja-JP" dirty="0" err="1" smtClean="0"/>
              <a:t>Tensorflow</a:t>
            </a:r>
            <a:r>
              <a:rPr lang="en-US" altLang="ja-JP" dirty="0" smtClean="0"/>
              <a:t> </a:t>
            </a:r>
            <a:r>
              <a:rPr lang="ja-JP" altLang="en-US" dirty="0" smtClean="0"/>
              <a:t>のグラフの確認。</a:t>
            </a:r>
          </a:p>
          <a:p>
            <a:r>
              <a:rPr lang="en-US" dirty="0" smtClean="0"/>
              <a:t>14.3.2</a:t>
            </a:r>
            <a:r>
              <a:rPr lang="ja-JP" altLang="en-US" dirty="0" smtClean="0"/>
              <a:t>を実装する。</a:t>
            </a:r>
            <a:r>
              <a:rPr lang="en-US" altLang="ja-JP" dirty="0"/>
              <a:t>(</a:t>
            </a:r>
            <a:r>
              <a:rPr lang="en-US" altLang="ja-JP" dirty="0" smtClean="0"/>
              <a:t>10</a:t>
            </a:r>
            <a:r>
              <a:rPr lang="ja-JP" altLang="en-US" dirty="0" smtClean="0"/>
              <a:t>月</a:t>
            </a:r>
            <a:r>
              <a:rPr lang="en-US" altLang="ja-JP" dirty="0" smtClean="0"/>
              <a:t>19</a:t>
            </a:r>
            <a:r>
              <a:rPr lang="ja-JP" altLang="en-US" dirty="0" smtClean="0"/>
              <a:t>日</a:t>
            </a:r>
            <a:r>
              <a:rPr lang="en-US" altLang="ja-JP" dirty="0" smtClean="0"/>
              <a:t>) </a:t>
            </a:r>
          </a:p>
          <a:p>
            <a:r>
              <a:rPr lang="en-US" altLang="ja-JP" dirty="0" smtClean="0"/>
              <a:t>Deep learning</a:t>
            </a:r>
            <a:r>
              <a:rPr lang="ja-JP" altLang="en-US" dirty="0" smtClean="0"/>
              <a:t>をやる。</a:t>
            </a:r>
            <a:endParaRPr lang="en-US" altLang="ja-JP" dirty="0" smtClean="0"/>
          </a:p>
          <a:p>
            <a:r>
              <a:rPr lang="en-US" altLang="ja-JP" dirty="0" smtClean="0"/>
              <a:t>14.3.4</a:t>
            </a:r>
            <a:r>
              <a:rPr lang="ja-JP" altLang="en-US" dirty="0" smtClean="0"/>
              <a:t>以降をやる。</a:t>
            </a:r>
          </a:p>
          <a:p>
            <a:r>
              <a:rPr lang="en-US" altLang="ja-JP" dirty="0" err="1" smtClean="0"/>
              <a:t>kaggle</a:t>
            </a:r>
            <a:endParaRPr lang="ja-JP" altLang="en-US" dirty="0" smtClean="0"/>
          </a:p>
        </p:txBody>
      </p:sp>
    </p:spTree>
    <p:extLst>
      <p:ext uri="{BB962C8B-B14F-4D97-AF65-F5344CB8AC3E}">
        <p14:creationId xmlns:p14="http://schemas.microsoft.com/office/powerpoint/2010/main" val="730086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29118840"/>
              </p:ext>
            </p:extLst>
          </p:nvPr>
        </p:nvGraphicFramePr>
        <p:xfrm>
          <a:off x="289560" y="1041400"/>
          <a:ext cx="6583680" cy="4663440"/>
        </p:xfrm>
        <a:graphic>
          <a:graphicData uri="http://schemas.openxmlformats.org/drawingml/2006/table">
            <a:tbl>
              <a:tblPr firstRow="1" bandRow="1">
                <a:tableStyleId>{5C22544A-7EE6-4342-B048-85BDC9FD1C3A}</a:tableStyleId>
              </a:tblPr>
              <a:tblGrid>
                <a:gridCol w="1807285"/>
                <a:gridCol w="4776395"/>
              </a:tblGrid>
              <a:tr h="0">
                <a:tc>
                  <a:txBody>
                    <a:bodyPr/>
                    <a:lstStyle/>
                    <a:p>
                      <a:r>
                        <a:rPr lang="en-US" dirty="0" err="1" smtClean="0"/>
                        <a:t>itemss</a:t>
                      </a:r>
                      <a:endParaRPr lang="en-US" dirty="0"/>
                    </a:p>
                  </a:txBody>
                  <a:tcPr/>
                </a:tc>
                <a:tc>
                  <a:txBody>
                    <a:bodyPr/>
                    <a:lstStyle/>
                    <a:p>
                      <a:r>
                        <a:rPr lang="en-US" dirty="0" smtClean="0"/>
                        <a:t>explanations</a:t>
                      </a:r>
                      <a:endParaRPr lang="en-US" dirty="0"/>
                    </a:p>
                  </a:txBody>
                  <a:tcPr/>
                </a:tc>
              </a:tr>
              <a:tr h="365337">
                <a:tc>
                  <a:txBody>
                    <a:bodyPr/>
                    <a:lstStyle/>
                    <a:p>
                      <a:r>
                        <a:rPr lang="en-US" dirty="0" smtClean="0"/>
                        <a:t>data</a:t>
                      </a:r>
                      <a:endParaRPr lang="en-US" dirty="0"/>
                    </a:p>
                  </a:txBody>
                  <a:tcPr/>
                </a:tc>
                <a:tc>
                  <a:txBody>
                    <a:bodyPr/>
                    <a:lstStyle/>
                    <a:p>
                      <a:r>
                        <a:rPr lang="en-US" baseline="0" dirty="0" smtClean="0"/>
                        <a:t> t * sin(t)/3 + 2 * sin(5t) </a:t>
                      </a:r>
                      <a:endParaRPr lang="en-US" dirty="0"/>
                    </a:p>
                  </a:txBody>
                  <a:tcPr/>
                </a:tc>
              </a:tr>
              <a:tr h="365337">
                <a:tc>
                  <a:txBody>
                    <a:bodyPr/>
                    <a:lstStyle/>
                    <a:p>
                      <a:r>
                        <a:rPr lang="en-US" dirty="0" smtClean="0"/>
                        <a:t>Training</a:t>
                      </a:r>
                      <a:r>
                        <a:rPr lang="en-US" baseline="0" dirty="0" smtClean="0"/>
                        <a:t> data </a:t>
                      </a:r>
                      <a:endParaRPr lang="en-US" dirty="0"/>
                    </a:p>
                  </a:txBody>
                  <a:tcPr/>
                </a:tc>
                <a:tc>
                  <a:txBody>
                    <a:bodyPr/>
                    <a:lstStyle/>
                    <a:p>
                      <a:r>
                        <a:rPr lang="en-US" dirty="0" smtClean="0"/>
                        <a:t>t = </a:t>
                      </a:r>
                      <a:r>
                        <a:rPr lang="en-US" dirty="0" err="1" smtClean="0"/>
                        <a:t>np.linspace</a:t>
                      </a:r>
                      <a:r>
                        <a:rPr lang="en-US" dirty="0" smtClean="0"/>
                        <a:t>(0,300,30*10</a:t>
                      </a:r>
                      <a:r>
                        <a:rPr lang="en-US" baseline="0" dirty="0" smtClean="0"/>
                        <a:t> + 1)</a:t>
                      </a:r>
                      <a:endParaRPr lang="en-US" dirty="0"/>
                    </a:p>
                  </a:txBody>
                  <a:tcPr/>
                </a:tc>
              </a:tr>
              <a:tr h="365337">
                <a:tc>
                  <a:txBody>
                    <a:bodyPr/>
                    <a:lstStyle/>
                    <a:p>
                      <a:r>
                        <a:rPr lang="en-US" dirty="0" smtClean="0"/>
                        <a:t>Model structure</a:t>
                      </a:r>
                      <a:endParaRPr lang="en-US" dirty="0"/>
                    </a:p>
                  </a:txBody>
                  <a:tcPr/>
                </a:tc>
                <a:tc>
                  <a:txBody>
                    <a:bodyPr/>
                    <a:lstStyle/>
                    <a:p>
                      <a:r>
                        <a:rPr lang="en-US" dirty="0" smtClean="0"/>
                        <a:t>Basic</a:t>
                      </a:r>
                      <a:r>
                        <a:rPr lang="en-US" baseline="0" dirty="0" smtClean="0"/>
                        <a:t> RNN with </a:t>
                      </a:r>
                      <a:r>
                        <a:rPr lang="en-US" baseline="0" dirty="0" err="1" smtClean="0"/>
                        <a:t>outputprojectionwrapper</a:t>
                      </a:r>
                      <a:endParaRPr lang="en-US" dirty="0"/>
                    </a:p>
                  </a:txBody>
                  <a:tcPr/>
                </a:tc>
              </a:tr>
              <a:tr h="365337">
                <a:tc>
                  <a:txBody>
                    <a:bodyPr/>
                    <a:lstStyle/>
                    <a:p>
                      <a:r>
                        <a:rPr lang="en-US" dirty="0" err="1" smtClean="0"/>
                        <a:t>n_steps</a:t>
                      </a:r>
                      <a:endParaRPr lang="en-US" dirty="0"/>
                    </a:p>
                  </a:txBody>
                  <a:tcPr/>
                </a:tc>
                <a:tc>
                  <a:txBody>
                    <a:bodyPr/>
                    <a:lstStyle/>
                    <a:p>
                      <a:r>
                        <a:rPr lang="en-US" dirty="0" smtClean="0"/>
                        <a:t>20</a:t>
                      </a:r>
                      <a:endParaRPr lang="en-US" dirty="0"/>
                    </a:p>
                  </a:txBody>
                  <a:tcPr/>
                </a:tc>
              </a:tr>
              <a:tr h="365337">
                <a:tc>
                  <a:txBody>
                    <a:bodyPr/>
                    <a:lstStyle/>
                    <a:p>
                      <a:r>
                        <a:rPr lang="en-US" dirty="0" err="1" smtClean="0"/>
                        <a:t>n_inputs</a:t>
                      </a:r>
                      <a:endParaRPr lang="en-US" dirty="0"/>
                    </a:p>
                  </a:txBody>
                  <a:tcPr/>
                </a:tc>
                <a:tc>
                  <a:txBody>
                    <a:bodyPr/>
                    <a:lstStyle/>
                    <a:p>
                      <a:r>
                        <a:rPr lang="en-US" dirty="0" smtClean="0"/>
                        <a:t>1 ( training</a:t>
                      </a:r>
                      <a:r>
                        <a:rPr lang="en-US" baseline="0" dirty="0" smtClean="0"/>
                        <a:t> data only) </a:t>
                      </a:r>
                      <a:endParaRPr lang="en-US" dirty="0"/>
                    </a:p>
                  </a:txBody>
                  <a:tcPr/>
                </a:tc>
              </a:tr>
              <a:tr h="365337">
                <a:tc>
                  <a:txBody>
                    <a:bodyPr/>
                    <a:lstStyle/>
                    <a:p>
                      <a:r>
                        <a:rPr lang="en-US" dirty="0" err="1" smtClean="0"/>
                        <a:t>n_nuerons</a:t>
                      </a:r>
                      <a:endParaRPr lang="en-US" dirty="0"/>
                    </a:p>
                  </a:txBody>
                  <a:tcPr/>
                </a:tc>
                <a:tc>
                  <a:txBody>
                    <a:bodyPr/>
                    <a:lstStyle/>
                    <a:p>
                      <a:r>
                        <a:rPr lang="en-US" dirty="0" smtClean="0"/>
                        <a:t>100</a:t>
                      </a:r>
                      <a:endParaRPr lang="en-US" dirty="0"/>
                    </a:p>
                  </a:txBody>
                  <a:tcPr/>
                </a:tc>
              </a:tr>
              <a:tr h="365337">
                <a:tc>
                  <a:txBody>
                    <a:bodyPr/>
                    <a:lstStyle/>
                    <a:p>
                      <a:r>
                        <a:rPr lang="en-US" dirty="0" err="1" smtClean="0"/>
                        <a:t>n_outputs</a:t>
                      </a:r>
                      <a:endParaRPr lang="en-US" dirty="0"/>
                    </a:p>
                  </a:txBody>
                  <a:tcPr/>
                </a:tc>
                <a:tc>
                  <a:txBody>
                    <a:bodyPr/>
                    <a:lstStyle/>
                    <a:p>
                      <a:r>
                        <a:rPr lang="en-US" dirty="0" smtClean="0"/>
                        <a:t>6</a:t>
                      </a:r>
                      <a:endParaRPr lang="en-US" dirty="0"/>
                    </a:p>
                  </a:txBody>
                  <a:tcPr/>
                </a:tc>
              </a:tr>
              <a:tr h="365337">
                <a:tc>
                  <a:txBody>
                    <a:bodyPr/>
                    <a:lstStyle/>
                    <a:p>
                      <a:r>
                        <a:rPr lang="en-US" dirty="0" smtClean="0"/>
                        <a:t>Model type</a:t>
                      </a:r>
                      <a:endParaRPr lang="en-US" dirty="0"/>
                    </a:p>
                  </a:txBody>
                  <a:tcPr/>
                </a:tc>
                <a:tc>
                  <a:txBody>
                    <a:bodyPr/>
                    <a:lstStyle/>
                    <a:p>
                      <a:r>
                        <a:rPr lang="en-US" dirty="0" smtClean="0"/>
                        <a:t>Sequence-vector </a:t>
                      </a:r>
                      <a:endParaRPr lang="en-US" dirty="0"/>
                    </a:p>
                  </a:txBody>
                  <a:tcPr/>
                </a:tc>
              </a:tr>
              <a:tr h="365337">
                <a:tc>
                  <a:txBody>
                    <a:bodyPr/>
                    <a:lstStyle/>
                    <a:p>
                      <a:r>
                        <a:rPr lang="en-US" dirty="0" err="1" smtClean="0"/>
                        <a:t>Learning</a:t>
                      </a:r>
                      <a:r>
                        <a:rPr lang="en-US" baseline="0" dirty="0" err="1" smtClean="0"/>
                        <a:t>_rate</a:t>
                      </a:r>
                      <a:endParaRPr lang="en-US" dirty="0"/>
                    </a:p>
                  </a:txBody>
                  <a:tcPr/>
                </a:tc>
                <a:tc>
                  <a:txBody>
                    <a:bodyPr/>
                    <a:lstStyle/>
                    <a:p>
                      <a:r>
                        <a:rPr lang="en-US" dirty="0" smtClean="0"/>
                        <a:t>0.001</a:t>
                      </a:r>
                      <a:endParaRPr lang="en-US" dirty="0"/>
                    </a:p>
                  </a:txBody>
                  <a:tcPr/>
                </a:tc>
              </a:tr>
              <a:tr h="365337">
                <a:tc>
                  <a:txBody>
                    <a:bodyPr/>
                    <a:lstStyle/>
                    <a:p>
                      <a:r>
                        <a:rPr lang="en-US" dirty="0" smtClean="0"/>
                        <a:t>Cost</a:t>
                      </a:r>
                      <a:r>
                        <a:rPr lang="en-US" baseline="0" dirty="0" smtClean="0"/>
                        <a:t> function </a:t>
                      </a:r>
                      <a:endParaRPr lang="en-US" dirty="0"/>
                    </a:p>
                  </a:txBody>
                  <a:tcPr/>
                </a:tc>
                <a:tc>
                  <a:txBody>
                    <a:bodyPr/>
                    <a:lstStyle/>
                    <a:p>
                      <a:r>
                        <a:rPr lang="en-US" dirty="0" smtClean="0"/>
                        <a:t>The 20</a:t>
                      </a:r>
                      <a:r>
                        <a:rPr lang="en-US" baseline="30000" dirty="0" smtClean="0"/>
                        <a:t>th</a:t>
                      </a:r>
                      <a:r>
                        <a:rPr lang="en-US" dirty="0" smtClean="0"/>
                        <a:t> vector </a:t>
                      </a:r>
                    </a:p>
                    <a:p>
                      <a:r>
                        <a:rPr lang="en-US" dirty="0" smtClean="0"/>
                        <a:t>SSE</a:t>
                      </a:r>
                      <a:r>
                        <a:rPr lang="en-US" baseline="0" dirty="0" smtClean="0"/>
                        <a:t> of </a:t>
                      </a:r>
                      <a:r>
                        <a:rPr lang="mr-IN" baseline="0" dirty="0" err="1" smtClean="0"/>
                        <a:t>outputs</a:t>
                      </a:r>
                      <a:r>
                        <a:rPr lang="mr-IN" baseline="0" dirty="0" smtClean="0"/>
                        <a:t>[:,19,:] - </a:t>
                      </a:r>
                      <a:r>
                        <a:rPr lang="mr-IN" baseline="0" dirty="0" err="1" smtClean="0"/>
                        <a:t>y</a:t>
                      </a:r>
                      <a:r>
                        <a:rPr lang="mr-IN" baseline="0" dirty="0" smtClean="0"/>
                        <a:t>[:,19,:]</a:t>
                      </a:r>
                      <a:endParaRPr lang="en-US" dirty="0"/>
                    </a:p>
                  </a:txBody>
                  <a:tcPr/>
                </a:tc>
              </a:tr>
              <a:tr h="365337">
                <a:tc>
                  <a:txBody>
                    <a:bodyPr/>
                    <a:lstStyle/>
                    <a:p>
                      <a:r>
                        <a:rPr lang="en-US" dirty="0" smtClean="0"/>
                        <a:t>Optimizer</a:t>
                      </a:r>
                      <a:endParaRPr lang="en-US" dirty="0"/>
                    </a:p>
                  </a:txBody>
                  <a:tcPr/>
                </a:tc>
                <a:tc>
                  <a:txBody>
                    <a:bodyPr/>
                    <a:lstStyle/>
                    <a:p>
                      <a:r>
                        <a:rPr lang="en-US" dirty="0" err="1" smtClean="0"/>
                        <a:t>Adamoptimizer</a:t>
                      </a:r>
                      <a:r>
                        <a:rPr lang="en-US" baseline="0" dirty="0" smtClean="0"/>
                        <a:t> </a:t>
                      </a:r>
                      <a:endParaRPr lang="en-US" dirty="0"/>
                    </a:p>
                  </a:txBody>
                  <a:tcPr/>
                </a:tc>
              </a:tr>
            </a:tbl>
          </a:graphicData>
        </a:graphic>
      </p:graphicFrame>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2460" y="1041400"/>
            <a:ext cx="4889500" cy="3365500"/>
          </a:xfrm>
          <a:prstGeom prst="rect">
            <a:avLst/>
          </a:prstGeom>
        </p:spPr>
      </p:pic>
      <p:sp>
        <p:nvSpPr>
          <p:cNvPr id="12" name="TextBox 11"/>
          <p:cNvSpPr txBox="1"/>
          <p:nvPr/>
        </p:nvSpPr>
        <p:spPr>
          <a:xfrm>
            <a:off x="868680" y="0"/>
            <a:ext cx="4883966" cy="830997"/>
          </a:xfrm>
          <a:prstGeom prst="rect">
            <a:avLst/>
          </a:prstGeom>
          <a:noFill/>
        </p:spPr>
        <p:txBody>
          <a:bodyPr wrap="none" rtlCol="0">
            <a:spAutoFit/>
          </a:bodyPr>
          <a:lstStyle/>
          <a:p>
            <a:r>
              <a:rPr lang="en-US" sz="4800" dirty="0" smtClean="0"/>
              <a:t>Model Explanation</a:t>
            </a:r>
            <a:endParaRPr lang="en-US" sz="4800" dirty="0"/>
          </a:p>
        </p:txBody>
      </p:sp>
    </p:spTree>
    <p:extLst>
      <p:ext uri="{BB962C8B-B14F-4D97-AF65-F5344CB8AC3E}">
        <p14:creationId xmlns:p14="http://schemas.microsoft.com/office/powerpoint/2010/main" val="148071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680" y="0"/>
            <a:ext cx="1967975" cy="830997"/>
          </a:xfrm>
          <a:prstGeom prst="rect">
            <a:avLst/>
          </a:prstGeom>
          <a:noFill/>
        </p:spPr>
        <p:txBody>
          <a:bodyPr wrap="none" rtlCol="0">
            <a:spAutoFit/>
          </a:bodyPr>
          <a:lstStyle/>
          <a:p>
            <a:r>
              <a:rPr lang="en-US" sz="4800" dirty="0" smtClean="0"/>
              <a:t>Results</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1629065935"/>
              </p:ext>
            </p:extLst>
          </p:nvPr>
        </p:nvGraphicFramePr>
        <p:xfrm>
          <a:off x="538480" y="930474"/>
          <a:ext cx="4246880" cy="1854200"/>
        </p:xfrm>
        <a:graphic>
          <a:graphicData uri="http://schemas.openxmlformats.org/drawingml/2006/table">
            <a:tbl>
              <a:tblPr firstRow="1" bandRow="1">
                <a:tableStyleId>{5C22544A-7EE6-4342-B048-85BDC9FD1C3A}</a:tableStyleId>
              </a:tblPr>
              <a:tblGrid>
                <a:gridCol w="2123440"/>
                <a:gridCol w="2123440"/>
              </a:tblGrid>
              <a:tr h="370840">
                <a:tc>
                  <a:txBody>
                    <a:bodyPr/>
                    <a:lstStyle/>
                    <a:p>
                      <a:r>
                        <a:rPr lang="en-US" dirty="0" smtClean="0"/>
                        <a:t>items</a:t>
                      </a:r>
                      <a:endParaRPr lang="en-US" dirty="0"/>
                    </a:p>
                  </a:txBody>
                  <a:tcPr/>
                </a:tc>
                <a:tc>
                  <a:txBody>
                    <a:bodyPr/>
                    <a:lstStyle/>
                    <a:p>
                      <a:r>
                        <a:rPr lang="en-US" dirty="0" smtClean="0"/>
                        <a:t>Explanation</a:t>
                      </a:r>
                    </a:p>
                  </a:txBody>
                  <a:tcPr/>
                </a:tc>
              </a:tr>
              <a:tr h="370840">
                <a:tc>
                  <a:txBody>
                    <a:bodyPr/>
                    <a:lstStyle/>
                    <a:p>
                      <a:r>
                        <a:rPr lang="en-US" dirty="0" err="1" smtClean="0"/>
                        <a:t>n_pred_steps</a:t>
                      </a:r>
                      <a:r>
                        <a:rPr lang="en-US" dirty="0" smtClean="0"/>
                        <a:t> </a:t>
                      </a:r>
                      <a:endParaRPr lang="en-US" dirty="0"/>
                    </a:p>
                  </a:txBody>
                  <a:tcPr/>
                </a:tc>
                <a:tc>
                  <a:txBody>
                    <a:bodyPr/>
                    <a:lstStyle/>
                    <a:p>
                      <a:r>
                        <a:rPr lang="en-US" dirty="0" smtClean="0"/>
                        <a:t>6</a:t>
                      </a:r>
                      <a:endParaRPr lang="en-US" dirty="0"/>
                    </a:p>
                  </a:txBody>
                  <a:tcPr/>
                </a:tc>
              </a:tr>
              <a:tr h="370840">
                <a:tc>
                  <a:txBody>
                    <a:bodyPr/>
                    <a:lstStyle/>
                    <a:p>
                      <a:r>
                        <a:rPr lang="en-US" dirty="0" err="1" smtClean="0"/>
                        <a:t>N_times_eval</a:t>
                      </a:r>
                      <a:r>
                        <a:rPr lang="en-US" dirty="0" smtClean="0"/>
                        <a:t> </a:t>
                      </a:r>
                      <a:endParaRPr lang="en-US" dirty="0"/>
                    </a:p>
                  </a:txBody>
                  <a:tcPr/>
                </a:tc>
                <a:tc>
                  <a:txBody>
                    <a:bodyPr/>
                    <a:lstStyle/>
                    <a:p>
                      <a:r>
                        <a:rPr lang="en-US" dirty="0" smtClean="0"/>
                        <a:t>10</a:t>
                      </a:r>
                      <a:endParaRPr lang="en-US" dirty="0"/>
                    </a:p>
                  </a:txBody>
                  <a:tcPr/>
                </a:tc>
              </a:tr>
              <a:tr h="370840">
                <a:tc>
                  <a:txBody>
                    <a:bodyPr/>
                    <a:lstStyle/>
                    <a:p>
                      <a:r>
                        <a:rPr lang="en-US" dirty="0" err="1" smtClean="0"/>
                        <a:t>test_fisrt</a:t>
                      </a:r>
                      <a:endParaRPr lang="en-US" dirty="0"/>
                    </a:p>
                  </a:txBody>
                  <a:tcPr/>
                </a:tc>
                <a:tc>
                  <a:txBody>
                    <a:bodyPr/>
                    <a:lstStyle/>
                    <a:p>
                      <a:r>
                        <a:rPr lang="en-US" dirty="0" smtClean="0"/>
                        <a:t>301</a:t>
                      </a:r>
                      <a:endParaRPr lang="en-US" dirty="0"/>
                    </a:p>
                  </a:txBody>
                  <a:tcPr/>
                </a:tc>
              </a:tr>
              <a:tr h="370840">
                <a:tc>
                  <a:txBody>
                    <a:bodyPr/>
                    <a:lstStyle/>
                    <a:p>
                      <a:r>
                        <a:rPr lang="en-US" dirty="0" smtClean="0"/>
                        <a:t>SSE</a:t>
                      </a:r>
                      <a:endParaRPr lang="en-US" dirty="0"/>
                    </a:p>
                  </a:txBody>
                  <a:tcPr/>
                </a:tc>
                <a:tc>
                  <a:txBody>
                    <a:bodyPr/>
                    <a:lstStyle/>
                    <a:p>
                      <a:r>
                        <a:rPr lang="hr-HR" dirty="0" smtClean="0"/>
                        <a:t>2.527</a:t>
                      </a:r>
                      <a:endParaRPr lang="en-US" dirty="0"/>
                    </a:p>
                  </a:txBody>
                  <a:tcP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20" y="3191510"/>
            <a:ext cx="4978400" cy="32258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713705456"/>
              </p:ext>
            </p:extLst>
          </p:nvPr>
        </p:nvGraphicFramePr>
        <p:xfrm>
          <a:off x="6451600" y="830997"/>
          <a:ext cx="4246880" cy="1854200"/>
        </p:xfrm>
        <a:graphic>
          <a:graphicData uri="http://schemas.openxmlformats.org/drawingml/2006/table">
            <a:tbl>
              <a:tblPr firstRow="1" bandRow="1">
                <a:tableStyleId>{5C22544A-7EE6-4342-B048-85BDC9FD1C3A}</a:tableStyleId>
              </a:tblPr>
              <a:tblGrid>
                <a:gridCol w="2123440"/>
                <a:gridCol w="2123440"/>
              </a:tblGrid>
              <a:tr h="370840">
                <a:tc>
                  <a:txBody>
                    <a:bodyPr/>
                    <a:lstStyle/>
                    <a:p>
                      <a:r>
                        <a:rPr lang="en-US" dirty="0" smtClean="0"/>
                        <a:t>items</a:t>
                      </a:r>
                      <a:endParaRPr lang="en-US" dirty="0"/>
                    </a:p>
                  </a:txBody>
                  <a:tcPr/>
                </a:tc>
                <a:tc>
                  <a:txBody>
                    <a:bodyPr/>
                    <a:lstStyle/>
                    <a:p>
                      <a:r>
                        <a:rPr lang="en-US" dirty="0" smtClean="0"/>
                        <a:t>Explanation</a:t>
                      </a:r>
                    </a:p>
                  </a:txBody>
                  <a:tcPr/>
                </a:tc>
              </a:tr>
              <a:tr h="370840">
                <a:tc>
                  <a:txBody>
                    <a:bodyPr/>
                    <a:lstStyle/>
                    <a:p>
                      <a:r>
                        <a:rPr lang="en-US" dirty="0" err="1" smtClean="0"/>
                        <a:t>n_pred_steps</a:t>
                      </a:r>
                      <a:r>
                        <a:rPr lang="en-US" dirty="0" smtClean="0"/>
                        <a:t> </a:t>
                      </a:r>
                      <a:endParaRPr lang="en-US" dirty="0"/>
                    </a:p>
                  </a:txBody>
                  <a:tcPr/>
                </a:tc>
                <a:tc>
                  <a:txBody>
                    <a:bodyPr/>
                    <a:lstStyle/>
                    <a:p>
                      <a:r>
                        <a:rPr lang="en-US" dirty="0" smtClean="0"/>
                        <a:t>6</a:t>
                      </a:r>
                      <a:endParaRPr lang="en-US" dirty="0"/>
                    </a:p>
                  </a:txBody>
                  <a:tcPr/>
                </a:tc>
              </a:tr>
              <a:tr h="370840">
                <a:tc>
                  <a:txBody>
                    <a:bodyPr/>
                    <a:lstStyle/>
                    <a:p>
                      <a:r>
                        <a:rPr lang="en-US" dirty="0" err="1" smtClean="0"/>
                        <a:t>N_times_eval</a:t>
                      </a:r>
                      <a:r>
                        <a:rPr lang="en-US" dirty="0" smtClean="0"/>
                        <a:t> </a:t>
                      </a:r>
                      <a:endParaRPr lang="en-US" dirty="0"/>
                    </a:p>
                  </a:txBody>
                  <a:tcPr/>
                </a:tc>
                <a:tc>
                  <a:txBody>
                    <a:bodyPr/>
                    <a:lstStyle/>
                    <a:p>
                      <a:r>
                        <a:rPr lang="en-US" dirty="0" smtClean="0"/>
                        <a:t>10</a:t>
                      </a:r>
                      <a:endParaRPr lang="en-US" dirty="0"/>
                    </a:p>
                  </a:txBody>
                  <a:tcPr/>
                </a:tc>
              </a:tr>
              <a:tr h="370840">
                <a:tc>
                  <a:txBody>
                    <a:bodyPr/>
                    <a:lstStyle/>
                    <a:p>
                      <a:r>
                        <a:rPr lang="en-US" dirty="0" err="1" smtClean="0"/>
                        <a:t>test_fisrt</a:t>
                      </a:r>
                      <a:endParaRPr lang="en-US" dirty="0"/>
                    </a:p>
                  </a:txBody>
                  <a:tcPr/>
                </a:tc>
                <a:tc>
                  <a:txBody>
                    <a:bodyPr/>
                    <a:lstStyle/>
                    <a:p>
                      <a:r>
                        <a:rPr lang="en-US" dirty="0" smtClean="0"/>
                        <a:t>351</a:t>
                      </a:r>
                      <a:endParaRPr lang="en-US" dirty="0"/>
                    </a:p>
                  </a:txBody>
                  <a:tcPr/>
                </a:tc>
              </a:tr>
              <a:tr h="370840">
                <a:tc>
                  <a:txBody>
                    <a:bodyPr/>
                    <a:lstStyle/>
                    <a:p>
                      <a:r>
                        <a:rPr lang="en-US" dirty="0" smtClean="0"/>
                        <a:t>SSE</a:t>
                      </a:r>
                      <a:endParaRPr lang="en-US" dirty="0"/>
                    </a:p>
                  </a:txBody>
                  <a:tcPr/>
                </a:tc>
                <a:tc>
                  <a:txBody>
                    <a:bodyPr/>
                    <a:lstStyle/>
                    <a:p>
                      <a:r>
                        <a:rPr lang="hr-HR" dirty="0" smtClean="0"/>
                        <a:t>2.93986</a:t>
                      </a:r>
                      <a:endParaRPr lang="en-US" dirty="0"/>
                    </a:p>
                  </a:txBody>
                  <a:tcPr/>
                </a:tc>
              </a:tr>
            </a:tbl>
          </a:graphicData>
        </a:graphic>
      </p:graphicFrame>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5690" y="3210560"/>
            <a:ext cx="4838700" cy="3187700"/>
          </a:xfrm>
          <a:prstGeom prst="rect">
            <a:avLst/>
          </a:prstGeom>
        </p:spPr>
      </p:pic>
    </p:spTree>
    <p:extLst>
      <p:ext uri="{BB962C8B-B14F-4D97-AF65-F5344CB8AC3E}">
        <p14:creationId xmlns:p14="http://schemas.microsoft.com/office/powerpoint/2010/main" val="124085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01943070"/>
              </p:ext>
            </p:extLst>
          </p:nvPr>
        </p:nvGraphicFramePr>
        <p:xfrm>
          <a:off x="128793" y="186466"/>
          <a:ext cx="4246880" cy="1854200"/>
        </p:xfrm>
        <a:graphic>
          <a:graphicData uri="http://schemas.openxmlformats.org/drawingml/2006/table">
            <a:tbl>
              <a:tblPr firstRow="1" bandRow="1">
                <a:tableStyleId>{5C22544A-7EE6-4342-B048-85BDC9FD1C3A}</a:tableStyleId>
              </a:tblPr>
              <a:tblGrid>
                <a:gridCol w="2123440"/>
                <a:gridCol w="2123440"/>
              </a:tblGrid>
              <a:tr h="370840">
                <a:tc>
                  <a:txBody>
                    <a:bodyPr/>
                    <a:lstStyle/>
                    <a:p>
                      <a:r>
                        <a:rPr lang="en-US" dirty="0" smtClean="0"/>
                        <a:t>items</a:t>
                      </a:r>
                      <a:endParaRPr lang="en-US" dirty="0"/>
                    </a:p>
                  </a:txBody>
                  <a:tcPr/>
                </a:tc>
                <a:tc>
                  <a:txBody>
                    <a:bodyPr/>
                    <a:lstStyle/>
                    <a:p>
                      <a:r>
                        <a:rPr lang="en-US" dirty="0" smtClean="0"/>
                        <a:t>Explanation</a:t>
                      </a:r>
                    </a:p>
                  </a:txBody>
                  <a:tcPr/>
                </a:tc>
              </a:tr>
              <a:tr h="370840">
                <a:tc>
                  <a:txBody>
                    <a:bodyPr/>
                    <a:lstStyle/>
                    <a:p>
                      <a:r>
                        <a:rPr lang="en-US" dirty="0" err="1" smtClean="0"/>
                        <a:t>n_pred_steps</a:t>
                      </a:r>
                      <a:r>
                        <a:rPr lang="en-US" dirty="0" smtClean="0"/>
                        <a:t> </a:t>
                      </a:r>
                      <a:endParaRPr lang="en-US" dirty="0"/>
                    </a:p>
                  </a:txBody>
                  <a:tcPr/>
                </a:tc>
                <a:tc>
                  <a:txBody>
                    <a:bodyPr/>
                    <a:lstStyle/>
                    <a:p>
                      <a:r>
                        <a:rPr lang="en-US" dirty="0" smtClean="0"/>
                        <a:t>6</a:t>
                      </a:r>
                      <a:endParaRPr lang="en-US" dirty="0"/>
                    </a:p>
                  </a:txBody>
                  <a:tcPr/>
                </a:tc>
              </a:tr>
              <a:tr h="370840">
                <a:tc>
                  <a:txBody>
                    <a:bodyPr/>
                    <a:lstStyle/>
                    <a:p>
                      <a:r>
                        <a:rPr lang="en-US" dirty="0" err="1" smtClean="0"/>
                        <a:t>N_times_eval</a:t>
                      </a:r>
                      <a:r>
                        <a:rPr lang="en-US" dirty="0" smtClean="0"/>
                        <a:t> </a:t>
                      </a:r>
                      <a:endParaRPr lang="en-US" dirty="0"/>
                    </a:p>
                  </a:txBody>
                  <a:tcPr/>
                </a:tc>
                <a:tc>
                  <a:txBody>
                    <a:bodyPr/>
                    <a:lstStyle/>
                    <a:p>
                      <a:r>
                        <a:rPr lang="en-US" dirty="0" smtClean="0"/>
                        <a:t>10</a:t>
                      </a:r>
                      <a:endParaRPr lang="en-US" dirty="0"/>
                    </a:p>
                  </a:txBody>
                  <a:tcPr/>
                </a:tc>
              </a:tr>
              <a:tr h="370840">
                <a:tc>
                  <a:txBody>
                    <a:bodyPr/>
                    <a:lstStyle/>
                    <a:p>
                      <a:r>
                        <a:rPr lang="en-US" dirty="0" err="1" smtClean="0"/>
                        <a:t>test_fisrt</a:t>
                      </a:r>
                      <a:endParaRPr lang="en-US" dirty="0"/>
                    </a:p>
                  </a:txBody>
                  <a:tcPr/>
                </a:tc>
                <a:tc>
                  <a:txBody>
                    <a:bodyPr/>
                    <a:lstStyle/>
                    <a:p>
                      <a:r>
                        <a:rPr lang="en-US" dirty="0" smtClean="0"/>
                        <a:t>381</a:t>
                      </a:r>
                      <a:endParaRPr lang="en-US" dirty="0"/>
                    </a:p>
                  </a:txBody>
                  <a:tcPr/>
                </a:tc>
              </a:tr>
              <a:tr h="370840">
                <a:tc>
                  <a:txBody>
                    <a:bodyPr/>
                    <a:lstStyle/>
                    <a:p>
                      <a:r>
                        <a:rPr lang="en-US" dirty="0" smtClean="0"/>
                        <a:t>SSE</a:t>
                      </a:r>
                      <a:endParaRPr lang="en-US" dirty="0"/>
                    </a:p>
                  </a:txBody>
                  <a:tcPr/>
                </a:tc>
                <a:tc>
                  <a:txBody>
                    <a:bodyPr/>
                    <a:lstStyle/>
                    <a:p>
                      <a:r>
                        <a:rPr lang="hr-HR" dirty="0" smtClean="0"/>
                        <a:t>6.84191</a:t>
                      </a:r>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0" y="2272590"/>
            <a:ext cx="5582437" cy="3607324"/>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114105979"/>
              </p:ext>
            </p:extLst>
          </p:nvPr>
        </p:nvGraphicFramePr>
        <p:xfrm>
          <a:off x="6042211" y="186466"/>
          <a:ext cx="5729344" cy="3703320"/>
        </p:xfrm>
        <a:graphic>
          <a:graphicData uri="http://schemas.openxmlformats.org/drawingml/2006/table">
            <a:tbl>
              <a:tblPr firstRow="1" bandRow="1">
                <a:tableStyleId>{5C22544A-7EE6-4342-B048-85BDC9FD1C3A}</a:tableStyleId>
              </a:tblPr>
              <a:tblGrid>
                <a:gridCol w="1290918"/>
                <a:gridCol w="1810871"/>
                <a:gridCol w="2627555"/>
              </a:tblGrid>
              <a:tr h="328506">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a:t>
                      </a:r>
                      <a:r>
                        <a:rPr lang="en-US" baseline="0" dirty="0" smtClean="0">
                          <a:latin typeface="+mn-lt"/>
                        </a:rPr>
                        <a:t> ahead)</a:t>
                      </a:r>
                      <a:endParaRPr lang="en-US" dirty="0">
                        <a:latin typeface="+mn-lt"/>
                      </a:endParaRPr>
                    </a:p>
                  </a:txBody>
                  <a:tcPr/>
                </a:tc>
                <a:tc>
                  <a:txBody>
                    <a:bodyPr/>
                    <a:lstStyle/>
                    <a:p>
                      <a:r>
                        <a:rPr lang="en-US" dirty="0" smtClean="0">
                          <a:latin typeface="+mn-lt"/>
                        </a:rPr>
                        <a:t>SSE(6step ahead)</a:t>
                      </a:r>
                      <a:r>
                        <a:rPr lang="en-US" baseline="0" dirty="0" smtClean="0">
                          <a:latin typeface="+mn-lt"/>
                        </a:rPr>
                        <a:t> </a:t>
                      </a:r>
                      <a:endParaRPr lang="en-US" dirty="0">
                        <a:latin typeface="+mn-lt"/>
                      </a:endParaRPr>
                    </a:p>
                  </a:txBody>
                  <a:tcPr/>
                </a:tc>
              </a:tr>
              <a:tr h="370840">
                <a:tc>
                  <a:txBody>
                    <a:bodyPr/>
                    <a:lstStyle/>
                    <a:p>
                      <a:r>
                        <a:rPr lang="en-US" dirty="0" smtClean="0">
                          <a:latin typeface="+mn-lt"/>
                        </a:rPr>
                        <a:t>301</a:t>
                      </a:r>
                    </a:p>
                  </a:txBody>
                  <a:tcPr/>
                </a:tc>
                <a:tc>
                  <a:txBody>
                    <a:bodyPr/>
                    <a:lstStyle/>
                    <a:p>
                      <a:pPr algn="r" fontAlgn="b"/>
                      <a:r>
                        <a:rPr lang="is-IS" sz="1400" b="0" i="0" u="none" strike="noStrike" dirty="0">
                          <a:solidFill>
                            <a:srgbClr val="000000"/>
                          </a:solidFill>
                          <a:effectLst/>
                          <a:latin typeface="+mn-lt"/>
                        </a:rPr>
                        <a:t>0.70616363</a:t>
                      </a:r>
                    </a:p>
                  </a:txBody>
                  <a:tcPr marL="12700" marR="12700" marT="12700" marB="0" anchor="b"/>
                </a:tc>
                <a:tc>
                  <a:txBody>
                    <a:bodyPr/>
                    <a:lstStyle/>
                    <a:p>
                      <a:r>
                        <a:rPr lang="is-IS" dirty="0" smtClean="0">
                          <a:latin typeface="+mn-lt"/>
                        </a:rPr>
                        <a:t>2.527807882255659</a:t>
                      </a:r>
                      <a:endParaRPr lang="en-US" dirty="0">
                        <a:latin typeface="+mn-lt"/>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311</a:t>
                      </a:r>
                    </a:p>
                  </a:txBody>
                  <a:tcPr/>
                </a:tc>
                <a:tc>
                  <a:txBody>
                    <a:bodyPr/>
                    <a:lstStyle/>
                    <a:p>
                      <a:pPr algn="r" fontAlgn="b"/>
                      <a:r>
                        <a:rPr lang="nb-NO" sz="1400" b="0" i="0" u="none" strike="noStrike">
                          <a:solidFill>
                            <a:srgbClr val="000000"/>
                          </a:solidFill>
                          <a:effectLst/>
                          <a:latin typeface="+mn-lt"/>
                        </a:rPr>
                        <a:t>0.993034633</a:t>
                      </a:r>
                    </a:p>
                  </a:txBody>
                  <a:tcPr marL="12700" marR="12700" marT="12700" marB="0" anchor="b"/>
                </a:tc>
                <a:tc>
                  <a:txBody>
                    <a:bodyPr/>
                    <a:lstStyle/>
                    <a:p>
                      <a:r>
                        <a:rPr lang="is-IS" dirty="0" smtClean="0">
                          <a:latin typeface="+mn-lt"/>
                        </a:rPr>
                        <a:t>2.729093721051414</a:t>
                      </a:r>
                      <a:endParaRPr lang="en-US" dirty="0">
                        <a:latin typeface="+mn-lt"/>
                      </a:endParaRPr>
                    </a:p>
                  </a:txBody>
                  <a:tcPr/>
                </a:tc>
              </a:tr>
              <a:tr h="370840">
                <a:tc>
                  <a:txBody>
                    <a:bodyPr/>
                    <a:lstStyle/>
                    <a:p>
                      <a:r>
                        <a:rPr lang="en-US" dirty="0" smtClean="0">
                          <a:latin typeface="+mn-lt"/>
                        </a:rPr>
                        <a:t>321</a:t>
                      </a:r>
                      <a:endParaRPr lang="en-US" dirty="0">
                        <a:latin typeface="+mn-lt"/>
                      </a:endParaRPr>
                    </a:p>
                  </a:txBody>
                  <a:tcPr/>
                </a:tc>
                <a:tc>
                  <a:txBody>
                    <a:bodyPr/>
                    <a:lstStyle/>
                    <a:p>
                      <a:pPr algn="r" fontAlgn="b"/>
                      <a:r>
                        <a:rPr lang="pt-BR" sz="1400" b="0" i="0" u="none" strike="noStrike" dirty="0">
                          <a:solidFill>
                            <a:srgbClr val="000000"/>
                          </a:solidFill>
                          <a:effectLst/>
                          <a:latin typeface="+mn-lt"/>
                        </a:rPr>
                        <a:t>0.75755105</a:t>
                      </a:r>
                    </a:p>
                  </a:txBody>
                  <a:tcPr marL="12700" marR="12700" marT="12700" marB="0" anchor="b"/>
                </a:tc>
                <a:tc>
                  <a:txBody>
                    <a:bodyPr/>
                    <a:lstStyle/>
                    <a:p>
                      <a:r>
                        <a:rPr lang="is-IS" dirty="0" smtClean="0">
                          <a:latin typeface="+mn-lt"/>
                        </a:rPr>
                        <a:t>1.8715785060368635 </a:t>
                      </a:r>
                      <a:endParaRPr lang="en-US" dirty="0">
                        <a:latin typeface="+mn-lt"/>
                      </a:endParaRPr>
                    </a:p>
                  </a:txBody>
                  <a:tcPr/>
                </a:tc>
              </a:tr>
              <a:tr h="370840">
                <a:tc>
                  <a:txBody>
                    <a:bodyPr/>
                    <a:lstStyle/>
                    <a:p>
                      <a:r>
                        <a:rPr lang="en-US" dirty="0" smtClean="0">
                          <a:latin typeface="+mn-lt"/>
                        </a:rPr>
                        <a:t>331</a:t>
                      </a:r>
                      <a:endParaRPr lang="en-US" dirty="0">
                        <a:latin typeface="+mn-lt"/>
                      </a:endParaRPr>
                    </a:p>
                  </a:txBody>
                  <a:tcPr/>
                </a:tc>
                <a:tc>
                  <a:txBody>
                    <a:bodyPr/>
                    <a:lstStyle/>
                    <a:p>
                      <a:pPr algn="r" fontAlgn="b"/>
                      <a:r>
                        <a:rPr lang="is-IS" sz="1400" b="0" i="0" u="none" strike="noStrike">
                          <a:solidFill>
                            <a:srgbClr val="000000"/>
                          </a:solidFill>
                          <a:effectLst/>
                          <a:latin typeface="+mn-lt"/>
                        </a:rPr>
                        <a:t>0.521867525</a:t>
                      </a:r>
                    </a:p>
                  </a:txBody>
                  <a:tcPr marL="12700" marR="12700" marT="12700" marB="0" anchor="b"/>
                </a:tc>
                <a:tc>
                  <a:txBody>
                    <a:bodyPr/>
                    <a:lstStyle/>
                    <a:p>
                      <a:r>
                        <a:rPr lang="is-IS" dirty="0" smtClean="0">
                          <a:latin typeface="+mn-lt"/>
                        </a:rPr>
                        <a:t>1.4547071811108074 </a:t>
                      </a:r>
                      <a:endParaRPr lang="en-US" dirty="0">
                        <a:latin typeface="+mn-lt"/>
                      </a:endParaRPr>
                    </a:p>
                  </a:txBody>
                  <a:tcPr/>
                </a:tc>
              </a:tr>
              <a:tr h="370840">
                <a:tc>
                  <a:txBody>
                    <a:bodyPr/>
                    <a:lstStyle/>
                    <a:p>
                      <a:r>
                        <a:rPr lang="en-US" dirty="0" smtClean="0">
                          <a:latin typeface="+mn-lt"/>
                        </a:rPr>
                        <a:t>341</a:t>
                      </a:r>
                      <a:endParaRPr lang="en-US" dirty="0">
                        <a:latin typeface="+mn-lt"/>
                      </a:endParaRPr>
                    </a:p>
                  </a:txBody>
                  <a:tcPr/>
                </a:tc>
                <a:tc>
                  <a:txBody>
                    <a:bodyPr/>
                    <a:lstStyle/>
                    <a:p>
                      <a:pPr algn="r" fontAlgn="b"/>
                      <a:r>
                        <a:rPr lang="nb-NO" sz="1400" b="0" i="0" u="none" strike="noStrike">
                          <a:solidFill>
                            <a:srgbClr val="000000"/>
                          </a:solidFill>
                          <a:effectLst/>
                          <a:latin typeface="+mn-lt"/>
                        </a:rPr>
                        <a:t>0.344418635</a:t>
                      </a:r>
                    </a:p>
                  </a:txBody>
                  <a:tcPr marL="12700" marR="12700" marT="12700" marB="0" anchor="b"/>
                </a:tc>
                <a:tc>
                  <a:txBody>
                    <a:bodyPr/>
                    <a:lstStyle/>
                    <a:p>
                      <a:r>
                        <a:rPr lang="is-IS" dirty="0" smtClean="0">
                          <a:latin typeface="+mn-lt"/>
                        </a:rPr>
                        <a:t>2.994333728404959 </a:t>
                      </a:r>
                      <a:endParaRPr lang="en-US" dirty="0">
                        <a:latin typeface="+mn-lt"/>
                      </a:endParaRPr>
                    </a:p>
                  </a:txBody>
                  <a:tcPr/>
                </a:tc>
              </a:tr>
              <a:tr h="370840">
                <a:tc>
                  <a:txBody>
                    <a:bodyPr/>
                    <a:lstStyle/>
                    <a:p>
                      <a:r>
                        <a:rPr lang="en-US" dirty="0" smtClean="0">
                          <a:latin typeface="+mn-lt"/>
                        </a:rPr>
                        <a:t>351</a:t>
                      </a:r>
                      <a:endParaRPr lang="en-US" dirty="0">
                        <a:latin typeface="+mn-lt"/>
                      </a:endParaRPr>
                    </a:p>
                  </a:txBody>
                  <a:tcPr/>
                </a:tc>
                <a:tc>
                  <a:txBody>
                    <a:bodyPr/>
                    <a:lstStyle/>
                    <a:p>
                      <a:pPr algn="r" fontAlgn="b"/>
                      <a:r>
                        <a:rPr lang="hr-HR" sz="1400" b="0" i="0" u="none" strike="noStrike">
                          <a:solidFill>
                            <a:srgbClr val="000000"/>
                          </a:solidFill>
                          <a:effectLst/>
                          <a:latin typeface="+mn-lt"/>
                        </a:rPr>
                        <a:t>0.235748643</a:t>
                      </a:r>
                    </a:p>
                  </a:txBody>
                  <a:tcPr marL="12700" marR="12700" marT="12700" marB="0" anchor="b"/>
                </a:tc>
                <a:tc>
                  <a:txBody>
                    <a:bodyPr/>
                    <a:lstStyle/>
                    <a:p>
                      <a:r>
                        <a:rPr lang="is-IS" dirty="0" smtClean="0">
                          <a:latin typeface="+mn-lt"/>
                        </a:rPr>
                        <a:t>2.9398671908057574 </a:t>
                      </a:r>
                      <a:endParaRPr lang="en-US" dirty="0">
                        <a:latin typeface="+mn-lt"/>
                      </a:endParaRPr>
                    </a:p>
                  </a:txBody>
                  <a:tcPr/>
                </a:tc>
              </a:tr>
              <a:tr h="370840">
                <a:tc>
                  <a:txBody>
                    <a:bodyPr/>
                    <a:lstStyle/>
                    <a:p>
                      <a:r>
                        <a:rPr lang="en-US" dirty="0" smtClean="0">
                          <a:latin typeface="+mn-lt"/>
                        </a:rPr>
                        <a:t>361</a:t>
                      </a:r>
                      <a:endParaRPr lang="en-US" dirty="0">
                        <a:latin typeface="+mn-lt"/>
                      </a:endParaRPr>
                    </a:p>
                  </a:txBody>
                  <a:tcPr/>
                </a:tc>
                <a:tc>
                  <a:txBody>
                    <a:bodyPr/>
                    <a:lstStyle/>
                    <a:p>
                      <a:pPr algn="r" fontAlgn="b"/>
                      <a:r>
                        <a:rPr lang="hr-HR" sz="1400" b="0" i="0" u="none" strike="noStrike">
                          <a:solidFill>
                            <a:srgbClr val="000000"/>
                          </a:solidFill>
                          <a:effectLst/>
                          <a:latin typeface="+mn-lt"/>
                        </a:rPr>
                        <a:t>2.639574095</a:t>
                      </a:r>
                    </a:p>
                  </a:txBody>
                  <a:tcPr marL="12700" marR="12700" marT="12700" marB="0" anchor="b"/>
                </a:tc>
                <a:tc>
                  <a:txBody>
                    <a:bodyPr/>
                    <a:lstStyle/>
                    <a:p>
                      <a:r>
                        <a:rPr lang="is-IS" dirty="0" smtClean="0">
                          <a:latin typeface="+mn-lt"/>
                        </a:rPr>
                        <a:t>7.344554093440187 </a:t>
                      </a:r>
                      <a:endParaRPr lang="en-US" dirty="0">
                        <a:latin typeface="+mn-lt"/>
                      </a:endParaRPr>
                    </a:p>
                  </a:txBody>
                  <a:tcPr/>
                </a:tc>
              </a:tr>
              <a:tr h="370840">
                <a:tc>
                  <a:txBody>
                    <a:bodyPr/>
                    <a:lstStyle/>
                    <a:p>
                      <a:r>
                        <a:rPr lang="en-US" dirty="0" smtClean="0">
                          <a:latin typeface="+mn-lt"/>
                        </a:rPr>
                        <a:t>371</a:t>
                      </a:r>
                      <a:endParaRPr lang="en-US" dirty="0">
                        <a:latin typeface="+mn-lt"/>
                      </a:endParaRPr>
                    </a:p>
                  </a:txBody>
                  <a:tcPr/>
                </a:tc>
                <a:tc>
                  <a:txBody>
                    <a:bodyPr/>
                    <a:lstStyle/>
                    <a:p>
                      <a:pPr algn="r" fontAlgn="b"/>
                      <a:r>
                        <a:rPr lang="fi-FI" sz="1400" b="0" i="0" u="none" strike="noStrike">
                          <a:solidFill>
                            <a:srgbClr val="000000"/>
                          </a:solidFill>
                          <a:effectLst/>
                          <a:latin typeface="+mn-lt"/>
                        </a:rPr>
                        <a:t>1.463410131</a:t>
                      </a:r>
                    </a:p>
                  </a:txBody>
                  <a:tcPr marL="12700" marR="12700" marT="12700" marB="0" anchor="b"/>
                </a:tc>
                <a:tc>
                  <a:txBody>
                    <a:bodyPr/>
                    <a:lstStyle/>
                    <a:p>
                      <a:r>
                        <a:rPr lang="is-IS" dirty="0" smtClean="0">
                          <a:latin typeface="+mn-lt"/>
                        </a:rPr>
                        <a:t>4.7720963733195525 </a:t>
                      </a:r>
                      <a:endParaRPr lang="en-US" dirty="0">
                        <a:latin typeface="+mn-lt"/>
                      </a:endParaRPr>
                    </a:p>
                  </a:txBody>
                  <a:tcPr/>
                </a:tc>
              </a:tr>
              <a:tr h="370840">
                <a:tc>
                  <a:txBody>
                    <a:bodyPr/>
                    <a:lstStyle/>
                    <a:p>
                      <a:r>
                        <a:rPr lang="en-US" dirty="0" smtClean="0">
                          <a:latin typeface="+mn-lt"/>
                        </a:rPr>
                        <a:t>381</a:t>
                      </a:r>
                      <a:endParaRPr lang="en-US" dirty="0">
                        <a:latin typeface="+mn-lt"/>
                      </a:endParaRPr>
                    </a:p>
                  </a:txBody>
                  <a:tcPr/>
                </a:tc>
                <a:tc>
                  <a:txBody>
                    <a:bodyPr/>
                    <a:lstStyle/>
                    <a:p>
                      <a:pPr algn="r" fontAlgn="b"/>
                      <a:r>
                        <a:rPr lang="is-IS" sz="1400" b="0" i="0" u="none" strike="noStrike" dirty="0">
                          <a:solidFill>
                            <a:srgbClr val="000000"/>
                          </a:solidFill>
                          <a:effectLst/>
                          <a:latin typeface="+mn-lt"/>
                        </a:rPr>
                        <a:t>3.063350228</a:t>
                      </a:r>
                    </a:p>
                  </a:txBody>
                  <a:tcPr marL="12700" marR="12700" marT="12700" marB="0" anchor="b"/>
                </a:tc>
                <a:tc>
                  <a:txBody>
                    <a:bodyPr/>
                    <a:lstStyle/>
                    <a:p>
                      <a:r>
                        <a:rPr lang="is-IS" dirty="0" smtClean="0">
                          <a:latin typeface="+mn-lt"/>
                        </a:rPr>
                        <a:t>6.841913386724094</a:t>
                      </a:r>
                      <a:endParaRPr lang="en-US" dirty="0">
                        <a:latin typeface="+mn-lt"/>
                      </a:endParaRPr>
                    </a:p>
                  </a:txBody>
                  <a:tcPr/>
                </a:tc>
              </a:tr>
            </a:tbl>
          </a:graphicData>
        </a:graphic>
      </p:graphicFrame>
    </p:spTree>
    <p:extLst>
      <p:ext uri="{BB962C8B-B14F-4D97-AF65-F5344CB8AC3E}">
        <p14:creationId xmlns:p14="http://schemas.microsoft.com/office/powerpoint/2010/main" val="345029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 y="289560"/>
            <a:ext cx="8014053" cy="2585323"/>
          </a:xfrm>
          <a:prstGeom prst="rect">
            <a:avLst/>
          </a:prstGeom>
          <a:noFill/>
        </p:spPr>
        <p:txBody>
          <a:bodyPr wrap="none" rtlCol="0">
            <a:spAutoFit/>
          </a:bodyPr>
          <a:lstStyle/>
          <a:p>
            <a:r>
              <a:rPr lang="en-US" dirty="0" smtClean="0"/>
              <a:t>Task 1.  Predicting </a:t>
            </a:r>
            <a:r>
              <a:rPr lang="en-US" dirty="0" err="1" smtClean="0"/>
              <a:t>Topix</a:t>
            </a:r>
            <a:r>
              <a:rPr lang="en-US" dirty="0" smtClean="0"/>
              <a:t> </a:t>
            </a:r>
          </a:p>
          <a:p>
            <a:endParaRPr lang="en-US" dirty="0" smtClean="0"/>
          </a:p>
          <a:p>
            <a:r>
              <a:rPr lang="en-US" dirty="0" smtClean="0"/>
              <a:t>-</a:t>
            </a:r>
            <a:r>
              <a:rPr lang="en-US" dirty="0" err="1" smtClean="0"/>
              <a:t>Topix</a:t>
            </a:r>
            <a:r>
              <a:rPr lang="ja-JP" altLang="en-US" dirty="0" smtClean="0"/>
              <a:t>の値の将来予測をする。</a:t>
            </a:r>
            <a:endParaRPr lang="en-US" altLang="ja-JP" dirty="0" smtClean="0"/>
          </a:p>
          <a:p>
            <a:r>
              <a:rPr lang="en-US" altLang="ja-JP" dirty="0" smtClean="0"/>
              <a:t>-</a:t>
            </a:r>
            <a:r>
              <a:rPr lang="ja-JP" altLang="en-US" dirty="0" smtClean="0"/>
              <a:t>用いるデータの種類は</a:t>
            </a:r>
            <a:r>
              <a:rPr lang="en-US" altLang="ja-JP" dirty="0" err="1" smtClean="0"/>
              <a:t>economic_data.xls</a:t>
            </a:r>
            <a:r>
              <a:rPr lang="ja-JP" altLang="en-US" dirty="0" smtClean="0"/>
              <a:t>を用いたもののみ。</a:t>
            </a:r>
          </a:p>
          <a:p>
            <a:r>
              <a:rPr lang="en-US" altLang="ja-JP" dirty="0" smtClean="0"/>
              <a:t>-Training data ( training set + validation set) </a:t>
            </a:r>
            <a:r>
              <a:rPr lang="ja-JP" altLang="en-US" dirty="0" smtClean="0"/>
              <a:t>は</a:t>
            </a:r>
            <a:r>
              <a:rPr lang="en-US" altLang="ja-JP" dirty="0" smtClean="0"/>
              <a:t>Dec-99 </a:t>
            </a:r>
            <a:r>
              <a:rPr lang="ja-JP" altLang="en-US" dirty="0" smtClean="0"/>
              <a:t>まで。</a:t>
            </a:r>
            <a:endParaRPr lang="en-US" altLang="ja-JP" dirty="0"/>
          </a:p>
          <a:p>
            <a:r>
              <a:rPr lang="en-US" altLang="ja-JP" dirty="0" smtClean="0"/>
              <a:t>-Test set </a:t>
            </a:r>
            <a:r>
              <a:rPr lang="ja-JP" altLang="en-US" dirty="0" smtClean="0"/>
              <a:t>は四種類。　</a:t>
            </a:r>
            <a:r>
              <a:rPr lang="en-US" altLang="ja-JP" dirty="0" smtClean="0"/>
              <a:t>3</a:t>
            </a:r>
            <a:r>
              <a:rPr lang="ja-JP" altLang="en-US" dirty="0" smtClean="0"/>
              <a:t>ヶ月予測</a:t>
            </a:r>
            <a:r>
              <a:rPr lang="en-US" altLang="ja-JP" dirty="0" smtClean="0"/>
              <a:t>(Jan-00 ~ Mar-00) </a:t>
            </a:r>
            <a:r>
              <a:rPr lang="ja-JP" altLang="en-US" dirty="0" smtClean="0"/>
              <a:t>、半年予測</a:t>
            </a:r>
            <a:r>
              <a:rPr lang="en-US" altLang="ja-JP" dirty="0" smtClean="0"/>
              <a:t>( Jan-00 ~ Jun-00) </a:t>
            </a:r>
            <a:r>
              <a:rPr lang="ja-JP" altLang="en-US" dirty="0" smtClean="0"/>
              <a:t>、</a:t>
            </a:r>
            <a:endParaRPr lang="en-US" altLang="ja-JP" dirty="0" smtClean="0"/>
          </a:p>
          <a:p>
            <a:r>
              <a:rPr lang="en-US" altLang="ja-JP" dirty="0"/>
              <a:t>	</a:t>
            </a:r>
            <a:r>
              <a:rPr lang="en-US" altLang="ja-JP" dirty="0" smtClean="0"/>
              <a:t>	</a:t>
            </a:r>
            <a:r>
              <a:rPr lang="ja-JP" altLang="en-US" dirty="0" smtClean="0"/>
              <a:t>一年予測</a:t>
            </a:r>
            <a:r>
              <a:rPr lang="en-US" altLang="ja-JP" dirty="0" smtClean="0"/>
              <a:t>(Jan-00 ~ Dec-00) </a:t>
            </a:r>
            <a:r>
              <a:rPr lang="ja-JP" altLang="en-US" dirty="0" smtClean="0"/>
              <a:t>、二年予測</a:t>
            </a:r>
            <a:r>
              <a:rPr lang="en-US" altLang="ja-JP" dirty="0" smtClean="0"/>
              <a:t>(Jan-00 ~ Dec-01) </a:t>
            </a:r>
            <a:r>
              <a:rPr lang="ja-JP" altLang="en-US" dirty="0" smtClean="0"/>
              <a:t>。</a:t>
            </a:r>
            <a:endParaRPr lang="en-US" altLang="ja-JP" dirty="0" smtClean="0"/>
          </a:p>
          <a:p>
            <a:r>
              <a:rPr lang="en-US" altLang="ja-JP" dirty="0" smtClean="0"/>
              <a:t>-</a:t>
            </a:r>
            <a:r>
              <a:rPr lang="ja-JP" altLang="en-US" dirty="0" smtClean="0"/>
              <a:t>まずは</a:t>
            </a:r>
            <a:r>
              <a:rPr lang="en-US" altLang="ja-JP" dirty="0" smtClean="0"/>
              <a:t>3</a:t>
            </a:r>
            <a:r>
              <a:rPr lang="ja-JP" altLang="en-US" dirty="0" smtClean="0"/>
              <a:t>ヶ月予測の性能が良くなることを目指す。</a:t>
            </a:r>
            <a:r>
              <a:rPr lang="en-US" altLang="ja-JP" dirty="0" smtClean="0"/>
              <a:t>Training data</a:t>
            </a:r>
            <a:r>
              <a:rPr lang="ja-JP" altLang="en-US" dirty="0" smtClean="0"/>
              <a:t>をどう扱うは自由。</a:t>
            </a:r>
          </a:p>
          <a:p>
            <a:r>
              <a:rPr lang="en-US" altLang="ja-JP" dirty="0" smtClean="0"/>
              <a:t>-</a:t>
            </a:r>
            <a:r>
              <a:rPr lang="ja-JP" altLang="en-US" dirty="0" smtClean="0"/>
              <a:t>性能の評価は各月毎の実測値と予測値の最小二乗法は最低限用いること。</a:t>
            </a:r>
          </a:p>
        </p:txBody>
      </p:sp>
    </p:spTree>
    <p:extLst>
      <p:ext uri="{BB962C8B-B14F-4D97-AF65-F5344CB8AC3E}">
        <p14:creationId xmlns:p14="http://schemas.microsoft.com/office/powerpoint/2010/main" val="1985427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3835</TotalTime>
  <Words>1502</Words>
  <Application>Microsoft Macintosh PowerPoint</Application>
  <PresentationFormat>Widescreen</PresentationFormat>
  <Paragraphs>727</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Calibri</vt:lpstr>
      <vt:lpstr>Calibri Light</vt:lpstr>
      <vt:lpstr>Mangal</vt:lpstr>
      <vt:lpstr>ＭＳ Ｐゴシック</vt:lpstr>
      <vt:lpstr>Arial</vt:lpstr>
      <vt:lpstr>Office Theme</vt:lpstr>
      <vt:lpstr>RNN learning group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RNN learning group</dc:title>
  <dc:creator>朝倉 利晃</dc:creator>
  <cp:lastModifiedBy>朝倉 利晃</cp:lastModifiedBy>
  <cp:revision>115</cp:revision>
  <dcterms:created xsi:type="dcterms:W3CDTF">2018-10-11T13:26:14Z</dcterms:created>
  <dcterms:modified xsi:type="dcterms:W3CDTF">2018-10-30T01:49:19Z</dcterms:modified>
</cp:coreProperties>
</file>