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66" r:id="rId5"/>
    <p:sldId id="262" r:id="rId6"/>
    <p:sldId id="263" r:id="rId7"/>
    <p:sldId id="267" r:id="rId8"/>
    <p:sldId id="264" r:id="rId9"/>
    <p:sldId id="265" r:id="rId10"/>
    <p:sldId id="268" r:id="rId11"/>
    <p:sldId id="269" r:id="rId12"/>
    <p:sldId id="270" r:id="rId13"/>
    <p:sldId id="277" r:id="rId14"/>
    <p:sldId id="272" r:id="rId15"/>
    <p:sldId id="271" r:id="rId16"/>
    <p:sldId id="278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40"/>
    <p:restoredTop sz="93606"/>
  </p:normalViewPr>
  <p:slideViewPr>
    <p:cSldViewPr snapToGrid="0" snapToObjects="1">
      <p:cViewPr>
        <p:scale>
          <a:sx n="79" d="100"/>
          <a:sy n="79" d="100"/>
        </p:scale>
        <p:origin x="8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586BF-DE03-D545-BD1A-8A2EF9461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5C340E-F44D-A949-BD49-02789306F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BA2D4-B59D-724B-A89F-B5D2C679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A7BD-420E-5C47-A313-07FF34A5FAB0}" type="datetimeFigureOut">
              <a:rPr lang="en-US" smtClean="0"/>
              <a:t>5/30/19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F5407-805C-B545-92FA-D0E5BB1B4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380AC-31D3-AA43-965F-8045BA74F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5E01-7EC7-8B49-99F7-1FCF6BAA3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603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D8375-7F60-D64F-A2D7-E9BC2D845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8CCE9B-8C0F-DF4E-942F-5EBDDC0A9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D1245-9623-0E4B-B861-80DD41CC7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A7BD-420E-5C47-A313-07FF34A5FAB0}" type="datetimeFigureOut">
              <a:rPr lang="en-US" smtClean="0"/>
              <a:t>5/30/19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9928A-71D0-874F-9BF4-747E01CA2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CF305-01E6-8247-820F-01AAFED0A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5E01-7EC7-8B49-99F7-1FCF6BAA3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86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139131-911C-C34C-9064-A0EC8C5B4C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416362-BBF7-D645-BF10-258E3BE5A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AB717-24E9-C04B-98FD-EBA1AD1C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A7BD-420E-5C47-A313-07FF34A5FAB0}" type="datetimeFigureOut">
              <a:rPr lang="en-US" smtClean="0"/>
              <a:t>5/30/19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75B22-1E34-FC4B-A70C-3E0B893B8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A6F74-985B-A442-B099-562D039F4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5E01-7EC7-8B49-99F7-1FCF6BAA3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04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1A395-DB44-2B4C-BDA3-839FC2954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B80E6-ABE9-9549-A078-86965ABA4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AC7EC-D01A-D249-8A00-098AED1FA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A7BD-420E-5C47-A313-07FF34A5FAB0}" type="datetimeFigureOut">
              <a:rPr lang="en-US" smtClean="0"/>
              <a:t>5/30/19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F7317-FF4D-3244-8039-907652908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A278E-F2EB-1F45-BA54-AE96765A6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5E01-7EC7-8B49-99F7-1FCF6BAA3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3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BDC62-7D02-D74B-8B80-08E4F140F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0A39A-3F19-2841-B78E-ACA9FB8E1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452F1-0B9E-4C4B-8A60-2B44647F1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A7BD-420E-5C47-A313-07FF34A5FAB0}" type="datetimeFigureOut">
              <a:rPr lang="en-US" smtClean="0"/>
              <a:t>5/30/19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CB3AF-920C-8B43-AD1C-37DB3B766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BE810-8332-2043-A226-802A28BC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5E01-7EC7-8B49-99F7-1FCF6BAA3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48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593A7-891D-7B40-B6C5-2E294D93C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D5C5E-E6B6-0241-946A-7109C5EFF6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A93F88-9ADE-C945-9A93-9F939276D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6611C5-B685-094E-85BE-090552903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A7BD-420E-5C47-A313-07FF34A5FAB0}" type="datetimeFigureOut">
              <a:rPr lang="en-US" smtClean="0"/>
              <a:t>5/30/19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A0804-4322-164B-BF82-F36C24FF2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43A46E-4186-524B-B63F-287F085EC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5E01-7EC7-8B49-99F7-1FCF6BAA3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03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907C4-9935-9E42-933C-ECF44E126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4B76C-8638-2A40-A88D-A44B6FDB6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51BB11-4F8E-594E-8953-FA9CC765E9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00292A-9E07-814C-ABFE-48F130CD72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031D37-095A-2F4B-BD18-037C71906C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19969A-CA5E-C14E-8873-D36621349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A7BD-420E-5C47-A313-07FF34A5FAB0}" type="datetimeFigureOut">
              <a:rPr lang="en-US" smtClean="0"/>
              <a:t>5/30/19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8A8B47-5CB3-B04B-96F5-2CBAFF01D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D1B8F0-EC73-E340-8830-D24202B6A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5E01-7EC7-8B49-99F7-1FCF6BAA3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88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9C12-66D6-3B4D-BD5C-4EA13A03D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01492-3F63-3E4E-A4F8-044940B8A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A7BD-420E-5C47-A313-07FF34A5FAB0}" type="datetimeFigureOut">
              <a:rPr lang="en-US" smtClean="0"/>
              <a:t>5/30/19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BCFB86-6925-5442-A5BB-F62B9ECE2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7423A7-5A73-2A4D-86E3-307677E80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5E01-7EC7-8B49-99F7-1FCF6BAA3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2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ECD030-C3E9-0A41-BB4B-67FF798D1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A7BD-420E-5C47-A313-07FF34A5FAB0}" type="datetimeFigureOut">
              <a:rPr lang="en-US" smtClean="0"/>
              <a:t>5/30/19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EB2D27-3149-7F42-9EB5-6DAA6E141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408A9-2738-3941-86DA-162406A82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5E01-7EC7-8B49-99F7-1FCF6BAA3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32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47E4B-B1AC-3546-9899-CF1D256F1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D9F59-2565-434D-AC2B-6B37B16C2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4CAFF1-FBA0-2A42-84C5-6BFB738FE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E30941-D88F-2F41-81ED-98D0769E3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A7BD-420E-5C47-A313-07FF34A5FAB0}" type="datetimeFigureOut">
              <a:rPr lang="en-US" smtClean="0"/>
              <a:t>5/30/19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5918B-EFD9-6D4A-AC58-4AE1DFC8D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47D44-3FE3-8541-8B40-94B84E1FF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5E01-7EC7-8B49-99F7-1FCF6BAA3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15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C0DD9-621D-B645-A249-FC08D1368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0A6D7D-D8BD-664D-9B39-3A3502CBF1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18F7DA-A240-AD42-92B5-FCF112AEF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2D8D5-6798-A845-B73F-A3E6BA098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A7BD-420E-5C47-A313-07FF34A5FAB0}" type="datetimeFigureOut">
              <a:rPr lang="en-US" smtClean="0"/>
              <a:t>5/30/19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4FEE3-DC99-8547-9558-53FA4D11D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7D1E8-FB3D-2142-A356-3273A54B7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5E01-7EC7-8B49-99F7-1FCF6BAA3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700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2ACA56-B521-834F-B6FB-1F3238501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34C25-94C0-004A-BCED-31C2F35AF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11CD8-23E6-E949-8412-D9F683B4EF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AA7BD-420E-5C47-A313-07FF34A5FAB0}" type="datetimeFigureOut">
              <a:rPr lang="en-US" smtClean="0"/>
              <a:t>5/30/19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86C20-B907-CA42-BACD-041BDEC117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5BCE1-CF94-A24F-91DB-9CE5086069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A5E01-7EC7-8B49-99F7-1FCF6BAA3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60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tiff"/><Relationship Id="rId4" Type="http://schemas.openxmlformats.org/officeDocument/2006/relationships/image" Target="../media/image5.tif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tiff"/><Relationship Id="rId3" Type="http://schemas.openxmlformats.org/officeDocument/2006/relationships/image" Target="../media/image7.tiff"/><Relationship Id="rId7" Type="http://schemas.openxmlformats.org/officeDocument/2006/relationships/image" Target="../media/image11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tiff"/><Relationship Id="rId5" Type="http://schemas.openxmlformats.org/officeDocument/2006/relationships/image" Target="../media/image9.tiff"/><Relationship Id="rId4" Type="http://schemas.openxmlformats.org/officeDocument/2006/relationships/image" Target="../media/image8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94A1DC-9EF8-AE45-8CCF-AFFA03BCD547}"/>
              </a:ext>
            </a:extLst>
          </p:cNvPr>
          <p:cNvSpPr txBox="1"/>
          <p:nvPr/>
        </p:nvSpPr>
        <p:spPr>
          <a:xfrm>
            <a:off x="138889" y="648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327935-ABC3-8D41-94EE-C86DE1780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03" y="1896532"/>
            <a:ext cx="11344993" cy="235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077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6C69FF-E342-4641-A37B-97B73C16A77B}"/>
              </a:ext>
            </a:extLst>
          </p:cNvPr>
          <p:cNvSpPr txBox="1"/>
          <p:nvPr/>
        </p:nvSpPr>
        <p:spPr>
          <a:xfrm>
            <a:off x="272716" y="80211"/>
            <a:ext cx="31019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&lt; The net values&gt;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FDCF114-CF4E-CD4F-9D2A-6B426DE3BFCF}"/>
                  </a:ext>
                </a:extLst>
              </p:cNvPr>
              <p:cNvSpPr txBox="1"/>
              <p:nvPr/>
            </p:nvSpPr>
            <p:spPr>
              <a:xfrm>
                <a:off x="657726" y="1837149"/>
                <a:ext cx="8389092" cy="588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𝑛𝑒𝑡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𝑀𝐵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𝑇𝐷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FDCF114-CF4E-CD4F-9D2A-6B426DE3B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726" y="1837149"/>
                <a:ext cx="8389092" cy="588751"/>
              </a:xfrm>
              <a:prstGeom prst="rect">
                <a:avLst/>
              </a:prstGeom>
              <a:blipFill>
                <a:blip r:embed="rId2"/>
                <a:stretch>
                  <a:fillRect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08E96AE-A25B-014F-97A2-EC40B87F12B5}"/>
              </a:ext>
            </a:extLst>
          </p:cNvPr>
          <p:cNvSpPr txBox="1"/>
          <p:nvPr/>
        </p:nvSpPr>
        <p:spPr>
          <a:xfrm>
            <a:off x="272716" y="1313929"/>
            <a:ext cx="1355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Stage-1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C23F58-A2DD-8D40-B0D9-113B23E86D49}"/>
              </a:ext>
            </a:extLst>
          </p:cNvPr>
          <p:cNvSpPr txBox="1"/>
          <p:nvPr/>
        </p:nvSpPr>
        <p:spPr>
          <a:xfrm>
            <a:off x="272716" y="2517087"/>
            <a:ext cx="1355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Stage-2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AC221B3-D17E-3A4D-BA25-9848A9882FCB}"/>
                  </a:ext>
                </a:extLst>
              </p:cNvPr>
              <p:cNvSpPr txBox="1"/>
              <p:nvPr/>
            </p:nvSpPr>
            <p:spPr>
              <a:xfrm>
                <a:off x="657726" y="3131494"/>
                <a:ext cx="4844716" cy="578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𝑛𝑒𝑡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𝑇𝐷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AC221B3-D17E-3A4D-BA25-9848A9882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726" y="3131494"/>
                <a:ext cx="4844716" cy="578685"/>
              </a:xfrm>
              <a:prstGeom prst="rect">
                <a:avLst/>
              </a:prstGeom>
              <a:blipFill>
                <a:blip r:embed="rId3"/>
                <a:stretch>
                  <a:fillRect r="-26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05F639D-1DE9-9B4B-91E7-AE6266829CDE}"/>
              </a:ext>
            </a:extLst>
          </p:cNvPr>
          <p:cNvSpPr txBox="1"/>
          <p:nvPr/>
        </p:nvSpPr>
        <p:spPr>
          <a:xfrm>
            <a:off x="1628280" y="3801366"/>
            <a:ext cx="8201925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Note that </a:t>
            </a:r>
            <a:r>
              <a:rPr lang="en-US" sz="2800" i="1" dirty="0"/>
              <a:t>Q</a:t>
            </a:r>
            <a:r>
              <a:rPr lang="en-US" sz="2800" i="1" baseline="-25000" dirty="0"/>
              <a:t>TD </a:t>
            </a:r>
            <a:r>
              <a:rPr lang="en-US" sz="2800" dirty="0"/>
              <a:t> at stage-2 is completely same </a:t>
            </a:r>
          </a:p>
          <a:p>
            <a:r>
              <a:rPr lang="en-US" sz="2800" dirty="0"/>
              <a:t>	between model-free and model-based algorithm</a:t>
            </a:r>
            <a:endParaRPr lang="en-US" sz="2800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148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B4C4EC-92B9-654B-8D2C-43426EF5DF50}"/>
              </a:ext>
            </a:extLst>
          </p:cNvPr>
          <p:cNvSpPr txBox="1"/>
          <p:nvPr/>
        </p:nvSpPr>
        <p:spPr>
          <a:xfrm>
            <a:off x="292607" y="136791"/>
            <a:ext cx="7475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&lt; The probability of a choice at each stage &gt;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76130CF-E08D-8342-B47C-11B857D14644}"/>
                  </a:ext>
                </a:extLst>
              </p:cNvPr>
              <p:cNvSpPr txBox="1"/>
              <p:nvPr/>
            </p:nvSpPr>
            <p:spPr>
              <a:xfrm>
                <a:off x="109397" y="1215639"/>
                <a:ext cx="12082603" cy="9790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𝑛𝑒𝑡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𝑟𝑒𝑝</m:t>
                                      </m:r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𝑛𝑒𝑡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𝑟𝑒𝑝</m:t>
                                      </m:r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𝑛𝑒𝑡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𝑟𝑒𝑝</m:t>
                                      </m:r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76130CF-E08D-8342-B47C-11B857D14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97" y="1215639"/>
                <a:ext cx="12082603" cy="979051"/>
              </a:xfrm>
              <a:prstGeom prst="rect">
                <a:avLst/>
              </a:prstGeom>
              <a:blipFill>
                <a:blip r:embed="rId2"/>
                <a:stretch>
                  <a:fillRect b="-3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965CF3-6CAC-DC4B-A20E-F297EF91D1FC}"/>
                  </a:ext>
                </a:extLst>
              </p:cNvPr>
              <p:cNvSpPr txBox="1"/>
              <p:nvPr/>
            </p:nvSpPr>
            <p:spPr>
              <a:xfrm>
                <a:off x="3792136" y="2399420"/>
                <a:ext cx="8399864" cy="578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𝑟𝑒𝑝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en-US" sz="2800" dirty="0"/>
                  <a:t>, if an action is a stage-1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−1 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965CF3-6CAC-DC4B-A20E-F297EF91D1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136" y="2399420"/>
                <a:ext cx="8399864" cy="578685"/>
              </a:xfrm>
              <a:prstGeom prst="rect">
                <a:avLst/>
              </a:prstGeom>
              <a:blipFill>
                <a:blip r:embed="rId3"/>
                <a:stretch>
                  <a:fillRect l="-302" t="-4348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86B620F-B7F4-1441-B066-C71BF8D98B04}"/>
              </a:ext>
            </a:extLst>
          </p:cNvPr>
          <p:cNvSpPr txBox="1"/>
          <p:nvPr/>
        </p:nvSpPr>
        <p:spPr>
          <a:xfrm>
            <a:off x="109397" y="630864"/>
            <a:ext cx="36390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Using </a:t>
            </a:r>
            <a:r>
              <a:rPr lang="en-US" sz="2800" dirty="0" err="1"/>
              <a:t>softmax</a:t>
            </a:r>
            <a:r>
              <a:rPr lang="en-US" sz="2800" dirty="0"/>
              <a:t> function,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3E0CF2-7795-0B46-9B5E-CE06B3DF7148}"/>
              </a:ext>
            </a:extLst>
          </p:cNvPr>
          <p:cNvSpPr txBox="1"/>
          <p:nvPr/>
        </p:nvSpPr>
        <p:spPr>
          <a:xfrm>
            <a:off x="292607" y="3042660"/>
            <a:ext cx="24797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&lt; Likelihood 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72482B-3B19-674A-A685-968392A55C2F}"/>
              </a:ext>
            </a:extLst>
          </p:cNvPr>
          <p:cNvSpPr txBox="1"/>
          <p:nvPr/>
        </p:nvSpPr>
        <p:spPr>
          <a:xfrm>
            <a:off x="421295" y="3522952"/>
            <a:ext cx="740080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〜Calculation algorithm〜</a:t>
            </a:r>
          </a:p>
          <a:p>
            <a:r>
              <a:rPr lang="en-US" sz="2800" dirty="0"/>
              <a:t>Set  LL = 0</a:t>
            </a:r>
          </a:p>
          <a:p>
            <a:r>
              <a:rPr lang="en-US" sz="2800" dirty="0"/>
              <a:t>For subjects </a:t>
            </a:r>
          </a:p>
          <a:p>
            <a:r>
              <a:rPr lang="en-US" sz="2800" dirty="0"/>
              <a:t>	All Q values are set to be 0 </a:t>
            </a:r>
          </a:p>
          <a:p>
            <a:r>
              <a:rPr lang="en-US" sz="2800" dirty="0"/>
              <a:t>	For trials from 1 to 201 </a:t>
            </a:r>
          </a:p>
          <a:p>
            <a:r>
              <a:rPr lang="en-US" sz="2800" dirty="0"/>
              <a:t>		update Q values </a:t>
            </a:r>
          </a:p>
          <a:p>
            <a:r>
              <a:rPr lang="en-US" sz="2800" dirty="0"/>
              <a:t>		LL += log P(a</a:t>
            </a:r>
            <a:r>
              <a:rPr lang="en-US" sz="2800" baseline="-25000" dirty="0"/>
              <a:t>1,t</a:t>
            </a:r>
            <a:r>
              <a:rPr lang="en-US" sz="2800" dirty="0"/>
              <a:t> | </a:t>
            </a:r>
            <a:r>
              <a:rPr lang="en-US" sz="2800" dirty="0" err="1"/>
              <a:t>s</a:t>
            </a:r>
            <a:r>
              <a:rPr lang="en-US" sz="2800" baseline="-25000" dirty="0" err="1"/>
              <a:t>A</a:t>
            </a:r>
            <a:r>
              <a:rPr lang="en-US" sz="2800" dirty="0"/>
              <a:t>)  + log P(a</a:t>
            </a:r>
            <a:r>
              <a:rPr lang="en-US" sz="2800" baseline="-25000" dirty="0"/>
              <a:t>2,t</a:t>
            </a:r>
            <a:r>
              <a:rPr lang="en-US" sz="2800" dirty="0"/>
              <a:t> | s</a:t>
            </a:r>
            <a:r>
              <a:rPr lang="en-US" sz="2800" baseline="-25000" dirty="0"/>
              <a:t>2,t</a:t>
            </a:r>
            <a:r>
              <a:rPr lang="en-US" sz="2800" dirty="0"/>
              <a:t>)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14820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533F4C5-02E2-9F46-9A28-98C7062A82B4}"/>
              </a:ext>
            </a:extLst>
          </p:cNvPr>
          <p:cNvSpPr txBox="1"/>
          <p:nvPr/>
        </p:nvSpPr>
        <p:spPr>
          <a:xfrm>
            <a:off x="180312" y="0"/>
            <a:ext cx="26890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&lt; parameters &gt;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E2EC4F0-826E-0945-A8D2-5380BA6C6B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150458"/>
              </p:ext>
            </p:extLst>
          </p:nvPr>
        </p:nvGraphicFramePr>
        <p:xfrm>
          <a:off x="828844" y="1253445"/>
          <a:ext cx="9935410" cy="43511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2905">
                  <a:extLst>
                    <a:ext uri="{9D8B030D-6E8A-4147-A177-3AD203B41FA5}">
                      <a16:colId xmlns:a16="http://schemas.microsoft.com/office/drawing/2014/main" val="3397009413"/>
                    </a:ext>
                  </a:extLst>
                </a:gridCol>
                <a:gridCol w="7812505">
                  <a:extLst>
                    <a:ext uri="{9D8B030D-6E8A-4147-A177-3AD203B41FA5}">
                      <a16:colId xmlns:a16="http://schemas.microsoft.com/office/drawing/2014/main" val="582441224"/>
                    </a:ext>
                  </a:extLst>
                </a:gridCol>
              </a:tblGrid>
              <a:tr h="577571">
                <a:tc>
                  <a:txBody>
                    <a:bodyPr/>
                    <a:lstStyle/>
                    <a:p>
                      <a:r>
                        <a:rPr lang="en-US" sz="2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Explanation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67231"/>
                  </a:ext>
                </a:extLst>
              </a:tr>
              <a:tr h="627926">
                <a:tc>
                  <a:txBody>
                    <a:bodyPr/>
                    <a:lstStyle/>
                    <a:p>
                      <a:r>
                        <a:rPr lang="en-US" sz="2800" dirty="0"/>
                        <a:t> w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Index of relative engagement of each model.</a:t>
                      </a:r>
                    </a:p>
                    <a:p>
                      <a:r>
                        <a:rPr lang="en-US" sz="2800" dirty="0"/>
                        <a:t> w = 0 -&gt; habitual, w = 1 -&gt; goal directed.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298801"/>
                  </a:ext>
                </a:extLst>
              </a:tr>
              <a:tr h="627926">
                <a:tc>
                  <a:txBody>
                    <a:bodyPr/>
                    <a:lstStyle/>
                    <a:p>
                      <a:r>
                        <a:rPr lang="en-US" sz="2800" dirty="0"/>
                        <a:t> a</a:t>
                      </a:r>
                      <a:r>
                        <a:rPr lang="en-US" sz="2800" baseline="-25000" dirty="0"/>
                        <a:t>1 </a:t>
                      </a:r>
                      <a:r>
                        <a:rPr lang="en-US" sz="2800" baseline="0" dirty="0"/>
                        <a:t>,</a:t>
                      </a:r>
                      <a:r>
                        <a:rPr lang="en-US" sz="2800" dirty="0"/>
                        <a:t> a</a:t>
                      </a:r>
                      <a:r>
                        <a:rPr lang="en-US" sz="2800" baseline="-25000" dirty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Learning rate at each stage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871658"/>
                  </a:ext>
                </a:extLst>
              </a:tr>
              <a:tr h="627926">
                <a:tc>
                  <a:txBody>
                    <a:bodyPr/>
                    <a:lstStyle/>
                    <a:p>
                      <a:r>
                        <a:rPr lang="en-US" sz="2800" dirty="0"/>
                        <a:t> </a:t>
                      </a:r>
                      <a:r>
                        <a:rPr lang="en-US" altLang="ja-JP" sz="2800" dirty="0"/>
                        <a:t>β</a:t>
                      </a:r>
                      <a:r>
                        <a:rPr lang="en-US" altLang="ja-JP" sz="2800" baseline="-25000" dirty="0"/>
                        <a:t>1</a:t>
                      </a:r>
                      <a:r>
                        <a:rPr lang="ja-JP" altLang="en-US" sz="2800"/>
                        <a:t> </a:t>
                      </a:r>
                      <a:r>
                        <a:rPr lang="en-US" altLang="ja-JP" sz="2800" dirty="0"/>
                        <a:t>, β</a:t>
                      </a:r>
                      <a:r>
                        <a:rPr lang="en-US" altLang="ja-JP" sz="2800" baseline="-25000" dirty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Inverse parameter, a measure of choice reliability at each stage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763428"/>
                  </a:ext>
                </a:extLst>
              </a:tr>
              <a:tr h="627926">
                <a:tc>
                  <a:txBody>
                    <a:bodyPr/>
                    <a:lstStyle/>
                    <a:p>
                      <a:r>
                        <a:rPr lang="en-US" sz="2800" dirty="0"/>
                        <a:t>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 perseveration of switching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531889"/>
                  </a:ext>
                </a:extLst>
              </a:tr>
              <a:tr h="627926">
                <a:tc>
                  <a:txBody>
                    <a:bodyPr/>
                    <a:lstStyle/>
                    <a:p>
                      <a:r>
                        <a:rPr lang="en-US" sz="2800" dirty="0"/>
                        <a:t> </a:t>
                      </a:r>
                      <a:r>
                        <a:rPr lang="en-US" altLang="ja-JP" sz="2800" dirty="0" err="1"/>
                        <a:t>λ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Eligibility trace parameter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992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807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E5C159-7B16-C94D-AAFC-588D8CAD6459}"/>
              </a:ext>
            </a:extLst>
          </p:cNvPr>
          <p:cNvSpPr txBox="1"/>
          <p:nvPr/>
        </p:nvSpPr>
        <p:spPr>
          <a:xfrm>
            <a:off x="138455" y="207420"/>
            <a:ext cx="1969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&lt; Results 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D49B7E-09CC-2A49-B387-146E70A94E72}"/>
              </a:ext>
            </a:extLst>
          </p:cNvPr>
          <p:cNvSpPr txBox="1"/>
          <p:nvPr/>
        </p:nvSpPr>
        <p:spPr>
          <a:xfrm>
            <a:off x="6103988" y="1617596"/>
            <a:ext cx="5707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BED : </a:t>
            </a:r>
            <a:r>
              <a:rPr lang="ja-JP" altLang="en-US" sz="2800"/>
              <a:t>過食性障害</a:t>
            </a:r>
            <a:r>
              <a:rPr lang="en-US" altLang="ja-JP" sz="2800" dirty="0"/>
              <a:t>, OCD : </a:t>
            </a:r>
            <a:r>
              <a:rPr lang="ja-JP" altLang="en-US" sz="2800"/>
              <a:t>脅迫性障害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DFBEF5-C748-CD4D-9218-2FEC4B4178E3}"/>
              </a:ext>
            </a:extLst>
          </p:cNvPr>
          <p:cNvSpPr txBox="1"/>
          <p:nvPr/>
        </p:nvSpPr>
        <p:spPr>
          <a:xfrm>
            <a:off x="381000" y="989452"/>
            <a:ext cx="1033725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Groups : HV vs BED, HV vs Obese, HV vs OCD, HV vs Meth, HV vs EtOH</a:t>
            </a:r>
          </a:p>
          <a:p>
            <a:r>
              <a:rPr lang="en-US" sz="2800" dirty="0"/>
              <a:t> </a:t>
            </a:r>
          </a:p>
          <a:p>
            <a:endParaRPr lang="en-US" sz="2800" dirty="0"/>
          </a:p>
          <a:p>
            <a:r>
              <a:rPr lang="en-US" sz="2800" dirty="0"/>
              <a:t>Metrics : </a:t>
            </a:r>
          </a:p>
          <a:p>
            <a:r>
              <a:rPr lang="en-US" sz="2800" dirty="0"/>
              <a:t>1. model-free vs model-based parameters. </a:t>
            </a:r>
          </a:p>
          <a:p>
            <a:r>
              <a:rPr lang="en-US" sz="2800" i="1" dirty="0"/>
              <a:t>2. w</a:t>
            </a:r>
            <a:r>
              <a:rPr lang="en-US" sz="2800" dirty="0"/>
              <a:t> vs measures of severity of diseases  </a:t>
            </a:r>
          </a:p>
          <a:p>
            <a:r>
              <a:rPr lang="en-US" sz="2800" dirty="0"/>
              <a:t>3. Stay probability between groups </a:t>
            </a:r>
          </a:p>
          <a:p>
            <a:r>
              <a:rPr lang="en-US" sz="2800" dirty="0"/>
              <a:t>4. </a:t>
            </a:r>
            <a:r>
              <a:rPr lang="en-US" sz="2800" i="1" dirty="0"/>
              <a:t>w </a:t>
            </a:r>
            <a:r>
              <a:rPr lang="en-US" sz="2800" dirty="0"/>
              <a:t>vs volume of left medial OFC (orbitofrontal cortical) in HV</a:t>
            </a:r>
          </a:p>
        </p:txBody>
      </p:sp>
    </p:spTree>
    <p:extLst>
      <p:ext uri="{BB962C8B-B14F-4D97-AF65-F5344CB8AC3E}">
        <p14:creationId xmlns:p14="http://schemas.microsoft.com/office/powerpoint/2010/main" val="3576138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EC93E3-AE59-D84C-8355-72078221F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505" y="106680"/>
            <a:ext cx="7614084" cy="68580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9A4C56F-3462-F24B-B8E0-DD3E9C7662A5}"/>
              </a:ext>
            </a:extLst>
          </p:cNvPr>
          <p:cNvCxnSpPr/>
          <p:nvPr/>
        </p:nvCxnSpPr>
        <p:spPr>
          <a:xfrm>
            <a:off x="5787813" y="1816947"/>
            <a:ext cx="37253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4D44483-3C90-4540-A903-1331F2AAB1D5}"/>
              </a:ext>
            </a:extLst>
          </p:cNvPr>
          <p:cNvCxnSpPr>
            <a:cxnSpLocks/>
          </p:cNvCxnSpPr>
          <p:nvPr/>
        </p:nvCxnSpPr>
        <p:spPr>
          <a:xfrm>
            <a:off x="4060613" y="1867746"/>
            <a:ext cx="81250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470B35-1A7C-5049-BD7A-C6D3B3FEC87D}"/>
              </a:ext>
            </a:extLst>
          </p:cNvPr>
          <p:cNvCxnSpPr>
            <a:cxnSpLocks/>
          </p:cNvCxnSpPr>
          <p:nvPr/>
        </p:nvCxnSpPr>
        <p:spPr>
          <a:xfrm>
            <a:off x="4060613" y="3002279"/>
            <a:ext cx="81250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EE478A-22F8-074B-A676-347F1E74D847}"/>
              </a:ext>
            </a:extLst>
          </p:cNvPr>
          <p:cNvCxnSpPr>
            <a:cxnSpLocks/>
          </p:cNvCxnSpPr>
          <p:nvPr/>
        </p:nvCxnSpPr>
        <p:spPr>
          <a:xfrm>
            <a:off x="4060613" y="4221479"/>
            <a:ext cx="81250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EA0CE5-14C2-1F49-82A1-2FEBE4EC1C6C}"/>
              </a:ext>
            </a:extLst>
          </p:cNvPr>
          <p:cNvCxnSpPr>
            <a:cxnSpLocks/>
          </p:cNvCxnSpPr>
          <p:nvPr/>
        </p:nvCxnSpPr>
        <p:spPr>
          <a:xfrm>
            <a:off x="4079026" y="5356013"/>
            <a:ext cx="81250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B956716-DA9D-384A-97FE-CEAA5A837D31}"/>
              </a:ext>
            </a:extLst>
          </p:cNvPr>
          <p:cNvCxnSpPr/>
          <p:nvPr/>
        </p:nvCxnSpPr>
        <p:spPr>
          <a:xfrm>
            <a:off x="5787813" y="4170680"/>
            <a:ext cx="37253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ACD75E-129E-AD4E-9516-59FF0ED16932}"/>
              </a:ext>
            </a:extLst>
          </p:cNvPr>
          <p:cNvCxnSpPr/>
          <p:nvPr/>
        </p:nvCxnSpPr>
        <p:spPr>
          <a:xfrm>
            <a:off x="5787813" y="5305213"/>
            <a:ext cx="37253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0AC0D18-2925-5E45-BB72-9E6B2537F834}"/>
              </a:ext>
            </a:extLst>
          </p:cNvPr>
          <p:cNvCxnSpPr/>
          <p:nvPr/>
        </p:nvCxnSpPr>
        <p:spPr>
          <a:xfrm>
            <a:off x="6549813" y="1800013"/>
            <a:ext cx="37253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433BA67-269F-0549-AA2C-0A4BBB3118C6}"/>
              </a:ext>
            </a:extLst>
          </p:cNvPr>
          <p:cNvCxnSpPr/>
          <p:nvPr/>
        </p:nvCxnSpPr>
        <p:spPr>
          <a:xfrm>
            <a:off x="8118725" y="5305213"/>
            <a:ext cx="37253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EF207C4-EECC-3C4E-BCCA-519EE28BA1BE}"/>
              </a:ext>
            </a:extLst>
          </p:cNvPr>
          <p:cNvCxnSpPr/>
          <p:nvPr/>
        </p:nvCxnSpPr>
        <p:spPr>
          <a:xfrm>
            <a:off x="8971282" y="5305213"/>
            <a:ext cx="37253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309F8B2-0495-2E4D-8BC9-1D83255D5335}"/>
              </a:ext>
            </a:extLst>
          </p:cNvPr>
          <p:cNvSpPr txBox="1"/>
          <p:nvPr/>
        </p:nvSpPr>
        <p:spPr>
          <a:xfrm>
            <a:off x="139325" y="1286859"/>
            <a:ext cx="2027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and P values is …?</a:t>
            </a:r>
          </a:p>
          <a:p>
            <a:r>
              <a:rPr lang="en-US" dirty="0"/>
              <a:t>Multivariate test?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351272-8EFE-0947-8D7B-CB0C7050B02D}"/>
              </a:ext>
            </a:extLst>
          </p:cNvPr>
          <p:cNvSpPr/>
          <p:nvPr/>
        </p:nvSpPr>
        <p:spPr>
          <a:xfrm>
            <a:off x="0" y="33106"/>
            <a:ext cx="43872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model-free vs </a:t>
            </a:r>
          </a:p>
          <a:p>
            <a:pPr lvl="1"/>
            <a:r>
              <a:rPr lang="en-US" sz="2400" dirty="0"/>
              <a:t>	model-based parameters. </a:t>
            </a:r>
          </a:p>
        </p:txBody>
      </p:sp>
    </p:spTree>
    <p:extLst>
      <p:ext uri="{BB962C8B-B14F-4D97-AF65-F5344CB8AC3E}">
        <p14:creationId xmlns:p14="http://schemas.microsoft.com/office/powerpoint/2010/main" val="298128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982FE80-BD93-0946-BE5F-6F41B7CB6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267EDC-621A-0B4C-9C93-893038F15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227" y="33106"/>
            <a:ext cx="6381576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5C6AEA0-7B14-0C41-898D-FA9ED0FC80B0}"/>
              </a:ext>
            </a:extLst>
          </p:cNvPr>
          <p:cNvSpPr/>
          <p:nvPr/>
        </p:nvSpPr>
        <p:spPr>
          <a:xfrm>
            <a:off x="0" y="33106"/>
            <a:ext cx="43872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model-free vs </a:t>
            </a:r>
          </a:p>
          <a:p>
            <a:pPr lvl="1"/>
            <a:r>
              <a:rPr lang="en-US" sz="2400" dirty="0"/>
              <a:t>	model-based parameters. </a:t>
            </a:r>
          </a:p>
        </p:txBody>
      </p:sp>
    </p:spTree>
    <p:extLst>
      <p:ext uri="{BB962C8B-B14F-4D97-AF65-F5344CB8AC3E}">
        <p14:creationId xmlns:p14="http://schemas.microsoft.com/office/powerpoint/2010/main" val="3536228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9AC2AB-D4D8-6748-841D-017DF3022BFB}"/>
              </a:ext>
            </a:extLst>
          </p:cNvPr>
          <p:cNvSpPr/>
          <p:nvPr/>
        </p:nvSpPr>
        <p:spPr>
          <a:xfrm>
            <a:off x="276141" y="165854"/>
            <a:ext cx="797243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/>
              <a:t>2. w</a:t>
            </a:r>
            <a:r>
              <a:rPr lang="en-US" sz="3200" dirty="0"/>
              <a:t> vs measures of severity of diseases</a:t>
            </a:r>
          </a:p>
          <a:p>
            <a:r>
              <a:rPr lang="en-US" sz="3200" dirty="0"/>
              <a:t>	 </a:t>
            </a:r>
            <a:r>
              <a:rPr lang="en-US" sz="3200" i="1" dirty="0"/>
              <a:t>w = 0 -&gt; habitual, w = 1 -&gt; goal directed.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9096E4-F770-E241-B8E3-74F1766AABFD}"/>
              </a:ext>
            </a:extLst>
          </p:cNvPr>
          <p:cNvSpPr txBox="1"/>
          <p:nvPr/>
        </p:nvSpPr>
        <p:spPr>
          <a:xfrm>
            <a:off x="276141" y="905947"/>
            <a:ext cx="10638490" cy="5786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/>
          </a:p>
          <a:p>
            <a:r>
              <a:rPr lang="en-US" sz="2800" dirty="0"/>
              <a:t>For Obese subjects	</a:t>
            </a:r>
          </a:p>
          <a:p>
            <a:r>
              <a:rPr lang="en-US" sz="2800" dirty="0"/>
              <a:t>	Binge Eating Scale scores(the higher the worse) </a:t>
            </a:r>
          </a:p>
          <a:p>
            <a:r>
              <a:rPr lang="en-US" sz="2800" dirty="0"/>
              <a:t>		and w were negatively correlated.</a:t>
            </a:r>
          </a:p>
          <a:p>
            <a:r>
              <a:rPr lang="en-US" dirty="0"/>
              <a:t>	* Each question has 3-4 separate responses assigned a numerical value. The score range is from 0-46: </a:t>
            </a:r>
          </a:p>
          <a:p>
            <a:r>
              <a:rPr lang="en-US" dirty="0"/>
              <a:t>		Non-binging; less than 17</a:t>
            </a:r>
          </a:p>
          <a:p>
            <a:r>
              <a:rPr lang="en-US" dirty="0"/>
              <a:t>		Moderate binging; 18-26</a:t>
            </a:r>
          </a:p>
          <a:p>
            <a:r>
              <a:rPr lang="en-US" dirty="0"/>
              <a:t>		Severe binging; 27 and greater</a:t>
            </a:r>
          </a:p>
          <a:p>
            <a:r>
              <a:rPr lang="en-US" dirty="0"/>
              <a:t>	 </a:t>
            </a:r>
          </a:p>
          <a:p>
            <a:r>
              <a:rPr lang="en-US" sz="2800" dirty="0"/>
              <a:t>For </a:t>
            </a:r>
            <a:r>
              <a:rPr lang="en-US" sz="2800" dirty="0" err="1"/>
              <a:t>EtOh</a:t>
            </a:r>
            <a:r>
              <a:rPr lang="en-US" sz="2800" dirty="0"/>
              <a:t> subjects</a:t>
            </a:r>
          </a:p>
          <a:p>
            <a:r>
              <a:rPr lang="en-US" sz="2800" dirty="0"/>
              <a:t>	weeks abstinent(</a:t>
            </a:r>
            <a:r>
              <a:rPr lang="ja-JP" altLang="en-US" sz="2800"/>
              <a:t>禁酒</a:t>
            </a:r>
            <a:r>
              <a:rPr lang="en-US" altLang="ja-JP" sz="2800" dirty="0"/>
              <a:t>) were positively correlated. </a:t>
            </a:r>
          </a:p>
          <a:p>
            <a:endParaRPr lang="en-US" sz="2800" dirty="0"/>
          </a:p>
          <a:p>
            <a:r>
              <a:rPr lang="en-US" sz="2800" dirty="0"/>
              <a:t>For OCD(YBOCS) </a:t>
            </a:r>
          </a:p>
          <a:p>
            <a:r>
              <a:rPr lang="en-US" sz="2800" dirty="0"/>
              <a:t>	on antidepressants vs not on medications, </a:t>
            </a:r>
          </a:p>
          <a:p>
            <a:r>
              <a:rPr lang="en-US" sz="2800" dirty="0"/>
              <a:t>	no difference in </a:t>
            </a:r>
            <a:r>
              <a:rPr lang="en-US" sz="2800" i="1" dirty="0"/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726517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BEA674B-EFB7-4C4E-95EF-6537EF781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220" y="0"/>
            <a:ext cx="9144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58AD07-4AE6-6F45-AD47-A5182770ECBD}"/>
              </a:ext>
            </a:extLst>
          </p:cNvPr>
          <p:cNvSpPr txBox="1"/>
          <p:nvPr/>
        </p:nvSpPr>
        <p:spPr>
          <a:xfrm>
            <a:off x="0" y="640080"/>
            <a:ext cx="31175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Outcome * Frequency *Group </a:t>
            </a:r>
          </a:p>
          <a:p>
            <a:r>
              <a:rPr lang="en-US" dirty="0"/>
              <a:t>-&gt; BED and OCD has </a:t>
            </a:r>
          </a:p>
          <a:p>
            <a:r>
              <a:rPr lang="en-US" dirty="0"/>
              <a:t>	significant difference </a:t>
            </a:r>
          </a:p>
          <a:p>
            <a:r>
              <a:rPr lang="en-US" dirty="0"/>
              <a:t>,  Meth is p = 0.07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A80D7E-E0A8-4B45-8060-ABA7DD061661}"/>
              </a:ext>
            </a:extLst>
          </p:cNvPr>
          <p:cNvSpPr/>
          <p:nvPr/>
        </p:nvSpPr>
        <p:spPr>
          <a:xfrm>
            <a:off x="-18339" y="116860"/>
            <a:ext cx="28865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3. Stay probability </a:t>
            </a:r>
          </a:p>
        </p:txBody>
      </p:sp>
    </p:spTree>
    <p:extLst>
      <p:ext uri="{BB962C8B-B14F-4D97-AF65-F5344CB8AC3E}">
        <p14:creationId xmlns:p14="http://schemas.microsoft.com/office/powerpoint/2010/main" val="3832544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63D25859-89BA-2441-9A40-7326A6C9AA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8271" y="0"/>
            <a:ext cx="4649589" cy="691186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9ED820E-4688-894B-AE8B-5F80FDD9EB14}"/>
              </a:ext>
            </a:extLst>
          </p:cNvPr>
          <p:cNvSpPr/>
          <p:nvPr/>
        </p:nvSpPr>
        <p:spPr>
          <a:xfrm>
            <a:off x="0" y="190891"/>
            <a:ext cx="5201617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4. </a:t>
            </a:r>
            <a:r>
              <a:rPr lang="en-US" sz="2800" i="1" dirty="0"/>
              <a:t>w </a:t>
            </a:r>
            <a:r>
              <a:rPr lang="en-US" sz="2800" dirty="0"/>
              <a:t>vs volume of </a:t>
            </a:r>
          </a:p>
          <a:p>
            <a:r>
              <a:rPr lang="en-US" sz="2800" dirty="0"/>
              <a:t>	left medial OFC </a:t>
            </a:r>
          </a:p>
          <a:p>
            <a:r>
              <a:rPr lang="en-US" sz="2800" dirty="0"/>
              <a:t>	(orbitofrontal cortical) in HV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F99F66-6243-DE4D-9442-DA5D57703F0B}"/>
              </a:ext>
            </a:extLst>
          </p:cNvPr>
          <p:cNvSpPr txBox="1"/>
          <p:nvPr/>
        </p:nvSpPr>
        <p:spPr>
          <a:xfrm>
            <a:off x="219425" y="2710543"/>
            <a:ext cx="608884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Small volume correction analysis shows  </a:t>
            </a:r>
          </a:p>
          <a:p>
            <a:r>
              <a:rPr lang="en-US" sz="2800" i="1" dirty="0"/>
              <a:t>w</a:t>
            </a:r>
            <a:r>
              <a:rPr lang="en-US" sz="2800" dirty="0"/>
              <a:t> correlated with </a:t>
            </a:r>
          </a:p>
          <a:p>
            <a:r>
              <a:rPr lang="en-US" sz="2800" dirty="0"/>
              <a:t>	bilateral caudate volume </a:t>
            </a:r>
          </a:p>
          <a:p>
            <a:r>
              <a:rPr lang="en-US" sz="2800" dirty="0"/>
              <a:t>	bilateral prefrontal </a:t>
            </a:r>
          </a:p>
          <a:p>
            <a:r>
              <a:rPr lang="en-US" sz="2800" dirty="0"/>
              <a:t>    not correlated with</a:t>
            </a:r>
          </a:p>
          <a:p>
            <a:r>
              <a:rPr lang="en-US" sz="2800" dirty="0"/>
              <a:t>	putamen,</a:t>
            </a:r>
          </a:p>
          <a:p>
            <a:r>
              <a:rPr lang="en-US" sz="2800" dirty="0"/>
              <a:t>	ventral striatum </a:t>
            </a:r>
          </a:p>
          <a:p>
            <a:r>
              <a:rPr lang="en-US" sz="2800" dirty="0"/>
              <a:t>	parietal cortex volume</a:t>
            </a:r>
          </a:p>
        </p:txBody>
      </p:sp>
    </p:spTree>
    <p:extLst>
      <p:ext uri="{BB962C8B-B14F-4D97-AF65-F5344CB8AC3E}">
        <p14:creationId xmlns:p14="http://schemas.microsoft.com/office/powerpoint/2010/main" val="400042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564825-178A-A645-8A2F-E3DFDDC08693}"/>
              </a:ext>
            </a:extLst>
          </p:cNvPr>
          <p:cNvSpPr txBox="1"/>
          <p:nvPr/>
        </p:nvSpPr>
        <p:spPr>
          <a:xfrm>
            <a:off x="1240971" y="335845"/>
            <a:ext cx="8778942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In summary,</a:t>
            </a:r>
          </a:p>
          <a:p>
            <a:endParaRPr lang="en-US" sz="3600" dirty="0"/>
          </a:p>
          <a:p>
            <a:r>
              <a:rPr lang="en-US" sz="3600" dirty="0"/>
              <a:t> 1.BED, OCD and Meth people are tend to do </a:t>
            </a:r>
          </a:p>
          <a:p>
            <a:r>
              <a:rPr lang="en-US" sz="3600" dirty="0"/>
              <a:t>	model-free behavior, that is, </a:t>
            </a:r>
          </a:p>
          <a:p>
            <a:pPr lvl="1"/>
            <a:r>
              <a:rPr lang="en-US" sz="3600" dirty="0"/>
              <a:t>	not thinking about future results deeply.</a:t>
            </a:r>
          </a:p>
          <a:p>
            <a:pPr lvl="1"/>
            <a:endParaRPr lang="en-US" sz="3600" dirty="0"/>
          </a:p>
          <a:p>
            <a:r>
              <a:rPr lang="en-US" sz="3600" dirty="0"/>
              <a:t> 2. patience (kept by future rewards) is </a:t>
            </a:r>
          </a:p>
          <a:p>
            <a:r>
              <a:rPr lang="en-US" sz="3600" dirty="0"/>
              <a:t>	related with model-based thinking.</a:t>
            </a:r>
          </a:p>
          <a:p>
            <a:endParaRPr lang="en-US" sz="3600" dirty="0"/>
          </a:p>
          <a:p>
            <a:r>
              <a:rPr lang="en-US" sz="3600" dirty="0"/>
              <a:t> 3. habitual behavior is correlated with </a:t>
            </a:r>
          </a:p>
          <a:p>
            <a:r>
              <a:rPr lang="en-US" sz="3600" dirty="0"/>
              <a:t>	caudate and medial orbitofrontal cortex. </a:t>
            </a:r>
          </a:p>
        </p:txBody>
      </p:sp>
    </p:spTree>
    <p:extLst>
      <p:ext uri="{BB962C8B-B14F-4D97-AF65-F5344CB8AC3E}">
        <p14:creationId xmlns:p14="http://schemas.microsoft.com/office/powerpoint/2010/main" val="2973066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D78244-2E54-2D43-A7EB-A9D19C7A5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879" y="520363"/>
            <a:ext cx="7383655" cy="63376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093A4B-9039-7D41-809E-C303491DAFB0}"/>
              </a:ext>
            </a:extLst>
          </p:cNvPr>
          <p:cNvSpPr txBox="1"/>
          <p:nvPr/>
        </p:nvSpPr>
        <p:spPr>
          <a:xfrm>
            <a:off x="118533" y="101600"/>
            <a:ext cx="31820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Experimental setting</a:t>
            </a:r>
          </a:p>
        </p:txBody>
      </p:sp>
    </p:spTree>
    <p:extLst>
      <p:ext uri="{BB962C8B-B14F-4D97-AF65-F5344CB8AC3E}">
        <p14:creationId xmlns:p14="http://schemas.microsoft.com/office/powerpoint/2010/main" val="3423995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E89CFE-6E3E-B940-879C-CE772F36DB25}"/>
              </a:ext>
            </a:extLst>
          </p:cNvPr>
          <p:cNvSpPr txBox="1"/>
          <p:nvPr/>
        </p:nvSpPr>
        <p:spPr>
          <a:xfrm>
            <a:off x="552450" y="1233917"/>
            <a:ext cx="110871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Nathaniel D. </a:t>
            </a:r>
            <a:r>
              <a:rPr lang="en-US" sz="3600" dirty="0" err="1"/>
              <a:t>Daw’s</a:t>
            </a:r>
            <a:r>
              <a:rPr lang="en-US" sz="3600" dirty="0"/>
              <a:t> research flow is excellent </a:t>
            </a:r>
          </a:p>
          <a:p>
            <a:endParaRPr lang="en-US" sz="3600" dirty="0"/>
          </a:p>
          <a:p>
            <a:r>
              <a:rPr lang="en-US" sz="3600" dirty="0"/>
              <a:t>Start with hypothetical proposal from modeling.(2)</a:t>
            </a:r>
          </a:p>
          <a:p>
            <a:r>
              <a:rPr lang="ja-JP" altLang="en-US" sz="3600"/>
              <a:t>↓</a:t>
            </a:r>
            <a:endParaRPr lang="en-US" altLang="ja-JP" sz="3600" dirty="0"/>
          </a:p>
          <a:p>
            <a:r>
              <a:rPr lang="en-US" sz="3600" dirty="0"/>
              <a:t>Experient on small to large healthy people. (3-1,3-2,etc...) </a:t>
            </a:r>
          </a:p>
          <a:p>
            <a:r>
              <a:rPr lang="ja-JP" altLang="en-US" sz="3600"/>
              <a:t>↓</a:t>
            </a:r>
            <a:endParaRPr lang="en-US" altLang="ja-JP" sz="3600" dirty="0"/>
          </a:p>
          <a:p>
            <a:r>
              <a:rPr lang="en-US" altLang="ja-JP" sz="3600" dirty="0"/>
              <a:t>Research on people with disorders. (3) </a:t>
            </a:r>
          </a:p>
        </p:txBody>
      </p:sp>
    </p:spTree>
    <p:extLst>
      <p:ext uri="{BB962C8B-B14F-4D97-AF65-F5344CB8AC3E}">
        <p14:creationId xmlns:p14="http://schemas.microsoft.com/office/powerpoint/2010/main" val="1727527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148679-A172-B946-934D-EFFCE9B32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61" y="0"/>
            <a:ext cx="5357007" cy="5251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F0ECA4-82FC-4C43-8480-5E8904029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3995"/>
            <a:ext cx="5589839" cy="34907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9CD739-E3A9-7E4F-8DFC-55ADA49E79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5183" y="939593"/>
            <a:ext cx="355600" cy="18796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5D9A181-BAFD-444D-929C-4ADEC4B144C4}"/>
              </a:ext>
            </a:extLst>
          </p:cNvPr>
          <p:cNvSpPr/>
          <p:nvPr/>
        </p:nvSpPr>
        <p:spPr>
          <a:xfrm>
            <a:off x="1049867" y="5403850"/>
            <a:ext cx="1608667" cy="1320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Reward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9538D77-F2A6-834D-9173-CA00E04DEDD2}"/>
              </a:ext>
            </a:extLst>
          </p:cNvPr>
          <p:cNvSpPr/>
          <p:nvPr/>
        </p:nvSpPr>
        <p:spPr>
          <a:xfrm>
            <a:off x="3184664" y="5403850"/>
            <a:ext cx="2374901" cy="13208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Non-Reward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AD57E36-FED4-E24E-BA7E-EC1DD878E1FE}"/>
              </a:ext>
            </a:extLst>
          </p:cNvPr>
          <p:cNvCxnSpPr>
            <a:cxnSpLocks/>
          </p:cNvCxnSpPr>
          <p:nvPr/>
        </p:nvCxnSpPr>
        <p:spPr>
          <a:xfrm>
            <a:off x="1405467" y="4538133"/>
            <a:ext cx="237066" cy="86571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EFAA12-F742-E646-8255-F5619B15F51A}"/>
              </a:ext>
            </a:extLst>
          </p:cNvPr>
          <p:cNvCxnSpPr>
            <a:cxnSpLocks/>
          </p:cNvCxnSpPr>
          <p:nvPr/>
        </p:nvCxnSpPr>
        <p:spPr>
          <a:xfrm>
            <a:off x="2295065" y="4538133"/>
            <a:ext cx="0" cy="86571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7EBFAC0-FB04-8F42-8EB6-74163DA758F9}"/>
              </a:ext>
            </a:extLst>
          </p:cNvPr>
          <p:cNvCxnSpPr>
            <a:cxnSpLocks/>
          </p:cNvCxnSpPr>
          <p:nvPr/>
        </p:nvCxnSpPr>
        <p:spPr>
          <a:xfrm flipH="1">
            <a:off x="2541840" y="4538133"/>
            <a:ext cx="1016000" cy="95249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53B3A69-9C2D-EA4A-9F38-13E524F5DC2B}"/>
              </a:ext>
            </a:extLst>
          </p:cNvPr>
          <p:cNvCxnSpPr>
            <a:cxnSpLocks/>
          </p:cNvCxnSpPr>
          <p:nvPr/>
        </p:nvCxnSpPr>
        <p:spPr>
          <a:xfrm flipH="1">
            <a:off x="2810935" y="4538133"/>
            <a:ext cx="2280847" cy="108796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4E6B347E-932C-5F4D-A5DC-BD6896DC03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598" b="76351"/>
          <a:stretch/>
        </p:blipFill>
        <p:spPr>
          <a:xfrm>
            <a:off x="1495144" y="4598456"/>
            <a:ext cx="332138" cy="44450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BEF3190-B981-B647-BF5E-84C3466A48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46" t="26971" r="-8156" b="53209"/>
          <a:stretch/>
        </p:blipFill>
        <p:spPr>
          <a:xfrm>
            <a:off x="2447466" y="4538133"/>
            <a:ext cx="363463" cy="37253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B4999F1-70D1-9A46-A39F-62A4E293FB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t="49325" r="-39604" b="17455"/>
          <a:stretch/>
        </p:blipFill>
        <p:spPr>
          <a:xfrm>
            <a:off x="3652214" y="4418542"/>
            <a:ext cx="496434" cy="62441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6A2DCEA-4FC4-204C-BCBF-A46C7121CA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4965" r="-39606" b="-18186"/>
          <a:stretch/>
        </p:blipFill>
        <p:spPr>
          <a:xfrm>
            <a:off x="5085519" y="4538132"/>
            <a:ext cx="496434" cy="62441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36ACEC1-0FAD-C543-BA0B-1B58EF52709E}"/>
              </a:ext>
            </a:extLst>
          </p:cNvPr>
          <p:cNvSpPr txBox="1"/>
          <p:nvPr/>
        </p:nvSpPr>
        <p:spPr>
          <a:xfrm>
            <a:off x="51520" y="-86783"/>
            <a:ext cx="31820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Experimental setting</a:t>
            </a:r>
          </a:p>
        </p:txBody>
      </p:sp>
    </p:spTree>
    <p:extLst>
      <p:ext uri="{BB962C8B-B14F-4D97-AF65-F5344CB8AC3E}">
        <p14:creationId xmlns:p14="http://schemas.microsoft.com/office/powerpoint/2010/main" val="3372157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148679-A172-B946-934D-EFFCE9B32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61" y="0"/>
            <a:ext cx="5357007" cy="5251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F0ECA4-82FC-4C43-8480-5E8904029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3995"/>
            <a:ext cx="5589839" cy="34907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9CD739-E3A9-7E4F-8DFC-55ADA49E79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5183" y="939593"/>
            <a:ext cx="355600" cy="18796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5D9A181-BAFD-444D-929C-4ADEC4B144C4}"/>
              </a:ext>
            </a:extLst>
          </p:cNvPr>
          <p:cNvSpPr/>
          <p:nvPr/>
        </p:nvSpPr>
        <p:spPr>
          <a:xfrm>
            <a:off x="1049867" y="5403850"/>
            <a:ext cx="1608667" cy="1320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Reward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9538D77-F2A6-834D-9173-CA00E04DEDD2}"/>
              </a:ext>
            </a:extLst>
          </p:cNvPr>
          <p:cNvSpPr/>
          <p:nvPr/>
        </p:nvSpPr>
        <p:spPr>
          <a:xfrm>
            <a:off x="3184664" y="5403850"/>
            <a:ext cx="2374901" cy="13208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Non-Reward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AD57E36-FED4-E24E-BA7E-EC1DD878E1FE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1187698" y="4569478"/>
            <a:ext cx="2344762" cy="1027799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72F2DC9-CF30-4349-9AAE-F93564004BCD}"/>
              </a:ext>
            </a:extLst>
          </p:cNvPr>
          <p:cNvCxnSpPr>
            <a:cxnSpLocks/>
          </p:cNvCxnSpPr>
          <p:nvPr/>
        </p:nvCxnSpPr>
        <p:spPr>
          <a:xfrm>
            <a:off x="2285090" y="4538132"/>
            <a:ext cx="1317160" cy="956205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EF02A54-A4DD-FF4C-B798-B92DF740BB89}"/>
              </a:ext>
            </a:extLst>
          </p:cNvPr>
          <p:cNvCxnSpPr>
            <a:cxnSpLocks/>
          </p:cNvCxnSpPr>
          <p:nvPr/>
        </p:nvCxnSpPr>
        <p:spPr>
          <a:xfrm>
            <a:off x="3888889" y="4538132"/>
            <a:ext cx="271558" cy="865718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1E8150E-E864-5445-8CCE-78123655FD9A}"/>
              </a:ext>
            </a:extLst>
          </p:cNvPr>
          <p:cNvCxnSpPr>
            <a:cxnSpLocks/>
          </p:cNvCxnSpPr>
          <p:nvPr/>
        </p:nvCxnSpPr>
        <p:spPr>
          <a:xfrm flipH="1">
            <a:off x="4724227" y="4538132"/>
            <a:ext cx="366929" cy="865718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D8A58781-E8B2-1C47-93AD-27B8B0E0448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" t="50000" r="-16925" b="24301"/>
          <a:stretch/>
        </p:blipFill>
        <p:spPr>
          <a:xfrm>
            <a:off x="4002989" y="4410074"/>
            <a:ext cx="1084009" cy="50588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374260F-3B3C-8D44-B6E2-61398A734D4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74665"/>
          <a:stretch/>
        </p:blipFill>
        <p:spPr>
          <a:xfrm>
            <a:off x="1010101" y="4995614"/>
            <a:ext cx="927100" cy="49872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4D18DE4-F2FF-9A40-B087-108D9D7B473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" t="26774" r="-32488" b="50000"/>
          <a:stretch/>
        </p:blipFill>
        <p:spPr>
          <a:xfrm>
            <a:off x="3001117" y="4891617"/>
            <a:ext cx="1228292" cy="45719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40E1152-22E3-824D-9B4D-6F0F17E0FDD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" t="78172" r="-11963" b="-17097"/>
          <a:stretch/>
        </p:blipFill>
        <p:spPr>
          <a:xfrm>
            <a:off x="4988541" y="4970991"/>
            <a:ext cx="1038006" cy="76623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C940C26-4FF9-6141-ABF6-2087367B5FA9}"/>
              </a:ext>
            </a:extLst>
          </p:cNvPr>
          <p:cNvSpPr txBox="1"/>
          <p:nvPr/>
        </p:nvSpPr>
        <p:spPr>
          <a:xfrm>
            <a:off x="51520" y="-86783"/>
            <a:ext cx="31820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Experimental setting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0C6D9F-8CFC-AE41-95C6-A744D7F3CC02}"/>
              </a:ext>
            </a:extLst>
          </p:cNvPr>
          <p:cNvSpPr txBox="1"/>
          <p:nvPr/>
        </p:nvSpPr>
        <p:spPr>
          <a:xfrm>
            <a:off x="7379079" y="4533412"/>
            <a:ext cx="481292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Counterbalanced????</a:t>
            </a:r>
          </a:p>
          <a:p>
            <a:r>
              <a:rPr lang="en-US" sz="2800" dirty="0"/>
              <a:t>One choice is reward very high?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66402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38F4A9-B3FA-854D-B4DA-E3AF40220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895" y="0"/>
            <a:ext cx="6622772" cy="64922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4AFCB2D-9678-4046-8AD8-124F67CCAEDC}"/>
              </a:ext>
            </a:extLst>
          </p:cNvPr>
          <p:cNvSpPr txBox="1"/>
          <p:nvPr/>
        </p:nvSpPr>
        <p:spPr>
          <a:xfrm>
            <a:off x="0" y="163381"/>
            <a:ext cx="49381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List all the possible Q values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EEB4612-3AA6-9541-9A73-3E37E0911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00" y="6126355"/>
            <a:ext cx="2378081" cy="5847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B2FAE8C-920F-214F-BF07-0CA7BEC20E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8123" y="6126357"/>
            <a:ext cx="2397565" cy="58477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75DBA83-7D78-2448-A3A5-BA42EE9711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9666" y="6199888"/>
            <a:ext cx="2358580" cy="58477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ED9A2A2-27AE-594D-8DE6-84E14D7181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9340" y="6166748"/>
            <a:ext cx="2213816" cy="54438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FC4F3B8-890F-7247-9FB0-6B4CC2EA76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60457" y="2434386"/>
            <a:ext cx="2378073" cy="58477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FCE2609-A93D-D345-9252-A5572DFF6A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83895" y="2468477"/>
            <a:ext cx="2339092" cy="58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816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C95F75-7D60-4A42-A808-B29031BA6DCE}"/>
              </a:ext>
            </a:extLst>
          </p:cNvPr>
          <p:cNvSpPr txBox="1"/>
          <p:nvPr/>
        </p:nvSpPr>
        <p:spPr>
          <a:xfrm>
            <a:off x="561474" y="850231"/>
            <a:ext cx="1079487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 the present study,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Model-free temporal difference algorithm </a:t>
            </a:r>
          </a:p>
          <a:p>
            <a:r>
              <a:rPr lang="en-US" sz="2800" dirty="0"/>
              <a:t>= habit behavior </a:t>
            </a:r>
          </a:p>
          <a:p>
            <a:r>
              <a:rPr lang="en-US" sz="2800" dirty="0"/>
              <a:t>= SARSA(State-action-reward-state-action) temporal difference algorithm</a:t>
            </a:r>
          </a:p>
          <a:p>
            <a:endParaRPr lang="en-US" sz="2800" dirty="0"/>
          </a:p>
          <a:p>
            <a:r>
              <a:rPr lang="en-US" sz="2800" dirty="0"/>
              <a:t>Model-based reinforcement learning algorithm </a:t>
            </a:r>
          </a:p>
          <a:p>
            <a:r>
              <a:rPr lang="en-US" sz="2800" dirty="0"/>
              <a:t>= goal-directed behavior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198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3F1138B-35E6-3F44-835D-937AFB9C3FC0}"/>
                  </a:ext>
                </a:extLst>
              </p:cNvPr>
              <p:cNvSpPr txBox="1"/>
              <p:nvPr/>
            </p:nvSpPr>
            <p:spPr>
              <a:xfrm>
                <a:off x="6689558" y="5227755"/>
                <a:ext cx="3036024" cy="14228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i="1" dirty="0"/>
                  <a:t>	t  </a:t>
                </a:r>
                <a:r>
                  <a:rPr lang="en-US" sz="2800" dirty="0"/>
                  <a:t>:  t-</a:t>
                </a:r>
                <a:r>
                  <a:rPr lang="en-US" sz="2800" dirty="0" err="1"/>
                  <a:t>th</a:t>
                </a:r>
                <a:r>
                  <a:rPr lang="en-US" sz="2800" dirty="0"/>
                  <a:t> trial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ja-JP" sz="2800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b="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3F1138B-35E6-3F44-835D-937AFB9C3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9558" y="5227755"/>
                <a:ext cx="3036024" cy="1422825"/>
              </a:xfrm>
              <a:prstGeom prst="rect">
                <a:avLst/>
              </a:prstGeom>
              <a:blipFill>
                <a:blip r:embed="rId2"/>
                <a:stretch>
                  <a:fillRect t="-4425" b="-5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583640-F3D5-1C49-B633-7F67F71EDE0F}"/>
                  </a:ext>
                </a:extLst>
              </p:cNvPr>
              <p:cNvSpPr txBox="1"/>
              <p:nvPr/>
            </p:nvSpPr>
            <p:spPr>
              <a:xfrm>
                <a:off x="1275001" y="1803357"/>
                <a:ext cx="9272475" cy="1204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𝑇𝐷</m:t>
                        </m:r>
                      </m:sub>
                    </m:sSub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𝑇𝐷</m:t>
                        </m:r>
                      </m:sub>
                    </m:sSub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200" dirty="0"/>
                  <a:t>,</a:t>
                </a:r>
              </a:p>
              <a:p>
                <a:r>
                  <a:rPr lang="en-US" sz="3200" dirty="0"/>
                  <a:t>where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𝑇𝐷</m:t>
                        </m:r>
                      </m:sub>
                    </m:sSub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𝑇𝐷</m:t>
                        </m:r>
                      </m:sub>
                    </m:sSub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583640-F3D5-1C49-B633-7F67F71ED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001" y="1803357"/>
                <a:ext cx="9272475" cy="1204048"/>
              </a:xfrm>
              <a:prstGeom prst="rect">
                <a:avLst/>
              </a:prstGeom>
              <a:blipFill>
                <a:blip r:embed="rId3"/>
                <a:stretch>
                  <a:fillRect l="-1503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C6E4D2-2905-FE41-AF4C-C61C0FCF6E74}"/>
                  </a:ext>
                </a:extLst>
              </p:cNvPr>
              <p:cNvSpPr txBox="1"/>
              <p:nvPr/>
            </p:nvSpPr>
            <p:spPr>
              <a:xfrm>
                <a:off x="762184" y="3298518"/>
                <a:ext cx="10922414" cy="1009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Therefore</a:t>
                </a:r>
              </a:p>
              <a:p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𝑇𝐷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𝑇𝐷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𝑇𝐷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C6E4D2-2905-FE41-AF4C-C61C0FCF6E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184" y="3298518"/>
                <a:ext cx="10922414" cy="1009572"/>
              </a:xfrm>
              <a:prstGeom prst="rect">
                <a:avLst/>
              </a:prstGeom>
              <a:blipFill>
                <a:blip r:embed="rId4"/>
                <a:stretch>
                  <a:fillRect l="-1279" t="-6250" b="-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4BDD04A-DDEC-1C4F-8FA4-BB6FF30B314C}"/>
              </a:ext>
            </a:extLst>
          </p:cNvPr>
          <p:cNvSpPr txBox="1"/>
          <p:nvPr/>
        </p:nvSpPr>
        <p:spPr>
          <a:xfrm>
            <a:off x="138455" y="207420"/>
            <a:ext cx="7839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&lt; Model-free temporal difference algorithm 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02A8F2-C53A-AE40-AAD3-26B6F1382C53}"/>
              </a:ext>
            </a:extLst>
          </p:cNvPr>
          <p:cNvSpPr txBox="1"/>
          <p:nvPr/>
        </p:nvSpPr>
        <p:spPr>
          <a:xfrm>
            <a:off x="5588651" y="5646779"/>
            <a:ext cx="1269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Note </a:t>
            </a:r>
          </a:p>
        </p:txBody>
      </p:sp>
    </p:spTree>
    <p:extLst>
      <p:ext uri="{BB962C8B-B14F-4D97-AF65-F5344CB8AC3E}">
        <p14:creationId xmlns:p14="http://schemas.microsoft.com/office/powerpoint/2010/main" val="192393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46351B-E529-D545-9DFF-C8369BF485CB}"/>
              </a:ext>
            </a:extLst>
          </p:cNvPr>
          <p:cNvSpPr txBox="1"/>
          <p:nvPr/>
        </p:nvSpPr>
        <p:spPr>
          <a:xfrm>
            <a:off x="0" y="834190"/>
            <a:ext cx="891622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Updating procedure</a:t>
            </a:r>
          </a:p>
          <a:p>
            <a:r>
              <a:rPr lang="en-US" sz="2800" dirty="0"/>
              <a:t>*black is old value, red is new value, green is updated again</a:t>
            </a:r>
            <a:r>
              <a:rPr lang="en-US" sz="32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54A04D-EA71-5542-B3A7-CC10EE1D631E}"/>
              </a:ext>
            </a:extLst>
          </p:cNvPr>
          <p:cNvSpPr txBox="1"/>
          <p:nvPr/>
        </p:nvSpPr>
        <p:spPr>
          <a:xfrm>
            <a:off x="220133" y="2360587"/>
            <a:ext cx="1355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Stage-1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FE35664-FC75-FF4A-85AB-01F53734F1D8}"/>
                  </a:ext>
                </a:extLst>
              </p:cNvPr>
              <p:cNvSpPr/>
              <p:nvPr/>
            </p:nvSpPr>
            <p:spPr>
              <a:xfrm>
                <a:off x="660848" y="2883806"/>
                <a:ext cx="11531152" cy="5786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𝑇𝐷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(1−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𝑇𝐷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𝑇𝐷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FE35664-FC75-FF4A-85AB-01F53734F1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48" y="2883806"/>
                <a:ext cx="11531152" cy="578685"/>
              </a:xfrm>
              <a:prstGeom prst="rect">
                <a:avLst/>
              </a:prstGeom>
              <a:blipFill>
                <a:blip r:embed="rId2"/>
                <a:stretch>
                  <a:fillRect l="-440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D6D0D7D-3274-8445-A3FB-1598D56B7DFD}"/>
              </a:ext>
            </a:extLst>
          </p:cNvPr>
          <p:cNvSpPr txBox="1"/>
          <p:nvPr/>
        </p:nvSpPr>
        <p:spPr>
          <a:xfrm>
            <a:off x="220133" y="3718342"/>
            <a:ext cx="13564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Stage-2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606D8BF-D826-AC40-938B-95A04791400C}"/>
                  </a:ext>
                </a:extLst>
              </p:cNvPr>
              <p:cNvSpPr/>
              <p:nvPr/>
            </p:nvSpPr>
            <p:spPr>
              <a:xfrm>
                <a:off x="660848" y="4297026"/>
                <a:ext cx="11531152" cy="5786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𝑇𝐷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(1−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𝑇𝐷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606D8BF-D826-AC40-938B-95A0479140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48" y="4297026"/>
                <a:ext cx="11531152" cy="578685"/>
              </a:xfrm>
              <a:prstGeom prst="rect">
                <a:avLst/>
              </a:prstGeom>
              <a:blipFill>
                <a:blip r:embed="rId3"/>
                <a:stretch>
                  <a:fillRect l="-440" b="-1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02E78A4-D676-014D-969D-1BB3980742F3}"/>
                  </a:ext>
                </a:extLst>
              </p:cNvPr>
              <p:cNvSpPr/>
              <p:nvPr/>
            </p:nvSpPr>
            <p:spPr>
              <a:xfrm>
                <a:off x="660848" y="5454395"/>
                <a:ext cx="11531152" cy="5786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𝑇𝐷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𝑇𝐷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+0−</m:t>
                    </m:r>
                    <m:sSub>
                      <m:sSubPr>
                        <m:ctrlP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𝑇𝐷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02E78A4-D676-014D-969D-1BB3980742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48" y="5454395"/>
                <a:ext cx="11531152" cy="578685"/>
              </a:xfrm>
              <a:prstGeom prst="rect">
                <a:avLst/>
              </a:prstGeom>
              <a:blipFill>
                <a:blip r:embed="rId4"/>
                <a:stretch>
                  <a:fillRect l="-440" b="-1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4D864F3E-7A8F-9E4F-9A94-632E61ADDA85}"/>
              </a:ext>
            </a:extLst>
          </p:cNvPr>
          <p:cNvSpPr txBox="1"/>
          <p:nvPr/>
        </p:nvSpPr>
        <p:spPr>
          <a:xfrm>
            <a:off x="220133" y="4931175"/>
            <a:ext cx="2863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Re-update Stage-1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5EF012-877F-BF48-B6E5-766FC830C828}"/>
                  </a:ext>
                </a:extLst>
              </p:cNvPr>
              <p:cNvSpPr txBox="1"/>
              <p:nvPr/>
            </p:nvSpPr>
            <p:spPr>
              <a:xfrm>
                <a:off x="6978316" y="5986122"/>
                <a:ext cx="42980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800" dirty="0"/>
                  <a:t>: eligibility trace parameter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5EF012-877F-BF48-B6E5-766FC830C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316" y="5986122"/>
                <a:ext cx="4298036" cy="523220"/>
              </a:xfrm>
              <a:prstGeom prst="rect">
                <a:avLst/>
              </a:prstGeom>
              <a:blipFill>
                <a:blip r:embed="rId5"/>
                <a:stretch>
                  <a:fillRect l="-588" t="-9302" r="-1765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F05723E8-4049-E749-B585-225C6DCAE9A9}"/>
              </a:ext>
            </a:extLst>
          </p:cNvPr>
          <p:cNvSpPr txBox="1"/>
          <p:nvPr/>
        </p:nvSpPr>
        <p:spPr>
          <a:xfrm>
            <a:off x="138455" y="207420"/>
            <a:ext cx="7839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&lt; Model-free temporal difference algorithm &gt;</a:t>
            </a:r>
          </a:p>
        </p:txBody>
      </p:sp>
    </p:spTree>
    <p:extLst>
      <p:ext uri="{BB962C8B-B14F-4D97-AF65-F5344CB8AC3E}">
        <p14:creationId xmlns:p14="http://schemas.microsoft.com/office/powerpoint/2010/main" val="4078100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B36E23-B08C-3443-81C2-FAF963B3EC6C}"/>
              </a:ext>
            </a:extLst>
          </p:cNvPr>
          <p:cNvSpPr txBox="1"/>
          <p:nvPr/>
        </p:nvSpPr>
        <p:spPr>
          <a:xfrm>
            <a:off x="272716" y="80211"/>
            <a:ext cx="86178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&lt; Model-based reinforcement learning algorithm &gt;</a:t>
            </a:r>
          </a:p>
          <a:p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B5A4CC-0B10-B843-857D-F1CD11221D41}"/>
                  </a:ext>
                </a:extLst>
              </p:cNvPr>
              <p:cNvSpPr txBox="1"/>
              <p:nvPr/>
            </p:nvSpPr>
            <p:spPr>
              <a:xfrm>
                <a:off x="-99735" y="1419039"/>
                <a:ext cx="12391469" cy="6868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𝑀𝐵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𝑇𝐷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𝑇𝐷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B5A4CC-0B10-B843-857D-F1CD11221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9735" y="1419039"/>
                <a:ext cx="12391469" cy="686855"/>
              </a:xfrm>
              <a:prstGeom prst="rect">
                <a:avLst/>
              </a:prstGeom>
              <a:blipFill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9D9CC0E-32BE-5645-8947-6A28708270EA}"/>
                  </a:ext>
                </a:extLst>
              </p:cNvPr>
              <p:cNvSpPr txBox="1"/>
              <p:nvPr/>
            </p:nvSpPr>
            <p:spPr>
              <a:xfrm>
                <a:off x="5446692" y="2367504"/>
                <a:ext cx="6745308" cy="863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=0.7 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=0.3</m:t>
                    </m:r>
                  </m:oMath>
                </a14:m>
                <a:endParaRPr lang="en-US" sz="2400" b="0" dirty="0"/>
              </a:p>
              <a:p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3 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9D9CC0E-32BE-5645-8947-6A2870827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692" y="2367504"/>
                <a:ext cx="6745308" cy="863441"/>
              </a:xfrm>
              <a:prstGeom prst="rect">
                <a:avLst/>
              </a:prstGeom>
              <a:blipFill>
                <a:blip r:embed="rId3"/>
                <a:stretch>
                  <a:fillRect l="-1316" t="-2899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D51FDC5-DEFB-6146-AD26-04A3F8AB92DF}"/>
              </a:ext>
            </a:extLst>
          </p:cNvPr>
          <p:cNvSpPr txBox="1"/>
          <p:nvPr/>
        </p:nvSpPr>
        <p:spPr>
          <a:xfrm>
            <a:off x="701396" y="702755"/>
            <a:ext cx="1355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Stage-1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BC482C-7768-E648-82A3-9078577CF38A}"/>
              </a:ext>
            </a:extLst>
          </p:cNvPr>
          <p:cNvSpPr txBox="1"/>
          <p:nvPr/>
        </p:nvSpPr>
        <p:spPr>
          <a:xfrm>
            <a:off x="642210" y="5083637"/>
            <a:ext cx="1355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Stage-2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0373045-86AA-C34A-BDD8-4718085B590C}"/>
                  </a:ext>
                </a:extLst>
              </p:cNvPr>
              <p:cNvSpPr/>
              <p:nvPr/>
            </p:nvSpPr>
            <p:spPr>
              <a:xfrm>
                <a:off x="701396" y="5625374"/>
                <a:ext cx="8624050" cy="5786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𝑇𝐷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(1−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𝑇𝐷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0373045-86AA-C34A-BDD8-4718085B59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96" y="5625374"/>
                <a:ext cx="8624050" cy="578685"/>
              </a:xfrm>
              <a:prstGeom prst="rect">
                <a:avLst/>
              </a:prstGeom>
              <a:blipFill>
                <a:blip r:embed="rId4"/>
                <a:stretch>
                  <a:fillRect l="-588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18E46DF8-A2FE-8A40-974B-5698437C49E3}"/>
              </a:ext>
            </a:extLst>
          </p:cNvPr>
          <p:cNvSpPr txBox="1"/>
          <p:nvPr/>
        </p:nvSpPr>
        <p:spPr>
          <a:xfrm>
            <a:off x="191979" y="3267755"/>
            <a:ext cx="118716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difference from model-free algorithm is </a:t>
            </a:r>
          </a:p>
          <a:p>
            <a:r>
              <a:rPr lang="en-US" sz="2800" dirty="0"/>
              <a:t>- </a:t>
            </a:r>
            <a:r>
              <a:rPr lang="en-US" sz="2800" i="1" dirty="0"/>
              <a:t>Q</a:t>
            </a:r>
            <a:r>
              <a:rPr lang="en-US" sz="2800" i="1" baseline="-25000" dirty="0"/>
              <a:t>MB</a:t>
            </a:r>
            <a:r>
              <a:rPr lang="en-US" sz="2800" i="1" dirty="0"/>
              <a:t> </a:t>
            </a:r>
            <a:r>
              <a:rPr lang="en-US" sz="2800" dirty="0"/>
              <a:t>itself is not updated based on previous </a:t>
            </a:r>
            <a:r>
              <a:rPr lang="en-US" sz="2800" i="1" dirty="0"/>
              <a:t>Q</a:t>
            </a:r>
            <a:r>
              <a:rPr lang="en-US" sz="2800" i="1" baseline="-25000" dirty="0"/>
              <a:t>MB </a:t>
            </a:r>
          </a:p>
          <a:p>
            <a:r>
              <a:rPr lang="en-US" sz="2800" dirty="0"/>
              <a:t>- Even if </a:t>
            </a:r>
            <a:r>
              <a:rPr lang="en-US" sz="2800" dirty="0" err="1"/>
              <a:t>a</a:t>
            </a:r>
            <a:r>
              <a:rPr lang="en-US" sz="2800" baseline="-25000" dirty="0" err="1"/>
              <a:t>B</a:t>
            </a:r>
            <a:r>
              <a:rPr lang="en-US" sz="2800" baseline="-25000" dirty="0"/>
              <a:t> </a:t>
            </a:r>
            <a:r>
              <a:rPr lang="en-US" sz="2800" dirty="0"/>
              <a:t>at state </a:t>
            </a:r>
            <a:r>
              <a:rPr lang="en-US" sz="2800" dirty="0" err="1"/>
              <a:t>s</a:t>
            </a:r>
            <a:r>
              <a:rPr lang="en-US" sz="2800" baseline="-25000" dirty="0" err="1"/>
              <a:t>B</a:t>
            </a:r>
            <a:r>
              <a:rPr lang="en-US" sz="2800" baseline="-25000" dirty="0"/>
              <a:t> </a:t>
            </a:r>
            <a:r>
              <a:rPr lang="en-US" sz="2800" dirty="0"/>
              <a:t> gets no reward at all, it does not affect value of </a:t>
            </a:r>
            <a:r>
              <a:rPr lang="en-US" sz="2800" i="1" dirty="0"/>
              <a:t>Q</a:t>
            </a:r>
            <a:r>
              <a:rPr lang="en-US" sz="2800" i="1" baseline="-25000" dirty="0"/>
              <a:t>MB </a:t>
            </a:r>
          </a:p>
        </p:txBody>
      </p:sp>
    </p:spTree>
    <p:extLst>
      <p:ext uri="{BB962C8B-B14F-4D97-AF65-F5344CB8AC3E}">
        <p14:creationId xmlns:p14="http://schemas.microsoft.com/office/powerpoint/2010/main" val="3079148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587</Words>
  <Application>Microsoft Macintosh PowerPoint</Application>
  <PresentationFormat>Widescreen</PresentationFormat>
  <Paragraphs>149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朝倉 利晃</dc:creator>
  <cp:lastModifiedBy>朝倉 利晃</cp:lastModifiedBy>
  <cp:revision>96</cp:revision>
  <dcterms:created xsi:type="dcterms:W3CDTF">2019-05-30T10:47:08Z</dcterms:created>
  <dcterms:modified xsi:type="dcterms:W3CDTF">2019-05-30T14:52:44Z</dcterms:modified>
</cp:coreProperties>
</file>