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4" r:id="rId3"/>
    <p:sldId id="286" r:id="rId4"/>
    <p:sldId id="287" r:id="rId5"/>
    <p:sldId id="291" r:id="rId6"/>
    <p:sldId id="290" r:id="rId7"/>
    <p:sldId id="263" r:id="rId8"/>
    <p:sldId id="264" r:id="rId9"/>
    <p:sldId id="288" r:id="rId10"/>
    <p:sldId id="279" r:id="rId11"/>
    <p:sldId id="266" r:id="rId12"/>
    <p:sldId id="265" r:id="rId13"/>
    <p:sldId id="295" r:id="rId14"/>
    <p:sldId id="276" r:id="rId15"/>
    <p:sldId id="268" r:id="rId16"/>
    <p:sldId id="280" r:id="rId17"/>
    <p:sldId id="277" r:id="rId18"/>
    <p:sldId id="269" r:id="rId19"/>
    <p:sldId id="270" r:id="rId20"/>
    <p:sldId id="271" r:id="rId21"/>
    <p:sldId id="272" r:id="rId22"/>
    <p:sldId id="278" r:id="rId23"/>
    <p:sldId id="281" r:id="rId24"/>
    <p:sldId id="282" r:id="rId25"/>
    <p:sldId id="283" r:id="rId26"/>
    <p:sldId id="284" r:id="rId27"/>
    <p:sldId id="293" r:id="rId28"/>
    <p:sldId id="292" r:id="rId29"/>
    <p:sldId id="285" r:id="rId30"/>
    <p:sldId id="273" r:id="rId31"/>
    <p:sldId id="274" r:id="rId32"/>
    <p:sldId id="296" r:id="rId33"/>
    <p:sldId id="29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CB88E-B577-F378-2ADE-D5D5A3E0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445137-F142-8A7F-2AF4-2F2C2AE2F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C9E28-D0DE-38BF-766A-A587E5CD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A7443-6E9F-2847-3BA9-84FD0DA4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13688A-14E7-425A-9801-3BD67F91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2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B232E-2FD9-7A4D-63AA-14B5EA98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398FC-A2FC-40AC-9A22-99009B6A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C8C1A3-7DF6-64AC-D9B3-A8F09BD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2CDDB1-24DD-83DB-CA2D-8E19BDBA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A3C15D-C662-B86E-FD91-4F3F478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0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88822A-5D5F-22D7-E0CB-F0E7860FE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36737B-617C-6267-D6BD-A60A2533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60CA7-3B4E-9C57-5F66-3C74B887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07094D-48B7-BE06-7B36-5AD9E309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35689-C7CE-BFBB-5BCB-14C246AD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87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F9261-0096-F7C2-33BD-F939B326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30000-955F-3684-3984-695523A7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5BC34C-E85E-401B-248E-AB5FF73E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96D3C4-33A4-C055-8B34-83AFF10E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A0746-F9C6-4571-136F-88E292B1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5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7702B-B448-7FB3-9BCC-6DB15EE5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34B086-5FCC-E7BB-FBBE-19D219DC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BD8B52-6E5E-046D-1613-14C21F15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1461DD-09E4-AC1B-6FDC-CF51C914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28D3C-1FFF-9B02-0ACD-853F7966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93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F71C53-1F99-9DB2-5E85-B80098EB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3A6D5C-1934-F5BD-5165-0912ED387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FAA5DC-4BF0-133B-A758-C7E48E9E2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D4D9EA-A6EB-62AC-F352-F01A4C8F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4028B-37F2-FE7B-FE19-CEB624D0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34565E-3695-574C-7480-84B62AC0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38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862F0-09BC-8C64-FF8D-8D17EC3D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981B15-CAAE-E15D-F675-35F4AF24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F8EDAE-5742-4F88-9AF0-A4CFF2B0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BF2FFA-BB75-D4DB-4E4F-1E5C6F593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DF4FE6-1FDF-BFB7-DB85-E82EF55D9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3B80B4-1AB4-807E-5DE5-E56F2B80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53806D-5F6E-973F-287C-57C8F93D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545417-8786-7C03-A02E-39127C5C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8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B6910-25FB-D1E3-FF48-AD0B2A50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78AE24-83E1-493A-664E-7C646B88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E41A6F-63DC-9BAC-2886-26290DA8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67D39C-14F6-43AC-553C-4A9EAF37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D3CB93-9EAC-724E-C410-C98547B3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17C53B-F0E0-0E5E-5CC3-45741EA9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D04EA3-B136-A41C-2813-2D2D61FC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4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3E12D-F9C3-367A-48A5-3EE1C699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832E4A-64B5-F5CA-5CA8-D5FB57414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D0CD19-52A0-F00D-C6B4-BAA07C86D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4ABEA8-6938-96BC-5A2A-70391325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0E18B3-BB54-2C7E-43B0-A25B6593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99442A-4A5E-9327-C1B6-503ACBF3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6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8E12D-DDDB-1D0F-67C6-6019358B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529186-3C7A-B269-6B31-46137E90D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B698AA-C8E7-2DF0-A1A4-6DB65AF78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CC1AE3-D7AC-47ED-3849-267A5F2A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AF4522-C03E-A928-125A-7D6189CC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E7875-B37F-BE6D-C904-09A06DAC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92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1A95C-B14B-D494-B755-DA683B8D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59B077-D071-E4F3-29C1-2BE21299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3F96F6-5FE7-7D5D-2E83-7028ACE35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A90D-6061-43A1-9F48-580B251C3410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E519D5-168C-D6A4-FDD8-22D5E37DD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66F83-8613-D998-92A4-E1BE762AB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83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plos.org/plosone/article/file?id=10.1371/journal.pone.0113538&amp;type=printabl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med.ncbi.nlm.nih.gov/36867995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58103C-7102-E167-8CCE-8BB4908BCA71}"/>
              </a:ext>
            </a:extLst>
          </p:cNvPr>
          <p:cNvSpPr txBox="1"/>
          <p:nvPr/>
        </p:nvSpPr>
        <p:spPr>
          <a:xfrm>
            <a:off x="1909141" y="3013501"/>
            <a:ext cx="8373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quantitative simulation-based evaluation of the early detection of poliovirus using environmental surveillance.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2302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9B609F-FE3F-437C-615B-2A33FF2C2F41}"/>
              </a:ext>
            </a:extLst>
          </p:cNvPr>
          <p:cNvSpPr txBox="1"/>
          <p:nvPr/>
        </p:nvSpPr>
        <p:spPr>
          <a:xfrm>
            <a:off x="2474317" y="2305615"/>
            <a:ext cx="724336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Results</a:t>
            </a:r>
          </a:p>
          <a:p>
            <a:endParaRPr lang="en-GB" sz="2400" dirty="0"/>
          </a:p>
          <a:p>
            <a:r>
              <a:rPr lang="en-GB" sz="2400" dirty="0"/>
              <a:t>Based on the AFP cases shown in the results, </a:t>
            </a:r>
          </a:p>
          <a:p>
            <a:r>
              <a:rPr lang="en-GB" sz="2400" dirty="0"/>
              <a:t>R0 = 1.05 for 1-25 AFP cases.</a:t>
            </a:r>
          </a:p>
          <a:p>
            <a:r>
              <a:rPr lang="en-GB" sz="2400" dirty="0"/>
              <a:t>R0 = 1.10 for 100~1000 AFP cases.</a:t>
            </a:r>
          </a:p>
          <a:p>
            <a:endParaRPr lang="en-GB" sz="2400" dirty="0"/>
          </a:p>
          <a:p>
            <a:r>
              <a:rPr lang="en-GB" sz="2400" dirty="0"/>
              <a:t>(Low R0 means high herd immunity from 90% of vaccinated individuals around unvaccinated children.)</a:t>
            </a:r>
          </a:p>
        </p:txBody>
      </p:sp>
    </p:spTree>
    <p:extLst>
      <p:ext uri="{BB962C8B-B14F-4D97-AF65-F5344CB8AC3E}">
        <p14:creationId xmlns:p14="http://schemas.microsoft.com/office/powerpoint/2010/main" val="381391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4E4CF8-C8D8-CC22-E875-92390E079A38}"/>
              </a:ext>
            </a:extLst>
          </p:cNvPr>
          <p:cNvSpPr txBox="1"/>
          <p:nvPr/>
        </p:nvSpPr>
        <p:spPr>
          <a:xfrm>
            <a:off x="280555" y="83127"/>
            <a:ext cx="569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Number of asymptomatic cases (</a:t>
            </a:r>
            <a:r>
              <a:rPr lang="en-GB" b="1" dirty="0" err="1"/>
              <a:t>Ia</a:t>
            </a:r>
            <a:r>
              <a:rPr lang="en-GB" b="1" dirty="0"/>
              <a:t>) over time</a:t>
            </a:r>
          </a:p>
          <a:p>
            <a:r>
              <a:rPr lang="en-GB" dirty="0" err="1"/>
              <a:t>zaxis</a:t>
            </a:r>
            <a:r>
              <a:rPr lang="en-GB" dirty="0"/>
              <a:t> is given by log10(</a:t>
            </a:r>
            <a:r>
              <a:rPr lang="en-GB" dirty="0" err="1"/>
              <a:t>Ia</a:t>
            </a:r>
            <a:r>
              <a:rPr lang="en-GB" dirty="0"/>
              <a:t> + 1)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FAAE50D-A18F-5446-4EC2-6A8ED970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5" y="1034944"/>
            <a:ext cx="5691018" cy="56976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A547F07-8DEF-344B-9AC9-3B8A94C93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29" y="1081031"/>
            <a:ext cx="5598951" cy="56054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42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5B264D-A69C-2DB1-5DB4-E03388B5F51F}"/>
              </a:ext>
            </a:extLst>
          </p:cNvPr>
          <p:cNvSpPr txBox="1"/>
          <p:nvPr/>
        </p:nvSpPr>
        <p:spPr>
          <a:xfrm>
            <a:off x="6636487" y="4835881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 of detection patterns.</a:t>
            </a:r>
          </a:p>
          <a:p>
            <a:r>
              <a:rPr lang="en-GB" dirty="0"/>
              <a:t> "Both"     =&gt; 465</a:t>
            </a:r>
          </a:p>
          <a:p>
            <a:r>
              <a:rPr lang="en-GB" dirty="0"/>
              <a:t>  "Neither"  =&gt; 3911</a:t>
            </a:r>
          </a:p>
          <a:p>
            <a:r>
              <a:rPr lang="en-GB" dirty="0"/>
              <a:t>  "ES only"  =&gt; 489</a:t>
            </a:r>
          </a:p>
          <a:p>
            <a:r>
              <a:rPr lang="en-GB" dirty="0"/>
              <a:t>  "AFP only" =&gt; 135</a:t>
            </a:r>
          </a:p>
          <a:p>
            <a:r>
              <a:rPr lang="en-GB" dirty="0"/>
              <a:t>Mean ES: 92.83 days, Mean AFP: 253.5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CF120-045E-FD60-9B2F-763A35F1F8F2}"/>
              </a:ext>
            </a:extLst>
          </p:cNvPr>
          <p:cNvSpPr txBox="1"/>
          <p:nvPr/>
        </p:nvSpPr>
        <p:spPr>
          <a:xfrm>
            <a:off x="280555" y="83127"/>
            <a:ext cx="569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Statistics for AFP cases, Surveillance situation., R0=1.05</a:t>
            </a:r>
          </a:p>
        </p:txBody>
      </p:sp>
      <p:pic>
        <p:nvPicPr>
          <p:cNvPr id="3095" name="Picture 23">
            <a:extLst>
              <a:ext uri="{FF2B5EF4-FFF2-40B4-BE49-F238E27FC236}">
                <a16:creationId xmlns:a16="http://schemas.microsoft.com/office/drawing/2014/main" id="{53AB9430-F447-3341-F1F5-D25094778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" y="633216"/>
            <a:ext cx="6193465" cy="30967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1" name="Picture 29">
            <a:extLst>
              <a:ext uri="{FF2B5EF4-FFF2-40B4-BE49-F238E27FC236}">
                <a16:creationId xmlns:a16="http://schemas.microsoft.com/office/drawing/2014/main" id="{2F5CDCC3-7076-67C0-A86A-358CCF064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510" y="926349"/>
            <a:ext cx="5141729" cy="34278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96BC08-FF26-8696-43A8-FD783EB460CF}"/>
              </a:ext>
            </a:extLst>
          </p:cNvPr>
          <p:cNvSpPr txBox="1"/>
          <p:nvPr/>
        </p:nvSpPr>
        <p:spPr>
          <a:xfrm>
            <a:off x="6636487" y="267793"/>
            <a:ext cx="520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Cumulative probability for both surveillance </a:t>
            </a:r>
          </a:p>
          <a:p>
            <a:r>
              <a:rPr lang="en-GB" dirty="0"/>
              <a:t>Under total or conditional probability. </a:t>
            </a:r>
          </a:p>
        </p:txBody>
      </p:sp>
      <p:pic>
        <p:nvPicPr>
          <p:cNvPr id="3107" name="Picture 35">
            <a:extLst>
              <a:ext uri="{FF2B5EF4-FFF2-40B4-BE49-F238E27FC236}">
                <a16:creationId xmlns:a16="http://schemas.microsoft.com/office/drawing/2014/main" id="{177B4907-893A-BEC4-95F3-BEF3DC467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7" y="3835263"/>
            <a:ext cx="4358425" cy="290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4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44042D-02A6-6880-82B7-DD7D82BF0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411131" cy="591396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AB1DDF-4D88-3A2A-3076-98D6833FE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139" y="3456791"/>
            <a:ext cx="4866861" cy="32445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4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35CF120-045E-FD60-9B2F-763A35F1F8F2}"/>
              </a:ext>
            </a:extLst>
          </p:cNvPr>
          <p:cNvSpPr txBox="1"/>
          <p:nvPr/>
        </p:nvSpPr>
        <p:spPr>
          <a:xfrm>
            <a:off x="280555" y="83127"/>
            <a:ext cx="569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Statistics for AFP cases, Surveillance situation., R0=1.05</a:t>
            </a:r>
          </a:p>
          <a:p>
            <a:r>
              <a:rPr lang="en-GB" b="1" dirty="0"/>
              <a:t>Lead time for ES over AFP surveillance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AB77CF0-1943-CFE4-CA83-7362CB1E7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8" y="1052512"/>
            <a:ext cx="2847975" cy="4752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88309C-33EA-60D3-FFF0-7A441E2474B1}"/>
              </a:ext>
            </a:extLst>
          </p:cNvPr>
          <p:cNvSpPr txBox="1"/>
          <p:nvPr/>
        </p:nvSpPr>
        <p:spPr>
          <a:xfrm>
            <a:off x="4460358" y="1201479"/>
            <a:ext cx="4513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Summary Stats:</a:t>
            </a:r>
          </a:p>
          <a:p>
            <a:r>
              <a:rPr lang="en-GB" dirty="0"/>
              <a:t>Length:         465</a:t>
            </a:r>
          </a:p>
          <a:p>
            <a:r>
              <a:rPr lang="en-GB" dirty="0"/>
              <a:t>Missing Count:  0</a:t>
            </a:r>
          </a:p>
          <a:p>
            <a:r>
              <a:rPr lang="en-GB" dirty="0"/>
              <a:t>Mean:           120.593548</a:t>
            </a:r>
          </a:p>
          <a:p>
            <a:r>
              <a:rPr lang="en-GB" dirty="0"/>
              <a:t>Minimum:        -901.000000</a:t>
            </a:r>
          </a:p>
          <a:p>
            <a:r>
              <a:rPr lang="en-GB" dirty="0"/>
              <a:t>1st Quartile:   10.000000</a:t>
            </a:r>
          </a:p>
          <a:p>
            <a:r>
              <a:rPr lang="en-GB" dirty="0"/>
              <a:t>Median:         129.000000</a:t>
            </a:r>
          </a:p>
          <a:p>
            <a:r>
              <a:rPr lang="en-GB" dirty="0"/>
              <a:t>3rd Quartile:   248.000000</a:t>
            </a:r>
          </a:p>
          <a:p>
            <a:r>
              <a:rPr lang="en-GB" dirty="0"/>
              <a:t>Maximum:        862.000000</a:t>
            </a:r>
          </a:p>
          <a:p>
            <a:r>
              <a:rPr lang="en-GB" dirty="0"/>
              <a:t>Type:           Float64</a:t>
            </a:r>
          </a:p>
          <a:p>
            <a:endParaRPr lang="en-GB" dirty="0"/>
          </a:p>
          <a:p>
            <a:r>
              <a:rPr lang="en-GB" dirty="0"/>
              <a:t>% of early detect by ES: 77.2</a:t>
            </a:r>
          </a:p>
        </p:txBody>
      </p:sp>
    </p:spTree>
    <p:extLst>
      <p:ext uri="{BB962C8B-B14F-4D97-AF65-F5344CB8AC3E}">
        <p14:creationId xmlns:p14="http://schemas.microsoft.com/office/powerpoint/2010/main" val="122015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35CF120-045E-FD60-9B2F-763A35F1F8F2}"/>
              </a:ext>
            </a:extLst>
          </p:cNvPr>
          <p:cNvSpPr txBox="1"/>
          <p:nvPr/>
        </p:nvSpPr>
        <p:spPr>
          <a:xfrm>
            <a:off x="280555" y="83127"/>
            <a:ext cx="569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Statistics for AFP cases, Surveillance situation., R0=1.1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1CD49-F877-3565-9CB1-FEB69916D527}"/>
              </a:ext>
            </a:extLst>
          </p:cNvPr>
          <p:cNvSpPr txBox="1"/>
          <p:nvPr/>
        </p:nvSpPr>
        <p:spPr>
          <a:xfrm>
            <a:off x="5507590" y="4452639"/>
            <a:ext cx="5523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Dict</a:t>
            </a:r>
            <a:r>
              <a:rPr lang="en-GB" dirty="0"/>
              <a:t>{Any, Int64} with 4 entries:</a:t>
            </a:r>
          </a:p>
          <a:p>
            <a:r>
              <a:rPr lang="en-GB" dirty="0"/>
              <a:t>  "Both"     =&gt; 673</a:t>
            </a:r>
          </a:p>
          <a:p>
            <a:r>
              <a:rPr lang="en-GB" dirty="0"/>
              <a:t>  "Neither"  =&gt; 3790</a:t>
            </a:r>
          </a:p>
          <a:p>
            <a:r>
              <a:rPr lang="en-GB" dirty="0"/>
              <a:t>  "ES only"  =&gt; 406</a:t>
            </a:r>
          </a:p>
          <a:p>
            <a:r>
              <a:rPr lang="en-GB" dirty="0"/>
              <a:t>  "AFP only" =&gt; 131</a:t>
            </a:r>
          </a:p>
          <a:p>
            <a:r>
              <a:rPr lang="en-GB" dirty="0"/>
              <a:t>Mean ES: 116.6 days, Mean AFP: 242.4 days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A4D5FA3F-0FCE-BD41-0EF0-C9F77422D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7" y="574813"/>
            <a:ext cx="6264966" cy="31324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C8E41C05-8D71-A13F-DC17-4E094C185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83" y="267793"/>
            <a:ext cx="5347358" cy="35649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97362857-1EFA-6138-ABC8-A8AB63A8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5" y="3881709"/>
            <a:ext cx="4265650" cy="28437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96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35CF120-045E-FD60-9B2F-763A35F1F8F2}"/>
              </a:ext>
            </a:extLst>
          </p:cNvPr>
          <p:cNvSpPr txBox="1"/>
          <p:nvPr/>
        </p:nvSpPr>
        <p:spPr>
          <a:xfrm>
            <a:off x="280555" y="83127"/>
            <a:ext cx="569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Statistics for AFP cases, Surveillance situation., R0=1.1</a:t>
            </a:r>
          </a:p>
          <a:p>
            <a:r>
              <a:rPr lang="en-GB" b="1" dirty="0"/>
              <a:t>Lead time for ES over AFP surveillance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8309C-33EA-60D3-FFF0-7A441E2474B1}"/>
              </a:ext>
            </a:extLst>
          </p:cNvPr>
          <p:cNvSpPr txBox="1"/>
          <p:nvPr/>
        </p:nvSpPr>
        <p:spPr>
          <a:xfrm>
            <a:off x="4460358" y="1201479"/>
            <a:ext cx="4513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Summary Stats:</a:t>
            </a:r>
          </a:p>
          <a:p>
            <a:r>
              <a:rPr lang="en-GB" dirty="0"/>
              <a:t>Length:         673</a:t>
            </a:r>
          </a:p>
          <a:p>
            <a:r>
              <a:rPr lang="en-GB" dirty="0"/>
              <a:t>Missing Count:  0</a:t>
            </a:r>
          </a:p>
          <a:p>
            <a:r>
              <a:rPr lang="en-GB" dirty="0"/>
              <a:t>Mean:           87.704309</a:t>
            </a:r>
          </a:p>
          <a:p>
            <a:r>
              <a:rPr lang="en-GB" dirty="0"/>
              <a:t>Minimum:        -972.000000</a:t>
            </a:r>
          </a:p>
          <a:p>
            <a:r>
              <a:rPr lang="en-GB" dirty="0"/>
              <a:t>1st Quartile:   -5.000000</a:t>
            </a:r>
          </a:p>
          <a:p>
            <a:r>
              <a:rPr lang="en-GB" dirty="0"/>
              <a:t>Median:         103.000000</a:t>
            </a:r>
          </a:p>
          <a:p>
            <a:r>
              <a:rPr lang="en-GB" dirty="0"/>
              <a:t>3rd Quartile:   221.000000</a:t>
            </a:r>
          </a:p>
          <a:p>
            <a:r>
              <a:rPr lang="en-GB" dirty="0"/>
              <a:t>Maximum:        829.000000</a:t>
            </a:r>
          </a:p>
          <a:p>
            <a:r>
              <a:rPr lang="en-GB" dirty="0"/>
              <a:t>Type:           Float64</a:t>
            </a:r>
          </a:p>
          <a:p>
            <a:endParaRPr lang="en-GB" dirty="0"/>
          </a:p>
          <a:p>
            <a:r>
              <a:rPr lang="en-GB" dirty="0"/>
              <a:t>% of early detect by ES: 74.29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1BED4D0D-CB59-22AE-0A39-79EA674EB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52" y="1141966"/>
            <a:ext cx="28479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448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E0C82-F408-6D35-B781-73856423EC64}"/>
              </a:ext>
            </a:extLst>
          </p:cNvPr>
          <p:cNvSpPr txBox="1"/>
          <p:nvPr/>
        </p:nvSpPr>
        <p:spPr>
          <a:xfrm>
            <a:off x="2830135" y="3167390"/>
            <a:ext cx="6531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Sensitivity analysis results for R0=1.05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08447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0F35B9-2DAA-0B3E-60D4-81272233020B}"/>
              </a:ext>
            </a:extLst>
          </p:cNvPr>
          <p:cNvSpPr txBox="1"/>
          <p:nvPr/>
        </p:nvSpPr>
        <p:spPr>
          <a:xfrm>
            <a:off x="435934" y="175437"/>
            <a:ext cx="854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Hazard g</a:t>
            </a:r>
          </a:p>
          <a:p>
            <a:r>
              <a:rPr lang="en-US" altLang="ja-JP" dirty="0"/>
              <a:t>g is chosen such that </a:t>
            </a:r>
            <a:r>
              <a:rPr lang="en-US" altLang="ja-JP" dirty="0" err="1"/>
              <a:t>ωt</a:t>
            </a:r>
            <a:r>
              <a:rPr lang="en-US" altLang="ja-JP" dirty="0"/>
              <a:t> = 1 – e(g*N_pop90) = 0.9  </a:t>
            </a:r>
          </a:p>
          <a:p>
            <a:r>
              <a:rPr lang="en-US" altLang="ja-JP" dirty="0"/>
              <a:t>Baseline value is N_pop90 = 10 </a:t>
            </a:r>
            <a:endParaRPr lang="ja-JP" altLang="en-US" dirty="0"/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0A11FEA0-F047-9730-4C05-619FA13D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6" y="1406013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8852C37A-315A-993D-4DB9-DEA323F36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78" y="1440426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072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EFAB99-6B62-2146-070E-8825C72BC120}"/>
              </a:ext>
            </a:extLst>
          </p:cNvPr>
          <p:cNvSpPr txBox="1"/>
          <p:nvPr/>
        </p:nvSpPr>
        <p:spPr>
          <a:xfrm>
            <a:off x="416270" y="175437"/>
            <a:ext cx="854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Frequency of environmental sampling</a:t>
            </a:r>
          </a:p>
          <a:p>
            <a:r>
              <a:rPr lang="en-GB" dirty="0"/>
              <a:t>Baseline value is 30 days</a:t>
            </a:r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17534B77-DABD-540F-6D7E-EFC6BBF5E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03" y="1568245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C678CA34-33E4-FA4C-6789-2E27C680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347" y="1524000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67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6FF6FF-2215-9372-DA4D-9794E19A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8" y="294227"/>
            <a:ext cx="11501618" cy="64295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9520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BCAFD5-AE2B-84E9-04C9-CCC27CA48491}"/>
              </a:ext>
            </a:extLst>
          </p:cNvPr>
          <p:cNvSpPr txBox="1"/>
          <p:nvPr/>
        </p:nvSpPr>
        <p:spPr>
          <a:xfrm>
            <a:off x="435934" y="175437"/>
            <a:ext cx="854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ES catchment area based on area (square, index)</a:t>
            </a:r>
          </a:p>
          <a:p>
            <a:r>
              <a:rPr lang="en-GB" dirty="0"/>
              <a:t>ES area is chosen in the order of large population area. </a:t>
            </a:r>
          </a:p>
          <a:p>
            <a:endParaRPr lang="en-GB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69C3A3A-6D94-8322-4D11-F8B4B8E90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38" y="1573162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32B0D908-EB7E-59BB-FD31-FAAA728EE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449" y="1573162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642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C8D95D-FD5F-3F0F-C9C9-DE6FA412AFB7}"/>
              </a:ext>
            </a:extLst>
          </p:cNvPr>
          <p:cNvSpPr txBox="1"/>
          <p:nvPr/>
        </p:nvSpPr>
        <p:spPr>
          <a:xfrm>
            <a:off x="435934" y="175437"/>
            <a:ext cx="854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ES catchment area based on the population coverage</a:t>
            </a:r>
          </a:p>
          <a:p>
            <a:r>
              <a:rPr lang="en-GB" dirty="0"/>
              <a:t>Baseline is population coverage = 50%.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37CD52F-13D0-6AD8-6009-0D1BFC725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2" y="1420761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76E6C92-9BAA-C32C-5350-C845596AC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011" y="1420761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771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E0C82-F408-6D35-B781-73856423EC64}"/>
              </a:ext>
            </a:extLst>
          </p:cNvPr>
          <p:cNvSpPr txBox="1"/>
          <p:nvPr/>
        </p:nvSpPr>
        <p:spPr>
          <a:xfrm>
            <a:off x="2830135" y="3167390"/>
            <a:ext cx="6531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Sensitivity analysis results for R0=1.10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0793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0F35B9-2DAA-0B3E-60D4-81272233020B}"/>
              </a:ext>
            </a:extLst>
          </p:cNvPr>
          <p:cNvSpPr txBox="1"/>
          <p:nvPr/>
        </p:nvSpPr>
        <p:spPr>
          <a:xfrm>
            <a:off x="435934" y="175437"/>
            <a:ext cx="854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Hazard g</a:t>
            </a:r>
          </a:p>
          <a:p>
            <a:r>
              <a:rPr lang="en-US" altLang="ja-JP" dirty="0"/>
              <a:t>g is chosen such that </a:t>
            </a:r>
            <a:r>
              <a:rPr lang="en-US" altLang="ja-JP" dirty="0" err="1"/>
              <a:t>ωt</a:t>
            </a:r>
            <a:r>
              <a:rPr lang="en-US" altLang="ja-JP" dirty="0"/>
              <a:t> = 1 – e(g*N_pop90) = 0.9  </a:t>
            </a:r>
          </a:p>
          <a:p>
            <a:r>
              <a:rPr lang="en-US" altLang="ja-JP" dirty="0"/>
              <a:t>Baseline value is N_pop90 = 10 </a:t>
            </a:r>
            <a:endParaRPr lang="ja-JP" alt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D7DFD040-B4FD-858A-BF85-1958C778A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56" y="1608483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75688F2D-3045-3C2C-9F5F-3765DA40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57" y="1678056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74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EFAB99-6B62-2146-070E-8825C72BC120}"/>
              </a:ext>
            </a:extLst>
          </p:cNvPr>
          <p:cNvSpPr txBox="1"/>
          <p:nvPr/>
        </p:nvSpPr>
        <p:spPr>
          <a:xfrm>
            <a:off x="416270" y="175437"/>
            <a:ext cx="854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Frequency of environmental sampling</a:t>
            </a:r>
          </a:p>
          <a:p>
            <a:r>
              <a:rPr lang="en-GB" dirty="0"/>
              <a:t>Baseline value is 30 days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045FF210-0F80-5562-9B65-112094022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13" y="1524000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0C893222-59F5-1A76-222F-E232A2D5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69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BCAFD5-AE2B-84E9-04C9-CCC27CA48491}"/>
              </a:ext>
            </a:extLst>
          </p:cNvPr>
          <p:cNvSpPr txBox="1"/>
          <p:nvPr/>
        </p:nvSpPr>
        <p:spPr>
          <a:xfrm>
            <a:off x="435934" y="175437"/>
            <a:ext cx="854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ES catchment area based on area (square, index)</a:t>
            </a:r>
          </a:p>
          <a:p>
            <a:r>
              <a:rPr lang="en-GB" dirty="0"/>
              <a:t>ES area is chosen in the order of large population area. </a:t>
            </a:r>
          </a:p>
          <a:p>
            <a:endParaRPr lang="en-GB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51CD0EB-82F5-BE4B-76B6-B261CBA93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7" y="1643270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E6405240-B554-247C-62CC-49D6F4839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209" y="1603513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089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C8D95D-FD5F-3F0F-C9C9-DE6FA412AFB7}"/>
              </a:ext>
            </a:extLst>
          </p:cNvPr>
          <p:cNvSpPr txBox="1"/>
          <p:nvPr/>
        </p:nvSpPr>
        <p:spPr>
          <a:xfrm>
            <a:off x="435934" y="175437"/>
            <a:ext cx="854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ES catchment area based on the population coverage</a:t>
            </a:r>
          </a:p>
          <a:p>
            <a:r>
              <a:rPr lang="en-GB" dirty="0"/>
              <a:t>Baseline is population coverage = 50%.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01410BD3-A67F-665E-8EC1-C0FF159E6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4" y="1613452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7ACFC743-6E64-7B27-D4E4-00BCB24D1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178" y="1613452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7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E0C82-F408-6D35-B781-73856423EC64}"/>
              </a:ext>
            </a:extLst>
          </p:cNvPr>
          <p:cNvSpPr txBox="1"/>
          <p:nvPr/>
        </p:nvSpPr>
        <p:spPr>
          <a:xfrm>
            <a:off x="2830135" y="2951946"/>
            <a:ext cx="6531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Sensitivity analysis results </a:t>
            </a:r>
          </a:p>
          <a:p>
            <a:pPr algn="ctr"/>
            <a:r>
              <a:rPr lang="en-GB" sz="2800" b="1" dirty="0"/>
              <a:t>Varying R0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41229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F2A0961-7222-156D-7832-41B6F7A2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83" y="1379882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E4F6407-09D6-A8B4-7688-F7C551EBC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544" y="1379882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9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E0C82-F408-6D35-B781-73856423EC64}"/>
              </a:ext>
            </a:extLst>
          </p:cNvPr>
          <p:cNvSpPr txBox="1"/>
          <p:nvPr/>
        </p:nvSpPr>
        <p:spPr>
          <a:xfrm>
            <a:off x="249495" y="627390"/>
            <a:ext cx="115462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Pending Conclusions</a:t>
            </a:r>
          </a:p>
          <a:p>
            <a:pPr marL="457200" indent="-457200">
              <a:buFontTx/>
              <a:buChar char="-"/>
            </a:pPr>
            <a:r>
              <a:rPr lang="en-GB" sz="2400" dirty="0"/>
              <a:t>Under the R0=1.05 (Plausible scenario in terms of AFP cases), </a:t>
            </a:r>
          </a:p>
          <a:p>
            <a:r>
              <a:rPr lang="en-GB" sz="2400" dirty="0"/>
              <a:t> % of early detect by ES: 77.2, and 100 days ahead of AFP detections.</a:t>
            </a:r>
          </a:p>
          <a:p>
            <a:r>
              <a:rPr lang="en-GB" sz="2400" dirty="0"/>
              <a:t>Among all detected simulations, ES only accounts for 45%, whereas </a:t>
            </a:r>
          </a:p>
          <a:p>
            <a:r>
              <a:rPr lang="en-GB" sz="2400" dirty="0"/>
              <a:t>AFP only accounts for 12%.</a:t>
            </a:r>
          </a:p>
          <a:p>
            <a:endParaRPr lang="en-GB" sz="2400" dirty="0"/>
          </a:p>
          <a:p>
            <a:pPr marL="457200" indent="-457200">
              <a:buFontTx/>
              <a:buChar char="-"/>
            </a:pPr>
            <a:r>
              <a:rPr lang="en-GB" sz="2400" dirty="0"/>
              <a:t>By 50% of population coverage of ES surveillance, the lead time for ES increases significantly, but after that, the additional benefit is diminished.</a:t>
            </a:r>
          </a:p>
          <a:p>
            <a:pPr marL="457200" indent="-457200">
              <a:buFontTx/>
              <a:buChar char="-"/>
            </a:pPr>
            <a:r>
              <a:rPr lang="en-GB" sz="2400" dirty="0"/>
              <a:t>ES ability of detection, (expressed by hazard coefficient) becomes important if 90% detection probability is achieved when 25 or more infectious individuals appear. </a:t>
            </a:r>
          </a:p>
          <a:p>
            <a:pPr marL="457200" indent="-457200">
              <a:buFontTx/>
              <a:buChar char="-"/>
            </a:pPr>
            <a:r>
              <a:rPr lang="en-GB" sz="2400" dirty="0"/>
              <a:t>Frequency of sampling increases the ES only detection, but does not affect percentages of both detection and the lead time.</a:t>
            </a:r>
          </a:p>
          <a:p>
            <a:pPr marL="457200" indent="-457200">
              <a:buFontTx/>
              <a:buChar char="-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1222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92A0D8-0AAC-C65E-69D9-096D18F621E7}"/>
              </a:ext>
            </a:extLst>
          </p:cNvPr>
          <p:cNvSpPr txBox="1"/>
          <p:nvPr/>
        </p:nvSpPr>
        <p:spPr>
          <a:xfrm>
            <a:off x="589280" y="-20320"/>
            <a:ext cx="339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Model formulation</a:t>
            </a:r>
          </a:p>
        </p:txBody>
      </p:sp>
      <p:pic>
        <p:nvPicPr>
          <p:cNvPr id="7" name="Picture 6" descr="A picture containing diagram, line, font, plan&#10;&#10;Description automatically generated">
            <a:extLst>
              <a:ext uri="{FF2B5EF4-FFF2-40B4-BE49-F238E27FC236}">
                <a16:creationId xmlns:a16="http://schemas.microsoft.com/office/drawing/2014/main" id="{C8DD2A77-8D93-E1ED-03C8-44887BB9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502900"/>
            <a:ext cx="4410075" cy="16744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A888B8-53CD-7BF1-90F0-DD50BDBB4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91" y="2290748"/>
            <a:ext cx="6572298" cy="3800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9434FE-D1DB-4303-DDB3-D9A2BB4435F1}"/>
              </a:ext>
            </a:extLst>
          </p:cNvPr>
          <p:cNvSpPr txBox="1"/>
          <p:nvPr/>
        </p:nvSpPr>
        <p:spPr>
          <a:xfrm>
            <a:off x="7609839" y="241290"/>
            <a:ext cx="4410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the stochastic simulation, I used the binomial sampling based on the rate from the differential equations.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512172-B846-A0D9-AC15-6B866335C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305" y="1340147"/>
            <a:ext cx="4600609" cy="313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66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1B203-C4A8-E61C-DB7C-55BB787897ED}"/>
              </a:ext>
            </a:extLst>
          </p:cNvPr>
          <p:cNvSpPr txBox="1"/>
          <p:nvPr/>
        </p:nvSpPr>
        <p:spPr>
          <a:xfrm>
            <a:off x="249495" y="627390"/>
            <a:ext cx="1154626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Current consideration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The simulation runs for 3 years, should I include the birth and death</a:t>
            </a:r>
            <a:r>
              <a:rPr lang="en-US" altLang="ja-JP" sz="2400" dirty="0"/>
              <a:t>?</a:t>
            </a:r>
            <a:r>
              <a:rPr lang="en-GB" sz="2400" dirty="0"/>
              <a:t> </a:t>
            </a:r>
          </a:p>
          <a:p>
            <a:pPr marL="800100" lvl="1" indent="-342900">
              <a:buFontTx/>
              <a:buChar char="-"/>
            </a:pPr>
            <a:r>
              <a:rPr lang="en-GB" sz="2400" dirty="0"/>
              <a:t>Though the age distribution in the </a:t>
            </a:r>
            <a:r>
              <a:rPr lang="en-GB" sz="2400" dirty="0">
                <a:hlinkClick r:id="rId2"/>
              </a:rPr>
              <a:t>Bradley G. Wagner 2014 </a:t>
            </a:r>
            <a:r>
              <a:rPr lang="en-GB" sz="2400" dirty="0"/>
              <a:t>Figure 5 shows when importation/outbreak, under 5 age group accounts for most, but people &gt; 5 years are also affected moderately. 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Is it ok to set the ES area according to the population size? </a:t>
            </a:r>
          </a:p>
          <a:p>
            <a:pPr marL="342900" indent="-342900">
              <a:buFontTx/>
              <a:buChar char="-"/>
            </a:pPr>
            <a:r>
              <a:rPr lang="en-GB" sz="2400" dirty="0"/>
              <a:t>Vaccine introduced model.</a:t>
            </a:r>
          </a:p>
          <a:p>
            <a:pPr marL="800100" lvl="1" indent="-342900">
              <a:buFontTx/>
              <a:buChar char="-"/>
            </a:pPr>
            <a:r>
              <a:rPr lang="en-GB" sz="2400" dirty="0"/>
              <a:t>If vaccinated individuals do not contribute to the secondary transmissions, the current model (R0=1.05, 1.10) expresses this situation. </a:t>
            </a:r>
            <a:r>
              <a:rPr lang="en-US" altLang="ja-JP" sz="2400" dirty="0"/>
              <a:t>β/(Nu + Nv)</a:t>
            </a:r>
            <a:endParaRPr lang="ja-JP" altLang="en-US" sz="2400" dirty="0"/>
          </a:p>
          <a:p>
            <a:pPr marL="342900" indent="-342900">
              <a:buFontTx/>
              <a:buChar char="-"/>
            </a:pPr>
            <a:r>
              <a:rPr lang="en-GB" altLang="ja-JP" sz="2400" dirty="0"/>
              <a:t>Link functions for the detection from the number of infections.</a:t>
            </a:r>
          </a:p>
          <a:p>
            <a:pPr marL="342900" indent="-342900">
              <a:buFontTx/>
              <a:buChar char="-"/>
            </a:pPr>
            <a:endParaRPr lang="ja-JP" altLang="en-US" sz="2400" dirty="0"/>
          </a:p>
          <a:p>
            <a:pPr lvl="1"/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2988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CF6A84-83CC-10F8-527F-BDBAEBB15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3" y="4045226"/>
            <a:ext cx="11044065" cy="26370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460ACD-427A-0E90-299A-7DEE797FB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2" y="1024017"/>
            <a:ext cx="3071650" cy="27836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EADD31-C392-6478-FE81-B47C8DFA7DF3}"/>
              </a:ext>
            </a:extLst>
          </p:cNvPr>
          <p:cNvSpPr txBox="1"/>
          <p:nvPr/>
        </p:nvSpPr>
        <p:spPr>
          <a:xfrm>
            <a:off x="655982" y="337929"/>
            <a:ext cx="1114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COVID-19 context</a:t>
            </a:r>
            <a:r>
              <a:rPr lang="en-GB" dirty="0"/>
              <a:t>, first detection is modelled by logistic regression.</a:t>
            </a:r>
          </a:p>
          <a:p>
            <a:r>
              <a:rPr lang="en-GB" dirty="0">
                <a:hlinkClick r:id="rId4"/>
              </a:rPr>
              <a:t>Hiroki Ando 2023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179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B4F4FE-BCB7-C9CA-FCFC-F0BAF556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3" y="1280047"/>
            <a:ext cx="5754402" cy="4009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A4D38-AC07-2B09-8815-752877CFB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8408"/>
            <a:ext cx="5686839" cy="4040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EC50A2-EFE7-7E59-C7F4-DBFB1AE10AFE}"/>
              </a:ext>
            </a:extLst>
          </p:cNvPr>
          <p:cNvSpPr txBox="1"/>
          <p:nvPr/>
        </p:nvSpPr>
        <p:spPr>
          <a:xfrm>
            <a:off x="525117" y="427381"/>
            <a:ext cx="1114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Vaccination effects in the context VDPV2 transmission</a:t>
            </a:r>
          </a:p>
        </p:txBody>
      </p:sp>
    </p:spTree>
    <p:extLst>
      <p:ext uri="{BB962C8B-B14F-4D97-AF65-F5344CB8AC3E}">
        <p14:creationId xmlns:p14="http://schemas.microsoft.com/office/powerpoint/2010/main" val="4196715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AA7D0-F200-36D8-6997-621FFF87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84" y="574386"/>
            <a:ext cx="6734224" cy="3562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1D9901-8CD0-6E22-12DE-0669C119D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663"/>
          <a:stretch/>
        </p:blipFill>
        <p:spPr>
          <a:xfrm>
            <a:off x="1030747" y="4398065"/>
            <a:ext cx="6572298" cy="1076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D199BC-6752-906D-9D18-F6321AE18A76}"/>
              </a:ext>
            </a:extLst>
          </p:cNvPr>
          <p:cNvSpPr txBox="1"/>
          <p:nvPr/>
        </p:nvSpPr>
        <p:spPr>
          <a:xfrm>
            <a:off x="660952" y="5360284"/>
            <a:ext cx="10679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-&gt; Vi (IPV vaccinated) would contribute to the transmission?</a:t>
            </a:r>
          </a:p>
          <a:p>
            <a:r>
              <a:rPr lang="en-GB" dirty="0"/>
              <a:t>If IPV and OPV, it contributes much less for the transmission. </a:t>
            </a:r>
          </a:p>
          <a:p>
            <a:r>
              <a:rPr lang="en-GB" dirty="0"/>
              <a:t>If IPV only, some levels of protection are present due to non-epidemic in developed countries for a long time.</a:t>
            </a:r>
          </a:p>
          <a:p>
            <a:r>
              <a:rPr lang="en-GB" dirty="0"/>
              <a:t>What’s the VE against AFP development from IPV? And Virus shedding contribution is different for ES (but negligible due to lack of mucosal immunity?).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A64E50-BDB7-1A7B-FC11-0BD1C56C828F}"/>
              </a:ext>
            </a:extLst>
          </p:cNvPr>
          <p:cNvSpPr txBox="1"/>
          <p:nvPr/>
        </p:nvSpPr>
        <p:spPr>
          <a:xfrm>
            <a:off x="4497457" y="4840423"/>
            <a:ext cx="418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 I</a:t>
            </a:r>
            <a:r>
              <a:rPr lang="en-GB" baseline="-25000" dirty="0"/>
              <a:t>IPV </a:t>
            </a:r>
            <a:r>
              <a:rPr lang="en-GB" dirty="0"/>
              <a:t>                            + I</a:t>
            </a:r>
            <a:r>
              <a:rPr lang="en-GB" baseline="-25000" dirty="0"/>
              <a:t>IPV</a:t>
            </a:r>
            <a:r>
              <a:rPr lang="en-GB" dirty="0"/>
              <a:t>                         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20397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16BC19-CDD4-FFCF-ABA2-C2FFE9FBA473}"/>
                  </a:ext>
                </a:extLst>
              </p:cNvPr>
              <p:cNvSpPr txBox="1"/>
              <p:nvPr/>
            </p:nvSpPr>
            <p:spPr>
              <a:xfrm>
                <a:off x="731520" y="426720"/>
                <a:ext cx="10474960" cy="264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Population movement, the radiation model</a:t>
                </a:r>
              </a:p>
              <a:p>
                <a:endParaRPr lang="en-GB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The probability of commuting from </a:t>
                </a:r>
                <a:r>
                  <a:rPr lang="en-GB" sz="1800" kern="100" dirty="0" err="1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en-GB" sz="1800" kern="1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 to j per day is given by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Arial" panose="020B0604020202020204" pitchFamily="34" charset="0"/>
                            </a:rPr>
                            <m:t>𝜋</m:t>
                          </m:r>
                        </m:e>
                        <m:sub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游明朝" panose="02020400000000000000" pitchFamily="18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游明朝" panose="02020400000000000000" pitchFamily="18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游明朝" panose="02020400000000000000" pitchFamily="18" charset="-128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游明朝" panose="02020400000000000000" pitchFamily="18" charset="-128"/>
                                      <a:cs typeface="Arial" panose="020B060402020202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sz="1800" kern="100" dirty="0">
                  <a:effectLst/>
                  <a:latin typeface="Calibri" panose="020F0502020204030204" pitchFamily="34" charset="0"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  <a:p>
                <a:r>
                  <a:rPr lang="en-GB" sz="1800" kern="1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The </a:t>
                </a:r>
                <a:r>
                  <a:rPr lang="en-GB" sz="1800" i="1" kern="1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P</a:t>
                </a:r>
                <a:r>
                  <a:rPr lang="en-GB" sz="1800" kern="100" baseline="-250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en-GB" sz="1800" kern="1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 and </a:t>
                </a:r>
                <a:r>
                  <a:rPr lang="en-GB" sz="1800" i="1" kern="100" dirty="0" err="1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P</a:t>
                </a:r>
                <a:r>
                  <a:rPr lang="en-GB" sz="1800" kern="100" baseline="-25000" dirty="0" err="1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j</a:t>
                </a:r>
                <a:r>
                  <a:rPr lang="en-GB" sz="1800" kern="1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 denotes the population size at location </a:t>
                </a:r>
                <a:r>
                  <a:rPr lang="en-GB" sz="1800" kern="100" dirty="0" err="1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en-GB" sz="1800" kern="1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 and j, respectively, where </a:t>
                </a:r>
                <a:r>
                  <a:rPr lang="en-GB" sz="1800" i="1" kern="100" dirty="0" err="1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S</a:t>
                </a:r>
                <a:r>
                  <a:rPr lang="en-GB" sz="1800" kern="100" baseline="-25000" dirty="0" err="1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ij</a:t>
                </a:r>
                <a:r>
                  <a:rPr lang="en-GB" sz="1800" kern="100" baseline="-250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is the total population in the circle of radius centred at </a:t>
                </a:r>
                <a:r>
                  <a:rPr lang="en-GB" sz="1800" kern="100" dirty="0" err="1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i</a:t>
                </a:r>
                <a:r>
                  <a:rPr lang="en-GB" sz="1800" kern="100" dirty="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, but excluding the source and destination population.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16BC19-CDD4-FFCF-ABA2-C2FFE9FBA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426720"/>
                <a:ext cx="10474960" cy="2649187"/>
              </a:xfrm>
              <a:prstGeom prst="rect">
                <a:avLst/>
              </a:prstGeom>
              <a:blipFill>
                <a:blip r:embed="rId2"/>
                <a:stretch>
                  <a:fillRect l="-466" t="-1149" r="-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70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D7BCF462-C8B2-7337-262E-B5E9306DA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838960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6443C2-0AF5-E386-36C7-4D43C8732167}"/>
              </a:ext>
            </a:extLst>
          </p:cNvPr>
          <p:cNvSpPr txBox="1"/>
          <p:nvPr/>
        </p:nvSpPr>
        <p:spPr>
          <a:xfrm>
            <a:off x="101600" y="152400"/>
            <a:ext cx="11805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Virus shedding</a:t>
            </a:r>
          </a:p>
          <a:p>
            <a:r>
              <a:rPr lang="en-GB" dirty="0"/>
              <a:t>Using the proportion of virus shedding individuals, scaled to be one for the PDF. </a:t>
            </a:r>
          </a:p>
          <a:p>
            <a:r>
              <a:rPr lang="en-GB" dirty="0"/>
              <a:t>Then gamma fitting results using the </a:t>
            </a:r>
            <a:r>
              <a:rPr lang="en-GB" dirty="0" err="1"/>
              <a:t>Kullback-Leibler</a:t>
            </a:r>
            <a:r>
              <a:rPr lang="en-GB" dirty="0"/>
              <a:t> divergence show the shape parameter is 2.1, </a:t>
            </a:r>
          </a:p>
          <a:p>
            <a:r>
              <a:rPr lang="en-GB" dirty="0"/>
              <a:t>Indicating the SEIR is suffice. Then, estimating the </a:t>
            </a:r>
            <a:r>
              <a:rPr lang="en-US" altLang="ja-JP" dirty="0"/>
              <a:t>γ2 using the convolution of exponential distribution, </a:t>
            </a:r>
          </a:p>
          <a:p>
            <a:r>
              <a:rPr lang="en-US" dirty="0"/>
              <a:t>Obtaining 15.02 for </a:t>
            </a:r>
            <a:r>
              <a:rPr lang="en-US" altLang="ja-JP" dirty="0"/>
              <a:t>γ2.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28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AE7CC8-46E5-7ECC-2086-4CA8EB43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22" y="225931"/>
            <a:ext cx="7658156" cy="63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6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18BD05-60D7-18FA-6D61-C1B230049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0" y="2330842"/>
            <a:ext cx="6208461" cy="41389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EE0C82-F408-6D35-B781-73856423EC64}"/>
              </a:ext>
            </a:extLst>
          </p:cNvPr>
          <p:cNvSpPr txBox="1"/>
          <p:nvPr/>
        </p:nvSpPr>
        <p:spPr>
          <a:xfrm>
            <a:off x="558800" y="295340"/>
            <a:ext cx="108827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Aggregated population map</a:t>
            </a:r>
          </a:p>
          <a:p>
            <a:r>
              <a:rPr lang="en-GB" dirty="0"/>
              <a:t>Latitude diff: 92.66 km, Longitude diff: 85.84 km</a:t>
            </a:r>
          </a:p>
          <a:p>
            <a:r>
              <a:rPr lang="en-GB" dirty="0"/>
              <a:t>The population is children aged under 5 years old.</a:t>
            </a:r>
          </a:p>
          <a:p>
            <a:r>
              <a:rPr lang="en-GB" dirty="0"/>
              <a:t>I only included 10% of children aged under 5 years old, assuming 90% children get vaccinated, and 10% children are unvaccinated. So, within this simulation, I only consider the unvaccinated individuals. </a:t>
            </a:r>
          </a:p>
          <a:p>
            <a:r>
              <a:rPr lang="en-GB" b="1" dirty="0"/>
              <a:t>Baseline environmental surveillance population coverage is set to be 50% (in the order of high population area)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86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A2AE96-4EF8-E3F0-47CB-A3C747A8CDE0}"/>
              </a:ext>
            </a:extLst>
          </p:cNvPr>
          <p:cNvSpPr txBox="1"/>
          <p:nvPr/>
        </p:nvSpPr>
        <p:spPr>
          <a:xfrm>
            <a:off x="621424" y="195492"/>
            <a:ext cx="9348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Population movement coefficients, </a:t>
            </a:r>
            <a:r>
              <a:rPr lang="en-US" altLang="ja-JP" sz="2400" b="1" dirty="0"/>
              <a:t>π</a:t>
            </a:r>
            <a:r>
              <a:rPr lang="en-US" altLang="ja-JP" sz="2400" b="1" dirty="0" err="1"/>
              <a:t>ij</a:t>
            </a:r>
            <a:endParaRPr lang="en-GB" altLang="ja-JP" sz="2400" b="1" dirty="0"/>
          </a:p>
          <a:p>
            <a:r>
              <a:rPr lang="en-GB" altLang="ja-JP" dirty="0"/>
              <a:t>Index 1 represents the most populous area in South Africa, </a:t>
            </a:r>
          </a:p>
          <a:p>
            <a:r>
              <a:rPr lang="en-GB" altLang="ja-JP" dirty="0"/>
              <a:t>Index 3 represents the 3rd populous area in South Africa</a:t>
            </a:r>
            <a:endParaRPr lang="en-US" altLang="ja-JP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A9283A-A7C2-72DF-289F-35D28D7E7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3" y="1662736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461D1D2-A1E4-9574-E5FD-617BE416E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06" y="1662736"/>
            <a:ext cx="57150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1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D3A67-98C5-D594-7A29-05F808117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78" y="590529"/>
            <a:ext cx="5867443" cy="56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5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1065</Words>
  <Application>Microsoft Office PowerPoint</Application>
  <PresentationFormat>Widescreen</PresentationFormat>
  <Paragraphs>120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Toshiaki Asakura</dc:creator>
  <cp:lastModifiedBy>利晃 朝倉</cp:lastModifiedBy>
  <cp:revision>201</cp:revision>
  <dcterms:created xsi:type="dcterms:W3CDTF">2023-05-31T09:39:35Z</dcterms:created>
  <dcterms:modified xsi:type="dcterms:W3CDTF">2023-07-12T21:34:52Z</dcterms:modified>
</cp:coreProperties>
</file>