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1" d="100"/>
          <a:sy n="91" d="100"/>
        </p:scale>
        <p:origin x="120"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3" name="CustomShape 3"/>
          <p:cNvSpPr/>
          <p:nvPr/>
        </p:nvSpPr>
        <p:spPr>
          <a:xfrm>
            <a:off x="2209240" y="6360840"/>
            <a:ext cx="9371623"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a:solidFill>
                  <a:srgbClr val="FFFFFF"/>
                </a:solidFill>
                <a:latin typeface="+mn-lt"/>
                <a:ea typeface="Arial"/>
              </a:rPr>
              <a:t>© 2016-2019 Siemens AG, Linux Foundation (Translated by Kouki Hama, </a:t>
            </a:r>
            <a:r>
              <a:rPr lang="en-US" altLang="ja-JP" sz="1400" b="0" strike="noStrike" spc="-1" dirty="0" err="1">
                <a:solidFill>
                  <a:srgbClr val="FFFFFF"/>
                </a:solidFill>
                <a:latin typeface="+mn-lt"/>
                <a:ea typeface="Arial"/>
              </a:rPr>
              <a:t>OpenChain</a:t>
            </a:r>
            <a:r>
              <a:rPr lang="en-US" altLang="ja-JP" sz="1400" b="0" strike="noStrike" spc="-1" dirty="0">
                <a:solidFill>
                  <a:srgbClr val="FFFFFF"/>
                </a:solidFill>
                <a:latin typeface="+mn-lt"/>
                <a:ea typeface="Arial"/>
              </a:rPr>
              <a:t> Japan WG) -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8" name="CustomShape 3"/>
          <p:cNvSpPr/>
          <p:nvPr/>
        </p:nvSpPr>
        <p:spPr>
          <a:xfrm>
            <a:off x="2175641" y="6388200"/>
            <a:ext cx="9385737"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2016-2019 Siemens AG, Linux Foundation </a:t>
            </a:r>
            <a:r>
              <a:rPr lang="en-US" altLang="ja-JP" sz="1400" b="0" strike="noStrike" spc="-1" dirty="0">
                <a:solidFill>
                  <a:srgbClr val="FFFFFF"/>
                </a:solidFill>
                <a:latin typeface="+mn-lt"/>
                <a:ea typeface="Arial"/>
              </a:rPr>
              <a:t>(Translated by Kouki Hama, </a:t>
            </a:r>
            <a:r>
              <a:rPr lang="en-US" altLang="ja-JP" sz="1400" b="0" strike="noStrike" spc="-1" dirty="0" err="1">
                <a:solidFill>
                  <a:srgbClr val="FFFFFF"/>
                </a:solidFill>
                <a:latin typeface="+mn-lt"/>
                <a:ea typeface="Arial"/>
              </a:rPr>
              <a:t>OpenChain</a:t>
            </a:r>
            <a:r>
              <a:rPr lang="en-US" altLang="ja-JP" sz="1400" b="0" strike="noStrike" spc="-1" dirty="0">
                <a:solidFill>
                  <a:srgbClr val="FFFFFF"/>
                </a:solidFill>
                <a:latin typeface="+mn-lt"/>
                <a:ea typeface="Arial"/>
              </a:rPr>
              <a:t> Japan WG) - CC-BY-SA 4.0 </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19;p3"/>
          <p:cNvPicPr/>
          <p:nvPr/>
        </p:nvPicPr>
        <p:blipFill>
          <a:blip r:embed="rId15"/>
          <a:srcRect t="88194" b="-88194"/>
          <a:stretch/>
        </p:blipFill>
        <p:spPr>
          <a:xfrm>
            <a:off x="-41400" y="-64800"/>
            <a:ext cx="12398040" cy="4056120"/>
          </a:xfrm>
          <a:prstGeom prst="rect">
            <a:avLst/>
          </a:prstGeom>
          <a:ln>
            <a:noFill/>
          </a:ln>
        </p:spPr>
      </p:pic>
      <p:sp>
        <p:nvSpPr>
          <p:cNvPr id="51" name="PlaceHolder 5"/>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52" name="PlaceHolder 6"/>
          <p:cNvSpPr>
            <a:spLocks noGrp="1"/>
          </p:cNvSpPr>
          <p:nvPr>
            <p:ph type="body"/>
          </p:nvPr>
        </p:nvSpPr>
        <p:spPr>
          <a:xfrm>
            <a:off x="83808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53" name="PlaceHolder 7"/>
          <p:cNvSpPr>
            <a:spLocks noGrp="1"/>
          </p:cNvSpPr>
          <p:nvPr>
            <p:ph type="body"/>
          </p:nvPr>
        </p:nvSpPr>
        <p:spPr>
          <a:xfrm>
            <a:off x="622620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1" name="テキスト ボックス 10"/>
          <p:cNvSpPr txBox="1"/>
          <p:nvPr userDrawn="1"/>
        </p:nvSpPr>
        <p:spPr>
          <a:xfrm>
            <a:off x="11467070" y="6386760"/>
            <a:ext cx="72538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1" name="Google Shape;9;p1"/>
          <p:cNvPicPr/>
          <p:nvPr/>
        </p:nvPicPr>
        <p:blipFill>
          <a:blip r:embed="rId14"/>
          <a:stretch/>
        </p:blipFill>
        <p:spPr>
          <a:xfrm>
            <a:off x="9884520" y="5493600"/>
            <a:ext cx="1468440" cy="787680"/>
          </a:xfrm>
          <a:prstGeom prst="rect">
            <a:avLst/>
          </a:prstGeom>
          <a:ln>
            <a:noFill/>
          </a:ln>
        </p:spPr>
      </p:pic>
      <p:sp>
        <p:nvSpPr>
          <p:cNvPr id="93" name="CustomShape 3"/>
          <p:cNvSpPr/>
          <p:nvPr/>
        </p:nvSpPr>
        <p:spPr>
          <a:xfrm>
            <a:off x="2406869" y="6387480"/>
            <a:ext cx="9175051"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2016-2019 Siemens AG, Linux Foundation </a:t>
            </a:r>
            <a:r>
              <a:rPr lang="en-US" altLang="ja-JP" sz="1400" b="0" strike="noStrike" spc="-1" dirty="0">
                <a:solidFill>
                  <a:srgbClr val="FFFFFF"/>
                </a:solidFill>
                <a:latin typeface="+mn-lt"/>
                <a:ea typeface="Arial"/>
              </a:rPr>
              <a:t>(Translated by Kouki Hama, </a:t>
            </a:r>
            <a:r>
              <a:rPr lang="en-US" altLang="ja-JP" sz="1400" b="0" strike="noStrike" spc="-1" dirty="0" err="1">
                <a:solidFill>
                  <a:srgbClr val="FFFFFF"/>
                </a:solidFill>
                <a:latin typeface="+mn-lt"/>
                <a:ea typeface="Arial"/>
              </a:rPr>
              <a:t>OpenChain</a:t>
            </a:r>
            <a:r>
              <a:rPr lang="en-US" altLang="ja-JP" sz="1400" b="0" strike="noStrike" spc="-1" dirty="0">
                <a:solidFill>
                  <a:srgbClr val="FFFFFF"/>
                </a:solidFill>
                <a:latin typeface="+mn-lt"/>
                <a:ea typeface="Arial"/>
              </a:rPr>
              <a:t> Japan WG)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9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95" name="Google Shape;24;p4"/>
          <p:cNvPicPr/>
          <p:nvPr/>
        </p:nvPicPr>
        <p:blipFill>
          <a:blip r:embed="rId15"/>
          <a:srcRect t="88194" b="-88194"/>
          <a:stretch/>
        </p:blipFill>
        <p:spPr>
          <a:xfrm>
            <a:off x="-41400" y="-64800"/>
            <a:ext cx="12398040" cy="4056120"/>
          </a:xfrm>
          <a:prstGeom prst="rect">
            <a:avLst/>
          </a:prstGeom>
          <a:ln>
            <a:noFill/>
          </a:ln>
        </p:spPr>
      </p:pic>
      <p:sp>
        <p:nvSpPr>
          <p:cNvPr id="9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07709" y="638676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opensource.org/licenses/mit-license.php" TargetMode="External"/><Relationship Id="rId2" Type="http://schemas.openxmlformats.org/officeDocument/2006/relationships/hyperlink" Target="https://ja.osdn.net/projects/opensource/wiki/licenses/MIT_license"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ja.wikipedia.org/wiki/%E6%96%87%E5%AD%A6%E7%9A%84%E5%8F%8A%E3%81%B3%E7%BE%8E%E8%A1%93%E7%9A%84%E8%91%97%E4%BD%9C%E7%89%A9%E3%81%AE%E4%BF%9D%E8%AD%B7%E3%81%AB%E9%96%A2%E3%81%99%E3%82%8B%E3%83%99%E3%83%AB%E3%83%8C%E6%9D%A1%E7%B4%84" TargetMode="External"/><Relationship Id="rId2" Type="http://schemas.openxmlformats.org/officeDocument/2006/relationships/hyperlink" Target="https://en.wikipedia.org/wiki/Berne_Convention"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ssology.org" TargetMode="External"/><Relationship Id="rId7" Type="http://schemas.openxmlformats.org/officeDocument/2006/relationships/hyperlink" Target="https://github.com/sw360/sw360portal"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5.xml"/><Relationship Id="rId6" Type="http://schemas.openxmlformats.org/officeDocument/2006/relationships/hyperlink" Target="https://www.openchainproject.org" TargetMode="External"/><Relationship Id="rId5" Type="http://schemas.openxmlformats.org/officeDocument/2006/relationships/hyperlink" Target="https://www.spdx.org" TargetMode="External"/><Relationship Id="rId4" Type="http://schemas.openxmlformats.org/officeDocument/2006/relationships/hyperlink" Target="https://github.com/fossology/fossolog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ldrlegal.com/" TargetMode="External"/><Relationship Id="rId2" Type="http://schemas.openxmlformats.org/officeDocument/2006/relationships/hyperlink" Target="https://training.linuxfoundation.org/linux-courses/open-source-compliance-courses/compliance-basics-for-developers"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dx.org/licenses/"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hyperlink" Target="https://www.osadl.org/Access-to-raw-data.oss-compliance-raw-data-access.0.html" TargetMode="Externa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ＭＳ Ｐゴシック" panose="020B0600070205080204" pitchFamily="50" charset="-128"/>
                <a:ea typeface="ＭＳ Ｐゴシック" panose="020B0600070205080204" pitchFamily="50" charset="-128"/>
              </a:rPr>
              <a:t>FOSSology: </a:t>
            </a:r>
            <a:r>
              <a:rPr lang="ja-JP" altLang="en-US" sz="4800" b="1" spc="-1" dirty="0">
                <a:solidFill>
                  <a:srgbClr val="000000"/>
                </a:solidFill>
                <a:latin typeface="ＭＳ Ｐゴシック" panose="020B0600070205080204" pitchFamily="50" charset="-128"/>
                <a:ea typeface="ＭＳ Ｐゴシック" panose="020B0600070205080204" pitchFamily="50" charset="-128"/>
              </a:rPr>
              <a:t>ライセンス分析</a:t>
            </a:r>
            <a:endParaRPr lang="en-US" sz="4800" b="0" strike="noStrike" spc="-1" dirty="0">
              <a:latin typeface="ＭＳ Ｐゴシック" panose="020B0600070205080204" pitchFamily="50" charset="-128"/>
              <a:ea typeface="ＭＳ Ｐゴシック" panose="020B0600070205080204" pitchFamily="50" charset="-128"/>
            </a:endParaRPr>
          </a:p>
        </p:txBody>
      </p:sp>
      <p:sp>
        <p:nvSpPr>
          <p:cNvPr id="135"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ＭＳ ゴシック" panose="020B0609070205080204" pitchFamily="49" charset="-128"/>
                <a:ea typeface="ＭＳ ゴシック" panose="020B0609070205080204" pitchFamily="49" charset="-128"/>
              </a:rPr>
              <a:t>Part I:</a:t>
            </a:r>
            <a:r>
              <a:rPr lang="ja-JP" altLang="en-US" sz="2400" b="0" strike="noStrike" spc="-1" dirty="0">
                <a:solidFill>
                  <a:srgbClr val="111111"/>
                </a:solidFill>
                <a:latin typeface="ＭＳ ゴシック" panose="020B0609070205080204" pitchFamily="49" charset="-128"/>
                <a:ea typeface="ＭＳ ゴシック" panose="020B0609070205080204" pitchFamily="49" charset="-128"/>
              </a:rPr>
              <a:t>なぜライセンスを見る必要があるのか</a:t>
            </a:r>
            <a:r>
              <a:rPr lang="en-US" sz="2400" b="0" strike="noStrike" spc="-1" dirty="0">
                <a:solidFill>
                  <a:srgbClr val="111111"/>
                </a:solidFill>
                <a:latin typeface="ＭＳ ゴシック" panose="020B0609070205080204" pitchFamily="49" charset="-128"/>
                <a:ea typeface="ＭＳ ゴシック" panose="020B0609070205080204" pitchFamily="49" charset="-128"/>
              </a:rPr>
              <a:t>?</a:t>
            </a:r>
            <a:endParaRPr lang="en-US" sz="24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269644"/>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ライセンスの例</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注意する必要があること</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Open Sans"/>
                <a:ea typeface="Open Sans"/>
              </a:rPr>
              <a:t>5</a:t>
            </a:r>
            <a:endParaRPr lang="en-US" sz="3200" b="0" strike="noStrike" spc="-1" dirty="0">
              <a:latin typeface="Arial"/>
            </a:endParaRPr>
          </a:p>
        </p:txBody>
      </p:sp>
      <p:sp>
        <p:nvSpPr>
          <p:cNvPr id="166" name="CustomShape 2"/>
          <p:cNvSpPr/>
          <p:nvPr/>
        </p:nvSpPr>
        <p:spPr>
          <a:xfrm>
            <a:off x="420240" y="1594444"/>
            <a:ext cx="77594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Copyright (C) 2008 - 2015 ***, Inc.  All rights reserved.</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Permission is hereby granted, free of charge, to any person obtaining a copy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of this software and associated documentation files (the "Software"), to deal</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in the Software without restriction, including without limitation the rights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to use, copy, modify, merge, publish, distribute, sublicense, and/or sell</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copies of the Software, and to permit persons to whom the Software is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furnished to do so, subject to the following conditions: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The above copyright notice and this permission notice shall be included in</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all copies or substantial portions of the Software.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Use of the Software is limited solely to applications: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 running on a *** device, or</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(b) that interact with a *** device through a bus or interconnect.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THE SOFTWARE IS PROVIDED "AS IS", WITHOUT WARRANTY OF ANY KIND, EXPRESS OR</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IMPLIED, INCLUDING BUT NOT LIMITED TO THE WARRANTIES OF MERCHANTABILITY,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FITNESS FOR A PARTICULAR PURPOSE AND NONINFRINGEMENT. IN NO EVENT SHALL THE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t>
            </a:r>
            <a:r>
              <a:rPr lang="en-US" sz="1200" b="0" i="1" strike="noStrike" spc="-1" dirty="0">
                <a:solidFill>
                  <a:srgbClr val="000000"/>
                </a:solidFill>
                <a:latin typeface="Calibri"/>
                <a:ea typeface="Calibri"/>
              </a:rPr>
              <a:t>*** </a:t>
            </a:r>
            <a:r>
              <a:rPr lang="en-US" sz="1200" b="0" i="1" strike="noStrike" spc="-1" dirty="0">
                <a:solidFill>
                  <a:srgbClr val="000000"/>
                </a:solidFill>
                <a:latin typeface="Arial"/>
                <a:ea typeface="Arial"/>
              </a:rPr>
              <a:t> CONSORTIUM BE LIABLE FOR ANY CLAIM, DAMAGES OR OTHER LIABILITY,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WHETHER IN AN ACTION OF CONTRACT, TORT OR OTHERWISE, ARISING FROM, OUT OF</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OR IN CONNECTION WITH THE SOFTWARE OR THE USE OR OTHER DEALINGS IN THE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SOFTWARE.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p:txBody>
      </p:sp>
      <p:sp>
        <p:nvSpPr>
          <p:cNvPr id="167" name="CustomShape 3"/>
          <p:cNvSpPr/>
          <p:nvPr/>
        </p:nvSpPr>
        <p:spPr>
          <a:xfrm>
            <a:off x="7487279" y="1673280"/>
            <a:ext cx="4489861" cy="2389054"/>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8" name="CustomShape 4"/>
          <p:cNvSpPr/>
          <p:nvPr/>
        </p:nvSpPr>
        <p:spPr>
          <a:xfrm>
            <a:off x="7424403" y="1727469"/>
            <a:ext cx="4615611" cy="3196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1600" b="1" spc="-1" dirty="0">
                <a:solidFill>
                  <a:srgbClr val="000000"/>
                </a:solidFill>
                <a:latin typeface="Arial"/>
                <a:ea typeface="Arial"/>
              </a:rPr>
              <a:t>他の実例</a:t>
            </a:r>
            <a:r>
              <a:rPr lang="en-US" sz="1600" b="1" strike="noStrike" spc="-1" dirty="0">
                <a:solidFill>
                  <a:srgbClr val="000000"/>
                </a:solidFill>
                <a:latin typeface="Arial"/>
                <a:ea typeface="Arial"/>
              </a:rPr>
              <a:t>:</a:t>
            </a:r>
            <a:endParaRPr lang="en-US" sz="1600" b="0" strike="noStrike" spc="-1" dirty="0">
              <a:latin typeface="Arial"/>
            </a:endParaRPr>
          </a:p>
          <a:p>
            <a:pPr marL="171360" indent="-170640">
              <a:lnSpc>
                <a:spcPct val="100000"/>
              </a:lnSpc>
              <a:spcBef>
                <a:spcPts val="1001"/>
              </a:spcBef>
              <a:buClr>
                <a:srgbClr val="000000"/>
              </a:buClr>
              <a:buFont typeface="Arial"/>
              <a:buChar char="•"/>
            </a:pPr>
            <a:r>
              <a:rPr lang="en-US" altLang="ja-JP" sz="1600" b="0" strike="noStrike" spc="-1" dirty="0">
                <a:solidFill>
                  <a:srgbClr val="000000"/>
                </a:solidFill>
                <a:latin typeface="ＭＳ ゴシック" panose="020B0609070205080204" pitchFamily="49" charset="-128"/>
                <a:ea typeface="ＭＳ ゴシック" panose="020B0609070205080204" pitchFamily="49" charset="-128"/>
              </a:rPr>
              <a:t>MIT</a:t>
            </a: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ライセンステキストに基づいている</a:t>
            </a:r>
            <a:endParaRPr lang="en-US" altLang="ja-JP" sz="1600" b="0" strike="noStrike" spc="-1" dirty="0">
              <a:solidFill>
                <a:srgbClr val="000000"/>
              </a:solidFill>
              <a:latin typeface="ＭＳ ゴシック" panose="020B0609070205080204" pitchFamily="49" charset="-128"/>
              <a:ea typeface="ＭＳ ゴシック" panose="020B0609070205080204" pitchFamily="49" charset="-128"/>
            </a:endParaRPr>
          </a:p>
          <a:p>
            <a:pPr marL="171360" indent="-170640">
              <a:lnSpc>
                <a:spcPct val="100000"/>
              </a:lnSpc>
              <a:spcBef>
                <a:spcPts val="1001"/>
              </a:spcBef>
              <a:buClr>
                <a:srgbClr val="000000"/>
              </a:buClr>
              <a:buFont typeface="Arial"/>
              <a:buChar char="•"/>
            </a:pPr>
            <a:r>
              <a:rPr lang="en-US" sz="1600" b="0" strike="noStrike" spc="-1" dirty="0">
                <a:solidFill>
                  <a:srgbClr val="000000"/>
                </a:solidFill>
                <a:latin typeface="ＭＳ ゴシック" panose="020B0609070205080204" pitchFamily="49" charset="-128"/>
                <a:ea typeface="ＭＳ ゴシック" panose="020B0609070205080204" pitchFamily="49" charset="-128"/>
              </a:rPr>
              <a:t>MIT license: </a:t>
            </a:r>
            <a:r>
              <a:rPr lang="ja-JP" altLang="en-US" sz="1600" spc="-1" dirty="0">
                <a:solidFill>
                  <a:srgbClr val="000000"/>
                </a:solidFill>
                <a:latin typeface="ＭＳ ゴシック" panose="020B0609070205080204" pitchFamily="49" charset="-128"/>
                <a:ea typeface="ＭＳ ゴシック" panose="020B0609070205080204" pitchFamily="49" charset="-128"/>
              </a:rPr>
              <a:t>著名</a:t>
            </a:r>
            <a:r>
              <a:rPr lang="en-US" sz="16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パーミッシブ</a:t>
            </a: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　</a:t>
            </a:r>
            <a:r>
              <a:rPr lang="en-US" altLang="ja-JP" sz="1600"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寛容</a:t>
            </a:r>
            <a:r>
              <a:rPr lang="en-US" altLang="ja-JP" sz="1600" b="0" strike="noStrike" spc="-1" dirty="0">
                <a:solidFill>
                  <a:srgbClr val="000000"/>
                </a:solidFill>
                <a:latin typeface="ＭＳ ゴシック" panose="020B0609070205080204" pitchFamily="49" charset="-128"/>
                <a:ea typeface="ＭＳ ゴシック" panose="020B0609070205080204" pitchFamily="49" charset="-128"/>
              </a:rPr>
              <a:t>)</a:t>
            </a:r>
            <a:endParaRPr lang="en-US" altLang="ja-JP" sz="1600" spc="-1" dirty="0">
              <a:solidFill>
                <a:srgbClr val="000000"/>
              </a:solidFill>
              <a:latin typeface="ＭＳ ゴシック" panose="020B0609070205080204" pitchFamily="49" charset="-128"/>
              <a:ea typeface="ＭＳ ゴシック" panose="020B0609070205080204" pitchFamily="49" charset="-128"/>
            </a:endParaRPr>
          </a:p>
          <a:p>
            <a:pPr marL="171360" indent="-170640">
              <a:lnSpc>
                <a:spcPct val="100000"/>
              </a:lnSpc>
              <a:spcBef>
                <a:spcPts val="1001"/>
              </a:spcBef>
              <a:buClr>
                <a:srgbClr val="000000"/>
              </a:buClr>
              <a:buFont typeface="Arial"/>
              <a:buChar char="•"/>
            </a:pP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元のライセンステキストに</a:t>
            </a:r>
            <a:r>
              <a:rPr lang="en-US" altLang="ja-JP" sz="1600" b="0" strike="noStrike" spc="-1" dirty="0">
                <a:solidFill>
                  <a:srgbClr val="000000"/>
                </a:solidFill>
                <a:latin typeface="ＭＳ ゴシック" panose="020B0609070205080204" pitchFamily="49" charset="-128"/>
                <a:ea typeface="ＭＳ ゴシック" panose="020B0609070205080204" pitchFamily="49" charset="-128"/>
              </a:rPr>
              <a:t>2</a:t>
            </a: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つ条件が不可</a:t>
            </a:r>
            <a:endParaRPr lang="en-US" sz="1600" b="0" strike="noStrike" spc="-1" dirty="0">
              <a:latin typeface="ＭＳ ゴシック" panose="020B0609070205080204" pitchFamily="49" charset="-128"/>
              <a:ea typeface="ＭＳ ゴシック" panose="020B0609070205080204" pitchFamily="49" charset="-128"/>
            </a:endParaRPr>
          </a:p>
          <a:p>
            <a:pPr marL="628560" lvl="1" indent="-170640">
              <a:lnSpc>
                <a:spcPct val="100000"/>
              </a:lnSpc>
              <a:buClr>
                <a:srgbClr val="000000"/>
              </a:buClr>
              <a:buFont typeface="Arial"/>
              <a:buChar char="•"/>
            </a:pPr>
            <a:r>
              <a:rPr lang="en-US" sz="1600"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 パーミッシブ</a:t>
            </a:r>
            <a:r>
              <a:rPr lang="ja-JP" altLang="en-US" sz="1600" b="0" strike="noStrike" spc="-1" dirty="0">
                <a:solidFill>
                  <a:srgbClr val="000000"/>
                </a:solidFill>
                <a:latin typeface="ＭＳ ゴシック" panose="020B0609070205080204" pitchFamily="49" charset="-128"/>
                <a:ea typeface="ＭＳ ゴシック" panose="020B0609070205080204" pitchFamily="49" charset="-128"/>
              </a:rPr>
              <a:t>でない</a:t>
            </a:r>
            <a:r>
              <a:rPr lang="en-US" sz="16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1600" b="0" strike="noStrike" spc="-1" dirty="0">
              <a:latin typeface="ＭＳ ゴシック" panose="020B0609070205080204" pitchFamily="49" charset="-128"/>
              <a:ea typeface="ＭＳ ゴシック" panose="020B0609070205080204" pitchFamily="49" charset="-128"/>
            </a:endParaRPr>
          </a:p>
          <a:p>
            <a:pPr marL="171360" indent="-170640">
              <a:lnSpc>
                <a:spcPct val="100000"/>
              </a:lnSpc>
              <a:spcBef>
                <a:spcPts val="1001"/>
              </a:spcBef>
              <a:buClr>
                <a:srgbClr val="000000"/>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正規表現のマッチングでは識別が非常に難しい</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 name="テキスト ボックス 1"/>
          <p:cNvSpPr txBox="1"/>
          <p:nvPr/>
        </p:nvSpPr>
        <p:spPr>
          <a:xfrm>
            <a:off x="201019" y="5793407"/>
            <a:ext cx="7978661" cy="461665"/>
          </a:xfrm>
          <a:prstGeom prst="rect">
            <a:avLst/>
          </a:prstGeom>
          <a:noFill/>
        </p:spPr>
        <p:txBody>
          <a:bodyPr wrap="square" rtlCol="0">
            <a:spAutoFit/>
          </a:bodyPr>
          <a:lstStyle/>
          <a:p>
            <a:r>
              <a:rPr kumimoji="1" lang="en-US" altLang="ja-JP" sz="1200" dirty="0"/>
              <a:t>*</a:t>
            </a:r>
            <a:r>
              <a:rPr kumimoji="1" lang="ja-JP" altLang="en-US" sz="1200" dirty="0"/>
              <a:t>訳注</a:t>
            </a:r>
            <a:r>
              <a:rPr lang="en-US" altLang="ja-JP" sz="1200" dirty="0"/>
              <a:t> </a:t>
            </a:r>
            <a:r>
              <a:rPr kumimoji="1" lang="en-US" altLang="ja-JP" sz="1200" dirty="0"/>
              <a:t>MIT</a:t>
            </a:r>
            <a:r>
              <a:rPr kumimoji="1" lang="ja-JP" altLang="en-US" sz="1200" dirty="0"/>
              <a:t>ライセンス日本語訳　</a:t>
            </a:r>
            <a:r>
              <a:rPr lang="en-US" altLang="ja-JP" sz="1200" dirty="0">
                <a:hlinkClick r:id="rId2"/>
              </a:rPr>
              <a:t>https://ja.osdn.net/projects/opensource/wiki/licenses%2FMIT_license</a:t>
            </a:r>
            <a:endParaRPr lang="en-US" altLang="ja-JP" sz="1200" dirty="0"/>
          </a:p>
          <a:p>
            <a:r>
              <a:rPr lang="en-US" altLang="ja-JP" sz="1200" dirty="0"/>
              <a:t>*</a:t>
            </a:r>
            <a:r>
              <a:rPr lang="ja-JP" altLang="en-US" sz="1200" dirty="0"/>
              <a:t>原文　</a:t>
            </a:r>
            <a:r>
              <a:rPr lang="en-US" altLang="ja-JP" sz="1200" dirty="0">
                <a:hlinkClick r:id="rId3"/>
              </a:rPr>
              <a:t>https://opensource.org/licenses/mit-license.php</a:t>
            </a:r>
            <a:endParaRPr kumimoji="1" lang="ja-JP" altLang="en-US" sz="1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838080" y="36504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無秩序</a:t>
            </a: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な例</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(1)</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0" name="CustomShape 2"/>
          <p:cNvSpPr/>
          <p:nvPr/>
        </p:nvSpPr>
        <p:spPr>
          <a:xfrm>
            <a:off x="838080" y="17496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Arial"/>
                <a:ea typeface="Arial"/>
              </a:rPr>
              <a:t>icu4j-3.4.4-sources.jar/src/com/ibm/icu/dev/demo/translit/DemoApplet.java</a:t>
            </a:r>
            <a:endParaRPr lang="en-US" sz="1200" b="0" strike="noStrike" spc="-1">
              <a:latin typeface="Arial"/>
            </a:endParaRPr>
          </a:p>
          <a:p>
            <a:pPr>
              <a:lnSpc>
                <a:spcPct val="100000"/>
              </a:lnSpc>
            </a:pPr>
            <a:r>
              <a:rPr lang="en-US" sz="1800" b="0" strike="noStrike" spc="-1">
                <a:solidFill>
                  <a:srgbClr val="000000"/>
                </a:solidFill>
                <a:latin typeface="Arial"/>
                <a:ea typeface="Arial"/>
              </a:rPr>
              <a:t>private static final String COPYRIGHT =</a:t>
            </a:r>
            <a:endParaRPr lang="en-US" sz="1800" b="0" strike="noStrike" spc="-1">
              <a:latin typeface="Arial"/>
            </a:endParaRPr>
          </a:p>
          <a:p>
            <a:pPr>
              <a:lnSpc>
                <a:spcPct val="100000"/>
              </a:lnSpc>
            </a:pPr>
            <a:r>
              <a:rPr lang="en-US" sz="1800" b="0" strike="noStrike" spc="-1">
                <a:solidFill>
                  <a:srgbClr val="000000"/>
                </a:solidFill>
                <a:latin typeface="Arial"/>
                <a:ea typeface="Arial"/>
              </a:rPr>
              <a:t>        "\u00A9 IBM Corporation 1999. All rights reserved.";</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icu4j-3.4.4-sources.jar/src/com/ibm/icu/dev/test/perf/data/collation/TestNames_Latin.txt</a:t>
            </a:r>
            <a:endParaRPr lang="en-US" sz="1200" b="0" strike="noStrike" spc="-1">
              <a:latin typeface="Arial"/>
            </a:endParaRPr>
          </a:p>
          <a:p>
            <a:pPr>
              <a:lnSpc>
                <a:spcPct val="100000"/>
              </a:lnSpc>
            </a:pPr>
            <a:r>
              <a:rPr lang="en-US" sz="1800" b="0" strike="noStrike" spc="-1">
                <a:solidFill>
                  <a:srgbClr val="000000"/>
                </a:solidFill>
                <a:latin typeface="Arial"/>
                <a:ea typeface="Arial"/>
              </a:rPr>
              <a:t>Almeida JÃºnior, JosÃ© Ferraz de</a:t>
            </a:r>
            <a:endParaRPr lang="en-US" sz="1800" b="0" strike="noStrike" spc="-1">
              <a:latin typeface="Arial"/>
            </a:endParaRPr>
          </a:p>
          <a:p>
            <a:pPr>
              <a:lnSpc>
                <a:spcPct val="100000"/>
              </a:lnSpc>
            </a:pPr>
            <a:r>
              <a:rPr lang="en-US" sz="1800" b="0" strike="noStrike" spc="-1">
                <a:solidFill>
                  <a:srgbClr val="000000"/>
                </a:solidFill>
                <a:latin typeface="Arial"/>
                <a:ea typeface="Arial"/>
              </a:rPr>
              <a:t>Alpern, Rami</a:t>
            </a:r>
            <a:endParaRPr lang="en-US" sz="1800" b="0" strike="noStrike" spc="-1">
              <a:latin typeface="Arial"/>
            </a:endParaRPr>
          </a:p>
          <a:p>
            <a:pPr>
              <a:lnSpc>
                <a:spcPct val="100000"/>
              </a:lnSpc>
            </a:pPr>
            <a:r>
              <a:rPr lang="en-US" sz="1800" b="0" strike="noStrike" spc="-1">
                <a:solidFill>
                  <a:srgbClr val="000000"/>
                </a:solidFill>
                <a:latin typeface="Arial"/>
                <a:ea typeface="Arial"/>
              </a:rPr>
              <a:t>Als, Peder</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icu4j-3.4.4-sources.jar/src/com/ibm/richtext/uiimpl/resources/FrameResources.java</a:t>
            </a:r>
            <a:endParaRPr lang="en-US" sz="12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 * Copyright (C) 2002-2004, International Business Machines Corporation and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 others. All Rights Reserved.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 name="テキスト ボックス 1"/>
          <p:cNvSpPr txBox="1"/>
          <p:nvPr/>
        </p:nvSpPr>
        <p:spPr>
          <a:xfrm>
            <a:off x="7405140" y="1349115"/>
            <a:ext cx="424721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訳注：左例の補足説明</a:t>
            </a:r>
            <a:endParaRPr lang="en-US" altLang="ja-JP" dirty="0"/>
          </a:p>
          <a:p>
            <a:pPr marL="285750" indent="-285750">
              <a:buFont typeface="Arial" panose="020B0604020202020204" pitchFamily="34" charset="0"/>
              <a:buChar char="•"/>
            </a:pPr>
            <a:r>
              <a:rPr lang="ja-JP" altLang="en-US" dirty="0"/>
              <a:t>文字コードが書かれている </a:t>
            </a:r>
            <a:r>
              <a:rPr lang="en-US" altLang="ja-JP" dirty="0"/>
              <a:t>(u00A9)</a:t>
            </a:r>
          </a:p>
          <a:p>
            <a:pPr marL="285750" indent="-285750">
              <a:buFont typeface="Arial" panose="020B0604020202020204" pitchFamily="34" charset="0"/>
              <a:buChar char="•"/>
            </a:pPr>
            <a:r>
              <a:rPr lang="ja-JP" altLang="en-US" dirty="0"/>
              <a:t>文字化け</a:t>
            </a:r>
          </a:p>
          <a:p>
            <a:pPr marL="285750" indent="-285750">
              <a:buFont typeface="Arial" panose="020B0604020202020204" pitchFamily="34" charset="0"/>
              <a:buChar char="•"/>
            </a:pPr>
            <a:r>
              <a:rPr lang="en-US" altLang="ja-JP" dirty="0"/>
              <a:t>All Rights Reserved </a:t>
            </a:r>
            <a:r>
              <a:rPr lang="ja-JP" altLang="en-US" dirty="0"/>
              <a:t>とだけ書かれていてライセンスが不明 </a:t>
            </a:r>
            <a:r>
              <a:rPr lang="en-US" altLang="ja-JP" dirty="0"/>
              <a:t>(</a:t>
            </a:r>
            <a:r>
              <a:rPr lang="ja-JP" altLang="en-US" dirty="0"/>
              <a:t>オープンソースとして使えない</a:t>
            </a:r>
            <a:r>
              <a:rPr lang="en-US" altLang="ja-JP" dirty="0"/>
              <a:t>)</a:t>
            </a:r>
          </a:p>
          <a:p>
            <a:pPr marL="285750" indent="-285750">
              <a:buFont typeface="Arial" panose="020B0604020202020204" pitchFamily="34" charset="0"/>
              <a:buChar char="•"/>
            </a:pP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38080" y="36504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無秩序</a:t>
            </a: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な例</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(2)</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2" name="CustomShape 2"/>
          <p:cNvSpPr/>
          <p:nvPr/>
        </p:nvSpPr>
        <p:spPr>
          <a:xfrm>
            <a:off x="91440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0000"/>
                </a:solidFill>
                <a:latin typeface="Arial"/>
                <a:ea typeface="Arial"/>
              </a:rPr>
              <a:t>/icu4j-3.4.4-sources.jar/</a:t>
            </a:r>
            <a:r>
              <a:rPr lang="en-US" sz="1200" b="0" strike="noStrike" spc="-1" dirty="0" err="1">
                <a:solidFill>
                  <a:srgbClr val="000000"/>
                </a:solidFill>
                <a:latin typeface="Arial"/>
                <a:ea typeface="Arial"/>
              </a:rPr>
              <a:t>src</a:t>
            </a:r>
            <a:r>
              <a:rPr lang="en-US" sz="1200" b="0" strike="noStrike" spc="-1" dirty="0">
                <a:solidFill>
                  <a:srgbClr val="000000"/>
                </a:solidFill>
                <a:latin typeface="Arial"/>
                <a:ea typeface="Arial"/>
              </a:rPr>
              <a:t>/com/</a:t>
            </a:r>
            <a:r>
              <a:rPr lang="en-US" sz="1200" b="0" strike="noStrike" spc="-1" dirty="0" err="1">
                <a:solidFill>
                  <a:srgbClr val="000000"/>
                </a:solidFill>
                <a:latin typeface="Arial"/>
                <a:ea typeface="Arial"/>
              </a:rPr>
              <a:t>ibm</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icu</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dev</a:t>
            </a:r>
            <a:r>
              <a:rPr lang="en-US" sz="1200" b="0" strike="noStrike" spc="-1" dirty="0">
                <a:solidFill>
                  <a:srgbClr val="000000"/>
                </a:solidFill>
                <a:latin typeface="Arial"/>
                <a:ea typeface="Arial"/>
              </a:rPr>
              <a:t>/tool/</a:t>
            </a:r>
            <a:r>
              <a:rPr lang="en-US" sz="1200" b="0" strike="noStrike" spc="-1" dirty="0" err="1">
                <a:solidFill>
                  <a:srgbClr val="000000"/>
                </a:solidFill>
                <a:latin typeface="Arial"/>
                <a:ea typeface="Arial"/>
              </a:rPr>
              <a:t>translit</a:t>
            </a:r>
            <a:r>
              <a:rPr lang="en-US" sz="1200" b="0" strike="noStrike" spc="-1" dirty="0">
                <a:solidFill>
                  <a:srgbClr val="000000"/>
                </a:solidFill>
                <a:latin typeface="Arial"/>
                <a:ea typeface="Arial"/>
              </a:rPr>
              <a:t>/dumpICUrules.bat</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Copyright (c) 1999-$THIS_YEAR, International Business Machines</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Corporation and others.  All Rights Reserved.</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THIS IS A MACHINE-GENERATED FILE</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r>
              <a:rPr lang="en-US" sz="1200" b="0" strike="noStrike" spc="-1" dirty="0">
                <a:solidFill>
                  <a:srgbClr val="000000"/>
                </a:solidFill>
                <a:latin typeface="Arial"/>
                <a:ea typeface="Arial"/>
              </a:rPr>
              <a:t>spring-web-4.1.5.RELEASE-sources.jar/org/</a:t>
            </a:r>
            <a:r>
              <a:rPr lang="en-US" sz="1200" b="0" strike="noStrike" spc="-1" dirty="0" err="1">
                <a:solidFill>
                  <a:srgbClr val="000000"/>
                </a:solidFill>
                <a:latin typeface="Arial"/>
                <a:ea typeface="Arial"/>
              </a:rPr>
              <a:t>springframework</a:t>
            </a:r>
            <a:r>
              <a:rPr lang="en-US" sz="1200" b="0" strike="noStrike" spc="-1" dirty="0">
                <a:solidFill>
                  <a:srgbClr val="000000"/>
                </a:solidFill>
                <a:latin typeface="Arial"/>
                <a:ea typeface="Arial"/>
              </a:rPr>
              <a:t>/web/method/support/UriComponentsContributor.java</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 Copyright 2013 the original author or authors.</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 Licensed under the Apache License, Version 2.0 (the "License");</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(authors given later with </a:t>
            </a:r>
            <a:r>
              <a:rPr lang="en-US" sz="1500" b="0" strike="noStrike" spc="-1" dirty="0" err="1">
                <a:solidFill>
                  <a:srgbClr val="000000"/>
                </a:solidFill>
                <a:latin typeface="Arial"/>
                <a:ea typeface="Arial"/>
              </a:rPr>
              <a:t>javadoc</a:t>
            </a:r>
            <a:r>
              <a:rPr lang="en-US" sz="1500" b="0" strike="noStrike" spc="-1" dirty="0">
                <a:solidFill>
                  <a:srgbClr val="000000"/>
                </a:solidFill>
                <a:latin typeface="Arial"/>
                <a:ea typeface="Arial"/>
              </a:rPr>
              <a:t> @author tag)</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r>
              <a:rPr lang="en-US" sz="1200" b="0" strike="noStrike" spc="-1" dirty="0">
                <a:solidFill>
                  <a:srgbClr val="000000"/>
                </a:solidFill>
                <a:latin typeface="Arial"/>
                <a:ea typeface="Arial"/>
              </a:rPr>
              <a:t>jena-2.6.4-sources.jar/com/</a:t>
            </a:r>
            <a:r>
              <a:rPr lang="en-US" sz="1200" b="0" strike="noStrike" spc="-1" dirty="0" err="1">
                <a:solidFill>
                  <a:srgbClr val="000000"/>
                </a:solidFill>
                <a:latin typeface="Arial"/>
                <a:ea typeface="Arial"/>
              </a:rPr>
              <a:t>hp</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hpl</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jena</a:t>
            </a:r>
            <a:r>
              <a:rPr lang="en-US" sz="1200" b="0" strike="noStrike" spc="-1" dirty="0">
                <a:solidFill>
                  <a:srgbClr val="000000"/>
                </a:solidFill>
                <a:latin typeface="Arial"/>
                <a:ea typeface="Arial"/>
              </a:rPr>
              <a:t>/vocabulary/OWL2.java</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 Copyright 2010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[See end of file]</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$Id: OWL2.java,v 1.1 2010/01/11 09:17:04 </a:t>
            </a:r>
            <a:r>
              <a:rPr lang="en-US" sz="1500" b="0" strike="noStrike" spc="-1" dirty="0" err="1">
                <a:solidFill>
                  <a:srgbClr val="000000"/>
                </a:solidFill>
                <a:latin typeface="Arial"/>
                <a:ea typeface="Arial"/>
              </a:rPr>
              <a:t>chris-dollin</a:t>
            </a:r>
            <a:r>
              <a:rPr lang="en-US" sz="1500" b="0" strike="noStrike" spc="-1" dirty="0">
                <a:solidFill>
                  <a:srgbClr val="000000"/>
                </a:solidFill>
                <a:latin typeface="Arial"/>
                <a:ea typeface="Arial"/>
              </a:rPr>
              <a:t> </a:t>
            </a:r>
            <a:r>
              <a:rPr lang="en-US" sz="1500" b="0" strike="noStrike" spc="-1" dirty="0" err="1">
                <a:solidFill>
                  <a:srgbClr val="000000"/>
                </a:solidFill>
                <a:latin typeface="Arial"/>
                <a:ea typeface="Arial"/>
              </a:rPr>
              <a:t>Exp</a:t>
            </a:r>
            <a:r>
              <a:rPr lang="en-US" sz="1500" b="0" strike="noStrike" spc="-1" dirty="0">
                <a:solidFill>
                  <a:srgbClr val="000000"/>
                </a:solidFill>
                <a:latin typeface="Arial"/>
                <a:ea typeface="Arial"/>
              </a:rPr>
              <a:t>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
        <p:nvSpPr>
          <p:cNvPr id="4" name="テキスト ボックス 3">
            <a:extLst>
              <a:ext uri="{FF2B5EF4-FFF2-40B4-BE49-F238E27FC236}">
                <a16:creationId xmlns:a16="http://schemas.microsoft.com/office/drawing/2014/main" id="{99C500F9-F38B-45A3-9FEE-02753A214E6E}"/>
              </a:ext>
            </a:extLst>
          </p:cNvPr>
          <p:cNvSpPr txBox="1"/>
          <p:nvPr/>
        </p:nvSpPr>
        <p:spPr>
          <a:xfrm>
            <a:off x="7405140" y="1349115"/>
            <a:ext cx="4440019"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訳注：左例の補足説明</a:t>
            </a:r>
            <a:endParaRPr lang="en-US" altLang="ja-JP" dirty="0"/>
          </a:p>
          <a:p>
            <a:pPr marL="179388" indent="-179388">
              <a:buFont typeface="Arial" panose="020B0604020202020204" pitchFamily="34" charset="0"/>
              <a:buChar char="•"/>
            </a:pPr>
            <a:r>
              <a:rPr lang="ja-JP" altLang="en-US" dirty="0"/>
              <a:t>年が変数 </a:t>
            </a:r>
            <a:r>
              <a:rPr lang="en-US" altLang="ja-JP" dirty="0"/>
              <a:t>($THIS_YEAR)</a:t>
            </a:r>
          </a:p>
          <a:p>
            <a:pPr marL="179388" indent="-179388">
              <a:buFont typeface="Arial" panose="020B0604020202020204" pitchFamily="34" charset="0"/>
              <a:buChar char="•"/>
            </a:pPr>
            <a:r>
              <a:rPr lang="ja-JP" altLang="en-US" dirty="0"/>
              <a:t>著作者が </a:t>
            </a:r>
            <a:r>
              <a:rPr lang="en-US" altLang="ja-JP" dirty="0"/>
              <a:t>"the original author or authors" </a:t>
            </a:r>
            <a:r>
              <a:rPr lang="ja-JP" altLang="en-US" dirty="0"/>
              <a:t>とだけ書かれていて、著作者名は</a:t>
            </a:r>
            <a:r>
              <a:rPr lang="en-US" altLang="ja-JP" dirty="0" err="1"/>
              <a:t>javadoc</a:t>
            </a:r>
            <a:r>
              <a:rPr lang="ja-JP" altLang="en-US" dirty="0"/>
              <a:t>に別途記載</a:t>
            </a:r>
          </a:p>
          <a:p>
            <a:pPr marL="179388" indent="-179388">
              <a:buFont typeface="Arial" panose="020B0604020202020204" pitchFamily="34" charset="0"/>
              <a:buChar char="•"/>
            </a:pPr>
            <a:r>
              <a:rPr lang="ja-JP" altLang="en-US" dirty="0"/>
              <a:t>著作者名をファイルの末尾に別途記載</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a:solidFill>
                  <a:srgbClr val="000000"/>
                </a:solidFill>
                <a:latin typeface="ＭＳ ゴシック" panose="020B0609070205080204" pitchFamily="49" charset="-128"/>
                <a:ea typeface="ＭＳ ゴシック" panose="020B0609070205080204" pitchFamily="49" charset="-128"/>
              </a:rPr>
              <a:t>コピーライト表記例</a:t>
            </a:r>
            <a:r>
              <a:rPr lang="en-US" sz="3200" b="1" strike="noStrike" spc="-1" dirty="0">
                <a:solidFill>
                  <a:srgbClr val="000000"/>
                </a:solidFill>
                <a:latin typeface="Open Sans"/>
                <a:ea typeface="Open Sans"/>
              </a:rPr>
              <a:t>– </a:t>
            </a:r>
            <a:r>
              <a:rPr lang="ja-JP" altLang="en-US" sz="3200" b="1" strike="noStrike" spc="-1" dirty="0">
                <a:solidFill>
                  <a:srgbClr val="000000"/>
                </a:solidFill>
                <a:latin typeface="ＭＳ ゴシック" panose="020B0609070205080204" pitchFamily="49" charset="-128"/>
                <a:ea typeface="ＭＳ ゴシック" panose="020B0609070205080204" pitchFamily="49" charset="-128"/>
              </a:rPr>
              <a:t>明確化にする必要があること</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74" name="CustomShape 2"/>
          <p:cNvSpPr/>
          <p:nvPr/>
        </p:nvSpPr>
        <p:spPr>
          <a:xfrm>
            <a:off x="838080" y="168984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42360">
              <a:lnSpc>
                <a:spcPct val="90000"/>
              </a:lnSpc>
              <a:buClr>
                <a:srgbClr val="3C464B"/>
              </a:buClr>
              <a:buFont typeface="Noto Sans Symbols"/>
              <a:buAutoNum type="arabicPeriod"/>
            </a:pPr>
            <a:r>
              <a:rPr lang="ja-JP" altLang="en-US" sz="1670" b="1" spc="-1" dirty="0">
                <a:solidFill>
                  <a:srgbClr val="000000"/>
                </a:solidFill>
                <a:latin typeface="ＭＳ ゴシック" panose="020B0609070205080204" pitchFamily="49" charset="-128"/>
                <a:ea typeface="ＭＳ ゴシック" panose="020B0609070205080204" pitchFamily="49" charset="-128"/>
              </a:rPr>
              <a:t>表記が不完全な例</a:t>
            </a:r>
            <a:endParaRPr lang="en-US" sz="1670" b="0" strike="noStrike" spc="-1" dirty="0">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spc="-1" dirty="0">
                <a:solidFill>
                  <a:srgbClr val="000000"/>
                </a:solidFill>
                <a:latin typeface="ＭＳ ゴシック" panose="020B0609070205080204" pitchFamily="49" charset="-128"/>
                <a:ea typeface="ＭＳ ゴシック" panose="020B0609070205080204" pitchFamily="49" charset="-128"/>
              </a:rPr>
              <a:t>西暦がない</a:t>
            </a:r>
            <a:endParaRPr lang="en-US" sz="1670" b="0" strike="noStrike" spc="-1" dirty="0">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spc="-1" dirty="0">
                <a:solidFill>
                  <a:srgbClr val="000000"/>
                </a:solidFill>
                <a:latin typeface="ＭＳ ゴシック" panose="020B0609070205080204" pitchFamily="49" charset="-128"/>
                <a:ea typeface="ＭＳ ゴシック" panose="020B0609070205080204" pitchFamily="49" charset="-128"/>
              </a:rPr>
              <a:t>個人名</a:t>
            </a:r>
            <a:r>
              <a:rPr lang="en-US" sz="167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670" b="0" strike="noStrike" spc="-1" dirty="0">
                <a:solidFill>
                  <a:srgbClr val="000000"/>
                </a:solidFill>
                <a:latin typeface="ＭＳ ゴシック" panose="020B0609070205080204" pitchFamily="49" charset="-128"/>
                <a:ea typeface="ＭＳ ゴシック" panose="020B0609070205080204" pitchFamily="49" charset="-128"/>
              </a:rPr>
              <a:t>や</a:t>
            </a:r>
            <a:r>
              <a:rPr lang="en-US" sz="167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670" b="0" strike="noStrike" spc="-1" dirty="0">
                <a:solidFill>
                  <a:srgbClr val="000000"/>
                </a:solidFill>
                <a:latin typeface="ＭＳ ゴシック" panose="020B0609070205080204" pitchFamily="49" charset="-128"/>
                <a:ea typeface="ＭＳ ゴシック" panose="020B0609070205080204" pitchFamily="49" charset="-128"/>
              </a:rPr>
              <a:t>組織名</a:t>
            </a:r>
            <a:r>
              <a:rPr lang="ja-JP" altLang="en-US" sz="1670" spc="-1" dirty="0">
                <a:solidFill>
                  <a:srgbClr val="000000"/>
                </a:solidFill>
                <a:latin typeface="ＭＳ ゴシック" panose="020B0609070205080204" pitchFamily="49" charset="-128"/>
                <a:ea typeface="ＭＳ ゴシック" panose="020B0609070205080204" pitchFamily="49" charset="-128"/>
              </a:rPr>
              <a:t>がない</a:t>
            </a:r>
            <a:endParaRPr lang="en-US" sz="1670" b="0" strike="noStrike" spc="-1" dirty="0">
              <a:latin typeface="ＭＳ ゴシック" panose="020B0609070205080204" pitchFamily="49" charset="-128"/>
              <a:ea typeface="ＭＳ ゴシック" panose="020B0609070205080204" pitchFamily="49" charset="-128"/>
            </a:endParaRPr>
          </a:p>
          <a:p>
            <a:pPr marL="343080" lvl="1" indent="-342360">
              <a:lnSpc>
                <a:spcPct val="90000"/>
              </a:lnSpc>
              <a:spcBef>
                <a:spcPts val="1001"/>
              </a:spcBef>
              <a:buClr>
                <a:srgbClr val="3C464B"/>
              </a:buClr>
              <a:buFont typeface="Noto Sans Symbols"/>
              <a:buAutoNum type="arabicPeriod"/>
            </a:pPr>
            <a:r>
              <a:rPr lang="ja-JP" altLang="en-US" sz="1670" b="1" strike="noStrike" spc="-1" dirty="0">
                <a:solidFill>
                  <a:srgbClr val="000000"/>
                </a:solidFill>
                <a:latin typeface="ＭＳ ゴシック" panose="020B0609070205080204" pitchFamily="49" charset="-128"/>
                <a:ea typeface="ＭＳ ゴシック" panose="020B0609070205080204" pitchFamily="49" charset="-128"/>
              </a:rPr>
              <a:t>コピーライト表記が無い</a:t>
            </a:r>
            <a:endParaRPr lang="en-US" sz="1670" b="0" strike="noStrike" spc="-1" dirty="0">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en-US" sz="1670" spc="-1" dirty="0">
                <a:solidFill>
                  <a:srgbClr val="000000"/>
                </a:solidFill>
                <a:latin typeface="ＭＳ ゴシック" panose="020B0609070205080204" pitchFamily="49" charset="-128"/>
                <a:ea typeface="ＭＳ ゴシック" panose="020B0609070205080204" pitchFamily="49" charset="-128"/>
              </a:rPr>
              <a:t>(</a:t>
            </a:r>
            <a:r>
              <a:rPr lang="ja-JP" altLang="en-US" sz="1670" spc="-1" dirty="0">
                <a:solidFill>
                  <a:srgbClr val="000000"/>
                </a:solidFill>
                <a:latin typeface="ＭＳ ゴシック" panose="020B0609070205080204" pitchFamily="49" charset="-128"/>
                <a:ea typeface="ＭＳ ゴシック" panose="020B0609070205080204" pitchFamily="49" charset="-128"/>
              </a:rPr>
              <a:t>繰り返すが</a:t>
            </a:r>
            <a:r>
              <a:rPr lang="en-US" sz="1670" spc="-1" dirty="0">
                <a:solidFill>
                  <a:srgbClr val="000000"/>
                </a:solidFill>
                <a:latin typeface="ＭＳ ゴシック" panose="020B0609070205080204" pitchFamily="49" charset="-128"/>
                <a:ea typeface="ＭＳ ゴシック" panose="020B0609070205080204" pitchFamily="49" charset="-128"/>
              </a:rPr>
              <a:t>)</a:t>
            </a:r>
            <a:br>
              <a:rPr lang="en-US" sz="1670" spc="-1" dirty="0">
                <a:solidFill>
                  <a:srgbClr val="000000"/>
                </a:solidFill>
                <a:latin typeface="ＭＳ ゴシック" panose="020B0609070205080204" pitchFamily="49" charset="-128"/>
                <a:ea typeface="ＭＳ ゴシック" panose="020B0609070205080204" pitchFamily="49" charset="-128"/>
              </a:rPr>
            </a:br>
            <a:r>
              <a:rPr lang="ja-JP" altLang="en-US" sz="1670" spc="-1" dirty="0">
                <a:solidFill>
                  <a:srgbClr val="000000"/>
                </a:solidFill>
                <a:latin typeface="ＭＳ ゴシック" panose="020B0609070205080204" pitchFamily="49" charset="-128"/>
                <a:ea typeface="ＭＳ ゴシック" panose="020B0609070205080204" pitchFamily="49" charset="-128"/>
              </a:rPr>
              <a:t>誰のファイル？誰が書いたの？</a:t>
            </a:r>
            <a:r>
              <a:rPr lang="en-US" sz="1670" b="0" strike="noStrike" spc="-1" dirty="0">
                <a:solidFill>
                  <a:srgbClr val="000000"/>
                </a:solidFill>
                <a:latin typeface="ＭＳ ゴシック" panose="020B0609070205080204" pitchFamily="49" charset="-128"/>
                <a:ea typeface="ＭＳ ゴシック" panose="020B0609070205080204" pitchFamily="49" charset="-128"/>
              </a:rPr>
              <a:t> </a:t>
            </a:r>
          </a:p>
          <a:p>
            <a:pPr marL="343080" lvl="1" indent="-342360">
              <a:lnSpc>
                <a:spcPct val="90000"/>
              </a:lnSpc>
              <a:spcBef>
                <a:spcPts val="1001"/>
              </a:spcBef>
              <a:buClr>
                <a:srgbClr val="3C464B"/>
              </a:buClr>
              <a:buFont typeface="Noto Sans Symbols"/>
              <a:buAutoNum type="arabicPeriod"/>
            </a:pPr>
            <a:r>
              <a:rPr lang="ja-JP" altLang="en-US" sz="1670" b="1" strike="noStrike" spc="-1" dirty="0">
                <a:solidFill>
                  <a:srgbClr val="000000"/>
                </a:solidFill>
                <a:latin typeface="ＭＳ ゴシック" panose="020B0609070205080204" pitchFamily="49" charset="-128"/>
                <a:ea typeface="ＭＳ ゴシック" panose="020B0609070205080204" pitchFamily="49" charset="-128"/>
              </a:rPr>
              <a:t>ファイルごとの曖昧なコピーライト情報</a:t>
            </a:r>
            <a:endParaRPr lang="en-US" sz="1670" b="0" strike="noStrike" spc="-1" dirty="0">
              <a:solidFill>
                <a:srgbClr val="000000"/>
              </a:solidFill>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b="0" strike="noStrike" spc="-1" dirty="0">
                <a:solidFill>
                  <a:srgbClr val="000000"/>
                </a:solidFill>
                <a:latin typeface="ＭＳ ゴシック" panose="020B0609070205080204" pitchFamily="49" charset="-128"/>
                <a:ea typeface="ＭＳ ゴシック" panose="020B0609070205080204" pitchFamily="49" charset="-128"/>
              </a:rPr>
              <a:t>コピーライト、コピーライト記号、西暦、</a:t>
            </a:r>
            <a:br>
              <a:rPr lang="en-US" altLang="ja-JP" sz="1670" b="0"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1670" spc="-1" dirty="0">
                <a:solidFill>
                  <a:srgbClr val="000000"/>
                </a:solidFill>
                <a:latin typeface="ＭＳ ゴシック" panose="020B0609070205080204" pitchFamily="49" charset="-128"/>
                <a:ea typeface="ＭＳ ゴシック" panose="020B0609070205080204" pitchFamily="49" charset="-128"/>
              </a:rPr>
              <a:t>個人名、あるいは組織名</a:t>
            </a:r>
            <a:endParaRPr lang="en-US" altLang="ja-JP" sz="1670" spc="-1" dirty="0">
              <a:solidFill>
                <a:srgbClr val="000000"/>
              </a:solidFill>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b="0" strike="noStrike" spc="-1" dirty="0">
                <a:solidFill>
                  <a:srgbClr val="000000"/>
                </a:solidFill>
                <a:latin typeface="ＭＳ ゴシック" panose="020B0609070205080204" pitchFamily="49" charset="-128"/>
                <a:ea typeface="ＭＳ ゴシック" panose="020B0609070205080204" pitchFamily="49" charset="-128"/>
              </a:rPr>
              <a:t>ベルン条約によってカバーされている共通理解</a:t>
            </a:r>
            <a:endParaRPr lang="en-US" sz="1670" b="0" strike="noStrike" spc="-1" dirty="0">
              <a:latin typeface="ＭＳ ゴシック" panose="020B0609070205080204" pitchFamily="49" charset="-128"/>
              <a:ea typeface="ＭＳ ゴシック" panose="020B0609070205080204" pitchFamily="49" charset="-128"/>
            </a:endParaRPr>
          </a:p>
          <a:p>
            <a:pPr marL="343080" lvl="1" indent="-342360">
              <a:lnSpc>
                <a:spcPct val="90000"/>
              </a:lnSpc>
              <a:spcBef>
                <a:spcPts val="1001"/>
              </a:spcBef>
              <a:buClr>
                <a:srgbClr val="3C464B"/>
              </a:buClr>
              <a:buFont typeface="Noto Sans Symbols"/>
              <a:buAutoNum type="arabicPeriod"/>
            </a:pPr>
            <a:r>
              <a:rPr lang="ja-JP" altLang="en-US" sz="1670" b="1" strike="noStrike" spc="-1" dirty="0">
                <a:solidFill>
                  <a:srgbClr val="000000"/>
                </a:solidFill>
                <a:latin typeface="ＭＳ ゴシック" panose="020B0609070205080204" pitchFamily="49" charset="-128"/>
                <a:ea typeface="ＭＳ ゴシック" panose="020B0609070205080204" pitchFamily="49" charset="-128"/>
              </a:rPr>
              <a:t>著者、謝辞、貢献はどう扱う？</a:t>
            </a:r>
            <a:endParaRPr lang="en-US" sz="1670" b="0" strike="noStrike" spc="-1" dirty="0">
              <a:latin typeface="ＭＳ ゴシック" panose="020B0609070205080204" pitchFamily="49" charset="-128"/>
              <a:ea typeface="ＭＳ ゴシック" panose="020B0609070205080204" pitchFamily="49" charset="-128"/>
            </a:endParaRPr>
          </a:p>
          <a:p>
            <a:pPr marL="522360" lvl="2" indent="-343800">
              <a:lnSpc>
                <a:spcPct val="90000"/>
              </a:lnSpc>
              <a:buClr>
                <a:srgbClr val="3C464B"/>
              </a:buClr>
              <a:buFont typeface="Noto Sans Symbols"/>
              <a:buAutoNum type="alphaLcParenR"/>
            </a:pPr>
            <a:r>
              <a:rPr lang="ja-JP" altLang="en-US" sz="1670" spc="-1" dirty="0">
                <a:solidFill>
                  <a:srgbClr val="000000"/>
                </a:solidFill>
                <a:latin typeface="ＭＳ ゴシック" panose="020B0609070205080204" pitchFamily="49" charset="-128"/>
                <a:ea typeface="ＭＳ ゴシック" panose="020B0609070205080204" pitchFamily="49" charset="-128"/>
              </a:rPr>
              <a:t>これらは著作権を表明するものではなく、扱いについては法務相談が必要な場合がある。</a:t>
            </a:r>
            <a:endParaRPr lang="en-US" sz="1670" b="0" strike="noStrike" spc="-1" dirty="0">
              <a:latin typeface="ＭＳ ゴシック" panose="020B0609070205080204" pitchFamily="49" charset="-128"/>
              <a:ea typeface="ＭＳ ゴシック" panose="020B0609070205080204" pitchFamily="49" charset="-128"/>
            </a:endParaRPr>
          </a:p>
        </p:txBody>
      </p:sp>
      <p:sp>
        <p:nvSpPr>
          <p:cNvPr id="175" name="CustomShape 3"/>
          <p:cNvSpPr/>
          <p:nvPr/>
        </p:nvSpPr>
        <p:spPr>
          <a:xfrm>
            <a:off x="7309440" y="1825560"/>
            <a:ext cx="404388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76" name="CustomShape 4"/>
          <p:cNvSpPr/>
          <p:nvPr/>
        </p:nvSpPr>
        <p:spPr>
          <a:xfrm>
            <a:off x="7588800" y="2122920"/>
            <a:ext cx="3661402"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40480">
              <a:lnSpc>
                <a:spcPct val="100000"/>
              </a:lnSpc>
              <a:buClr>
                <a:srgbClr val="000000"/>
              </a:buClr>
              <a:buFont typeface="Arial"/>
              <a:buChar cha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ベルン条約に関する</a:t>
            </a:r>
            <a:r>
              <a:rPr lang="en-US" altLang="ja-JP" sz="1800" b="0" strike="noStrike" spc="-1" dirty="0" err="1">
                <a:solidFill>
                  <a:srgbClr val="000000"/>
                </a:solidFill>
                <a:latin typeface="ＭＳ ゴシック" panose="020B0609070205080204" pitchFamily="49" charset="-128"/>
                <a:ea typeface="ＭＳ ゴシック" panose="020B0609070205080204" pitchFamily="49" charset="-128"/>
              </a:rPr>
              <a:t>WikiPedia</a:t>
            </a: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の記事に、著作権法の基本と、その起源について記されている。</a:t>
            </a:r>
            <a:endParaRPr lang="en-US" sz="1800" b="0" strike="noStrike" spc="-1" dirty="0">
              <a:solidFill>
                <a:srgbClr val="000000"/>
              </a:solidFill>
              <a:latin typeface="ＭＳ ゴシック" panose="020B0609070205080204" pitchFamily="49" charset="-128"/>
              <a:ea typeface="ＭＳ ゴシック" panose="020B0609070205080204" pitchFamily="49" charset="-128"/>
            </a:endParaRPr>
          </a:p>
          <a:p>
            <a:pPr marL="228600" indent="-240480">
              <a:lnSpc>
                <a:spcPct val="100000"/>
              </a:lnSpc>
              <a:buClr>
                <a:srgbClr val="000000"/>
              </a:buClr>
              <a:buFont typeface="Arial"/>
              <a:buChar char="•"/>
            </a:pPr>
            <a:r>
              <a:rPr lang="en-US" sz="1800" b="0" u="sng" strike="noStrike" spc="-1" dirty="0">
                <a:solidFill>
                  <a:srgbClr val="0563C1"/>
                </a:solidFill>
                <a:uFillTx/>
                <a:latin typeface="ＭＳ ゴシック" panose="020B0609070205080204" pitchFamily="49" charset="-128"/>
                <a:ea typeface="ＭＳ ゴシック" panose="020B0609070205080204" pitchFamily="49" charset="-128"/>
                <a:hlinkClick r:id="rId2"/>
              </a:rPr>
              <a:t>https://en.wikipedia.org/wiki/Berne_Convention</a:t>
            </a:r>
            <a:endParaRPr lang="en-US" sz="1800" b="0" u="sng" strike="noStrike" spc="-1" dirty="0">
              <a:solidFill>
                <a:srgbClr val="0563C1"/>
              </a:solidFill>
              <a:uFillTx/>
              <a:latin typeface="ＭＳ ゴシック" panose="020B0609070205080204" pitchFamily="49" charset="-128"/>
              <a:ea typeface="ＭＳ ゴシック" panose="020B0609070205080204" pitchFamily="49" charset="-128"/>
            </a:endParaRPr>
          </a:p>
          <a:p>
            <a:pPr marL="228600" indent="-240480">
              <a:lnSpc>
                <a:spcPct val="100000"/>
              </a:lnSpc>
              <a:buClr>
                <a:srgbClr val="000000"/>
              </a:buClr>
              <a:buFont typeface="Arial"/>
              <a:buChar char="•"/>
            </a:pPr>
            <a:endParaRPr lang="en-US" u="sng" spc="-1" dirty="0">
              <a:solidFill>
                <a:srgbClr val="0563C1"/>
              </a:solidFill>
              <a:latin typeface="ＭＳ ゴシック" panose="020B0609070205080204" pitchFamily="49" charset="-128"/>
              <a:ea typeface="ＭＳ ゴシック" panose="020B0609070205080204" pitchFamily="49" charset="-128"/>
            </a:endParaRPr>
          </a:p>
          <a:p>
            <a:pPr marL="228600" indent="-240480">
              <a:lnSpc>
                <a:spcPct val="100000"/>
              </a:lnSpc>
              <a:buClr>
                <a:srgbClr val="000000"/>
              </a:buClr>
              <a:buFont typeface="Arial"/>
              <a:buChar char="•"/>
            </a:pPr>
            <a:r>
              <a:rPr lang="en-US" u="sng" spc="-1" dirty="0">
                <a:solidFill>
                  <a:srgbClr val="0563C1"/>
                </a:solidFill>
                <a:latin typeface="ＭＳ ゴシック" panose="020B0609070205080204" pitchFamily="49" charset="-128"/>
                <a:ea typeface="ＭＳ ゴシック" panose="020B0609070205080204" pitchFamily="49" charset="-128"/>
              </a:rPr>
              <a:t>&lt;</a:t>
            </a:r>
            <a:r>
              <a:rPr lang="ja-JP" altLang="en-US" u="sng" spc="-1" dirty="0">
                <a:solidFill>
                  <a:srgbClr val="0563C1"/>
                </a:solidFill>
                <a:latin typeface="ＭＳ ゴシック" panose="020B0609070205080204" pitchFamily="49" charset="-128"/>
                <a:ea typeface="ＭＳ ゴシック" panose="020B0609070205080204" pitchFamily="49" charset="-128"/>
              </a:rPr>
              <a:t>注：日本語での記事</a:t>
            </a:r>
            <a:r>
              <a:rPr lang="en-US" u="sng" spc="-1" dirty="0">
                <a:solidFill>
                  <a:srgbClr val="0563C1"/>
                </a:solidFill>
                <a:latin typeface="ＭＳ ゴシック" panose="020B0609070205080204" pitchFamily="49" charset="-128"/>
                <a:ea typeface="ＭＳ ゴシック" panose="020B0609070205080204" pitchFamily="49" charset="-128"/>
              </a:rPr>
              <a:t>&gt;</a:t>
            </a:r>
          </a:p>
          <a:p>
            <a:pPr marL="228600" indent="-240480">
              <a:lnSpc>
                <a:spcPct val="100000"/>
              </a:lnSpc>
              <a:buClr>
                <a:srgbClr val="000000"/>
              </a:buClr>
              <a:buFont typeface="Arial"/>
              <a:buChar char="•"/>
            </a:pPr>
            <a:r>
              <a:rPr lang="en-US" altLang="ja-JP" u="sng" dirty="0">
                <a:latin typeface="ＭＳ ゴシック" panose="020B0609070205080204" pitchFamily="49" charset="-128"/>
                <a:ea typeface="ＭＳ ゴシック" panose="020B0609070205080204" pitchFamily="49" charset="-128"/>
                <a:hlinkClick r:id="rId3"/>
              </a:rPr>
              <a:t>https://ja.wikipedia.org/wiki/</a:t>
            </a:r>
            <a:r>
              <a:rPr lang="ja-JP" altLang="en-US" u="sng" dirty="0">
                <a:latin typeface="ＭＳ ゴシック" panose="020B0609070205080204" pitchFamily="49" charset="-128"/>
                <a:ea typeface="ＭＳ ゴシック" panose="020B0609070205080204" pitchFamily="49" charset="-128"/>
              </a:rPr>
              <a:t>文学的及び美術的著作物の保護に関するベルヌ条約 </a:t>
            </a:r>
            <a:endParaRPr lang="en-US" sz="1800" b="0" u="sng"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ＭＳ Ｐゴシック" panose="020B0600070205080204" pitchFamily="50" charset="-128"/>
                <a:ea typeface="ＭＳ Ｐゴシック" panose="020B0600070205080204" pitchFamily="50" charset="-128"/>
              </a:rPr>
              <a:t>FOSSology:</a:t>
            </a:r>
            <a:r>
              <a:rPr lang="ja-JP" altLang="en-US" sz="4800" b="1" strike="noStrike" spc="-1" dirty="0">
                <a:solidFill>
                  <a:srgbClr val="000000"/>
                </a:solidFill>
                <a:latin typeface="ＭＳ Ｐゴシック" panose="020B0600070205080204" pitchFamily="50" charset="-128"/>
                <a:ea typeface="ＭＳ Ｐゴシック" panose="020B0600070205080204" pitchFamily="50" charset="-128"/>
              </a:rPr>
              <a:t>コンポーネント情報分析</a:t>
            </a:r>
            <a:endParaRPr lang="en-US" sz="4800" b="0" strike="noStrike" spc="-1" dirty="0">
              <a:latin typeface="ＭＳ Ｐゴシック" panose="020B0600070205080204" pitchFamily="50" charset="-128"/>
              <a:ea typeface="ＭＳ Ｐゴシック" panose="020B0600070205080204" pitchFamily="50" charset="-128"/>
            </a:endParaRPr>
          </a:p>
        </p:txBody>
      </p:sp>
      <p:sp>
        <p:nvSpPr>
          <p:cNvPr id="178"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ＭＳ ゴシック" panose="020B0609070205080204" pitchFamily="49" charset="-128"/>
                <a:ea typeface="ＭＳ ゴシック" panose="020B0609070205080204" pitchFamily="49" charset="-128"/>
              </a:rPr>
              <a:t>Part III: </a:t>
            </a:r>
            <a:r>
              <a:rPr lang="ja-JP" altLang="en-US" sz="2400" spc="-1" dirty="0">
                <a:solidFill>
                  <a:srgbClr val="111111"/>
                </a:solidFill>
                <a:latin typeface="ＭＳ ゴシック" panose="020B0609070205080204" pitchFamily="49" charset="-128"/>
                <a:ea typeface="ＭＳ ゴシック" panose="020B0609070205080204" pitchFamily="49" charset="-128"/>
              </a:rPr>
              <a:t>範囲</a:t>
            </a:r>
            <a:r>
              <a:rPr lang="en-US" sz="2400" b="0" strike="noStrike" spc="-1" dirty="0">
                <a:solidFill>
                  <a:srgbClr val="111111"/>
                </a:solidFill>
                <a:latin typeface="ＭＳ ゴシック" panose="020B0609070205080204" pitchFamily="49" charset="-128"/>
                <a:ea typeface="ＭＳ ゴシック" panose="020B0609070205080204" pitchFamily="49" charset="-128"/>
              </a:rPr>
              <a:t> </a:t>
            </a:r>
            <a:r>
              <a:rPr lang="ja-JP" altLang="en-US" sz="2400" spc="-1" dirty="0">
                <a:solidFill>
                  <a:srgbClr val="111111"/>
                </a:solidFill>
                <a:latin typeface="ＭＳ ゴシック" panose="020B0609070205080204" pitchFamily="49" charset="-128"/>
                <a:ea typeface="ＭＳ ゴシック" panose="020B0609070205080204" pitchFamily="49" charset="-128"/>
              </a:rPr>
              <a:t>と</a:t>
            </a:r>
            <a:r>
              <a:rPr lang="ja-JP" altLang="en-US" sz="2400" b="0" strike="noStrike" spc="-1" dirty="0">
                <a:solidFill>
                  <a:srgbClr val="111111"/>
                </a:solidFill>
                <a:latin typeface="ＭＳ ゴシック" panose="020B0609070205080204" pitchFamily="49" charset="-128"/>
                <a:ea typeface="ＭＳ ゴシック" panose="020B0609070205080204" pitchFamily="49" charset="-128"/>
              </a:rPr>
              <a:t>用語</a:t>
            </a:r>
            <a:endParaRPr lang="en-US" sz="24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0" strike="noStrike" spc="-1" dirty="0">
                <a:latin typeface="Arial"/>
              </a:rPr>
              <a:t>コンポーネントのライセンス情報を分析する背景</a:t>
            </a:r>
            <a:endParaRPr lang="en-US" sz="3200" b="0" strike="noStrike" spc="-1" dirty="0">
              <a:latin typeface="Arial"/>
            </a:endParaRPr>
          </a:p>
        </p:txBody>
      </p:sp>
      <p:sp>
        <p:nvSpPr>
          <p:cNvPr id="180" name="CustomShape 2"/>
          <p:cNvSpPr/>
          <p:nvPr/>
        </p:nvSpPr>
        <p:spPr>
          <a:xfrm>
            <a:off x="405306" y="1882281"/>
            <a:ext cx="7541421"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400" b="1" strike="noStrike" spc="-1" dirty="0">
                <a:solidFill>
                  <a:srgbClr val="C51230"/>
                </a:solidFill>
                <a:latin typeface="ＭＳ ゴシック" panose="020B0609070205080204" pitchFamily="49" charset="-128"/>
                <a:ea typeface="ＭＳ ゴシック" panose="020B0609070205080204" pitchFamily="49" charset="-128"/>
              </a:rPr>
              <a:t>コンプライアンス問題の分析と明確化</a:t>
            </a:r>
            <a:endParaRPr lang="en-US" sz="24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2400" b="0" strike="noStrike" spc="-1" dirty="0">
              <a:latin typeface="ＭＳ ゴシック" panose="020B0609070205080204" pitchFamily="49" charset="-128"/>
              <a:ea typeface="ＭＳ ゴシック" panose="020B0609070205080204" pitchFamily="49" charset="-128"/>
            </a:endParaRPr>
          </a:p>
          <a:p>
            <a:pPr marL="343080" lvl="1" indent="-380520">
              <a:lnSpc>
                <a:spcPct val="100000"/>
              </a:lnSpc>
              <a:buClr>
                <a:srgbClr val="3C464B"/>
              </a:buClr>
              <a:buFont typeface="Noto Sans Symbols"/>
              <a:buAutoNum type="arabicPeriod"/>
            </a:pPr>
            <a:r>
              <a:rPr lang="ja-JP" altLang="en-US" sz="2400" dirty="0">
                <a:latin typeface="ＭＳ ゴシック" panose="020B0609070205080204" pitchFamily="49" charset="-128"/>
                <a:ea typeface="ＭＳ ゴシック" panose="020B0609070205080204" pitchFamily="49" charset="-128"/>
              </a:rPr>
              <a:t>コンポーネントによる分析 </a:t>
            </a:r>
            <a:r>
              <a:rPr lang="en-US" altLang="ja-JP" sz="2400" dirty="0">
                <a:latin typeface="ＭＳ ゴシック" panose="020B0609070205080204" pitchFamily="49" charset="-128"/>
                <a:ea typeface="ＭＳ ゴシック" panose="020B0609070205080204" pitchFamily="49" charset="-128"/>
              </a:rPr>
              <a:t>vs. </a:t>
            </a:r>
            <a:r>
              <a:rPr lang="ja-JP" altLang="en-US" sz="2400" dirty="0">
                <a:latin typeface="ＭＳ ゴシック" panose="020B0609070205080204" pitchFamily="49" charset="-128"/>
                <a:ea typeface="ＭＳ ゴシック" panose="020B0609070205080204" pitchFamily="49" charset="-128"/>
              </a:rPr>
              <a:t>ユースケースによる分析</a:t>
            </a:r>
            <a:br>
              <a:rPr lang="ja-JP" altLang="en-US" sz="2400" dirty="0">
                <a:latin typeface="ＭＳ ゴシック" panose="020B0609070205080204" pitchFamily="49" charset="-128"/>
                <a:ea typeface="ＭＳ ゴシック" panose="020B0609070205080204" pitchFamily="49" charset="-128"/>
              </a:rPr>
            </a:br>
            <a:r>
              <a:rPr lang="en-US" altLang="ja-JP" dirty="0">
                <a:latin typeface="ＭＳ ゴシック" panose="020B0609070205080204" pitchFamily="49" charset="-128"/>
                <a:ea typeface="ＭＳ ゴシック" panose="020B0609070205080204" pitchFamily="49" charset="-128"/>
              </a:rPr>
              <a:t>a) </a:t>
            </a:r>
            <a:r>
              <a:rPr lang="ja-JP" altLang="en-US" dirty="0">
                <a:latin typeface="ＭＳ ゴシック" panose="020B0609070205080204" pitchFamily="49" charset="-128"/>
                <a:ea typeface="ＭＳ ゴシック" panose="020B0609070205080204" pitchFamily="49" charset="-128"/>
              </a:rPr>
              <a:t>コンポーネント単位での解析</a:t>
            </a:r>
            <a:br>
              <a:rPr lang="ja-JP" altLang="en-US" sz="2400" dirty="0">
                <a:latin typeface="ＭＳ ゴシック" panose="020B0609070205080204" pitchFamily="49" charset="-128"/>
                <a:ea typeface="ＭＳ ゴシック" panose="020B0609070205080204" pitchFamily="49" charset="-128"/>
              </a:rPr>
            </a:br>
            <a:r>
              <a:rPr lang="en-US" altLang="ja-JP" dirty="0">
                <a:latin typeface="ＭＳ ゴシック" panose="020B0609070205080204" pitchFamily="49" charset="-128"/>
                <a:ea typeface="ＭＳ ゴシック" panose="020B0609070205080204" pitchFamily="49" charset="-128"/>
              </a:rPr>
              <a:t>b) </a:t>
            </a:r>
            <a:r>
              <a:rPr lang="ja-JP" altLang="en-US" dirty="0">
                <a:latin typeface="ＭＳ ゴシック" panose="020B0609070205080204" pitchFamily="49" charset="-128"/>
                <a:ea typeface="ＭＳ ゴシック" panose="020B0609070205080204" pitchFamily="49" charset="-128"/>
              </a:rPr>
              <a:t>特定のユースケースのみを考慮すべきではない </a:t>
            </a:r>
            <a:r>
              <a:rPr lang="en-US" altLang="ja-JP"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それにより、ライセンス分析の結果を再利用できるようにする</a:t>
            </a:r>
            <a:br>
              <a:rPr lang="ja-JP" altLang="en-US" sz="2400" dirty="0">
                <a:latin typeface="ＭＳ ゴシック" panose="020B0609070205080204" pitchFamily="49" charset="-128"/>
                <a:ea typeface="ＭＳ ゴシック" panose="020B0609070205080204" pitchFamily="49" charset="-128"/>
              </a:rPr>
            </a:br>
            <a:r>
              <a:rPr lang="en-US" altLang="ja-JP" dirty="0">
                <a:latin typeface="ＭＳ ゴシック" panose="020B0609070205080204" pitchFamily="49" charset="-128"/>
                <a:ea typeface="ＭＳ ゴシック" panose="020B0609070205080204" pitchFamily="49" charset="-128"/>
              </a:rPr>
              <a:t>c) </a:t>
            </a:r>
            <a:r>
              <a:rPr lang="ja-JP" altLang="en-US" dirty="0">
                <a:latin typeface="ＭＳ ゴシック" panose="020B0609070205080204" pitchFamily="49" charset="-128"/>
                <a:ea typeface="ＭＳ ゴシック" panose="020B0609070205080204" pitchFamily="49" charset="-128"/>
              </a:rPr>
              <a:t>ユースケースで分析するのではなく、含まれるすべてのコンポーネントについて考慮</a:t>
            </a:r>
            <a:endParaRPr lang="en-US" altLang="ja-JP" sz="2400" b="0" strike="noStrike" spc="-1" dirty="0">
              <a:solidFill>
                <a:srgbClr val="000000"/>
              </a:solidFill>
              <a:latin typeface="ＭＳ ゴシック" panose="020B0609070205080204" pitchFamily="49" charset="-128"/>
              <a:ea typeface="ＭＳ ゴシック" panose="020B0609070205080204" pitchFamily="49" charset="-128"/>
            </a:endParaRPr>
          </a:p>
        </p:txBody>
      </p:sp>
      <p:sp>
        <p:nvSpPr>
          <p:cNvPr id="181" name="CustomShape 3"/>
          <p:cNvSpPr/>
          <p:nvPr/>
        </p:nvSpPr>
        <p:spPr>
          <a:xfrm>
            <a:off x="7946727" y="1721950"/>
            <a:ext cx="3930480" cy="3512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2" name="CustomShape 4"/>
          <p:cNvSpPr/>
          <p:nvPr/>
        </p:nvSpPr>
        <p:spPr>
          <a:xfrm>
            <a:off x="8109039" y="2192926"/>
            <a:ext cx="3935001" cy="2890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83240">
              <a:lnSpc>
                <a:spcPct val="100000"/>
              </a:lnSpc>
              <a:buClr>
                <a:srgbClr val="000000"/>
              </a:buClr>
              <a:buFont typeface="Arial"/>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前例のライセンスが示したように、専門知識が必要</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71360" indent="-183240">
              <a:lnSpc>
                <a:spcPct val="100000"/>
              </a:lnSpc>
              <a:buClr>
                <a:srgbClr val="000000"/>
              </a:buClr>
              <a:buFont typeface="Arial"/>
              <a:buChar char="•"/>
            </a:pP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71360" indent="-183240">
              <a:lnSpc>
                <a:spcPct val="100000"/>
              </a:lnSpc>
              <a:buClr>
                <a:srgbClr val="000000"/>
              </a:buClr>
              <a:buFont typeface="Arial"/>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そのため、</a:t>
            </a:r>
            <a:r>
              <a:rPr lang="en-US" altLang="ja-JP" spc="-1" dirty="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などの既存ツールは、専門家があいまいなライセンス状況を明確にする必要がある</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71360" indent="-183240">
              <a:lnSpc>
                <a:spcPct val="100000"/>
              </a:lnSpc>
              <a:buClr>
                <a:srgbClr val="000000"/>
              </a:buClr>
              <a:buFont typeface="Arial"/>
              <a:buChar char="•"/>
            </a:pPr>
            <a:endParaRPr lang="en-US" altLang="ja-JP" sz="1800" b="0" strike="noStrike" spc="-1" dirty="0">
              <a:latin typeface="ＭＳ ゴシック" panose="020B0609070205080204" pitchFamily="49" charset="-128"/>
              <a:ea typeface="ＭＳ ゴシック" panose="020B0609070205080204" pitchFamily="49" charset="-128"/>
            </a:endParaRPr>
          </a:p>
          <a:p>
            <a:pPr marL="171360" indent="-183240">
              <a:lnSpc>
                <a:spcPct val="100000"/>
              </a:lnSpc>
              <a:buClr>
                <a:srgbClr val="000000"/>
              </a:buClr>
              <a:buFont typeface="Arial"/>
              <a:buChar char="•"/>
            </a:pPr>
            <a:r>
              <a:rPr lang="ja-JP" altLang="en-US" sz="1800" b="0" strike="noStrike" spc="-1" dirty="0">
                <a:latin typeface="ＭＳ ゴシック" panose="020B0609070205080204" pitchFamily="49" charset="-128"/>
                <a:ea typeface="ＭＳ ゴシック" panose="020B0609070205080204" pitchFamily="49" charset="-128"/>
              </a:rPr>
              <a:t>ライセンス分析ツールは専門家に置き換わるわけではない</a:t>
            </a:r>
            <a:endParaRPr lang="en-US" sz="18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560" y="354767"/>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a:solidFill>
                  <a:srgbClr val="000000"/>
                </a:solidFill>
                <a:latin typeface="ＭＳ ゴシック" panose="020B0609070205080204" pitchFamily="49" charset="-128"/>
                <a:ea typeface="ＭＳ ゴシック" panose="020B0609070205080204" pitchFamily="49" charset="-128"/>
              </a:rPr>
              <a:t>誤解：</a:t>
            </a:r>
            <a:r>
              <a:rPr lang="ja-JP" altLang="en-US" sz="3200" b="1" spc="-1" dirty="0">
                <a:solidFill>
                  <a:srgbClr val="000000"/>
                </a:solidFill>
                <a:latin typeface="ＭＳ ゴシック" panose="020B0609070205080204" pitchFamily="49" charset="-128"/>
                <a:ea typeface="ＭＳ ゴシック" panose="020B0609070205080204" pitchFamily="49" charset="-128"/>
              </a:rPr>
              <a:t>他条項</a:t>
            </a:r>
            <a:r>
              <a:rPr lang="ja-JP" altLang="en-US" sz="3200" b="1" strike="noStrike" spc="-1" dirty="0">
                <a:solidFill>
                  <a:srgbClr val="000000"/>
                </a:solidFill>
                <a:latin typeface="ＭＳ ゴシック" panose="020B0609070205080204" pitchFamily="49" charset="-128"/>
                <a:ea typeface="ＭＳ ゴシック" panose="020B0609070205080204" pitchFamily="49" charset="-128"/>
              </a:rPr>
              <a:t>と</a:t>
            </a:r>
            <a:r>
              <a:rPr lang="ja-JP" altLang="en-US" sz="3200" b="1" spc="-1" dirty="0">
                <a:solidFill>
                  <a:srgbClr val="000000"/>
                </a:solidFill>
                <a:latin typeface="ＭＳ ゴシック" panose="020B0609070205080204" pitchFamily="49" charset="-128"/>
                <a:ea typeface="ＭＳ ゴシック" panose="020B0609070205080204" pitchFamily="49" charset="-128"/>
              </a:rPr>
              <a:t>分析</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84" name="CustomShape 2"/>
          <p:cNvSpPr/>
          <p:nvPr/>
        </p:nvSpPr>
        <p:spPr>
          <a:xfrm>
            <a:off x="838559" y="1507061"/>
            <a:ext cx="10986995"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300" b="1" strike="noStrike" spc="-1" dirty="0">
                <a:solidFill>
                  <a:srgbClr val="C51230"/>
                </a:solidFill>
                <a:latin typeface="ＭＳ ゴシック" panose="020B0609070205080204" pitchFamily="49" charset="-128"/>
                <a:ea typeface="ＭＳ ゴシック" panose="020B0609070205080204" pitchFamily="49" charset="-128"/>
              </a:rPr>
              <a:t>コンポーネント分析</a:t>
            </a:r>
            <a:r>
              <a:rPr lang="en-US" sz="2300" b="1" strike="noStrike" spc="-1" dirty="0">
                <a:solidFill>
                  <a:srgbClr val="C51230"/>
                </a:solidFill>
                <a:latin typeface="ＭＳ ゴシック" panose="020B0609070205080204" pitchFamily="49" charset="-128"/>
                <a:ea typeface="ＭＳ ゴシック" panose="020B0609070205080204" pitchFamily="49" charset="-128"/>
              </a:rPr>
              <a:t> &amp; </a:t>
            </a:r>
            <a:r>
              <a:rPr lang="ja-JP" altLang="en-US" sz="2300" b="1" strike="noStrike" spc="-1" dirty="0">
                <a:solidFill>
                  <a:srgbClr val="C51230"/>
                </a:solidFill>
                <a:latin typeface="ＭＳ ゴシック" panose="020B0609070205080204" pitchFamily="49" charset="-128"/>
                <a:ea typeface="ＭＳ ゴシック" panose="020B0609070205080204" pitchFamily="49" charset="-128"/>
              </a:rPr>
              <a:t>コンポーネントライセンス状況の明確化</a:t>
            </a:r>
            <a:endParaRPr lang="en-US" sz="2300" b="0" strike="noStrike" spc="-1" dirty="0">
              <a:latin typeface="ＭＳ ゴシック" panose="020B0609070205080204" pitchFamily="49" charset="-128"/>
              <a:ea typeface="ＭＳ ゴシック" panose="020B0609070205080204" pitchFamily="49" charset="-128"/>
            </a:endParaRPr>
          </a:p>
          <a:p>
            <a:pPr marL="343080" lvl="1" indent="-374040">
              <a:lnSpc>
                <a:spcPct val="100000"/>
              </a:lnSpc>
              <a:spcBef>
                <a:spcPts val="1001"/>
              </a:spcBef>
              <a:buClr>
                <a:srgbClr val="3C464B"/>
              </a:buClr>
              <a:buFont typeface="Noto Sans Symbols"/>
              <a:buAutoNum type="arabicPeriod"/>
            </a:pPr>
            <a:r>
              <a:rPr lang="ja-JP" altLang="en-US" sz="2300" b="1" spc="-1" dirty="0">
                <a:solidFill>
                  <a:srgbClr val="000000"/>
                </a:solidFill>
                <a:latin typeface="ＭＳ ゴシック" panose="020B0609070205080204" pitchFamily="49" charset="-128"/>
                <a:ea typeface="ＭＳ ゴシック" panose="020B0609070205080204" pitchFamily="49" charset="-128"/>
              </a:rPr>
              <a:t>ライセンス分析</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a:solidFill>
                  <a:srgbClr val="000000"/>
                </a:solidFill>
                <a:latin typeface="ＭＳ ゴシック" panose="020B0609070205080204" pitchFamily="49" charset="-128"/>
                <a:ea typeface="ＭＳ ゴシック" panose="020B0609070205080204" pitchFamily="49" charset="-128"/>
              </a:rPr>
              <a:t>なんと呼べばいいか</a:t>
            </a:r>
            <a:r>
              <a:rPr lang="en-US" sz="23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2300" spc="-1" dirty="0">
                <a:solidFill>
                  <a:srgbClr val="000000"/>
                </a:solidFill>
                <a:latin typeface="ＭＳ ゴシック" panose="020B0609070205080204" pitchFamily="49" charset="-128"/>
                <a:ea typeface="ＭＳ ゴシック" panose="020B0609070205080204" pitchFamily="49" charset="-128"/>
              </a:rPr>
              <a:t>ライセンス分析</a:t>
            </a:r>
            <a:r>
              <a:rPr lang="en-US" sz="2300" b="0" strike="noStrike" spc="-1" dirty="0">
                <a:solidFill>
                  <a:srgbClr val="000000"/>
                </a:solidFill>
                <a:latin typeface="ＭＳ ゴシック" panose="020B0609070205080204" pitchFamily="49" charset="-128"/>
                <a:ea typeface="ＭＳ ゴシック" panose="020B0609070205080204" pitchFamily="49" charset="-128"/>
              </a:rPr>
              <a:t> vs. </a:t>
            </a:r>
            <a:r>
              <a:rPr lang="ja-JP" altLang="en-US" sz="2300" spc="-1" dirty="0">
                <a:solidFill>
                  <a:srgbClr val="000000"/>
                </a:solidFill>
                <a:latin typeface="ＭＳ ゴシック" panose="020B0609070205080204" pitchFamily="49" charset="-128"/>
                <a:ea typeface="ＭＳ ゴシック" panose="020B0609070205080204" pitchFamily="49" charset="-128"/>
              </a:rPr>
              <a:t>コンポーネント分析</a:t>
            </a:r>
            <a:r>
              <a:rPr lang="en-US" sz="23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a:solidFill>
                  <a:srgbClr val="000000"/>
                </a:solidFill>
                <a:latin typeface="ＭＳ ゴシック" panose="020B0609070205080204" pitchFamily="49" charset="-128"/>
                <a:ea typeface="ＭＳ ゴシック" panose="020B0609070205080204" pitchFamily="49" charset="-128"/>
              </a:rPr>
              <a:t>ライセンス条件の明確化が必要な場合もある</a:t>
            </a:r>
            <a:endParaRPr lang="en-US" altLang="ja-JP" sz="2300" spc="-1" dirty="0">
              <a:solidFill>
                <a:srgbClr val="000000"/>
              </a:solidFill>
              <a:latin typeface="ＭＳ ゴシック" panose="020B0609070205080204" pitchFamily="49" charset="-128"/>
              <a:ea typeface="ＭＳ ゴシック" panose="020B0609070205080204" pitchFamily="49" charset="-128"/>
            </a:endParaRPr>
          </a:p>
          <a:p>
            <a:pPr marL="146880" lvl="2">
              <a:lnSpc>
                <a:spcPct val="100000"/>
              </a:lnSpc>
              <a:buClr>
                <a:srgbClr val="3C464B"/>
              </a:buClr>
            </a:pPr>
            <a:r>
              <a:rPr lang="ja-JP" altLang="en-US" sz="2300" b="0" strike="noStrike" spc="-1" dirty="0">
                <a:solidFill>
                  <a:srgbClr val="000000"/>
                </a:solidFill>
                <a:latin typeface="ＭＳ ゴシック" panose="020B0609070205080204" pitchFamily="49" charset="-128"/>
                <a:ea typeface="ＭＳ ゴシック" panose="020B0609070205080204" pitchFamily="49" charset="-128"/>
              </a:rPr>
              <a:t>　例</a:t>
            </a:r>
            <a:r>
              <a:rPr lang="ja-JP" altLang="en-US" sz="2300" spc="-1" dirty="0">
                <a:solidFill>
                  <a:srgbClr val="000000"/>
                </a:solidFill>
                <a:latin typeface="ＭＳ ゴシック" panose="020B0609070205080204" pitchFamily="49" charset="-128"/>
                <a:ea typeface="ＭＳ ゴシック" panose="020B0609070205080204" pitchFamily="49" charset="-128"/>
              </a:rPr>
              <a:t>：新しいライセンス、珍しいライセンス、米国の法律に準拠して書かれたライセンスを欧州で使う場合など</a:t>
            </a:r>
            <a:endParaRPr lang="en-US" altLang="ja-JP" sz="2300" b="0" strike="noStrike" spc="-1" dirty="0">
              <a:solidFill>
                <a:srgbClr val="000000"/>
              </a:solidFill>
              <a:latin typeface="ＭＳ ゴシック" panose="020B0609070205080204" pitchFamily="49" charset="-128"/>
              <a:ea typeface="ＭＳ ゴシック" panose="020B0609070205080204" pitchFamily="49" charset="-128"/>
            </a:endParaRPr>
          </a:p>
          <a:p>
            <a:pPr marL="343080" lvl="1" indent="-374040">
              <a:lnSpc>
                <a:spcPct val="100000"/>
              </a:lnSpc>
              <a:spcBef>
                <a:spcPts val="1001"/>
              </a:spcBef>
              <a:buClr>
                <a:srgbClr val="3C464B"/>
              </a:buClr>
              <a:buFont typeface="Noto Sans Symbols"/>
              <a:buAutoNum type="arabicPeriod"/>
            </a:pPr>
            <a:r>
              <a:rPr lang="ja-JP" altLang="en-US" sz="2300" b="1" strike="noStrike" spc="-1" dirty="0">
                <a:solidFill>
                  <a:srgbClr val="000000"/>
                </a:solidFill>
                <a:latin typeface="ＭＳ ゴシック" panose="020B0609070205080204" pitchFamily="49" charset="-128"/>
                <a:ea typeface="ＭＳ ゴシック" panose="020B0609070205080204" pitchFamily="49" charset="-128"/>
              </a:rPr>
              <a:t>オープンソースコンポーネント</a:t>
            </a:r>
            <a:r>
              <a:rPr lang="ja-JP" altLang="en-US" sz="2300" b="1" spc="-1" dirty="0">
                <a:solidFill>
                  <a:srgbClr val="000000"/>
                </a:solidFill>
                <a:latin typeface="ＭＳ ゴシック" panose="020B0609070205080204" pitchFamily="49" charset="-128"/>
                <a:ea typeface="ＭＳ ゴシック" panose="020B0609070205080204" pitchFamily="49" charset="-128"/>
              </a:rPr>
              <a:t>または</a:t>
            </a:r>
            <a:r>
              <a:rPr lang="en-US" sz="2300" b="1"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2300" b="1" strike="noStrike" spc="-1" dirty="0">
                <a:solidFill>
                  <a:srgbClr val="000000"/>
                </a:solidFill>
                <a:latin typeface="ＭＳ ゴシック" panose="020B0609070205080204" pitchFamily="49" charset="-128"/>
                <a:ea typeface="ＭＳ ゴシック" panose="020B0609070205080204" pitchFamily="49" charset="-128"/>
              </a:rPr>
              <a:t>自身のプロダクトに注視</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b="0" strike="noStrike" spc="-1" dirty="0">
                <a:solidFill>
                  <a:srgbClr val="000000"/>
                </a:solidFill>
                <a:latin typeface="ＭＳ ゴシック" panose="020B0609070205080204" pitchFamily="49" charset="-128"/>
                <a:ea typeface="ＭＳ ゴシック" panose="020B0609070205080204" pitchFamily="49" charset="-128"/>
              </a:rPr>
              <a:t>ライセンス分析を再利用するために</a:t>
            </a:r>
            <a:r>
              <a:rPr lang="en-US" sz="2300" b="0" strike="noStrike" spc="-1" dirty="0">
                <a:solidFill>
                  <a:srgbClr val="000000"/>
                </a:solidFill>
                <a:latin typeface="ＭＳ ゴシック" panose="020B0609070205080204" pitchFamily="49" charset="-128"/>
                <a:ea typeface="ＭＳ ゴシック" panose="020B0609070205080204" pitchFamily="49" charset="-128"/>
              </a:rPr>
              <a:t>: </a:t>
            </a:r>
            <a:r>
              <a:rPr lang="en-US" altLang="ja-JP" sz="2300" b="0" strike="noStrike" spc="-1" dirty="0">
                <a:solidFill>
                  <a:srgbClr val="000000"/>
                </a:solidFill>
                <a:latin typeface="ＭＳ ゴシック" panose="020B0609070205080204" pitchFamily="49" charset="-128"/>
                <a:ea typeface="ＭＳ ゴシック" panose="020B0609070205080204" pitchFamily="49" charset="-128"/>
              </a:rPr>
              <a:t>OSS</a:t>
            </a:r>
            <a:r>
              <a:rPr lang="ja-JP" altLang="en-US" sz="2300" b="0" strike="noStrike" spc="-1" dirty="0">
                <a:solidFill>
                  <a:srgbClr val="000000"/>
                </a:solidFill>
                <a:latin typeface="ＭＳ ゴシック" panose="020B0609070205080204" pitchFamily="49" charset="-128"/>
                <a:ea typeface="ＭＳ ゴシック" panose="020B0609070205080204" pitchFamily="49" charset="-128"/>
              </a:rPr>
              <a:t>コンポーネントによる</a:t>
            </a:r>
            <a:br>
              <a:rPr lang="en-US" altLang="ja-JP" sz="2300" b="0" strike="noStrike" spc="-1" dirty="0">
                <a:solidFill>
                  <a:srgbClr val="000000"/>
                </a:solidFill>
                <a:latin typeface="ＭＳ ゴシック" panose="020B0609070205080204" pitchFamily="49" charset="-128"/>
                <a:ea typeface="ＭＳ ゴシック" panose="020B0609070205080204" pitchFamily="49" charset="-128"/>
              </a:rPr>
            </a:br>
            <a:r>
              <a:rPr lang="ja-JP" altLang="en-US" sz="2300" b="0" strike="noStrike" spc="-1" dirty="0">
                <a:solidFill>
                  <a:srgbClr val="000000"/>
                </a:solidFill>
                <a:latin typeface="ＭＳ ゴシック" panose="020B0609070205080204" pitchFamily="49" charset="-128"/>
                <a:ea typeface="ＭＳ ゴシック" panose="020B0609070205080204" pitchFamily="49" charset="-128"/>
              </a:rPr>
              <a:t>現行の</a:t>
            </a:r>
            <a:r>
              <a:rPr lang="en-US" altLang="ja-JP" sz="2300" b="0" strike="noStrike" spc="-1" dirty="0">
                <a:solidFill>
                  <a:srgbClr val="000000"/>
                </a:solidFill>
                <a:latin typeface="ＭＳ ゴシック" panose="020B0609070205080204" pitchFamily="49" charset="-128"/>
                <a:ea typeface="ＭＳ ゴシック" panose="020B0609070205080204" pitchFamily="49" charset="-128"/>
              </a:rPr>
              <a:t>OSS</a:t>
            </a:r>
            <a:r>
              <a:rPr lang="ja-JP" altLang="en-US" sz="2300" b="0" strike="noStrike" spc="-1" dirty="0">
                <a:solidFill>
                  <a:srgbClr val="000000"/>
                </a:solidFill>
                <a:latin typeface="ＭＳ ゴシック" panose="020B0609070205080204" pitchFamily="49" charset="-128"/>
                <a:ea typeface="ＭＳ ゴシック" panose="020B0609070205080204" pitchFamily="49" charset="-128"/>
              </a:rPr>
              <a:t>コンポーネント</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a:solidFill>
                  <a:srgbClr val="000000"/>
                </a:solidFill>
                <a:latin typeface="ＭＳ ゴシック" panose="020B0609070205080204" pitchFamily="49" charset="-128"/>
                <a:ea typeface="ＭＳ ゴシック" panose="020B0609070205080204" pitchFamily="49" charset="-128"/>
              </a:rPr>
              <a:t>製品レベルでの分析においては</a:t>
            </a:r>
            <a:r>
              <a:rPr lang="ja-JP" altLang="en-US" sz="2300" b="0" strike="noStrike" spc="-1" dirty="0">
                <a:solidFill>
                  <a:srgbClr val="000000"/>
                </a:solidFill>
                <a:latin typeface="ＭＳ ゴシック" panose="020B0609070205080204" pitchFamily="49" charset="-128"/>
                <a:ea typeface="ＭＳ ゴシック" panose="020B0609070205080204" pitchFamily="49" charset="-128"/>
              </a:rPr>
              <a:t>ライセンスの非互換性</a:t>
            </a:r>
            <a:r>
              <a:rPr lang="ja-JP" altLang="en-US" sz="2300" spc="-1" dirty="0">
                <a:solidFill>
                  <a:srgbClr val="000000"/>
                </a:solidFill>
                <a:latin typeface="ＭＳ ゴシック" panose="020B0609070205080204" pitchFamily="49" charset="-128"/>
                <a:ea typeface="ＭＳ ゴシック" panose="020B0609070205080204" pitchFamily="49" charset="-128"/>
              </a:rPr>
              <a:t>や</a:t>
            </a:r>
            <a:r>
              <a:rPr lang="ja-JP" altLang="en-US" sz="2300" b="0" strike="noStrike" spc="-1" dirty="0">
                <a:solidFill>
                  <a:srgbClr val="000000"/>
                </a:solidFill>
                <a:latin typeface="ＭＳ ゴシック" panose="020B0609070205080204" pitchFamily="49" charset="-128"/>
                <a:ea typeface="ＭＳ ゴシック" panose="020B0609070205080204" pitchFamily="49" charset="-128"/>
              </a:rPr>
              <a:t>商用互換も考慮される</a:t>
            </a:r>
            <a:endParaRPr lang="en-US" sz="2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コンポーネントライセンス分析</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要約</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86" name="CustomShape 2"/>
          <p:cNvSpPr/>
          <p:nvPr/>
        </p:nvSpPr>
        <p:spPr>
          <a:xfrm>
            <a:off x="766080" y="1445040"/>
            <a:ext cx="617616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51000">
              <a:lnSpc>
                <a:spcPct val="90000"/>
              </a:lnSpc>
              <a:buClr>
                <a:srgbClr val="3C464B"/>
              </a:buClr>
              <a:buFont typeface="Noto Sans Symbols"/>
              <a:buAutoNum type="arabicPeriod"/>
            </a:pPr>
            <a:r>
              <a:rPr lang="ja-JP" altLang="en-US" b="1" spc="-1" dirty="0">
                <a:solidFill>
                  <a:srgbClr val="C51230"/>
                </a:solidFill>
                <a:latin typeface="ＭＳ ゴシック" panose="020B0609070205080204" pitchFamily="49" charset="-128"/>
                <a:ea typeface="ＭＳ ゴシック" panose="020B0609070205080204" pitchFamily="49" charset="-128"/>
              </a:rPr>
              <a:t>全体的な目標</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en-US" altLang="ja-JP" spc="-1" dirty="0">
                <a:solidFill>
                  <a:srgbClr val="000000"/>
                </a:solidFill>
                <a:latin typeface="ＭＳ ゴシック" panose="020B0609070205080204" pitchFamily="49" charset="-128"/>
                <a:ea typeface="ＭＳ ゴシック" panose="020B0609070205080204" pitchFamily="49" charset="-128"/>
              </a:rPr>
              <a:t>OSS</a:t>
            </a:r>
            <a:r>
              <a:rPr lang="ja-JP" altLang="en-US" spc="-1" dirty="0">
                <a:solidFill>
                  <a:srgbClr val="000000"/>
                </a:solidFill>
                <a:latin typeface="ＭＳ ゴシック" panose="020B0609070205080204" pitchFamily="49" charset="-128"/>
                <a:ea typeface="ＭＳ ゴシック" panose="020B0609070205080204" pitchFamily="49" charset="-128"/>
              </a:rPr>
              <a:t>コミュニティに従い、リスクを軽減する</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明確な指示でエンジニアリング支援</a:t>
            </a:r>
            <a:endParaRPr lang="en-US" altLang="ja-JP" sz="1800" b="0" strike="noStrike" spc="-1" dirty="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再利用可能な資産のリスト作成は、用途に依存しないコンポーネントの明確化が必要</a:t>
            </a:r>
            <a:endParaRPr lang="en-US" sz="1800" b="0" strike="noStrike" spc="-1" dirty="0">
              <a:solidFill>
                <a:srgbClr val="000000"/>
              </a:solidFill>
              <a:latin typeface="ＭＳ ゴシック" panose="020B0609070205080204" pitchFamily="49" charset="-128"/>
              <a:ea typeface="ＭＳ ゴシック" panose="020B0609070205080204" pitchFamily="49" charset="-128"/>
            </a:endParaRPr>
          </a:p>
          <a:p>
            <a:pPr marL="343080" lvl="1" indent="-351000">
              <a:lnSpc>
                <a:spcPct val="90000"/>
              </a:lnSpc>
              <a:spcBef>
                <a:spcPts val="1001"/>
              </a:spcBef>
              <a:buClr>
                <a:srgbClr val="3C464B"/>
              </a:buClr>
              <a:buFont typeface="Noto Sans Symbols"/>
              <a:buAutoNum type="arabicPeriod"/>
            </a:pPr>
            <a:r>
              <a:rPr lang="ja-JP" altLang="en-US" sz="1800" b="1" strike="noStrike" spc="-1" dirty="0">
                <a:solidFill>
                  <a:srgbClr val="C51230"/>
                </a:solidFill>
                <a:latin typeface="ＭＳ ゴシック" panose="020B0609070205080204" pitchFamily="49" charset="-128"/>
                <a:ea typeface="ＭＳ ゴシック" panose="020B0609070205080204" pitchFamily="49" charset="-128"/>
              </a:rPr>
              <a:t>どのようにコンポーネントライセンス分析を行うか</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ファイル注意書き再レビュー</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ライセンステキスト再レビュー</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ライセンスの義務</a:t>
            </a:r>
            <a:r>
              <a:rPr lang="en-US" altLang="ja-JP" sz="1800"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権利や、制限</a:t>
            </a:r>
            <a:r>
              <a:rPr lang="en-US" altLang="ja-JP" sz="1800"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を正しく決定</a:t>
            </a:r>
            <a:endParaRPr lang="en-US" sz="1800" b="0" strike="noStrike" spc="-1" dirty="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新しいライセンスの特定</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ライセンスの明確化は必要？</a:t>
            </a:r>
            <a:endParaRPr lang="en-US" sz="1800" b="0" strike="noStrike" spc="-1" dirty="0">
              <a:solidFill>
                <a:srgbClr val="000000"/>
              </a:solidFill>
              <a:latin typeface="ＭＳ ゴシック" panose="020B0609070205080204" pitchFamily="49" charset="-128"/>
              <a:ea typeface="ＭＳ ゴシック" panose="020B0609070205080204" pitchFamily="49" charset="-128"/>
            </a:endParaRPr>
          </a:p>
          <a:p>
            <a:pPr marL="698400" lvl="3" indent="-350640">
              <a:lnSpc>
                <a:spcPct val="90000"/>
              </a:lnSpc>
              <a:buClr>
                <a:srgbClr val="3C464B"/>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OSS</a:t>
            </a:r>
            <a:r>
              <a:rPr lang="ja-JP" altLang="en-US" spc="-1" dirty="0">
                <a:solidFill>
                  <a:srgbClr val="000000"/>
                </a:solidFill>
                <a:latin typeface="ＭＳ ゴシック" panose="020B0609070205080204" pitchFamily="49" charset="-128"/>
                <a:ea typeface="ＭＳ ゴシック" panose="020B0609070205080204" pitchFamily="49" charset="-128"/>
              </a:rPr>
              <a:t>専門集団が組織にいる</a:t>
            </a:r>
            <a:r>
              <a:rPr lang="en-US" sz="1800" b="0" strike="noStrike" spc="-1" dirty="0">
                <a:solidFill>
                  <a:srgbClr val="000000"/>
                </a:solidFill>
                <a:latin typeface="ＭＳ ゴシック" panose="020B0609070205080204" pitchFamily="49" charset="-128"/>
                <a:ea typeface="ＭＳ ゴシック" panose="020B0609070205080204" pitchFamily="49" charset="-128"/>
              </a:rPr>
              <a:t> </a:t>
            </a:r>
          </a:p>
          <a:p>
            <a:pPr marL="698400" lvl="3" indent="-350640">
              <a:lnSpc>
                <a:spcPct val="9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法律家の助言が必要</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3"/>
          <p:cNvSpPr/>
          <p:nvPr/>
        </p:nvSpPr>
        <p:spPr>
          <a:xfrm>
            <a:off x="6927120" y="1583280"/>
            <a:ext cx="4723774" cy="3841475"/>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8" name="CustomShape 4"/>
          <p:cNvSpPr/>
          <p:nvPr/>
        </p:nvSpPr>
        <p:spPr>
          <a:xfrm>
            <a:off x="6927120" y="1828080"/>
            <a:ext cx="4409640"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83240">
              <a:lnSpc>
                <a:spcPct val="100000"/>
              </a:lnSpc>
              <a:buClr>
                <a:srgbClr val="000000"/>
              </a:buClr>
              <a:buFont typeface="Arial"/>
              <a:buChar char="•"/>
            </a:pPr>
            <a:r>
              <a:rPr lang="en-US" altLang="ja-JP" spc="-1" dirty="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プロジェクトでは、ツールベースのライセンス識別が可能にする</a:t>
            </a:r>
            <a:r>
              <a:rPr lang="en-US" sz="18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ライセンス関連テキスト発見</a:t>
            </a:r>
            <a:endParaRPr lang="en-US" altLang="ja-JP" sz="1800" b="0" strike="noStrike" spc="-1" dirty="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ファイル</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階層内の情報を集約</a:t>
            </a:r>
            <a:endParaRPr lang="en-US" sz="1800" b="0" strike="noStrike" spc="-1" dirty="0">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該当場所をハイライト化</a:t>
            </a:r>
            <a:endParaRPr lang="en-US" sz="1800" b="0" strike="noStrike" spc="-1" dirty="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参考元テキストとの差分を検索</a:t>
            </a:r>
            <a:endParaRPr lang="en-US" sz="1800" b="0" strike="noStrike" spc="-1" dirty="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ライセンスフレーズの検索</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pc="-1" dirty="0">
                <a:solidFill>
                  <a:srgbClr val="000000"/>
                </a:solidFill>
                <a:latin typeface="ＭＳ ゴシック" panose="020B0609070205080204" pitchFamily="49" charset="-128"/>
                <a:ea typeface="ＭＳ ゴシック" panose="020B0609070205080204" pitchFamily="49" charset="-128"/>
              </a:rPr>
              <a:t>検知したライセンスのレポート</a:t>
            </a:r>
            <a:endParaRPr lang="en-US" sz="18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0" strike="noStrike" spc="-1" dirty="0">
                <a:latin typeface="ＭＳ Ｐゴシック" panose="020B0600070205080204" pitchFamily="50" charset="-128"/>
                <a:ea typeface="ＭＳ Ｐゴシック" panose="020B0600070205080204" pitchFamily="50" charset="-128"/>
              </a:rPr>
              <a:t>謝辞</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90"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br/>
            <a:r>
              <a:rPr lang="en-US" sz="1600" b="0" u="sng" strike="noStrike" spc="-1">
                <a:solidFill>
                  <a:srgbClr val="0563C1"/>
                </a:solidFill>
                <a:uFillTx/>
                <a:latin typeface="Open Sans"/>
                <a:ea typeface="Open Sans"/>
                <a:hlinkClick r:id="rId2"/>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br/>
            <a:r>
              <a:rPr lang="en-US" sz="1600" b="1" u="sng" strike="noStrike" spc="-1">
                <a:solidFill>
                  <a:srgbClr val="0563C1"/>
                </a:solidFill>
                <a:uFillTx/>
                <a:latin typeface="Open Sans"/>
                <a:ea typeface="Open Sans"/>
                <a:hlinkClick r:id="rId3"/>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br/>
            <a:r>
              <a:rPr lang="en-US" sz="1600" b="1" u="sng" strike="noStrike" spc="-1">
                <a:solidFill>
                  <a:srgbClr val="0563C1"/>
                </a:solidFill>
                <a:uFillTx/>
                <a:latin typeface="Open Sans"/>
                <a:ea typeface="Open Sans"/>
                <a:hlinkClick r:id="rId4"/>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br/>
            <a:r>
              <a:rPr lang="en-US" sz="1600" b="1" u="sng" strike="noStrike" spc="-1">
                <a:solidFill>
                  <a:srgbClr val="0563C1"/>
                </a:solidFill>
                <a:uFillTx/>
                <a:latin typeface="Open Sans"/>
                <a:ea typeface="Open Sans"/>
                <a:hlinkClick r:id="rId5"/>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6"/>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https://github.com/sw360/sw360portal</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4000" spc="-1" dirty="0">
                <a:solidFill>
                  <a:srgbClr val="000000"/>
                </a:solidFill>
                <a:latin typeface="ＭＳ Ｐゴシック" panose="020B0600070205080204" pitchFamily="50" charset="-128"/>
                <a:ea typeface="ＭＳ Ｐゴシック" panose="020B0600070205080204" pitchFamily="50" charset="-128"/>
              </a:rPr>
              <a:t>オープンソフトウェアライセンスとは</a:t>
            </a:r>
            <a:r>
              <a:rPr lang="en-US" sz="4000" b="0" strike="noStrike" spc="-1" dirty="0">
                <a:solidFill>
                  <a:srgbClr val="000000"/>
                </a:solidFill>
                <a:latin typeface="ＭＳ Ｐゴシック" panose="020B0600070205080204" pitchFamily="50" charset="-128"/>
                <a:ea typeface="ＭＳ Ｐゴシック" panose="020B0600070205080204" pitchFamily="50" charset="-128"/>
              </a:rPr>
              <a:t>?</a:t>
            </a:r>
            <a:endParaRPr lang="en-US" sz="4000" b="0" strike="noStrike" spc="-1" dirty="0">
              <a:latin typeface="ＭＳ Ｐゴシック" panose="020B0600070205080204" pitchFamily="50" charset="-128"/>
              <a:ea typeface="ＭＳ Ｐゴシック" panose="020B0600070205080204" pitchFamily="50" charset="-128"/>
            </a:endParaRPr>
          </a:p>
        </p:txBody>
      </p:sp>
      <p:sp>
        <p:nvSpPr>
          <p:cNvPr id="137"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1800" b="1" strike="noStrike" spc="-1" dirty="0">
                <a:solidFill>
                  <a:srgbClr val="C51230"/>
                </a:solidFill>
                <a:latin typeface="ＭＳ ゴシック" panose="020B0609070205080204" pitchFamily="49" charset="-128"/>
                <a:ea typeface="ＭＳ ゴシック" panose="020B0609070205080204" pitchFamily="49" charset="-128"/>
              </a:rPr>
              <a:t>ライセンスについての基本</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義務</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制約</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権利</a:t>
            </a:r>
            <a:endParaRPr lang="en-US" sz="1800" b="0" strike="noStrike" spc="-1" dirty="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b="1" spc="-1" dirty="0">
                <a:solidFill>
                  <a:srgbClr val="C51230"/>
                </a:solidFill>
                <a:latin typeface="ＭＳ ゴシック" panose="020B0609070205080204" pitchFamily="49" charset="-128"/>
                <a:ea typeface="ＭＳ ゴシック" panose="020B0609070205080204" pitchFamily="49" charset="-128"/>
              </a:rPr>
              <a:t>例 </a:t>
            </a:r>
            <a:r>
              <a:rPr lang="en-US" altLang="ja-JP" b="1" spc="-1" dirty="0">
                <a:solidFill>
                  <a:srgbClr val="C51230"/>
                </a:solidFill>
                <a:latin typeface="ＭＳ ゴシック" panose="020B0609070205080204" pitchFamily="49" charset="-128"/>
                <a:ea typeface="ＭＳ ゴシック" panose="020B0609070205080204" pitchFamily="49" charset="-128"/>
              </a:rPr>
              <a:t>:</a:t>
            </a:r>
            <a:r>
              <a:rPr lang="en-US" sz="1800" b="1" strike="noStrike" spc="-1" dirty="0">
                <a:solidFill>
                  <a:srgbClr val="C51230"/>
                </a:solidFill>
                <a:latin typeface="ＭＳ ゴシック" panose="020B0609070205080204" pitchFamily="49" charset="-128"/>
                <a:ea typeface="ＭＳ ゴシック" panose="020B0609070205080204" pitchFamily="49" charset="-128"/>
              </a:rPr>
              <a:t> GPL version 2.0 </a:t>
            </a:r>
            <a:r>
              <a:rPr lang="en-US" sz="1800" b="1" i="1" strike="noStrike" spc="-1" dirty="0">
                <a:solidFill>
                  <a:srgbClr val="C51230"/>
                </a:solidFill>
                <a:latin typeface="ＭＳ ゴシック" panose="020B0609070205080204" pitchFamily="49" charset="-128"/>
                <a:ea typeface="ＭＳ ゴシック" panose="020B0609070205080204" pitchFamily="49" charset="-128"/>
              </a:rPr>
              <a:t>(</a:t>
            </a:r>
            <a:r>
              <a:rPr lang="ja-JP" altLang="en-US" b="1" i="1" spc="-1" dirty="0">
                <a:solidFill>
                  <a:srgbClr val="C51230"/>
                </a:solidFill>
                <a:latin typeface="ＭＳ ゴシック" panose="020B0609070205080204" pitchFamily="49" charset="-128"/>
                <a:ea typeface="ＭＳ ゴシック" panose="020B0609070205080204" pitchFamily="49" charset="-128"/>
              </a:rPr>
              <a:t>一部</a:t>
            </a:r>
            <a:r>
              <a:rPr lang="en-US" altLang="ja-JP" b="1" i="1" spc="-1" dirty="0">
                <a:solidFill>
                  <a:srgbClr val="C5123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義務</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z="1800" b="0" strike="noStrike" spc="-1" dirty="0">
                <a:latin typeface="ＭＳ ゴシック" panose="020B0609070205080204" pitchFamily="49" charset="-128"/>
                <a:ea typeface="ＭＳ ゴシック" panose="020B0609070205080204" pitchFamily="49" charset="-128"/>
              </a:rPr>
              <a:t>オリジナルのソースコード</a:t>
            </a:r>
            <a:r>
              <a:rPr lang="ja-JP" altLang="en-US" spc="-1" dirty="0">
                <a:latin typeface="ＭＳ ゴシック" panose="020B0609070205080204" pitchFamily="49" charset="-128"/>
                <a:ea typeface="ＭＳ ゴシック" panose="020B0609070205080204" pitchFamily="49" charset="-128"/>
              </a:rPr>
              <a:t>、</a:t>
            </a:r>
            <a:br>
              <a:rPr lang="en-US" altLang="ja-JP" spc="-1" dirty="0">
                <a:latin typeface="ＭＳ ゴシック" panose="020B0609070205080204" pitchFamily="49" charset="-128"/>
                <a:ea typeface="ＭＳ ゴシック" panose="020B0609070205080204" pitchFamily="49" charset="-128"/>
              </a:rPr>
            </a:br>
            <a:r>
              <a:rPr lang="ja-JP" altLang="en-US" sz="1800" b="0" strike="noStrike" spc="-1" dirty="0">
                <a:latin typeface="ＭＳ ゴシック" panose="020B0609070205080204" pitchFamily="49" charset="-128"/>
                <a:ea typeface="ＭＳ ゴシック" panose="020B0609070205080204" pitchFamily="49" charset="-128"/>
              </a:rPr>
              <a:t>コピーライト表記を含むこと</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ライセンスを含むこと</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制約</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責任は負わない</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自己責任で使うこと</a:t>
            </a:r>
            <a:r>
              <a:rPr lang="en-US" altLang="ja-JP" spc="-1" dirty="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228600" lvl="1" indent="-227880">
              <a:lnSpc>
                <a:spcPct val="100000"/>
              </a:lnSpc>
              <a:buClr>
                <a:srgbClr val="3C464B"/>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権利</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修正</a:t>
            </a:r>
            <a:endParaRPr lang="en-US" sz="1800" b="0" strike="noStrike" spc="-1" dirty="0">
              <a:latin typeface="ＭＳ ゴシック" panose="020B0609070205080204" pitchFamily="49" charset="-128"/>
              <a:ea typeface="ＭＳ ゴシック" panose="020B0609070205080204" pitchFamily="49" charset="-128"/>
            </a:endParaRPr>
          </a:p>
          <a:p>
            <a:pPr marL="407880" lvl="2" indent="-229320">
              <a:lnSpc>
                <a:spcPct val="100000"/>
              </a:lnSpc>
              <a:buClr>
                <a:srgbClr val="3C464B"/>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再配布</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38" name="CustomShape 3"/>
          <p:cNvSpPr/>
          <p:nvPr/>
        </p:nvSpPr>
        <p:spPr>
          <a:xfrm>
            <a:off x="5868000" y="1825560"/>
            <a:ext cx="548496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39" name="CustomShape 4"/>
          <p:cNvSpPr/>
          <p:nvPr/>
        </p:nvSpPr>
        <p:spPr>
          <a:xfrm>
            <a:off x="6212159" y="2082600"/>
            <a:ext cx="5222977"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90000"/>
              </a:lnSpc>
            </a:pPr>
            <a:r>
              <a:rPr lang="ja-JP" altLang="en-US" b="1" spc="-1" dirty="0">
                <a:solidFill>
                  <a:srgbClr val="000000"/>
                </a:solidFill>
                <a:latin typeface="ＭＳ Ｐゴシック" panose="020B0600070205080204" pitchFamily="50" charset="-128"/>
                <a:ea typeface="ＭＳ Ｐゴシック" panose="020B0600070205080204" pitchFamily="50" charset="-128"/>
              </a:rPr>
              <a:t>もっと知りたい人は</a:t>
            </a:r>
            <a:r>
              <a:rPr lang="en-US" altLang="ja-JP" b="1" spc="-1" dirty="0">
                <a:solidFill>
                  <a:srgbClr val="000000"/>
                </a:solidFill>
                <a:latin typeface="ＭＳ Ｐゴシック" panose="020B0600070205080204" pitchFamily="50" charset="-128"/>
                <a:ea typeface="ＭＳ Ｐゴシック" panose="020B0600070205080204" pitchFamily="50" charset="-128"/>
              </a:rPr>
              <a:t>…</a:t>
            </a:r>
          </a:p>
          <a:p>
            <a:pPr marL="171360" indent="-183240">
              <a:lnSpc>
                <a:spcPct val="100000"/>
              </a:lnSpc>
              <a:spcBef>
                <a:spcPts val="1001"/>
              </a:spcBef>
              <a:buClr>
                <a:srgbClr val="000000"/>
              </a:buClr>
              <a:buFont typeface="Arial"/>
              <a:buChar char="•"/>
            </a:pPr>
            <a:r>
              <a:rPr lang="en-US" sz="1800" b="0" strike="noStrike" spc="-1" dirty="0">
                <a:solidFill>
                  <a:srgbClr val="000000"/>
                </a:solidFill>
                <a:latin typeface="Open Sans"/>
                <a:ea typeface="Open Sans"/>
              </a:rPr>
              <a:t>The Linux Foundation </a:t>
            </a:r>
            <a:r>
              <a:rPr lang="ja-JP" altLang="en-US" sz="1800" b="0" strike="noStrike" spc="-1" dirty="0">
                <a:solidFill>
                  <a:srgbClr val="000000"/>
                </a:solidFill>
                <a:latin typeface="Open Sans"/>
                <a:ea typeface="Open Sans"/>
              </a:rPr>
              <a:t>提供のライセンスに関する基本的な教育資料</a:t>
            </a:r>
            <a:br>
              <a:rPr lang="en-US" altLang="ja-JP" spc="-1" dirty="0">
                <a:solidFill>
                  <a:srgbClr val="000000"/>
                </a:solidFill>
                <a:latin typeface="Open Sans"/>
                <a:ea typeface="Open Sans"/>
              </a:rPr>
            </a:br>
            <a:r>
              <a:rPr lang="en-US" sz="1800" b="0" strike="noStrike" spc="-1" dirty="0">
                <a:solidFill>
                  <a:srgbClr val="000000"/>
                </a:solidFill>
                <a:latin typeface="Open Sans"/>
                <a:ea typeface="Open Sans"/>
              </a:rPr>
              <a:t> </a:t>
            </a:r>
            <a:r>
              <a:rPr lang="en-US" sz="1800" b="0" u="sng" strike="noStrike" spc="-1" dirty="0">
                <a:solidFill>
                  <a:srgbClr val="0563C1"/>
                </a:solidFill>
                <a:uFillTx/>
                <a:latin typeface="Open Sans"/>
                <a:ea typeface="Open Sans"/>
                <a:hlinkClick r:id="rId2"/>
              </a:rPr>
              <a:t>https://training.linuxfoundation.org/linux-courses/open-source-compliance-courses/compliance-basics-for-developers</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en-US" sz="1800" b="0" strike="noStrike" spc="-1" dirty="0">
                <a:solidFill>
                  <a:srgbClr val="000000"/>
                </a:solidFill>
                <a:latin typeface="Open Sans"/>
                <a:ea typeface="Open Sans"/>
              </a:rPr>
              <a:t>The TLDR Legal pages </a:t>
            </a:r>
            <a:br>
              <a:rPr lang="en-US" spc="-1" dirty="0">
                <a:solidFill>
                  <a:srgbClr val="000000"/>
                </a:solidFill>
                <a:latin typeface="Open Sans"/>
                <a:ea typeface="Open Sans"/>
              </a:rPr>
            </a:br>
            <a:r>
              <a:rPr lang="en-US" sz="1800" b="0" u="sng" strike="noStrike" spc="-1" dirty="0">
                <a:solidFill>
                  <a:srgbClr val="0563C1"/>
                </a:solidFill>
                <a:uFillTx/>
                <a:latin typeface="Open Sans"/>
                <a:ea typeface="Open Sans"/>
                <a:hlinkClick r:id="rId3"/>
              </a:rPr>
              <a:t>https://tldrlegal.com/</a:t>
            </a:r>
            <a:r>
              <a:rPr lang="en-US" sz="1800" b="0" strike="noStrike" spc="-1" dirty="0">
                <a:solidFill>
                  <a:srgbClr val="000000"/>
                </a:solidFill>
                <a:latin typeface="Open Sans"/>
                <a:ea typeface="Open Sans"/>
              </a:rPr>
              <a:t> </a:t>
            </a:r>
            <a:br>
              <a:rPr lang="en-US" sz="1800" b="0" strike="noStrike" spc="-1" dirty="0">
                <a:solidFill>
                  <a:srgbClr val="000000"/>
                </a:solidFill>
                <a:latin typeface="Open Sans"/>
                <a:ea typeface="Open Sans"/>
              </a:rPr>
            </a:br>
            <a:r>
              <a:rPr lang="ja-JP" altLang="en-US" sz="1800" b="0" strike="noStrike" spc="-1" dirty="0">
                <a:solidFill>
                  <a:srgbClr val="000000"/>
                </a:solidFill>
                <a:latin typeface="Open Sans"/>
                <a:ea typeface="Open Sans"/>
              </a:rPr>
              <a:t>上記ページでライセンスの　</a:t>
            </a:r>
            <a:r>
              <a:rPr lang="ja-JP" altLang="en-US" sz="1800" b="1" i="1" strike="noStrike" spc="-1" dirty="0">
                <a:solidFill>
                  <a:srgbClr val="000000"/>
                </a:solidFill>
                <a:latin typeface="Open Sans"/>
                <a:ea typeface="Open Sans"/>
              </a:rPr>
              <a:t>概要</a:t>
            </a:r>
            <a:r>
              <a:rPr lang="ja-JP" altLang="en-US" b="1" i="1" spc="-1" dirty="0">
                <a:solidFill>
                  <a:srgbClr val="000000"/>
                </a:solidFill>
                <a:latin typeface="Open Sans"/>
                <a:ea typeface="Open Sans"/>
              </a:rPr>
              <a:t>　</a:t>
            </a:r>
            <a:r>
              <a:rPr lang="ja-JP" altLang="en-US" spc="-1" dirty="0">
                <a:solidFill>
                  <a:srgbClr val="000000"/>
                </a:solidFill>
                <a:latin typeface="Open Sans"/>
                <a:ea typeface="Open Sans"/>
              </a:rPr>
              <a:t>が確認できる</a:t>
            </a:r>
            <a:endParaRPr lang="en-US" sz="1800" b="1" i="1" strike="noStrike" spc="-1" dirty="0">
              <a:solidFill>
                <a:srgbClr val="000000"/>
              </a:solidFill>
              <a:latin typeface="Open Sans"/>
              <a:ea typeface="Open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4400" b="0" strike="noStrike" spc="-1" dirty="0">
                <a:latin typeface="ＭＳ Ｐゴシック" panose="020B0600070205080204" pitchFamily="50" charset="-128"/>
                <a:ea typeface="ＭＳ Ｐゴシック" panose="020B0600070205080204" pitchFamily="50" charset="-128"/>
              </a:rPr>
              <a:t>オープンソフトウェアライセンス</a:t>
            </a:r>
            <a:endParaRPr lang="en-US" sz="4400" b="0" strike="noStrike" spc="-1" dirty="0">
              <a:latin typeface="ＭＳ Ｐゴシック" panose="020B0600070205080204" pitchFamily="50" charset="-128"/>
              <a:ea typeface="ＭＳ Ｐゴシック" panose="020B0600070205080204" pitchFamily="50" charset="-128"/>
            </a:endParaRPr>
          </a:p>
        </p:txBody>
      </p:sp>
      <p:sp>
        <p:nvSpPr>
          <p:cNvPr id="141" name="CustomShape 2"/>
          <p:cNvSpPr/>
          <p:nvPr/>
        </p:nvSpPr>
        <p:spPr>
          <a:xfrm>
            <a:off x="570708" y="1689840"/>
            <a:ext cx="4338432"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000" b="1" spc="-1" dirty="0">
                <a:solidFill>
                  <a:srgbClr val="C51230"/>
                </a:solidFill>
                <a:latin typeface="ＭＳ ゴシック" panose="020B0609070205080204" pitchFamily="49" charset="-128"/>
                <a:ea typeface="ＭＳ ゴシック" panose="020B0609070205080204" pitchFamily="49" charset="-128"/>
              </a:rPr>
              <a:t>オープンソフトウェアライセンス</a:t>
            </a:r>
            <a:endParaRPr lang="en-US" sz="2000" b="0" strike="noStrike" spc="-1" dirty="0">
              <a:latin typeface="ＭＳ ゴシック" panose="020B0609070205080204" pitchFamily="49" charset="-128"/>
              <a:ea typeface="ＭＳ ゴシック" panose="020B0609070205080204" pitchFamily="49" charset="-128"/>
            </a:endParaRPr>
          </a:p>
          <a:p>
            <a:pPr marL="228600" lvl="1" indent="-240480">
              <a:lnSpc>
                <a:spcPct val="100000"/>
              </a:lnSpc>
              <a:buClr>
                <a:srgbClr val="3C464B"/>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数多くある</a:t>
            </a:r>
            <a:endParaRPr lang="en-US" sz="2000" b="0" strike="noStrike" spc="-1" dirty="0">
              <a:latin typeface="ＭＳ ゴシック" panose="020B0609070205080204" pitchFamily="49" charset="-128"/>
              <a:ea typeface="ＭＳ ゴシック" panose="020B0609070205080204" pitchFamily="49" charset="-128"/>
            </a:endParaRPr>
          </a:p>
          <a:p>
            <a:pPr marL="0" lvl="1">
              <a:lnSpc>
                <a:spcPct val="100000"/>
              </a:lnSpc>
              <a:spcBef>
                <a:spcPts val="1001"/>
              </a:spcBef>
              <a:buClr>
                <a:srgbClr val="3C464B"/>
              </a:buClr>
            </a:pPr>
            <a:r>
              <a:rPr lang="ja-JP" altLang="en-US" sz="2000" spc="-1" dirty="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a:t>
            </a:r>
            <a:r>
              <a:rPr lang="ja-JP" altLang="en-US" sz="2000" spc="-1" dirty="0">
                <a:solidFill>
                  <a:srgbClr val="000000"/>
                </a:solidFill>
                <a:latin typeface="ＭＳ ゴシック" panose="020B0609070205080204" pitchFamily="49" charset="-128"/>
                <a:ea typeface="ＭＳ ゴシック" panose="020B0609070205080204" pitchFamily="49" charset="-128"/>
              </a:rPr>
              <a:t>ライセンスの氾濫」</a:t>
            </a:r>
            <a:r>
              <a:rPr lang="en-US" sz="2000" b="0" strike="noStrike" spc="-1" dirty="0">
                <a:solidFill>
                  <a:srgbClr val="000000"/>
                </a:solidFill>
                <a:latin typeface="ＭＳ ゴシック" panose="020B0609070205080204" pitchFamily="49" charset="-128"/>
                <a:ea typeface="ＭＳ ゴシック" panose="020B0609070205080204" pitchFamily="49" charset="-128"/>
              </a:rPr>
              <a:t> </a:t>
            </a:r>
            <a:endParaRPr lang="en-US" sz="2000" b="0" strike="noStrike" spc="-1" dirty="0">
              <a:latin typeface="ＭＳ ゴシック" panose="020B0609070205080204" pitchFamily="49" charset="-128"/>
              <a:ea typeface="ＭＳ ゴシック" panose="020B0609070205080204" pitchFamily="49" charset="-128"/>
            </a:endParaRPr>
          </a:p>
          <a:p>
            <a:pPr marL="407880" lvl="2" indent="-241920">
              <a:lnSpc>
                <a:spcPct val="100000"/>
              </a:lnSpc>
              <a:buClr>
                <a:srgbClr val="3C464B"/>
              </a:buClr>
              <a:buFont typeface="Noto Sans Symbols"/>
              <a:buChar char="▪"/>
            </a:pP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カテゴライズできるが、多大な努力と評価が必要</a:t>
            </a:r>
            <a:endParaRPr lang="en-US" sz="2000" b="0" strike="noStrike" spc="-1" dirty="0">
              <a:solidFill>
                <a:srgbClr val="000000"/>
              </a:solidFill>
              <a:latin typeface="ＭＳ ゴシック" panose="020B0609070205080204" pitchFamily="49" charset="-128"/>
              <a:ea typeface="ＭＳ ゴシック" panose="020B0609070205080204" pitchFamily="49" charset="-128"/>
            </a:endParaRPr>
          </a:p>
          <a:p>
            <a:pPr marL="407880" lvl="2" indent="-241920">
              <a:lnSpc>
                <a:spcPct val="100000"/>
              </a:lnSpc>
              <a:buClr>
                <a:srgbClr val="3C464B"/>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「コピーレフト」</a:t>
            </a:r>
            <a:r>
              <a:rPr lang="en-US" sz="2000" b="0" strike="noStrike" spc="-1" dirty="0">
                <a:solidFill>
                  <a:srgbClr val="000000"/>
                </a:solidFill>
                <a:latin typeface="ＭＳ ゴシック" panose="020B0609070205080204" pitchFamily="49" charset="-128"/>
                <a:ea typeface="ＭＳ ゴシック" panose="020B0609070205080204" pitchFamily="49" charset="-128"/>
              </a:rPr>
              <a:t> vs</a:t>
            </a:r>
          </a:p>
          <a:p>
            <a:pPr marL="165960" lvl="2">
              <a:lnSpc>
                <a:spcPct val="100000"/>
              </a:lnSpc>
              <a:buClr>
                <a:srgbClr val="3C464B"/>
              </a:buClr>
            </a:pPr>
            <a:r>
              <a:rPr lang="ja-JP" altLang="en-US" sz="2000" spc="-1" dirty="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パーミッシブ・ライセンス」</a:t>
            </a:r>
            <a:endParaRPr lang="en-US" sz="2000" b="0" strike="noStrike" spc="-1" dirty="0">
              <a:latin typeface="ＭＳ ゴシック" panose="020B0609070205080204" pitchFamily="49" charset="-128"/>
              <a:ea typeface="ＭＳ ゴシック" panose="020B0609070205080204" pitchFamily="49" charset="-128"/>
            </a:endParaRPr>
          </a:p>
          <a:p>
            <a:pPr marL="407880" lvl="2" indent="-241920">
              <a:lnSpc>
                <a:spcPct val="100000"/>
              </a:lnSpc>
              <a:buClr>
                <a:srgbClr val="3C464B"/>
              </a:buClr>
              <a:buFont typeface="Noto Sans Symbols"/>
              <a:buChar cha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GPL version 2 </a:t>
            </a:r>
            <a:r>
              <a:rPr lang="ja-JP" altLang="en-US" sz="2000" spc="-1" dirty="0">
                <a:solidFill>
                  <a:srgbClr val="000000"/>
                </a:solidFill>
                <a:latin typeface="ＭＳ ゴシック" panose="020B0609070205080204" pitchFamily="49" charset="-128"/>
                <a:ea typeface="ＭＳ ゴシック" panose="020B0609070205080204" pitchFamily="49" charset="-128"/>
              </a:rPr>
              <a:t>との互換性</a:t>
            </a:r>
            <a:endParaRPr lang="en-US" sz="2000" b="0" strike="noStrike" spc="-1" dirty="0">
              <a:latin typeface="ＭＳ ゴシック" panose="020B0609070205080204" pitchFamily="49" charset="-128"/>
              <a:ea typeface="ＭＳ ゴシック" panose="020B0609070205080204" pitchFamily="49" charset="-128"/>
            </a:endParaRPr>
          </a:p>
          <a:p>
            <a:pPr marL="407880" lvl="2" indent="-241920">
              <a:lnSpc>
                <a:spcPct val="100000"/>
              </a:lnSpc>
              <a:buClr>
                <a:srgbClr val="3C464B"/>
              </a:buClr>
              <a:buFont typeface="Noto Sans Symbols"/>
              <a:buChar char="▪"/>
            </a:pP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特許効果</a:t>
            </a:r>
            <a:endParaRPr lang="en-US" altLang="ja-JP" sz="2000" b="0" strike="noStrike" spc="-1" dirty="0">
              <a:solidFill>
                <a:srgbClr val="000000"/>
              </a:solidFill>
              <a:latin typeface="ＭＳ ゴシック" panose="020B0609070205080204" pitchFamily="49" charset="-128"/>
              <a:ea typeface="ＭＳ ゴシック" panose="020B0609070205080204" pitchFamily="49" charset="-128"/>
            </a:endParaRPr>
          </a:p>
          <a:p>
            <a:pPr marL="165960" lvl="2">
              <a:lnSpc>
                <a:spcPct val="100000"/>
              </a:lnSpc>
              <a:buClr>
                <a:srgbClr val="3C464B"/>
              </a:buCl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a:solidFill>
                  <a:srgbClr val="000000"/>
                </a:solidFill>
                <a:latin typeface="ＭＳ ゴシック" panose="020B0609070205080204" pitchFamily="49" charset="-128"/>
                <a:ea typeface="ＭＳ ゴシック" panose="020B0609070205080204" pitchFamily="49" charset="-128"/>
              </a:rPr>
              <a:t>もっとあり得る</a:t>
            </a:r>
            <a:r>
              <a:rPr lang="en-US" altLang="ja-JP" sz="2000" b="0" strike="noStrike" spc="-1" dirty="0">
                <a:solidFill>
                  <a:srgbClr val="000000"/>
                </a:solidFill>
                <a:latin typeface="ＭＳ ゴシック" panose="020B0609070205080204" pitchFamily="49" charset="-128"/>
                <a:ea typeface="ＭＳ ゴシック" panose="020B0609070205080204" pitchFamily="49" charset="-128"/>
              </a:rPr>
              <a:t>..</a:t>
            </a:r>
            <a:r>
              <a:rPr lang="en-US" sz="20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a:latin typeface="ＭＳ ゴシック" panose="020B0609070205080204" pitchFamily="49" charset="-128"/>
              <a:ea typeface="ＭＳ ゴシック" panose="020B0609070205080204" pitchFamily="49" charset="-128"/>
            </a:endParaRPr>
          </a:p>
          <a:p>
            <a:pPr>
              <a:lnSpc>
                <a:spcPct val="90000"/>
              </a:lnSpc>
            </a:pPr>
            <a:endParaRPr lang="en-US" sz="2000" b="0" strike="noStrike" spc="-1" dirty="0">
              <a:latin typeface="Arial"/>
            </a:endParaRPr>
          </a:p>
        </p:txBody>
      </p:sp>
      <p:sp>
        <p:nvSpPr>
          <p:cNvPr id="142" name="CustomShape 3"/>
          <p:cNvSpPr/>
          <p:nvPr/>
        </p:nvSpPr>
        <p:spPr>
          <a:xfrm>
            <a:off x="4909140" y="1852552"/>
            <a:ext cx="6974280" cy="329868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43" name="CustomShape 4"/>
          <p:cNvSpPr/>
          <p:nvPr/>
        </p:nvSpPr>
        <p:spPr>
          <a:xfrm>
            <a:off x="8396280" y="2802780"/>
            <a:ext cx="3307320" cy="23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100000"/>
              </a:lnSpc>
            </a:pPr>
            <a:r>
              <a:rPr lang="ja-JP" altLang="en-US" b="1" spc="-1" dirty="0">
                <a:solidFill>
                  <a:srgbClr val="000000"/>
                </a:solidFill>
                <a:ea typeface="Arial"/>
              </a:rPr>
              <a:t>もっと知りたい人は</a:t>
            </a:r>
            <a:r>
              <a:rPr lang="en-US" altLang="ja-JP" b="1" spc="-1" dirty="0">
                <a:solidFill>
                  <a:srgbClr val="000000"/>
                </a:solidFill>
                <a:ea typeface="Arial"/>
              </a:rPr>
              <a:t>…</a:t>
            </a:r>
            <a:endParaRPr lang="en-US" sz="1800" b="0" strike="noStrike" spc="-1" dirty="0">
              <a:latin typeface="Arial"/>
            </a:endParaRPr>
          </a:p>
          <a:p>
            <a:pPr marL="171360" indent="-183240">
              <a:lnSpc>
                <a:spcPct val="100000"/>
              </a:lnSpc>
              <a:spcBef>
                <a:spcPts val="1001"/>
              </a:spcBef>
              <a:buClr>
                <a:srgbClr val="879BAA"/>
              </a:buClr>
              <a:buFont typeface="Arial"/>
              <a:buChar char="•"/>
            </a:pPr>
            <a:r>
              <a:rPr lang="en-US" sz="1800" b="0" u="sng" strike="noStrike" spc="-1" dirty="0">
                <a:solidFill>
                  <a:srgbClr val="0563C1"/>
                </a:solidFill>
                <a:uFillTx/>
                <a:latin typeface="Arial"/>
                <a:ea typeface="Arial"/>
                <a:hlinkClick r:id="rId2"/>
              </a:rPr>
              <a:t>http://spdx.org/licenses/</a:t>
            </a:r>
            <a:r>
              <a:rPr lang="en-US" sz="1800" b="0" strike="noStrike" spc="-1" dirty="0">
                <a:solidFill>
                  <a:srgbClr val="000000"/>
                </a:solidFill>
                <a:latin typeface="Arial"/>
                <a:ea typeface="Arial"/>
              </a:rPr>
              <a:t> </a:t>
            </a:r>
          </a:p>
          <a:p>
            <a:pPr marL="171360" indent="-183240">
              <a:lnSpc>
                <a:spcPct val="100000"/>
              </a:lnSpc>
              <a:spcBef>
                <a:spcPts val="1001"/>
              </a:spcBef>
              <a:buClr>
                <a:srgbClr val="879BAA"/>
              </a:buClr>
              <a:buFont typeface="Arial"/>
              <a:buChar char="•"/>
            </a:pPr>
            <a:r>
              <a:rPr lang="ja-JP" altLang="en-US" sz="1800" b="0" strike="noStrike" spc="-1" dirty="0">
                <a:latin typeface="Arial"/>
              </a:rPr>
              <a:t>こちらでの</a:t>
            </a:r>
            <a:r>
              <a:rPr lang="en-US" altLang="ja-JP" sz="1800" b="0" strike="noStrike" spc="-1" dirty="0">
                <a:latin typeface="Arial"/>
              </a:rPr>
              <a:t>SPDX</a:t>
            </a:r>
            <a:r>
              <a:rPr lang="ja-JP" altLang="en-US" sz="1800" b="0" strike="noStrike" spc="-1" dirty="0">
                <a:latin typeface="Arial"/>
              </a:rPr>
              <a:t>ライセンスリストのページで著名なオープンソースライセンスが参照できる</a:t>
            </a:r>
            <a:endParaRPr lang="en-US" sz="1800" b="0" strike="noStrike" spc="-1" dirty="0">
              <a:latin typeface="Arial"/>
            </a:endParaRPr>
          </a:p>
        </p:txBody>
      </p:sp>
      <p:pic>
        <p:nvPicPr>
          <p:cNvPr id="144" name="Google Shape;56;p10"/>
          <p:cNvPicPr/>
          <p:nvPr/>
        </p:nvPicPr>
        <p:blipFill>
          <a:blip r:embed="rId3"/>
          <a:stretch/>
        </p:blipFill>
        <p:spPr>
          <a:xfrm>
            <a:off x="5149530" y="1966304"/>
            <a:ext cx="3006360" cy="3347640"/>
          </a:xfrm>
          <a:prstGeom prst="rect">
            <a:avLst/>
          </a:prstGeom>
          <a:ln w="88920">
            <a:solidFill>
              <a:srgbClr val="FFFFFF"/>
            </a:solidFill>
            <a:miter/>
          </a:ln>
          <a:effectLst>
            <a:outerShdw dist="18000" dir="5400000">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分析</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 </a:t>
            </a: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スキャンだけでなく結論も</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6" name="CustomShape 2"/>
          <p:cNvSpPr/>
          <p:nvPr/>
        </p:nvSpPr>
        <p:spPr>
          <a:xfrm>
            <a:off x="838560" y="1414594"/>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400" b="1" strike="noStrike" spc="-1" dirty="0">
                <a:solidFill>
                  <a:srgbClr val="C51230"/>
                </a:solidFill>
                <a:latin typeface="ＭＳ ゴシック" panose="020B0609070205080204" pitchFamily="49" charset="-128"/>
                <a:ea typeface="ＭＳ ゴシック" panose="020B0609070205080204" pitchFamily="49" charset="-128"/>
              </a:rPr>
              <a:t>目的はなにか</a:t>
            </a:r>
            <a:r>
              <a:rPr lang="en-US" sz="2400" b="1" strike="noStrike" spc="-1" dirty="0">
                <a:solidFill>
                  <a:srgbClr val="C51230"/>
                </a:solidFill>
                <a:latin typeface="ＭＳ ゴシック" panose="020B0609070205080204" pitchFamily="49" charset="-128"/>
                <a:ea typeface="ＭＳ ゴシック" panose="020B0609070205080204" pitchFamily="49" charset="-128"/>
              </a:rPr>
              <a:t>?</a:t>
            </a:r>
            <a:endParaRPr lang="en-US" sz="2400" b="0" strike="noStrike" spc="-1" dirty="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z="1800" b="1" i="1" strike="noStrike" spc="-1" dirty="0">
                <a:solidFill>
                  <a:srgbClr val="C51230"/>
                </a:solidFill>
                <a:latin typeface="ＭＳ ゴシック" panose="020B0609070205080204" pitchFamily="49" charset="-128"/>
                <a:ea typeface="ＭＳ ゴシック" panose="020B0609070205080204" pitchFamily="49" charset="-128"/>
              </a:rPr>
              <a:t>何に気を付けるのかをソフトウェア開発者に伝える</a:t>
            </a:r>
            <a:r>
              <a:rPr lang="en-US" sz="1800" b="1" i="1" strike="noStrike" spc="-1" dirty="0">
                <a:solidFill>
                  <a:srgbClr val="C51230"/>
                </a:solidFill>
                <a:latin typeface="ＭＳ ゴシック" panose="020B0609070205080204" pitchFamily="49" charset="-128"/>
                <a:ea typeface="ＭＳ ゴシック" panose="020B0609070205080204" pitchFamily="49" charset="-128"/>
              </a:rPr>
              <a:t>:</a:t>
            </a:r>
            <a:endParaRPr lang="en-US" sz="1800" b="0" i="1" strike="noStrike" spc="-1" dirty="0">
              <a:latin typeface="ＭＳ ゴシック" panose="020B0609070205080204" pitchFamily="49" charset="-128"/>
              <a:ea typeface="ＭＳ ゴシック" panose="020B0609070205080204" pitchFamily="49" charset="-128"/>
            </a:endParaRPr>
          </a:p>
          <a:p>
            <a:pPr marL="343080" lvl="1" indent="-342360">
              <a:lnSpc>
                <a:spcPct val="100000"/>
              </a:lnSpc>
              <a:spcBef>
                <a:spcPts val="1001"/>
              </a:spcBef>
              <a:buClr>
                <a:srgbClr val="3C464B"/>
              </a:buClr>
              <a:buFont typeface="Noto Sans Symbols"/>
              <a:buAutoNum type="arabicPeriod"/>
            </a:pPr>
            <a:r>
              <a:rPr lang="ja-JP" altLang="en-US" b="1" spc="-1" dirty="0">
                <a:solidFill>
                  <a:srgbClr val="000000"/>
                </a:solidFill>
                <a:latin typeface="ＭＳ ゴシック" panose="020B0609070205080204" pitchFamily="49" charset="-128"/>
                <a:ea typeface="ＭＳ ゴシック" panose="020B0609070205080204" pitchFamily="49" charset="-128"/>
              </a:rPr>
              <a:t>以下の例を含む、果たすべき義務を明確にする</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クレジット</a:t>
            </a:r>
            <a:r>
              <a:rPr lang="en-US" sz="18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pc="-1" dirty="0">
                <a:solidFill>
                  <a:srgbClr val="000000"/>
                </a:solidFill>
                <a:latin typeface="ＭＳ ゴシック" panose="020B0609070205080204" pitchFamily="49" charset="-128"/>
                <a:ea typeface="ＭＳ ゴシック" panose="020B0609070205080204" pitchFamily="49" charset="-128"/>
              </a:rPr>
              <a:t>著作権表示</a:t>
            </a:r>
            <a:r>
              <a:rPr lang="en-US" sz="1800" b="0"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800" b="0" strike="noStrike" spc="-1" dirty="0">
                <a:solidFill>
                  <a:srgbClr val="000000"/>
                </a:solidFill>
                <a:latin typeface="ＭＳ ゴシック" panose="020B0609070205080204" pitchFamily="49" charset="-128"/>
                <a:ea typeface="ＭＳ ゴシック" panose="020B0609070205080204" pitchFamily="49" charset="-128"/>
              </a:rPr>
              <a:t>重要な</a:t>
            </a:r>
            <a:r>
              <a:rPr lang="ja-JP" altLang="en-US" spc="-1" dirty="0">
                <a:solidFill>
                  <a:srgbClr val="000000"/>
                </a:solidFill>
                <a:latin typeface="ＭＳ ゴシック" panose="020B0609070205080204" pitchFamily="49" charset="-128"/>
                <a:ea typeface="ＭＳ ゴシック" panose="020B0609070205080204" pitchFamily="49" charset="-128"/>
              </a:rPr>
              <a:t>注意書き</a:t>
            </a:r>
            <a:r>
              <a:rPr lang="en-US" sz="18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ライセンスに関する情報</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ソースコード</a:t>
            </a:r>
            <a:endParaRPr lang="en-US" sz="1800" b="0" strike="noStrike" spc="-1" dirty="0">
              <a:latin typeface="ＭＳ ゴシック" panose="020B0609070205080204" pitchFamily="49" charset="-128"/>
              <a:ea typeface="ＭＳ ゴシック" panose="020B0609070205080204" pitchFamily="49" charset="-128"/>
            </a:endParaRPr>
          </a:p>
          <a:p>
            <a:pPr marL="343080" lvl="1" indent="-342360">
              <a:lnSpc>
                <a:spcPct val="100000"/>
              </a:lnSpc>
              <a:spcBef>
                <a:spcPts val="1001"/>
              </a:spcBef>
              <a:buClr>
                <a:srgbClr val="3C464B"/>
              </a:buClr>
              <a:buFont typeface="Noto Sans Symbols"/>
              <a:buAutoNum type="arabicPeriod"/>
            </a:pPr>
            <a:r>
              <a:rPr lang="ja-JP" altLang="en-US" b="1" spc="-1" dirty="0">
                <a:solidFill>
                  <a:srgbClr val="000000"/>
                </a:solidFill>
                <a:latin typeface="ＭＳ ゴシック" panose="020B0609070205080204" pitchFamily="49" charset="-128"/>
                <a:ea typeface="ＭＳ ゴシック" panose="020B0609070205080204" pitchFamily="49" charset="-128"/>
              </a:rPr>
              <a:t>ライセンス妥当性確認</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簡易例</a:t>
            </a:r>
            <a:r>
              <a:rPr lang="en-US" sz="1800" b="0" strike="noStrike" spc="-1" dirty="0">
                <a:solidFill>
                  <a:srgbClr val="000000"/>
                </a:solidFill>
                <a:latin typeface="ＭＳ ゴシック" panose="020B0609070205080204" pitchFamily="49" charset="-128"/>
                <a:ea typeface="ＭＳ ゴシック" panose="020B0609070205080204" pitchFamily="49" charset="-128"/>
              </a:rPr>
              <a:t>: GPL version 2 </a:t>
            </a:r>
            <a:r>
              <a:rPr lang="ja-JP" altLang="en-US" spc="-1" dirty="0">
                <a:solidFill>
                  <a:srgbClr val="000000"/>
                </a:solidFill>
                <a:latin typeface="ＭＳ ゴシック" panose="020B0609070205080204" pitchFamily="49" charset="-128"/>
                <a:ea typeface="ＭＳ ゴシック" panose="020B0609070205080204" pitchFamily="49" charset="-128"/>
              </a:rPr>
              <a:t>と</a:t>
            </a:r>
            <a:r>
              <a:rPr lang="en-US" sz="1800" b="0" strike="noStrike" spc="-1" dirty="0">
                <a:solidFill>
                  <a:srgbClr val="000000"/>
                </a:solidFill>
                <a:latin typeface="ＭＳ ゴシック" panose="020B0609070205080204" pitchFamily="49" charset="-128"/>
                <a:ea typeface="ＭＳ ゴシック" panose="020B0609070205080204" pitchFamily="49" charset="-128"/>
              </a:rPr>
              <a:t> CC-BY-SA (</a:t>
            </a:r>
            <a:r>
              <a:rPr lang="ja-JP" altLang="en-US" spc="-1" dirty="0">
                <a:solidFill>
                  <a:srgbClr val="000000"/>
                </a:solidFill>
                <a:latin typeface="ＭＳ ゴシック" panose="020B0609070205080204" pitchFamily="49" charset="-128"/>
                <a:ea typeface="ＭＳ ゴシック" panose="020B0609070205080204" pitchFamily="49" charset="-128"/>
              </a:rPr>
              <a:t>コピーレフト効果</a:t>
            </a:r>
            <a:r>
              <a:rPr lang="en-US" sz="1800" b="0" strike="noStrike" spc="-1" dirty="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343080" lvl="1" indent="-342360">
              <a:lnSpc>
                <a:spcPct val="100000"/>
              </a:lnSpc>
              <a:spcBef>
                <a:spcPts val="1001"/>
              </a:spcBef>
              <a:buClr>
                <a:srgbClr val="3C464B"/>
              </a:buClr>
              <a:buFont typeface="Noto Sans Symbols"/>
              <a:buAutoNum type="arabicPeriod"/>
            </a:pPr>
            <a:r>
              <a:rPr lang="ja-JP" altLang="en-US" b="1" spc="-1" dirty="0">
                <a:solidFill>
                  <a:srgbClr val="000000"/>
                </a:solidFill>
                <a:latin typeface="ＭＳ ゴシック" panose="020B0609070205080204" pitchFamily="49" charset="-128"/>
                <a:ea typeface="ＭＳ ゴシック" panose="020B0609070205080204" pitchFamily="49" charset="-128"/>
              </a:rPr>
              <a:t>望ましい使い方ができているかを確認できる</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商用利用可能なライセンスなのか？</a:t>
            </a:r>
            <a:endParaRPr lang="en-US" altLang="ja-JP" spc="-1" dirty="0">
              <a:latin typeface="ＭＳ ゴシック" panose="020B0609070205080204" pitchFamily="49" charset="-128"/>
              <a:ea typeface="ＭＳ ゴシック" panose="020B0609070205080204" pitchFamily="49" charset="-128"/>
            </a:endParaRPr>
          </a:p>
          <a:p>
            <a:pPr marL="522360" lvl="2" indent="-343800">
              <a:lnSpc>
                <a:spcPct val="100000"/>
              </a:lnSpc>
              <a:buClr>
                <a:srgbClr val="3C464B"/>
              </a:buClr>
              <a:buFont typeface="Noto Sans Symbols"/>
              <a:buAutoNum type="alphaLcParenR"/>
            </a:pPr>
            <a:r>
              <a:rPr lang="en-US" altLang="ja-JP" spc="-1" dirty="0">
                <a:solidFill>
                  <a:srgbClr val="000000"/>
                </a:solidFill>
                <a:latin typeface="ＭＳ ゴシック" panose="020B0609070205080204" pitchFamily="49" charset="-128"/>
                <a:ea typeface="ＭＳ ゴシック" panose="020B0609070205080204" pitchFamily="49" charset="-128"/>
              </a:rPr>
              <a:t>OSS</a:t>
            </a:r>
            <a:r>
              <a:rPr lang="ja-JP" altLang="en-US" spc="-1" dirty="0">
                <a:solidFill>
                  <a:srgbClr val="000000"/>
                </a:solidFill>
                <a:latin typeface="ＭＳ ゴシック" panose="020B0609070205080204" pitchFamily="49" charset="-128"/>
                <a:ea typeface="ＭＳ ゴシック" panose="020B0609070205080204" pitchFamily="49" charset="-128"/>
              </a:rPr>
              <a:t>作者が想定している利用環境は？</a:t>
            </a:r>
            <a:endParaRPr lang="en-US" sz="1800" b="0" strike="noStrike" spc="-1" dirty="0">
              <a:latin typeface="ＭＳ ゴシック" panose="020B0609070205080204" pitchFamily="49" charset="-128"/>
              <a:ea typeface="ＭＳ ゴシック" panose="020B0609070205080204" pitchFamily="49" charset="-128"/>
            </a:endParaRPr>
          </a:p>
          <a:p>
            <a:pPr marL="228600" indent="-50040">
              <a:lnSpc>
                <a:spcPct val="90000"/>
              </a:lnSpc>
              <a:spcBef>
                <a:spcPts val="1001"/>
              </a:spcBef>
            </a:pPr>
            <a:endParaRPr lang="en-US" sz="1800" b="0" strike="noStrike" spc="-1" dirty="0">
              <a:latin typeface="Arial"/>
            </a:endParaRPr>
          </a:p>
        </p:txBody>
      </p:sp>
      <p:sp>
        <p:nvSpPr>
          <p:cNvPr id="4" name="CustomShape 3"/>
          <p:cNvSpPr/>
          <p:nvPr/>
        </p:nvSpPr>
        <p:spPr>
          <a:xfrm>
            <a:off x="8046720" y="1825560"/>
            <a:ext cx="3565800" cy="356904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5" name="CustomShape 4"/>
          <p:cNvSpPr/>
          <p:nvPr/>
        </p:nvSpPr>
        <p:spPr>
          <a:xfrm rot="21577800">
            <a:off x="8148231" y="2131196"/>
            <a:ext cx="3108600" cy="31461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71360" indent="-169920">
              <a:lnSpc>
                <a:spcPct val="100000"/>
              </a:lnSpc>
            </a:pPr>
            <a:r>
              <a:rPr lang="ja-JP" altLang="en-US" dirty="0"/>
              <a:t>もっと知りたい人は</a:t>
            </a:r>
            <a:r>
              <a:rPr lang="en-US" altLang="ja-JP" dirty="0"/>
              <a:t>…</a:t>
            </a:r>
            <a:endParaRPr lang="en-US" sz="1800" b="0" strike="noStrike" spc="-1" dirty="0">
              <a:latin typeface="Arial"/>
            </a:endParaRPr>
          </a:p>
          <a:p>
            <a:pPr marL="171360" indent="-182520">
              <a:lnSpc>
                <a:spcPct val="100000"/>
              </a:lnSpc>
              <a:spcBef>
                <a:spcPts val="1001"/>
              </a:spcBef>
              <a:buClr>
                <a:srgbClr val="879BAA"/>
              </a:buClr>
              <a:buFont typeface="Arial"/>
              <a:buChar char="•"/>
            </a:pPr>
            <a:r>
              <a:rPr lang="en-US" altLang="ja-JP" dirty="0"/>
              <a:t>Open Source Automation Development Lab (OSADL) </a:t>
            </a:r>
            <a:r>
              <a:rPr lang="ja-JP" altLang="en-US" dirty="0"/>
              <a:t>が、さまざまなライセンスの義務条件データを公開しています。</a:t>
            </a:r>
            <a:r>
              <a:rPr lang="en-US" altLang="ja-JP" dirty="0">
                <a:hlinkClick r:id="rId2"/>
              </a:rPr>
              <a:t>https://www.osadl.org/Access-to-raw-data.oss-compliance-raw-data-access.0.html</a:t>
            </a:r>
            <a:br>
              <a:rPr dirty="0"/>
            </a:br>
            <a:r>
              <a:rPr lang="en-US" sz="1800" b="0" strike="noStrike" spc="-1" dirty="0">
                <a:solidFill>
                  <a:srgbClr val="000000"/>
                </a:solidFill>
                <a:latin typeface="Arial"/>
                <a:ea typeface="DejaVu Sans"/>
              </a:rPr>
              <a:t> </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Open Sans"/>
                <a:ea typeface="Open Sans"/>
              </a:rPr>
              <a:t>FOSSology: </a:t>
            </a:r>
            <a:r>
              <a:rPr lang="ja-JP" altLang="en-US" sz="4800" b="1" spc="-1" dirty="0">
                <a:solidFill>
                  <a:srgbClr val="000000"/>
                </a:solidFill>
                <a:latin typeface="Open Sans"/>
                <a:ea typeface="Open Sans"/>
              </a:rPr>
              <a:t>コンポーネント分析</a:t>
            </a:r>
            <a:endParaRPr lang="en-US" sz="4800" b="0" strike="noStrike" spc="-1" dirty="0">
              <a:latin typeface="Arial"/>
            </a:endParaRPr>
          </a:p>
        </p:txBody>
      </p:sp>
      <p:sp>
        <p:nvSpPr>
          <p:cNvPr id="148"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Open Sans"/>
                <a:ea typeface="Open Sans"/>
              </a:rPr>
              <a:t>Part II: </a:t>
            </a:r>
            <a:r>
              <a:rPr lang="ja-JP" altLang="en-US" sz="2400" b="0" strike="noStrike" spc="-1" dirty="0">
                <a:solidFill>
                  <a:srgbClr val="111111"/>
                </a:solidFill>
                <a:latin typeface="Open Sans"/>
                <a:ea typeface="Open Sans"/>
              </a:rPr>
              <a:t>動機付けとなる</a:t>
            </a:r>
            <a:r>
              <a:rPr lang="ja-JP" altLang="en-US" sz="2400" spc="-1" dirty="0">
                <a:solidFill>
                  <a:srgbClr val="111111"/>
                </a:solidFill>
                <a:latin typeface="Open Sans"/>
                <a:ea typeface="Open Sans"/>
              </a:rPr>
              <a:t>事例</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a:solidFill>
                  <a:srgbClr val="000000"/>
                </a:solidFill>
                <a:latin typeface="ＭＳ Ｐゴシック" panose="020B0600070205080204" pitchFamily="50" charset="-128"/>
                <a:ea typeface="ＭＳ Ｐゴシック" panose="020B0600070205080204" pitchFamily="50" charset="-128"/>
              </a:rPr>
              <a:t>(</a:t>
            </a: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原文</a:t>
            </a:r>
            <a:r>
              <a:rPr lang="en-US" altLang="ja-JP" sz="3200" b="1" strike="noStrike" spc="-1" dirty="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明確にする必要があること</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0" name="CustomShape 2"/>
          <p:cNvSpPr/>
          <p:nvPr/>
        </p:nvSpPr>
        <p:spPr>
          <a:xfrm>
            <a:off x="838800" y="1406160"/>
            <a:ext cx="685728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40" b="0" i="1" strike="noStrike" spc="-1" dirty="0">
                <a:solidFill>
                  <a:srgbClr val="000000"/>
                </a:solidFill>
                <a:latin typeface="Open Sans"/>
                <a:ea typeface="Open Sans"/>
              </a:rPr>
              <a:t>(all examples from the same package zlib-1.2.8.tar.gz)</a:t>
            </a:r>
            <a:endParaRPr lang="en-US" sz="1240" b="0" strike="noStrike" spc="-1" dirty="0">
              <a:latin typeface="Arial"/>
            </a:endParaRPr>
          </a:p>
          <a:p>
            <a:pPr>
              <a:lnSpc>
                <a:spcPct val="80000"/>
              </a:lnSpc>
            </a:pPr>
            <a:r>
              <a:rPr lang="en-US" sz="1300" b="0" strike="noStrike" spc="-1" dirty="0">
                <a:solidFill>
                  <a:srgbClr val="000000"/>
                </a:solidFill>
                <a:latin typeface="Open Sans"/>
                <a:ea typeface="Open Sans"/>
              </a:rPr>
              <a:t>*</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gzlog.c</a:t>
            </a:r>
            <a:r>
              <a:rPr lang="en-US" sz="1300" b="0" strike="noStrike" spc="-1" dirty="0">
                <a:solidFill>
                  <a:srgbClr val="000000"/>
                </a:solidFill>
                <a:latin typeface="Courier New"/>
                <a:ea typeface="Courier New"/>
              </a:rPr>
              <a:t> Copyright (C) 2004, 2008, 2012 Mark Adler, all rights reserved</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gzlog.h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2.2, 14 Aug 2012</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gzclose.c</a:t>
            </a:r>
            <a:r>
              <a:rPr lang="en-US" sz="1300" b="0" strike="noStrike" spc="-1" dirty="0">
                <a:solidFill>
                  <a:srgbClr val="000000"/>
                </a:solidFill>
                <a:latin typeface="Courier New"/>
                <a:ea typeface="Courier New"/>
              </a:rPr>
              <a:t> -- </a:t>
            </a:r>
            <a:r>
              <a:rPr lang="en-US" sz="1300" b="0" strike="noStrike" spc="-1" dirty="0" err="1">
                <a:solidFill>
                  <a:srgbClr val="000000"/>
                </a:solidFill>
                <a:latin typeface="Courier New"/>
                <a:ea typeface="Courier New"/>
              </a:rPr>
              <a:t>zlib</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gzclose</a:t>
            </a:r>
            <a:r>
              <a:rPr lang="en-US" sz="1300" b="0" strike="noStrike" spc="-1" dirty="0">
                <a:solidFill>
                  <a:srgbClr val="000000"/>
                </a:solidFill>
                <a:latin typeface="Courier New"/>
                <a:ea typeface="Courier New"/>
              </a:rPr>
              <a:t>() function</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2004, 2010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zlib.h</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2003, 2012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blast.h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1.2, 24 Oct 2012</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2002-2013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puff.h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2.3, 21 Jan 2013</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2003 </a:t>
            </a:r>
            <a:r>
              <a:rPr lang="en-US" sz="1300" b="0" strike="noStrike" spc="-1" dirty="0" err="1">
                <a:solidFill>
                  <a:srgbClr val="000000"/>
                </a:solidFill>
                <a:latin typeface="Courier New"/>
                <a:ea typeface="Courier New"/>
              </a:rPr>
              <a:t>Cosmin</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Truta</a:t>
            </a:r>
            <a:r>
              <a:rPr lang="en-US" sz="1300" b="0" strike="noStrike" spc="-1" dirty="0">
                <a:solidFill>
                  <a:srgbClr val="000000"/>
                </a:solidFill>
                <a:latin typeface="Courier New"/>
                <a:ea typeface="Courier New"/>
              </a:rPr>
              <a:t>.</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Derived from original sources by Bob </a:t>
            </a:r>
            <a:r>
              <a:rPr lang="en-US" sz="1300" b="0" strike="noStrike" spc="-1" dirty="0" err="1">
                <a:solidFill>
                  <a:srgbClr val="000000"/>
                </a:solidFill>
                <a:latin typeface="Courier New"/>
                <a:ea typeface="Courier New"/>
              </a:rPr>
              <a:t>Dellaca</a:t>
            </a:r>
            <a:r>
              <a:rPr lang="en-US" sz="1300" b="0" strike="noStrike" spc="-1" dirty="0">
                <a:solidFill>
                  <a:srgbClr val="000000"/>
                </a:solidFill>
                <a:latin typeface="Courier New"/>
                <a:ea typeface="Courier New"/>
              </a:rPr>
              <a:t>.</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readme.txt</a:t>
            </a:r>
            <a:endParaRPr lang="en-US" sz="1300" b="0" strike="noStrike" spc="-1" dirty="0">
              <a:latin typeface="Arial"/>
            </a:endParaRPr>
          </a:p>
        </p:txBody>
      </p:sp>
      <p:sp>
        <p:nvSpPr>
          <p:cNvPr id="151" name="CustomShape 3"/>
          <p:cNvSpPr/>
          <p:nvPr/>
        </p:nvSpPr>
        <p:spPr>
          <a:xfrm>
            <a:off x="7515180" y="1825560"/>
            <a:ext cx="3930480" cy="3512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2" name="CustomShape 4"/>
          <p:cNvSpPr/>
          <p:nvPr/>
        </p:nvSpPr>
        <p:spPr>
          <a:xfrm>
            <a:off x="7696080" y="2137320"/>
            <a:ext cx="3568680" cy="23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40480">
              <a:lnSpc>
                <a:spcPct val="100000"/>
              </a:lnSpc>
              <a:buClr>
                <a:srgbClr val="000000"/>
              </a:buClr>
              <a:buFont typeface="Arial"/>
              <a:buChar char="•"/>
            </a:pPr>
            <a:r>
              <a:rPr lang="ja-JP" altLang="en-US" spc="-1" dirty="0">
                <a:solidFill>
                  <a:srgbClr val="000000"/>
                </a:solidFill>
                <a:latin typeface="Arial"/>
                <a:ea typeface="Arial"/>
              </a:rPr>
              <a:t>これらの実例は、他の場所にあるライセンス条文への参照を示している。</a:t>
            </a:r>
            <a:endParaRPr lang="en-US" sz="1800" b="0" strike="noStrike" spc="-1" dirty="0">
              <a:latin typeface="Arial"/>
            </a:endParaRPr>
          </a:p>
          <a:p>
            <a:pPr marL="228600" indent="-240480">
              <a:lnSpc>
                <a:spcPct val="100000"/>
              </a:lnSpc>
              <a:spcBef>
                <a:spcPts val="1001"/>
              </a:spcBef>
              <a:buClr>
                <a:srgbClr val="000000"/>
              </a:buClr>
              <a:buFont typeface="Arial"/>
              <a:buChar char="•"/>
            </a:pPr>
            <a:r>
              <a:rPr lang="ja-JP" altLang="en-US" sz="1800" b="0" strike="noStrike" spc="-1" dirty="0">
                <a:solidFill>
                  <a:srgbClr val="000000"/>
                </a:solidFill>
                <a:latin typeface="Arial"/>
                <a:ea typeface="Arial"/>
              </a:rPr>
              <a:t>一般的に、テキストスキャナーは個々の出現箇所や文脈を把握することなく、これらのファイルからライセンスを決定することができない。</a:t>
            </a:r>
            <a:endParaRPr lang="en-US" altLang="ja-JP" sz="1800" b="0" strike="noStrike" spc="-1" dirty="0">
              <a:solidFill>
                <a:srgbClr val="000000"/>
              </a:solidFill>
              <a:latin typeface="Arial"/>
              <a:ea typeface="Arial"/>
            </a:endParaRPr>
          </a:p>
          <a:p>
            <a:pPr marL="228600" indent="-240480">
              <a:lnSpc>
                <a:spcPct val="100000"/>
              </a:lnSpc>
              <a:spcBef>
                <a:spcPts val="1001"/>
              </a:spcBef>
              <a:buClr>
                <a:srgbClr val="000000"/>
              </a:buClr>
              <a:buFont typeface="Arial"/>
              <a:buChar char="•"/>
            </a:pPr>
            <a:r>
              <a:rPr lang="ja-JP" altLang="en-US" spc="-1" dirty="0">
                <a:solidFill>
                  <a:srgbClr val="000000"/>
                </a:solidFill>
                <a:latin typeface="Arial"/>
                <a:ea typeface="Arial"/>
              </a:rPr>
              <a:t>人間がライセンスを明確にする必要がある。</a:t>
            </a:r>
            <a:endParaRPr lang="ja-JP" altLang="en-US" sz="1800" b="0" strike="noStrike" spc="-1" dirty="0">
              <a:solidFill>
                <a:srgbClr val="000000"/>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明確にする必要があること</a:t>
            </a:r>
            <a:r>
              <a:rPr lang="ja-JP" altLang="en-US" sz="3200" spc="-1" dirty="0">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2</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4" name="CustomShape 2"/>
          <p:cNvSpPr/>
          <p:nvPr/>
        </p:nvSpPr>
        <p:spPr>
          <a:xfrm>
            <a:off x="838080" y="1825560"/>
            <a:ext cx="68234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670" b="0" i="1" strike="noStrike" spc="-1" dirty="0">
                <a:solidFill>
                  <a:srgbClr val="000000"/>
                </a:solidFill>
                <a:latin typeface="Open Sans"/>
                <a:ea typeface="Open Sans"/>
              </a:rPr>
              <a:t>(from zlib-1.2.8.tar/ zlib-1.2.8/ </a:t>
            </a:r>
            <a:r>
              <a:rPr lang="en-US" sz="1670" b="0" i="1" strike="noStrike" spc="-1" dirty="0" err="1">
                <a:solidFill>
                  <a:srgbClr val="000000"/>
                </a:solidFill>
                <a:latin typeface="Open Sans"/>
                <a:ea typeface="Open Sans"/>
              </a:rPr>
              <a:t>contrib</a:t>
            </a:r>
            <a:r>
              <a:rPr lang="en-US" sz="1670" b="0" i="1" strike="noStrike" spc="-1" dirty="0">
                <a:solidFill>
                  <a:srgbClr val="000000"/>
                </a:solidFill>
                <a:latin typeface="Open Sans"/>
                <a:ea typeface="Open Sans"/>
              </a:rPr>
              <a:t>/ amd64/ amd64-match.S)</a:t>
            </a:r>
            <a:endParaRPr lang="en-US" sz="1670" b="0" strike="noStrike" spc="-1" dirty="0">
              <a:latin typeface="Arial"/>
            </a:endParaRPr>
          </a:p>
          <a:p>
            <a:pPr>
              <a:lnSpc>
                <a:spcPct val="90000"/>
              </a:lnSpc>
            </a:pP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t>
            </a:r>
            <a:r>
              <a:rPr lang="en-US" sz="1670" b="0" strike="noStrike" spc="-1" dirty="0" err="1">
                <a:solidFill>
                  <a:srgbClr val="000000"/>
                </a:solidFill>
                <a:latin typeface="Open Sans"/>
                <a:ea typeface="Open Sans"/>
              </a:rPr>
              <a:t>match.S</a:t>
            </a:r>
            <a:r>
              <a:rPr lang="en-US" sz="1670" b="0" strike="noStrike" spc="-1" dirty="0">
                <a:solidFill>
                  <a:srgbClr val="000000"/>
                </a:solidFill>
                <a:latin typeface="Open Sans"/>
                <a:ea typeface="Open Sans"/>
              </a:rPr>
              <a:t> -- optimized version of </a:t>
            </a:r>
            <a:r>
              <a:rPr lang="en-US" sz="1670" b="0" strike="noStrike" spc="-1" dirty="0" err="1">
                <a:solidFill>
                  <a:srgbClr val="000000"/>
                </a:solidFill>
                <a:latin typeface="Open Sans"/>
                <a:ea typeface="Open Sans"/>
              </a:rPr>
              <a:t>longest_match</a:t>
            </a: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based on the similar work by Gilles </a:t>
            </a:r>
            <a:r>
              <a:rPr lang="en-US" sz="1670" b="0" strike="noStrike" spc="-1" dirty="0" err="1">
                <a:solidFill>
                  <a:srgbClr val="000000"/>
                </a:solidFill>
                <a:latin typeface="Open Sans"/>
                <a:ea typeface="Open Sans"/>
              </a:rPr>
              <a:t>Vollant</a:t>
            </a: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and Brian </a:t>
            </a:r>
            <a:r>
              <a:rPr lang="en-US" sz="1670" b="0" strike="noStrike" spc="-1" dirty="0" err="1">
                <a:solidFill>
                  <a:srgbClr val="000000"/>
                </a:solidFill>
                <a:latin typeface="Open Sans"/>
                <a:ea typeface="Open Sans"/>
              </a:rPr>
              <a:t>Raiter</a:t>
            </a:r>
            <a:r>
              <a:rPr lang="en-US" sz="1670" b="0" strike="noStrike" spc="-1" dirty="0">
                <a:solidFill>
                  <a:srgbClr val="000000"/>
                </a:solidFill>
                <a:latin typeface="Open Sans"/>
                <a:ea typeface="Open Sans"/>
              </a:rPr>
              <a:t>, written 1998</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This is free software; you can redistribute it and/or modify it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under the terms of the BSD License.</a:t>
            </a:r>
            <a:br>
              <a:rPr dirty="0"/>
            </a:br>
            <a:r>
              <a:rPr lang="en-US" sz="1670" b="0" strike="noStrike" spc="-1" dirty="0">
                <a:solidFill>
                  <a:srgbClr val="000000"/>
                </a:solidFill>
                <a:latin typeface="Open Sans"/>
                <a:ea typeface="Open Sans"/>
              </a:rPr>
              <a:t> * Use by owners of </a:t>
            </a:r>
            <a:r>
              <a:rPr lang="en-US" sz="1670" b="0" strike="noStrike" spc="-1" dirty="0" err="1">
                <a:solidFill>
                  <a:srgbClr val="000000"/>
                </a:solidFill>
                <a:latin typeface="Open Sans"/>
                <a:ea typeface="Open Sans"/>
              </a:rPr>
              <a:t>Che</a:t>
            </a:r>
            <a:r>
              <a:rPr lang="en-US" sz="1670" b="0" strike="noStrike" spc="-1" dirty="0">
                <a:solidFill>
                  <a:srgbClr val="000000"/>
                </a:solidFill>
                <a:latin typeface="Open Sans"/>
                <a:ea typeface="Open Sans"/>
              </a:rPr>
              <a:t> </a:t>
            </a:r>
            <a:r>
              <a:rPr lang="en-US" sz="1670" b="0" strike="noStrike" spc="-1" dirty="0" err="1">
                <a:solidFill>
                  <a:srgbClr val="000000"/>
                </a:solidFill>
                <a:latin typeface="Open Sans"/>
                <a:ea typeface="Open Sans"/>
              </a:rPr>
              <a:t>Guevarra</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t>
            </a:r>
            <a:r>
              <a:rPr lang="en-US" sz="1670" b="0" strike="noStrike" spc="-1" dirty="0" err="1">
                <a:solidFill>
                  <a:srgbClr val="000000"/>
                </a:solidFill>
                <a:latin typeface="Open Sans"/>
                <a:ea typeface="Open Sans"/>
              </a:rPr>
              <a:t>parafernalia</a:t>
            </a:r>
            <a:r>
              <a:rPr lang="en-US" sz="1670" b="0" strike="noStrike" spc="-1" dirty="0">
                <a:solidFill>
                  <a:srgbClr val="000000"/>
                </a:solidFill>
                <a:latin typeface="Open Sans"/>
                <a:ea typeface="Open Sans"/>
              </a:rPr>
              <a:t> is prohibited, where possible,</a:t>
            </a:r>
            <a:br>
              <a:rPr dirty="0"/>
            </a:br>
            <a:r>
              <a:rPr lang="en-US" sz="1670" b="0" strike="noStrike" spc="-1" dirty="0">
                <a:solidFill>
                  <a:srgbClr val="000000"/>
                </a:solidFill>
                <a:latin typeface="Open Sans"/>
                <a:ea typeface="Open Sans"/>
              </a:rPr>
              <a:t> * and highly discouraged</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elsewhere.</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a:t>
            </a:r>
            <a:endParaRPr lang="en-US" sz="1670" b="0" strike="noStrike" spc="-1" dirty="0">
              <a:latin typeface="Arial"/>
            </a:endParaRPr>
          </a:p>
          <a:p>
            <a:pPr>
              <a:lnSpc>
                <a:spcPct val="90000"/>
              </a:lnSpc>
            </a:pP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a:t>
            </a:r>
            <a:endParaRPr lang="en-US" sz="1670" b="0" strike="noStrike" spc="-1" dirty="0">
              <a:latin typeface="Arial"/>
            </a:endParaRPr>
          </a:p>
        </p:txBody>
      </p:sp>
      <p:sp>
        <p:nvSpPr>
          <p:cNvPr id="155" name="CustomShape 3"/>
          <p:cNvSpPr/>
          <p:nvPr/>
        </p:nvSpPr>
        <p:spPr>
          <a:xfrm>
            <a:off x="7368120" y="1604844"/>
            <a:ext cx="4137480" cy="3829006"/>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6" name="CustomShape 4"/>
          <p:cNvSpPr/>
          <p:nvPr/>
        </p:nvSpPr>
        <p:spPr>
          <a:xfrm>
            <a:off x="7368120" y="1682570"/>
            <a:ext cx="3984840" cy="24170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latin typeface="Arial"/>
                <a:ea typeface="Arial"/>
              </a:rPr>
              <a:t>他の実例</a:t>
            </a:r>
            <a:r>
              <a:rPr lang="en-US" sz="1800" b="1" strike="noStrike" spc="-1" dirty="0">
                <a:solidFill>
                  <a:srgbClr val="000000"/>
                </a:solidFill>
                <a:latin typeface="Arial"/>
                <a:ea typeface="Arial"/>
              </a:rPr>
              <a:t>:</a:t>
            </a:r>
          </a:p>
          <a:p>
            <a:pPr>
              <a:lnSpc>
                <a:spcPct val="100000"/>
              </a:lnSpc>
            </a:pPr>
            <a:endParaRPr lang="en-US" sz="1800" b="1" strike="noStrike" spc="-1" dirty="0">
              <a:solidFill>
                <a:srgbClr val="000000"/>
              </a:solidFill>
              <a:latin typeface="Arial"/>
              <a:ea typeface="Arial"/>
            </a:endParaRPr>
          </a:p>
          <a:p>
            <a:pPr>
              <a:lnSpc>
                <a:spcPct val="100000"/>
              </a:lnSpc>
            </a:pPr>
            <a:r>
              <a:rPr lang="ja-JP" altLang="en-US" spc="-1" dirty="0"/>
              <a:t>訳注：この例では、チェ・ゲバラのグッズを持っている人の使用を禁止すると書いてある</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ja-JP" altLang="en-US" i="1" spc="-1" dirty="0">
                <a:solidFill>
                  <a:srgbClr val="000000"/>
                </a:solidFill>
                <a:ea typeface="Arial"/>
              </a:rPr>
              <a:t>面白さを狙って </a:t>
            </a:r>
            <a:r>
              <a:rPr lang="en-US" altLang="ja-JP" i="1" spc="-1" dirty="0">
                <a:solidFill>
                  <a:srgbClr val="000000"/>
                </a:solidFill>
                <a:ea typeface="Arial"/>
              </a:rPr>
              <a:t>(</a:t>
            </a:r>
            <a:r>
              <a:rPr lang="ja-JP" altLang="en-US" i="1" spc="-1" dirty="0">
                <a:solidFill>
                  <a:srgbClr val="000000"/>
                </a:solidFill>
                <a:ea typeface="Arial"/>
              </a:rPr>
              <a:t>あるいは政治的な主張を</a:t>
            </a:r>
            <a:r>
              <a:rPr lang="en-US" altLang="ja-JP" i="1" spc="-1" dirty="0">
                <a:solidFill>
                  <a:srgbClr val="000000"/>
                </a:solidFill>
                <a:ea typeface="Arial"/>
              </a:rPr>
              <a:t>) </a:t>
            </a:r>
            <a:r>
              <a:rPr lang="ja-JP" altLang="en-US" i="1" spc="-1" dirty="0">
                <a:solidFill>
                  <a:srgbClr val="000000"/>
                </a:solidFill>
                <a:ea typeface="Arial"/>
              </a:rPr>
              <a:t>書かれたものは、ライセンス解析には厄介。</a:t>
            </a:r>
            <a:endParaRPr lang="en-US" sz="1800" b="0" i="1" strike="noStrike" spc="-1" dirty="0">
              <a:solidFill>
                <a:srgbClr val="000000"/>
              </a:solidFill>
              <a:latin typeface="Arial"/>
              <a:ea typeface="Arial"/>
            </a:endParaRPr>
          </a:p>
          <a:p>
            <a:pPr marL="171360" indent="-183240">
              <a:lnSpc>
                <a:spcPct val="100000"/>
              </a:lnSpc>
              <a:spcBef>
                <a:spcPts val="1001"/>
              </a:spcBef>
              <a:buClr>
                <a:srgbClr val="000000"/>
              </a:buClr>
              <a:buFont typeface="Arial"/>
              <a:buChar char="•"/>
            </a:pPr>
            <a:r>
              <a:rPr lang="ja-JP" altLang="en-US" i="1" spc="-1" dirty="0">
                <a:solidFill>
                  <a:srgbClr val="000000"/>
                </a:solidFill>
                <a:ea typeface="Arial"/>
              </a:rPr>
              <a:t>質問：これは無視して良いでしょうか、それとも、著作者はそのようなグッズの所有をチェックするのでしょうか？</a:t>
            </a:r>
            <a:endParaRPr lang="en-US" i="1" spc="-1" dirty="0">
              <a:solidFill>
                <a:srgbClr val="000000"/>
              </a:solidFill>
              <a:latin typeface="Arial"/>
              <a:ea typeface="Arial"/>
            </a:endParaRPr>
          </a:p>
          <a:p>
            <a:pPr>
              <a:lnSpc>
                <a:spcPct val="100000"/>
              </a:lnSpc>
              <a:spcBef>
                <a:spcPts val="1001"/>
              </a:spcBef>
              <a:buClr>
                <a:srgbClr val="000000"/>
              </a:buClr>
            </a:pPr>
            <a:endParaRPr lang="en-US" i="1"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明確にする必要があること</a:t>
            </a:r>
            <a:r>
              <a:rPr lang="ja-JP" altLang="en-US" sz="3200" spc="-1" dirty="0">
                <a:latin typeface="ＭＳ Ｐゴシック" panose="020B0600070205080204" pitchFamily="50" charset="-128"/>
                <a:ea typeface="ＭＳ Ｐゴシック" panose="020B0600070205080204" pitchFamily="50" charset="-128"/>
              </a:rPr>
              <a:t> </a:t>
            </a:r>
            <a:r>
              <a:rPr lang="en-US" altLang="ja-JP" sz="3200" b="1" spc="-1" dirty="0">
                <a:solidFill>
                  <a:srgbClr val="000000"/>
                </a:solidFill>
                <a:latin typeface="ＭＳ Ｐゴシック" panose="020B0600070205080204" pitchFamily="50" charset="-128"/>
                <a:ea typeface="ＭＳ Ｐゴシック" panose="020B0600070205080204" pitchFamily="50" charset="-128"/>
              </a:rPr>
              <a:t>3</a:t>
            </a:r>
            <a:endParaRPr lang="en-US" altLang="ja-JP" sz="3200" spc="-1" dirty="0">
              <a:latin typeface="ＭＳ Ｐゴシック" panose="020B0600070205080204" pitchFamily="50" charset="-128"/>
              <a:ea typeface="ＭＳ Ｐゴシック" panose="020B0600070205080204" pitchFamily="50" charset="-128"/>
            </a:endParaRPr>
          </a:p>
        </p:txBody>
      </p:sp>
      <p:sp>
        <p:nvSpPr>
          <p:cNvPr id="158"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600" b="0" i="1" strike="noStrike" spc="-1">
                <a:solidFill>
                  <a:srgbClr val="000000"/>
                </a:solidFill>
                <a:latin typeface="Arial"/>
                <a:ea typeface="Arial"/>
              </a:rPr>
              <a:t>(TrueCrypt 7.1a Source.zip/ Common/ Cache.c)</a:t>
            </a:r>
            <a:endParaRPr lang="en-US" sz="1600" b="0" strike="noStrike" spc="-1">
              <a:latin typeface="Arial"/>
            </a:endParaRPr>
          </a:p>
          <a:p>
            <a:pPr>
              <a:lnSpc>
                <a:spcPct val="90000"/>
              </a:lnSpc>
            </a:pPr>
            <a:endParaRPr lang="en-US" sz="1600" b="0" strike="noStrike" spc="-1">
              <a:latin typeface="Arial"/>
            </a:endParaRPr>
          </a:p>
          <a:p>
            <a:pPr>
              <a:lnSpc>
                <a:spcPct val="90000"/>
              </a:lnSpc>
            </a:pPr>
            <a:r>
              <a:rPr lang="en-US" sz="1800" b="0" strike="noStrike" spc="-1">
                <a:solidFill>
                  <a:srgbClr val="000000"/>
                </a:solidFill>
                <a:latin typeface="Arial"/>
                <a:ea typeface="Arial"/>
              </a:rPr>
              <a:t>Legal Notice: Some portions of the source code contained in this file were derived from the source code of Encryption for the Masses 2.02a, which is Copyright (c) 1998-2000 Paul Le Roux and which is governed by the 'License Agreement for Encryption for the Masses'. Modifications and additions to the original source code (contained in this file) and all other portions of this file are Copyright (c) 2003-2008 TrueCrypt Developers Association and are governed by the TrueCrypt License 3.0 the full text of which is contained in the file License.txt included in TrueCrypt binary and source code distribution packages. */</a:t>
            </a:r>
            <a:endParaRPr lang="en-US" sz="1800" b="0" strike="noStrike" spc="-1">
              <a:latin typeface="Arial"/>
            </a:endParaRPr>
          </a:p>
          <a:p>
            <a:pPr>
              <a:lnSpc>
                <a:spcPct val="90000"/>
              </a:lnSpc>
            </a:pPr>
            <a:r>
              <a:rPr lang="en-US" sz="1800" b="0" strike="noStrike" spc="-1">
                <a:solidFill>
                  <a:srgbClr val="000000"/>
                </a:solidFill>
                <a:latin typeface="Arial"/>
                <a:ea typeface="Arial"/>
              </a:rPr>
              <a:t>…</a:t>
            </a:r>
            <a:endParaRPr lang="en-US" sz="1800" b="0" strike="noStrike" spc="-1">
              <a:latin typeface="Arial"/>
            </a:endParaRPr>
          </a:p>
        </p:txBody>
      </p:sp>
      <p:sp>
        <p:nvSpPr>
          <p:cNvPr id="159" name="CustomShape 3"/>
          <p:cNvSpPr/>
          <p:nvPr/>
        </p:nvSpPr>
        <p:spPr>
          <a:xfrm>
            <a:off x="7147440" y="1825560"/>
            <a:ext cx="420552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0" name="CustomShape 4"/>
          <p:cNvSpPr/>
          <p:nvPr/>
        </p:nvSpPr>
        <p:spPr>
          <a:xfrm>
            <a:off x="7397640" y="2122920"/>
            <a:ext cx="3605760"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latin typeface="Arial"/>
                <a:ea typeface="Arial"/>
              </a:rPr>
              <a:t>他の実例</a:t>
            </a:r>
            <a:r>
              <a:rPr lang="en-US" sz="1800" b="1" strike="noStrike" spc="-1" dirty="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ja-JP" altLang="en-US" sz="1800" b="0" strike="noStrike" spc="-1" dirty="0">
                <a:solidFill>
                  <a:srgbClr val="000000"/>
                </a:solidFill>
                <a:latin typeface="Arial"/>
                <a:ea typeface="Arial"/>
              </a:rPr>
              <a:t>ファイル中、このようなフォーマットでテキストが現れます。</a:t>
            </a:r>
            <a:endParaRPr lang="en-US" altLang="ja-JP" sz="1800" b="0" strike="noStrike" spc="-1" dirty="0">
              <a:solidFill>
                <a:srgbClr val="000000"/>
              </a:solidFill>
              <a:latin typeface="Arial"/>
              <a:ea typeface="Arial"/>
            </a:endParaRPr>
          </a:p>
          <a:p>
            <a:pPr marL="171360" indent="-183240">
              <a:lnSpc>
                <a:spcPct val="100000"/>
              </a:lnSpc>
              <a:spcBef>
                <a:spcPts val="1001"/>
              </a:spcBef>
              <a:buClr>
                <a:srgbClr val="000000"/>
              </a:buClr>
              <a:buFont typeface="Arial"/>
              <a:buChar char="•"/>
            </a:pPr>
            <a:r>
              <a:rPr lang="ja-JP" altLang="en-US" dirty="0"/>
              <a:t>レビューが必要な、極めて特別な例である</a:t>
            </a:r>
            <a:r>
              <a:rPr lang="ja-JP" altLang="en-US" sz="1800" b="0" strike="noStrike" spc="-1" dirty="0">
                <a:solidFill>
                  <a:srgbClr val="000000"/>
                </a:solidFill>
                <a:latin typeface="Arial"/>
                <a:ea typeface="Arial"/>
              </a:rPr>
              <a:t>。</a:t>
            </a:r>
            <a:endParaRPr lang="en-US" sz="1800" b="0" strike="noStrike" spc="-1" dirty="0">
              <a:solidFill>
                <a:srgbClr val="000000"/>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明確にする必要があること</a:t>
            </a:r>
            <a:r>
              <a:rPr lang="ja-JP" altLang="en-US" sz="3200" spc="-1" dirty="0">
                <a:latin typeface="ＭＳ Ｐゴシック" panose="020B0600070205080204" pitchFamily="50" charset="-128"/>
                <a:ea typeface="ＭＳ Ｐゴシック" panose="020B0600070205080204" pitchFamily="50" charset="-128"/>
              </a:rPr>
              <a:t> </a:t>
            </a:r>
            <a:r>
              <a:rPr lang="en-US" altLang="ja-JP" sz="3200" b="1" spc="-1" dirty="0">
                <a:solidFill>
                  <a:srgbClr val="000000"/>
                </a:solidFill>
                <a:latin typeface="ＭＳ Ｐゴシック" panose="020B0600070205080204" pitchFamily="50" charset="-128"/>
                <a:ea typeface="ＭＳ Ｐゴシック" panose="020B0600070205080204" pitchFamily="50" charset="-128"/>
              </a:rPr>
              <a:t>4</a:t>
            </a:r>
            <a:endParaRPr lang="en-US" altLang="ja-JP" sz="3200" spc="-1" dirty="0">
              <a:latin typeface="ＭＳ Ｐゴシック" panose="020B0600070205080204" pitchFamily="50" charset="-128"/>
              <a:ea typeface="ＭＳ Ｐゴシック" panose="020B0600070205080204" pitchFamily="50" charset="-128"/>
            </a:endParaRPr>
          </a:p>
        </p:txBody>
      </p:sp>
      <p:sp>
        <p:nvSpPr>
          <p:cNvPr id="162" name="CustomShape 2"/>
          <p:cNvSpPr/>
          <p:nvPr/>
        </p:nvSpPr>
        <p:spPr>
          <a:xfrm>
            <a:off x="838080" y="1825560"/>
            <a:ext cx="692352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40" b="0" i="1" strike="noStrike" spc="-1">
                <a:solidFill>
                  <a:srgbClr val="000000"/>
                </a:solidFill>
                <a:latin typeface="Arial"/>
                <a:ea typeface="Arial"/>
              </a:rPr>
              <a:t>(TrueCrypt 7.1a Source.zip/ Crypto/ AesSmall.h)</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The free distribution and use of this software in both source and binary</a:t>
            </a:r>
            <a:endParaRPr lang="en-US" sz="1240" b="0" strike="noStrike" spc="-1">
              <a:latin typeface="Arial"/>
            </a:endParaRPr>
          </a:p>
          <a:p>
            <a:pPr>
              <a:lnSpc>
                <a:spcPct val="80000"/>
              </a:lnSpc>
            </a:pPr>
            <a:r>
              <a:rPr lang="en-US" sz="1240" b="0" strike="noStrike" spc="-1">
                <a:solidFill>
                  <a:srgbClr val="000000"/>
                </a:solidFill>
                <a:latin typeface="Arial"/>
                <a:ea typeface="Arial"/>
              </a:rPr>
              <a:t> form is allowed (with or without changes) provided that:</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1. distributions of this source code include the above copyright</a:t>
            </a:r>
            <a:endParaRPr lang="en-US" sz="1240" b="0" strike="noStrike" spc="-1">
              <a:latin typeface="Arial"/>
            </a:endParaRPr>
          </a:p>
          <a:p>
            <a:pPr>
              <a:lnSpc>
                <a:spcPct val="80000"/>
              </a:lnSpc>
            </a:pPr>
            <a:r>
              <a:rPr lang="en-US" sz="1240" b="0" strike="noStrike" spc="-1">
                <a:solidFill>
                  <a:srgbClr val="000000"/>
                </a:solidFill>
                <a:latin typeface="Arial"/>
                <a:ea typeface="Arial"/>
              </a:rPr>
              <a:t>      notice, this list of conditions and the following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2. distributions in binary form include the above copyright</a:t>
            </a:r>
            <a:endParaRPr lang="en-US" sz="1240" b="0" strike="noStrike" spc="-1">
              <a:latin typeface="Arial"/>
            </a:endParaRPr>
          </a:p>
          <a:p>
            <a:pPr>
              <a:lnSpc>
                <a:spcPct val="80000"/>
              </a:lnSpc>
            </a:pPr>
            <a:r>
              <a:rPr lang="en-US" sz="1240" b="0" strike="noStrike" spc="-1">
                <a:solidFill>
                  <a:srgbClr val="000000"/>
                </a:solidFill>
                <a:latin typeface="Arial"/>
                <a:ea typeface="Arial"/>
              </a:rPr>
              <a:t>      notice, this list of conditions and the following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in the documentation and/or other associated materials;</a:t>
            </a:r>
            <a:endParaRPr lang="en-US" sz="1240" b="0" strike="noStrike" spc="-1">
              <a:latin typeface="Arial"/>
            </a:endParaRPr>
          </a:p>
          <a:p>
            <a:pPr>
              <a:lnSpc>
                <a:spcPct val="80000"/>
              </a:lnSpc>
            </a:pPr>
            <a:r>
              <a:rPr lang="en-US" sz="1240" b="0" strike="noStrike" spc="-1">
                <a:solidFill>
                  <a:srgbClr val="000000"/>
                </a:solidFill>
                <a:latin typeface="Arial"/>
                <a:ea typeface="Arial"/>
              </a:rPr>
              <a:t>   3. the copyright holder's name is not used to endorse products</a:t>
            </a:r>
            <a:endParaRPr lang="en-US" sz="1240" b="0" strike="noStrike" spc="-1">
              <a:latin typeface="Arial"/>
            </a:endParaRPr>
          </a:p>
          <a:p>
            <a:pPr>
              <a:lnSpc>
                <a:spcPct val="80000"/>
              </a:lnSpc>
            </a:pPr>
            <a:r>
              <a:rPr lang="en-US" sz="1240" b="0" strike="noStrike" spc="-1">
                <a:solidFill>
                  <a:srgbClr val="000000"/>
                </a:solidFill>
                <a:latin typeface="Arial"/>
                <a:ea typeface="Arial"/>
              </a:rPr>
              <a:t>      built using this software without specific written permission.</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ALTERNATIVELY, provided that this notice is retained in full, this product</a:t>
            </a:r>
            <a:endParaRPr lang="en-US" sz="1240" b="0" strike="noStrike" spc="-1">
              <a:latin typeface="Arial"/>
            </a:endParaRPr>
          </a:p>
          <a:p>
            <a:pPr>
              <a:lnSpc>
                <a:spcPct val="80000"/>
              </a:lnSpc>
            </a:pPr>
            <a:r>
              <a:rPr lang="en-US" sz="1240" b="0" strike="noStrike" spc="-1">
                <a:solidFill>
                  <a:srgbClr val="000000"/>
                </a:solidFill>
                <a:latin typeface="Arial"/>
                <a:ea typeface="Arial"/>
              </a:rPr>
              <a:t> may be distributed under the terms of the GNU General Public License (GPL),</a:t>
            </a:r>
            <a:endParaRPr lang="en-US" sz="1240" b="0" strike="noStrike" spc="-1">
              <a:latin typeface="Arial"/>
            </a:endParaRPr>
          </a:p>
          <a:p>
            <a:pPr>
              <a:lnSpc>
                <a:spcPct val="80000"/>
              </a:lnSpc>
            </a:pPr>
            <a:r>
              <a:rPr lang="en-US" sz="1240" b="0" strike="noStrike" spc="-1">
                <a:solidFill>
                  <a:srgbClr val="000000"/>
                </a:solidFill>
                <a:latin typeface="Arial"/>
                <a:ea typeface="Arial"/>
              </a:rPr>
              <a:t> in which case the provisions of the GPL apply INSTEAD OF those given above.</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This software is provided 'as is' with no explicit or implied warranties</a:t>
            </a:r>
            <a:endParaRPr lang="en-US" sz="1240" b="0" strike="noStrike" spc="-1">
              <a:latin typeface="Arial"/>
            </a:endParaRPr>
          </a:p>
          <a:p>
            <a:pPr>
              <a:lnSpc>
                <a:spcPct val="80000"/>
              </a:lnSpc>
            </a:pPr>
            <a:r>
              <a:rPr lang="en-US" sz="1240" b="0" strike="noStrike" spc="-1">
                <a:solidFill>
                  <a:srgbClr val="000000"/>
                </a:solidFill>
                <a:latin typeface="Arial"/>
                <a:ea typeface="Arial"/>
              </a:rPr>
              <a:t> in respect of its properties, including, but not limited to, correctness</a:t>
            </a:r>
            <a:endParaRPr lang="en-US" sz="1240" b="0" strike="noStrike" spc="-1">
              <a:latin typeface="Arial"/>
            </a:endParaRPr>
          </a:p>
          <a:p>
            <a:pPr>
              <a:lnSpc>
                <a:spcPct val="80000"/>
              </a:lnSpc>
            </a:pPr>
            <a:r>
              <a:rPr lang="en-US" sz="1240" b="0" strike="noStrike" spc="-1">
                <a:solidFill>
                  <a:srgbClr val="000000"/>
                </a:solidFill>
                <a:latin typeface="Arial"/>
                <a:ea typeface="Arial"/>
              </a:rPr>
              <a:t> and/or fitness for purpose.</a:t>
            </a:r>
            <a:endParaRPr lang="en-US" sz="1240" b="0" strike="noStrike" spc="-1">
              <a:latin typeface="Arial"/>
            </a:endParaRPr>
          </a:p>
        </p:txBody>
      </p:sp>
      <p:sp>
        <p:nvSpPr>
          <p:cNvPr id="163" name="CustomShape 3"/>
          <p:cNvSpPr/>
          <p:nvPr/>
        </p:nvSpPr>
        <p:spPr>
          <a:xfrm>
            <a:off x="6463440" y="1825560"/>
            <a:ext cx="4889520" cy="21927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4" name="CustomShape 4"/>
          <p:cNvSpPr/>
          <p:nvPr/>
        </p:nvSpPr>
        <p:spPr>
          <a:xfrm>
            <a:off x="6732360" y="2013480"/>
            <a:ext cx="427104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ea typeface="Arial"/>
              </a:rPr>
              <a:t>他の実例</a:t>
            </a:r>
            <a:r>
              <a:rPr lang="en-US" altLang="ja-JP" b="1" spc="-1" dirty="0">
                <a:solidFill>
                  <a:srgbClr val="000000"/>
                </a:solidFill>
                <a:ea typeface="Arial"/>
              </a:rPr>
              <a:t>:</a:t>
            </a:r>
            <a:endParaRPr lang="en-US" altLang="ja-JP" spc="-1" dirty="0"/>
          </a:p>
          <a:p>
            <a:pPr marL="171360" indent="-183240">
              <a:lnSpc>
                <a:spcPct val="100000"/>
              </a:lnSpc>
              <a:spcBef>
                <a:spcPts val="1001"/>
              </a:spcBef>
              <a:buClr>
                <a:srgbClr val="000000"/>
              </a:buClr>
              <a:buFont typeface="Arial"/>
              <a:buChar char="•"/>
            </a:pPr>
            <a:r>
              <a:rPr lang="ja-JP" altLang="en-US" spc="-1" dirty="0">
                <a:solidFill>
                  <a:srgbClr val="000000"/>
                </a:solidFill>
                <a:latin typeface="Arial"/>
              </a:rPr>
              <a:t>組織はどのようにして、どのライセンスを選択するか決定するのか？</a:t>
            </a:r>
            <a:endParaRPr lang="en-US" altLang="ja-JP" spc="-1" dirty="0">
              <a:solidFill>
                <a:srgbClr val="000000"/>
              </a:solidFill>
              <a:latin typeface="Arial"/>
            </a:endParaRPr>
          </a:p>
          <a:p>
            <a:pPr marL="171360" indent="-183240">
              <a:lnSpc>
                <a:spcPct val="100000"/>
              </a:lnSpc>
              <a:spcBef>
                <a:spcPts val="1001"/>
              </a:spcBef>
              <a:buClr>
                <a:srgbClr val="000000"/>
              </a:buClr>
              <a:buFont typeface="Arial"/>
              <a:buChar char="•"/>
            </a:pPr>
            <a:r>
              <a:rPr lang="ja-JP" altLang="en-US" sz="1800" b="0" strike="noStrike" spc="-1" dirty="0">
                <a:solidFill>
                  <a:srgbClr val="000000"/>
                </a:solidFill>
                <a:latin typeface="Arial"/>
              </a:rPr>
              <a:t>何れかを選択するのに、外的な要因が</a:t>
            </a:r>
            <a:r>
              <a:rPr lang="ja-JP" altLang="en-US" spc="-1" dirty="0">
                <a:latin typeface="Arial"/>
              </a:rPr>
              <a:t>あり得るかもしれない</a:t>
            </a:r>
            <a:endParaRPr lang="en-US" altLang="ja-JP" sz="1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TotalTime>
  <Words>2112</Words>
  <Application>Microsoft Office PowerPoint</Application>
  <PresentationFormat>ワイド画面</PresentationFormat>
  <Paragraphs>273</Paragraphs>
  <Slides>18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18</vt:i4>
      </vt:variant>
    </vt:vector>
  </HeadingPairs>
  <TitlesOfParts>
    <vt:vector size="30" baseType="lpstr">
      <vt:lpstr>ＭＳ Ｐゴシック</vt:lpstr>
      <vt:lpstr>ＭＳ ゴシック</vt:lpstr>
      <vt:lpstr>Noto Sans Symbols</vt:lpstr>
      <vt:lpstr>Open Sans</vt:lpstr>
      <vt:lpstr>Arial</vt:lpstr>
      <vt:lpstr>Calibri</vt:lpstr>
      <vt:lpstr>Courier New</vt:lpstr>
      <vt:lpstr>Symbol</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今田律夫 / IMADA，NOBUO</cp:lastModifiedBy>
  <cp:revision>69</cp:revision>
  <dcterms:modified xsi:type="dcterms:W3CDTF">2019-09-18T00:49:59Z</dcterms:modified>
  <dc:language>en-US</dc:language>
</cp:coreProperties>
</file>