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5"/>
  </p:notesMasterIdLst>
  <p:handoutMasterIdLst>
    <p:handoutMasterId r:id="rId4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a kouki(浜 功樹 ○ＳＷＣ□ＯＳＴ)" initials="hk功○" lastIdx="1" clrIdx="0">
    <p:extLst>
      <p:ext uri="{19B8F6BF-5375-455C-9EA6-DF929625EA0E}">
        <p15:presenceInfo xmlns:p15="http://schemas.microsoft.com/office/powerpoint/2012/main" userId="S-1-5-21-3354221933-2985929429-3458857118-23087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91" autoAdjust="0"/>
  </p:normalViewPr>
  <p:slideViewPr>
    <p:cSldViewPr snapToGrid="0" showGuides="1">
      <p:cViewPr varScale="1">
        <p:scale>
          <a:sx n="91" d="100"/>
          <a:sy n="91" d="100"/>
        </p:scale>
        <p:origin x="120"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0610A-76C4-469E-9CA4-16C082B9DDEE}" type="datetimeFigureOut">
              <a:rPr kumimoji="1" lang="ja-JP" altLang="en-US" smtClean="0"/>
              <a:t>2019/9/17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D986B1-BDBE-4691-8084-0BDC8C9EF461}" type="slidenum">
              <a:rPr kumimoji="1" lang="ja-JP" altLang="en-US" smtClean="0"/>
              <a:t>‹#›</a:t>
            </a:fld>
            <a:endParaRPr kumimoji="1" lang="ja-JP" altLang="en-US"/>
          </a:p>
        </p:txBody>
      </p:sp>
    </p:spTree>
    <p:extLst>
      <p:ext uri="{BB962C8B-B14F-4D97-AF65-F5344CB8AC3E}">
        <p14:creationId xmlns:p14="http://schemas.microsoft.com/office/powerpoint/2010/main" val="30901131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7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7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7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0" name="PlaceHolder 6"/>
          <p:cNvSpPr>
            <a:spLocks noGrp="1"/>
          </p:cNvSpPr>
          <p:nvPr>
            <p:ph type="sldNum"/>
          </p:nvPr>
        </p:nvSpPr>
        <p:spPr>
          <a:xfrm>
            <a:off x="4399200" y="9555480"/>
            <a:ext cx="3372840" cy="502560"/>
          </a:xfrm>
          <a:prstGeom prst="rect">
            <a:avLst/>
          </a:prstGeom>
        </p:spPr>
        <p:txBody>
          <a:bodyPr lIns="0" tIns="0" rIns="0" bIns="0" anchor="b"/>
          <a:lstStyle/>
          <a:p>
            <a:pPr algn="r"/>
            <a:fld id="{A11E14C3-83EE-443C-A49F-96605576978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382198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29"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0"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15919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3"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4"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72710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136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56"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457"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346323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32"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433"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43638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5"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6"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65735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8"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9"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57177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1"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dirty="0">
              <a:latin typeface="Arial"/>
            </a:endParaRPr>
          </a:p>
        </p:txBody>
      </p:sp>
      <p:sp>
        <p:nvSpPr>
          <p:cNvPr id="442"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6927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4"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5"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91554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379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7"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8"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64647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0"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1"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01350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6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userDrawn="1"/>
        </p:nvSpPr>
        <p:spPr>
          <a:xfrm>
            <a:off x="-18986" y="6396613"/>
            <a:ext cx="12191041" cy="455454"/>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100;p17"/>
          <p:cNvPicPr/>
          <p:nvPr/>
        </p:nvPicPr>
        <p:blipFill>
          <a:blip r:embed="rId14"/>
          <a:stretch/>
        </p:blipFill>
        <p:spPr>
          <a:xfrm>
            <a:off x="9884520" y="5493600"/>
            <a:ext cx="1468440" cy="787320"/>
          </a:xfrm>
          <a:prstGeom prst="rect">
            <a:avLst/>
          </a:prstGeom>
          <a:ln>
            <a:noFill/>
          </a:ln>
        </p:spPr>
      </p:pic>
      <p:sp>
        <p:nvSpPr>
          <p:cNvPr id="2" name="CustomShape 2"/>
          <p:cNvSpPr/>
          <p:nvPr userDrawn="1"/>
        </p:nvSpPr>
        <p:spPr>
          <a:xfrm>
            <a:off x="10618740" y="6408982"/>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a:solidFill>
                <a:schemeClr val="bg1"/>
              </a:solidFill>
            </a:endParaRPr>
          </a:p>
          <a:p>
            <a:pPr algn="r">
              <a:lnSpc>
                <a:spcPct val="100000"/>
              </a:lnSpc>
            </a:pPr>
            <a:r>
              <a:rPr lang="ja-JP" altLang="en-US" sz="1400" b="0" strike="noStrike" spc="-1" dirty="0">
                <a:solidFill>
                  <a:srgbClr val="FFFFFF"/>
                </a:solidFill>
                <a:latin typeface="Arial"/>
                <a:ea typeface="Arial"/>
              </a:rPr>
              <a:t>　</a:t>
            </a:r>
            <a:r>
              <a:rPr lang="en-US" sz="1400" b="0" strike="noStrike" spc="-1" dirty="0">
                <a:solidFill>
                  <a:srgbClr val="FFFFFF"/>
                </a:solidFill>
                <a:latin typeface="Arial"/>
                <a:ea typeface="Arial"/>
              </a:rPr>
              <a:t> </a:t>
            </a:r>
            <a:r>
              <a:rPr lang="ja-JP" altLang="en-US" sz="1400" b="0" strike="noStrike" spc="-1" dirty="0">
                <a:solidFill>
                  <a:srgbClr val="FFFFFF"/>
                </a:solidFill>
                <a:latin typeface="Arial"/>
                <a:ea typeface="Arial"/>
              </a:rPr>
              <a:t>　</a:t>
            </a:r>
            <a:endParaRPr lang="en-US" sz="1400" b="0" strike="noStrike" spc="-1" dirty="0">
              <a:latin typeface="Arial"/>
            </a:endParaRPr>
          </a:p>
        </p:txBody>
      </p:sp>
      <p:sp>
        <p:nvSpPr>
          <p:cNvPr id="3" name="CustomShape 3"/>
          <p:cNvSpPr/>
          <p:nvPr/>
        </p:nvSpPr>
        <p:spPr>
          <a:xfrm>
            <a:off x="1967100" y="6396613"/>
            <a:ext cx="9688872"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 </a:t>
            </a:r>
            <a:r>
              <a:rPr lang="en-US" altLang="ja-JP" sz="1400" b="0" strike="noStrike" spc="-1" dirty="0">
                <a:solidFill>
                  <a:srgbClr val="FFFFFF"/>
                </a:solidFill>
                <a:latin typeface="+mn-lt"/>
                <a:ea typeface="Arial"/>
              </a:rPr>
              <a:t>(Translated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a:t>
            </a:r>
            <a:r>
              <a:rPr lang="en-US" sz="1400" b="0" strike="noStrike" spc="-1" dirty="0">
                <a:solidFill>
                  <a:srgbClr val="FFFFFF"/>
                </a:solidFill>
                <a:latin typeface="Arial"/>
                <a:ea typeface="Arial"/>
              </a:rPr>
              <a:t>  -  CC-BY-SA 4.0</a:t>
            </a:r>
            <a:endParaRPr lang="en-US" sz="1400" b="0" strike="noStrike" spc="-1" dirty="0">
              <a:latin typeface="Arial"/>
            </a:endParaRPr>
          </a:p>
        </p:txBody>
      </p:sp>
      <p:sp>
        <p:nvSpPr>
          <p:cNvPr id="4"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200" cy="104652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08;p18"/>
          <p:cNvPicPr/>
          <p:nvPr/>
        </p:nvPicPr>
        <p:blipFill>
          <a:blip r:embed="rId15"/>
          <a:stretch/>
        </p:blipFill>
        <p:spPr>
          <a:xfrm>
            <a:off x="460080" y="355680"/>
            <a:ext cx="11270520" cy="368712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dirty="0">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dirty="0">
                <a:latin typeface="Arial"/>
              </a:rPr>
              <a:t>Second Outline Level</a:t>
            </a:r>
          </a:p>
          <a:p>
            <a:pPr marL="1296000" lvl="2" indent="-288000">
              <a:spcBef>
                <a:spcPts val="850"/>
              </a:spcBef>
              <a:buClr>
                <a:srgbClr val="000000"/>
              </a:buClr>
              <a:buSzPct val="45000"/>
              <a:buFont typeface="Wingdings" charset="2"/>
              <a:buChar char=""/>
            </a:pPr>
            <a:r>
              <a:rPr lang="en-US" sz="1800" b="0" strike="noStrike" spc="-1" dirty="0">
                <a:latin typeface="Arial"/>
              </a:rPr>
              <a:t>Third Outline Level</a:t>
            </a:r>
          </a:p>
          <a:p>
            <a:pPr marL="1728000" lvl="3" indent="-216000">
              <a:spcBef>
                <a:spcPts val="567"/>
              </a:spcBef>
              <a:buClr>
                <a:srgbClr val="000000"/>
              </a:buClr>
              <a:buSzPct val="75000"/>
              <a:buFont typeface="Symbol" charset="2"/>
              <a:buChar char=""/>
            </a:pPr>
            <a:r>
              <a:rPr lang="en-US" sz="1800" b="0" strike="noStrike" spc="-1" dirty="0">
                <a:latin typeface="Arial"/>
              </a:rPr>
              <a:t>Fourth Outline Level</a:t>
            </a:r>
          </a:p>
          <a:p>
            <a:pPr marL="2160000" lvl="4" indent="-216000">
              <a:spcBef>
                <a:spcPts val="283"/>
              </a:spcBef>
              <a:buClr>
                <a:srgbClr val="000000"/>
              </a:buClr>
              <a:buSzPct val="45000"/>
              <a:buFont typeface="Wingdings" charset="2"/>
              <a:buChar char=""/>
            </a:pPr>
            <a:r>
              <a:rPr lang="en-US" sz="1800" b="0" strike="noStrike" spc="-1" dirty="0">
                <a:latin typeface="Arial"/>
              </a:rPr>
              <a:t>Fifth Outline Level</a:t>
            </a:r>
          </a:p>
          <a:p>
            <a:pPr marL="2592000" lvl="5" indent="-216000">
              <a:spcBef>
                <a:spcPts val="283"/>
              </a:spcBef>
              <a:buClr>
                <a:srgbClr val="000000"/>
              </a:buClr>
              <a:buSzPct val="45000"/>
              <a:buFont typeface="Wingdings" charset="2"/>
              <a:buChar char=""/>
            </a:pPr>
            <a:r>
              <a:rPr lang="en-US" sz="1800" b="0" strike="noStrike" spc="-1" dirty="0">
                <a:latin typeface="Arial"/>
              </a:rPr>
              <a:t>Sixth Outline Level</a:t>
            </a:r>
          </a:p>
          <a:p>
            <a:pPr marL="3024000" lvl="6" indent="-216000">
              <a:spcBef>
                <a:spcPts val="283"/>
              </a:spcBef>
              <a:buClr>
                <a:srgbClr val="000000"/>
              </a:buClr>
              <a:buSzPct val="45000"/>
              <a:buFont typeface="Wingdings" charset="2"/>
              <a:buChar char=""/>
            </a:pPr>
            <a:r>
              <a:rPr lang="en-US" sz="1800" b="0" strike="noStrike" spc="-1" dirty="0">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080" cy="787320"/>
          </a:xfrm>
          <a:prstGeom prst="rect">
            <a:avLst/>
          </a:prstGeom>
          <a:ln>
            <a:noFill/>
          </a:ln>
        </p:spPr>
      </p:pic>
      <p:sp>
        <p:nvSpPr>
          <p:cNvPr id="47" name="CustomShape 2"/>
          <p:cNvSpPr/>
          <p:nvPr/>
        </p:nvSpPr>
        <p:spPr>
          <a:xfrm>
            <a:off x="348223" y="6448877"/>
            <a:ext cx="324540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48" name="CustomShape 3"/>
          <p:cNvSpPr/>
          <p:nvPr/>
        </p:nvSpPr>
        <p:spPr>
          <a:xfrm>
            <a:off x="2247281" y="6396327"/>
            <a:ext cx="9429712"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a:t>
            </a:r>
            <a:r>
              <a:rPr lang="ja-JP" altLang="en-US" sz="1400" b="0" strike="noStrike" spc="-1" dirty="0">
                <a:solidFill>
                  <a:srgbClr val="FFFFFF"/>
                </a:solidFill>
                <a:latin typeface="Arial"/>
                <a:ea typeface="Arial"/>
              </a:rPr>
              <a:t> </a:t>
            </a:r>
            <a:r>
              <a:rPr lang="en-US" altLang="ja-JP" sz="1400" b="0" strike="noStrike" spc="-1" dirty="0">
                <a:solidFill>
                  <a:srgbClr val="FFFFFF"/>
                </a:solidFill>
                <a:latin typeface="+mn-lt"/>
                <a:ea typeface="Arial"/>
              </a:rPr>
              <a:t>(Translated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a:t>
            </a:r>
            <a:r>
              <a:rPr lang="en-US" sz="1400" b="0" strike="noStrike" spc="-1" dirty="0">
                <a:solidFill>
                  <a:srgbClr val="FFFFFF"/>
                </a:solidFill>
                <a:latin typeface="Arial"/>
                <a:ea typeface="Arial"/>
              </a:rPr>
              <a:t> -  CC-BY-SA 4.0</a:t>
            </a:r>
            <a:endParaRPr lang="en-US" sz="1400" b="0" strike="noStrike" spc="-1" dirty="0">
              <a:latin typeface="Arial"/>
            </a:endParaRPr>
          </a:p>
        </p:txBody>
      </p:sp>
      <p:pic>
        <p:nvPicPr>
          <p:cNvPr id="49" name="Google Shape;45;p7"/>
          <p:cNvPicPr/>
          <p:nvPr/>
        </p:nvPicPr>
        <p:blipFill>
          <a:blip r:embed="rId15"/>
          <a:srcRect t="88194" b="-88194"/>
          <a:stretch/>
        </p:blipFill>
        <p:spPr>
          <a:xfrm>
            <a:off x="-41400" y="-64800"/>
            <a:ext cx="12398040" cy="4055760"/>
          </a:xfrm>
          <a:prstGeom prst="rect">
            <a:avLst/>
          </a:prstGeom>
          <a:ln>
            <a:noFill/>
          </a:ln>
        </p:spPr>
      </p:pic>
      <p:sp>
        <p:nvSpPr>
          <p:cNvPr id="50"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824519" y="6436820"/>
            <a:ext cx="1254160" cy="37075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a:solidFill>
                <a:schemeClr val="bg1"/>
              </a:solidFill>
            </a:endParaRPr>
          </a:p>
          <a:p>
            <a:pPr algn="r">
              <a:lnSpc>
                <a:spcPct val="100000"/>
              </a:lnSpc>
            </a:pPr>
            <a:r>
              <a:rPr lang="ja-JP" altLang="en-US" sz="1400" b="0" strike="noStrike" spc="-1" dirty="0">
                <a:solidFill>
                  <a:srgbClr val="FFFFFF"/>
                </a:solidFill>
                <a:latin typeface="Arial"/>
                <a:ea typeface="Arial"/>
              </a:rPr>
              <a:t>　</a:t>
            </a:r>
            <a:r>
              <a:rPr lang="en-US" sz="1400" b="0" strike="noStrike" spc="-1" dirty="0">
                <a:solidFill>
                  <a:srgbClr val="FFFFFF"/>
                </a:solidFill>
                <a:latin typeface="Arial"/>
                <a:ea typeface="Arial"/>
              </a:rPr>
              <a:t> </a:t>
            </a:r>
            <a:r>
              <a:rPr lang="ja-JP" altLang="en-US" sz="1400" b="0" strike="noStrike" spc="-1" dirty="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6408982"/>
            <a:ext cx="12191040" cy="447938"/>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89" name="Google Shape;54;p9"/>
          <p:cNvPicPr/>
          <p:nvPr/>
        </p:nvPicPr>
        <p:blipFill>
          <a:blip r:embed="rId14"/>
          <a:stretch/>
        </p:blipFill>
        <p:spPr>
          <a:xfrm>
            <a:off x="9884520" y="5493600"/>
            <a:ext cx="1468440" cy="787320"/>
          </a:xfrm>
          <a:prstGeom prst="rect">
            <a:avLst/>
          </a:prstGeom>
          <a:ln>
            <a:noFill/>
          </a:ln>
        </p:spPr>
      </p:pic>
      <p:sp>
        <p:nvSpPr>
          <p:cNvPr id="90" name="CustomShape 2"/>
          <p:cNvSpPr/>
          <p:nvPr/>
        </p:nvSpPr>
        <p:spPr>
          <a:xfrm>
            <a:off x="292811" y="6408982"/>
            <a:ext cx="294048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chorCtr="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91" name="CustomShape 3"/>
          <p:cNvSpPr/>
          <p:nvPr/>
        </p:nvSpPr>
        <p:spPr>
          <a:xfrm>
            <a:off x="2183179" y="6408982"/>
            <a:ext cx="9398741"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 </a:t>
            </a:r>
            <a:r>
              <a:rPr lang="en-US" sz="1400" b="0" strike="noStrike" spc="-1" dirty="0">
                <a:solidFill>
                  <a:srgbClr val="FFFFFF"/>
                </a:solidFill>
                <a:latin typeface="+mn-lt"/>
                <a:ea typeface="Arial"/>
              </a:rPr>
              <a:t>(Translated by Kouki Hama, </a:t>
            </a:r>
            <a:r>
              <a:rPr lang="en-US" sz="1400" b="0" strike="noStrike" spc="-1" dirty="0" err="1">
                <a:solidFill>
                  <a:srgbClr val="FFFFFF"/>
                </a:solidFill>
                <a:latin typeface="+mn-lt"/>
                <a:ea typeface="Arial"/>
              </a:rPr>
              <a:t>OpenChain</a:t>
            </a:r>
            <a:r>
              <a:rPr lang="en-US" sz="1400" b="0" strike="noStrike" spc="-1" dirty="0">
                <a:solidFill>
                  <a:srgbClr val="FFFFFF"/>
                </a:solidFill>
                <a:latin typeface="+mn-lt"/>
                <a:ea typeface="Arial"/>
              </a:rPr>
              <a:t> Japan WG)</a:t>
            </a:r>
            <a:r>
              <a:rPr lang="ja-JP" altLang="en-US" sz="1400" b="0" strike="noStrike" spc="-1" dirty="0">
                <a:solidFill>
                  <a:srgbClr val="FFFFFF"/>
                </a:solidFill>
                <a:latin typeface="+mn-lt"/>
                <a:ea typeface="Arial"/>
              </a:rPr>
              <a:t> </a:t>
            </a:r>
            <a:r>
              <a:rPr lang="en-US" sz="1400" b="0" strike="noStrike" spc="-1" dirty="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2" name="Google Shape;91;p15"/>
          <p:cNvPicPr/>
          <p:nvPr/>
        </p:nvPicPr>
        <p:blipFill>
          <a:blip r:embed="rId15"/>
          <a:srcRect t="88194" b="-88194"/>
          <a:stretch/>
        </p:blipFill>
        <p:spPr>
          <a:xfrm>
            <a:off x="-41400" y="-64800"/>
            <a:ext cx="12398040" cy="4055760"/>
          </a:xfrm>
          <a:prstGeom prst="rect">
            <a:avLst/>
          </a:prstGeom>
          <a:ln>
            <a:noFill/>
          </a:ln>
        </p:spPr>
      </p:pic>
      <p:sp>
        <p:nvSpPr>
          <p:cNvPr id="93"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CustomShape 2"/>
          <p:cNvSpPr/>
          <p:nvPr userDrawn="1"/>
        </p:nvSpPr>
        <p:spPr>
          <a:xfrm>
            <a:off x="10906897" y="6408982"/>
            <a:ext cx="1171782" cy="37899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a:solidFill>
                <a:schemeClr val="bg1"/>
              </a:solidFill>
            </a:endParaRPr>
          </a:p>
          <a:p>
            <a:pPr algn="r">
              <a:lnSpc>
                <a:spcPct val="100000"/>
              </a:lnSpc>
            </a:pPr>
            <a:r>
              <a:rPr lang="ja-JP" altLang="en-US" sz="1400" b="0" strike="noStrike" spc="-1" dirty="0">
                <a:solidFill>
                  <a:srgbClr val="FFFFFF"/>
                </a:solidFill>
                <a:latin typeface="Arial"/>
                <a:ea typeface="Arial"/>
              </a:rPr>
              <a:t>　</a:t>
            </a:r>
            <a:r>
              <a:rPr lang="en-US" sz="1400" b="0" strike="noStrike" spc="-1" dirty="0">
                <a:solidFill>
                  <a:srgbClr val="FFFFFF"/>
                </a:solidFill>
                <a:latin typeface="Arial"/>
                <a:ea typeface="Arial"/>
              </a:rPr>
              <a:t> </a:t>
            </a:r>
            <a:r>
              <a:rPr lang="ja-JP" altLang="en-US" sz="1400" b="0" strike="noStrike" spc="-1" dirty="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32" name="Google Shape;100;p17"/>
          <p:cNvPicPr/>
          <p:nvPr/>
        </p:nvPicPr>
        <p:blipFill>
          <a:blip r:embed="rId14"/>
          <a:stretch/>
        </p:blipFill>
        <p:spPr>
          <a:xfrm>
            <a:off x="9884520" y="5493600"/>
            <a:ext cx="1468440" cy="787320"/>
          </a:xfrm>
          <a:prstGeom prst="rect">
            <a:avLst/>
          </a:prstGeom>
          <a:ln>
            <a:noFill/>
          </a:ln>
        </p:spPr>
      </p:pic>
      <p:sp>
        <p:nvSpPr>
          <p:cNvPr id="134" name="CustomShape 3"/>
          <p:cNvSpPr/>
          <p:nvPr/>
        </p:nvSpPr>
        <p:spPr>
          <a:xfrm>
            <a:off x="2469931" y="6388560"/>
            <a:ext cx="911198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 </a:t>
            </a:r>
            <a:r>
              <a:rPr lang="en-US" sz="1400" b="0" strike="noStrike" spc="-1" dirty="0">
                <a:solidFill>
                  <a:srgbClr val="FFFFFF"/>
                </a:solidFill>
                <a:latin typeface="+mn-lt"/>
                <a:ea typeface="Arial"/>
              </a:rPr>
              <a:t>(Translated by Kouki Hama, </a:t>
            </a:r>
            <a:r>
              <a:rPr lang="en-US" sz="1400" b="0" strike="noStrike" spc="-1" dirty="0" err="1">
                <a:solidFill>
                  <a:srgbClr val="FFFFFF"/>
                </a:solidFill>
                <a:latin typeface="+mn-lt"/>
                <a:ea typeface="Arial"/>
              </a:rPr>
              <a:t>OpenChain</a:t>
            </a:r>
            <a:r>
              <a:rPr lang="en-US" sz="1400" b="0" strike="noStrike" spc="-1" dirty="0">
                <a:solidFill>
                  <a:srgbClr val="FFFFFF"/>
                </a:solidFill>
                <a:latin typeface="+mn-lt"/>
                <a:ea typeface="Arial"/>
              </a:rPr>
              <a:t> Japan WG)</a:t>
            </a:r>
            <a:r>
              <a:rPr lang="ja-JP" altLang="en-US" sz="1400" b="0" strike="noStrike" spc="-1" dirty="0">
                <a:solidFill>
                  <a:srgbClr val="FFFFFF"/>
                </a:solidFill>
                <a:latin typeface="+mn-lt"/>
                <a:ea typeface="Arial"/>
              </a:rPr>
              <a:t> </a:t>
            </a:r>
            <a:r>
              <a:rPr lang="en-US" sz="1400" b="0" strike="noStrike" spc="-1" dirty="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135"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dirty="0">
                <a:solidFill>
                  <a:srgbClr val="FFFFFF"/>
                </a:solidFill>
                <a:latin typeface="Arial"/>
                <a:ea typeface="Arial"/>
              </a:rPr>
              <a:t>The </a:t>
            </a:r>
            <a:r>
              <a:rPr lang="en-US" sz="1400" b="0" strike="noStrike" spc="-1" dirty="0" err="1">
                <a:solidFill>
                  <a:srgbClr val="FFFFFF"/>
                </a:solidFill>
                <a:latin typeface="Arial"/>
                <a:ea typeface="Arial"/>
              </a:rPr>
              <a:t>FOSSology</a:t>
            </a:r>
            <a:r>
              <a:rPr lang="en-US" sz="1400" b="0" strike="noStrike" spc="-1" dirty="0">
                <a:solidFill>
                  <a:srgbClr val="FFFFFF"/>
                </a:solidFill>
                <a:latin typeface="Arial"/>
                <a:ea typeface="Arial"/>
              </a:rPr>
              <a:t> Project</a:t>
            </a:r>
            <a:endParaRPr lang="en-US" sz="1400" b="0" strike="noStrike" spc="-1" dirty="0">
              <a:latin typeface="Arial"/>
            </a:endParaRPr>
          </a:p>
        </p:txBody>
      </p:sp>
      <p:pic>
        <p:nvPicPr>
          <p:cNvPr id="136" name="Google Shape;126;p23"/>
          <p:cNvPicPr/>
          <p:nvPr/>
        </p:nvPicPr>
        <p:blipFill>
          <a:blip r:embed="rId15"/>
          <a:srcRect t="88194" b="-88194"/>
          <a:stretch/>
        </p:blipFill>
        <p:spPr>
          <a:xfrm>
            <a:off x="-41400" y="-64800"/>
            <a:ext cx="12398040" cy="4055760"/>
          </a:xfrm>
          <a:prstGeom prst="rect">
            <a:avLst/>
          </a:prstGeom>
          <a:ln>
            <a:noFill/>
          </a:ln>
        </p:spPr>
      </p:pic>
      <p:sp>
        <p:nvSpPr>
          <p:cNvPr id="137"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38"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620724" y="6397990"/>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a:solidFill>
                <a:schemeClr val="bg1"/>
              </a:solidFill>
            </a:endParaRPr>
          </a:p>
          <a:p>
            <a:pPr algn="r">
              <a:lnSpc>
                <a:spcPct val="100000"/>
              </a:lnSpc>
            </a:pPr>
            <a:r>
              <a:rPr lang="ja-JP" altLang="en-US" sz="1400" b="0" strike="noStrike" spc="-1" dirty="0">
                <a:solidFill>
                  <a:srgbClr val="FFFFFF"/>
                </a:solidFill>
                <a:latin typeface="Arial"/>
                <a:ea typeface="Arial"/>
              </a:rPr>
              <a:t>　</a:t>
            </a:r>
            <a:r>
              <a:rPr lang="en-US" sz="1400" b="0" strike="noStrike" spc="-1" dirty="0">
                <a:solidFill>
                  <a:srgbClr val="FFFFFF"/>
                </a:solidFill>
                <a:latin typeface="Arial"/>
                <a:ea typeface="Arial"/>
              </a:rPr>
              <a:t> </a:t>
            </a:r>
            <a:r>
              <a:rPr lang="ja-JP" altLang="en-US" sz="1400" b="0" strike="noStrike" spc="-1" dirty="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mailto:fossology-steering@fossology.org" TargetMode="External"/><Relationship Id="rId2" Type="http://schemas.openxmlformats.org/officeDocument/2006/relationships/hyperlink" Target="http://www.fossology.org" TargetMode="Externa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hyperlink" Target="https://github.com/fossology/fossology"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oo.gl/QGR4B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07800" y="4501080"/>
            <a:ext cx="11270520" cy="102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a:solidFill>
                  <a:srgbClr val="000000"/>
                </a:solidFill>
                <a:latin typeface="Arial"/>
                <a:ea typeface="Arial"/>
              </a:rPr>
              <a:t>FOSSology: Hands On - Becoming Efficient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0" y="-10152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特徴</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バルクスキャン</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いくつかの</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検討すべきこと</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252" name="CustomShape 2"/>
          <p:cNvSpPr/>
          <p:nvPr/>
        </p:nvSpPr>
        <p:spPr>
          <a:xfrm>
            <a:off x="626760" y="149688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ＭＳ Ｐゴシック" panose="020B0600070205080204" pitchFamily="50" charset="-128"/>
                <a:ea typeface="ＭＳ Ｐゴシック" panose="020B0600070205080204" pitchFamily="50" charset="-128"/>
              </a:rPr>
              <a:t>バルクスキャン</a:t>
            </a:r>
            <a:br>
              <a:rPr lang="en-US" altLang="ja-JP" sz="1900" b="1" spc="-1" dirty="0">
                <a:solidFill>
                  <a:srgbClr val="000000"/>
                </a:solidFill>
                <a:latin typeface="ＭＳ Ｐゴシック" panose="020B0600070205080204" pitchFamily="50" charset="-128"/>
                <a:ea typeface="ＭＳ Ｐゴシック" panose="020B0600070205080204" pitchFamily="50" charset="-128"/>
              </a:rPr>
            </a:br>
            <a:r>
              <a:rPr lang="ja-JP" altLang="en-US" sz="1900" b="1" spc="-1" dirty="0">
                <a:solidFill>
                  <a:srgbClr val="000000"/>
                </a:solidFill>
                <a:latin typeface="ＭＳ Ｐゴシック" panose="020B0600070205080204" pitchFamily="50" charset="-128"/>
                <a:ea typeface="ＭＳ Ｐゴシック" panose="020B0600070205080204" pitchFamily="50" charset="-128"/>
              </a:rPr>
              <a:t>の対象</a:t>
            </a:r>
            <a:endParaRPr lang="en-US" sz="1900" b="0" strike="noStrike" spc="-1" dirty="0">
              <a:latin typeface="ＭＳ Ｐゴシック" panose="020B0600070205080204" pitchFamily="50" charset="-128"/>
              <a:ea typeface="ＭＳ Ｐゴシック" panose="020B0600070205080204" pitchFamily="50" charset="-128"/>
            </a:endParaRPr>
          </a:p>
        </p:txBody>
      </p:sp>
      <p:sp>
        <p:nvSpPr>
          <p:cNvPr id="253" name="CustomShape 3"/>
          <p:cNvSpPr/>
          <p:nvPr/>
        </p:nvSpPr>
        <p:spPr>
          <a:xfrm>
            <a:off x="626760" y="4732306"/>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latin typeface="ＭＳ Ｐゴシック" panose="020B0600070205080204" pitchFamily="50" charset="-128"/>
                <a:ea typeface="ＭＳ Ｐゴシック" panose="020B0600070205080204" pitchFamily="50" charset="-128"/>
              </a:rPr>
              <a:t>特徴的なテキストフレーズがない場合</a:t>
            </a:r>
            <a:endParaRPr lang="en-US" sz="1900" b="1" strike="noStrike" spc="-1" dirty="0">
              <a:latin typeface="ＭＳ Ｐゴシック" panose="020B0600070205080204" pitchFamily="50" charset="-128"/>
              <a:ea typeface="ＭＳ Ｐゴシック" panose="020B0600070205080204" pitchFamily="50" charset="-128"/>
            </a:endParaRPr>
          </a:p>
        </p:txBody>
      </p:sp>
      <p:sp>
        <p:nvSpPr>
          <p:cNvPr id="254" name="CustomShape 4"/>
          <p:cNvSpPr/>
          <p:nvPr/>
        </p:nvSpPr>
        <p:spPr>
          <a:xfrm>
            <a:off x="626760" y="260100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ＭＳ Ｐゴシック" panose="020B0600070205080204" pitchFamily="50" charset="-128"/>
                <a:ea typeface="ＭＳ Ｐゴシック" panose="020B0600070205080204" pitchFamily="50" charset="-128"/>
              </a:rPr>
              <a:t>バルクスキャンの切り取りは大きく</a:t>
            </a:r>
            <a:endParaRPr lang="en-US" sz="1900" b="0" strike="noStrike" spc="-1" dirty="0">
              <a:latin typeface="ＭＳ Ｐゴシック" panose="020B0600070205080204" pitchFamily="50" charset="-128"/>
              <a:ea typeface="ＭＳ Ｐゴシック" panose="020B0600070205080204" pitchFamily="50" charset="-128"/>
            </a:endParaRPr>
          </a:p>
        </p:txBody>
      </p:sp>
      <p:sp>
        <p:nvSpPr>
          <p:cNvPr id="255" name="CustomShape 5"/>
          <p:cNvSpPr/>
          <p:nvPr/>
        </p:nvSpPr>
        <p:spPr>
          <a:xfrm>
            <a:off x="626760" y="3618372"/>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ＭＳ Ｐゴシック" panose="020B0600070205080204" pitchFamily="50" charset="-128"/>
                <a:ea typeface="ＭＳ Ｐゴシック" panose="020B0600070205080204" pitchFamily="50" charset="-128"/>
              </a:rPr>
              <a:t>コメント文字列</a:t>
            </a:r>
            <a:endParaRPr lang="en-US" sz="1900" b="0" strike="noStrike" spc="-1" dirty="0">
              <a:latin typeface="ＭＳ Ｐゴシック" panose="020B0600070205080204" pitchFamily="50" charset="-128"/>
              <a:ea typeface="ＭＳ Ｐゴシック" panose="020B0600070205080204" pitchFamily="50" charset="-128"/>
            </a:endParaRPr>
          </a:p>
        </p:txBody>
      </p:sp>
      <p:sp>
        <p:nvSpPr>
          <p:cNvPr id="256" name="CustomShape 6"/>
          <p:cNvSpPr/>
          <p:nvPr/>
        </p:nvSpPr>
        <p:spPr>
          <a:xfrm>
            <a:off x="2967840" y="2426490"/>
            <a:ext cx="86961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lvl="1" indent="-342900">
              <a:lnSpc>
                <a:spcPct val="100000"/>
              </a:lnSpc>
              <a:buClr>
                <a:srgbClr val="879BAA"/>
              </a:buClr>
              <a:buFont typeface="Arial" panose="020B0604020202020204" pitchFamily="34" charset="0"/>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切り取るテキストの分量が小さいよりも大きい方が、精度が向上する。</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285750" lvl="1" indent="-285750">
              <a:lnSpc>
                <a:spcPct val="100000"/>
              </a:lnSpc>
              <a:buClr>
                <a:srgbClr val="879BAA"/>
              </a:buClr>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しかし、著作権ステートメントに関する記述といったものは通常一つのアップロード物内でも異なるので、検索テキストには含めないこと</a:t>
            </a:r>
            <a:endParaRPr lang="en-US" b="0" strike="noStrike" spc="-1" dirty="0">
              <a:latin typeface="ＭＳ ゴシック" panose="020B0609070205080204" pitchFamily="49" charset="-128"/>
              <a:ea typeface="ＭＳ ゴシック" panose="020B0609070205080204" pitchFamily="49" charset="-128"/>
            </a:endParaRPr>
          </a:p>
        </p:txBody>
      </p:sp>
      <p:sp>
        <p:nvSpPr>
          <p:cNvPr id="257" name="CustomShape 7"/>
          <p:cNvSpPr/>
          <p:nvPr/>
        </p:nvSpPr>
        <p:spPr>
          <a:xfrm>
            <a:off x="2967840" y="3688287"/>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  #, //, * , /*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といったコメント文字列　</a:t>
            </a:r>
            <a:r>
              <a:rPr lang="ja-JP" altLang="en-US" sz="1900" spc="-1" dirty="0">
                <a:solidFill>
                  <a:srgbClr val="000000"/>
                </a:solidFill>
                <a:latin typeface="ＭＳ ゴシック" panose="020B0609070205080204" pitchFamily="49" charset="-128"/>
                <a:ea typeface="ＭＳ ゴシック" panose="020B0609070205080204" pitchFamily="49" charset="-128"/>
              </a:rPr>
              <a:t>はひとまず除外されるので、コピーしても問題ない</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Arial"/>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しかし、</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といった他の文字列は除去されない。そこは差分を生む。</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58" name="CustomShape 8"/>
          <p:cNvSpPr/>
          <p:nvPr/>
        </p:nvSpPr>
        <p:spPr>
          <a:xfrm>
            <a:off x="2967840" y="4836960"/>
            <a:ext cx="900036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altLang="ja-JP" sz="1900" spc="-1" dirty="0">
                <a:latin typeface="ＭＳ ゴシック" panose="020B0609070205080204" pitchFamily="49" charset="-128"/>
                <a:ea typeface="ＭＳ ゴシック" panose="020B0609070205080204" pitchFamily="49" charset="-128"/>
              </a:rPr>
              <a:t>Edit</a:t>
            </a:r>
            <a:r>
              <a:rPr lang="ja-JP" altLang="en-US" sz="1900" spc="-1" dirty="0">
                <a:latin typeface="ＭＳ ゴシック" panose="020B0609070205080204" pitchFamily="49" charset="-128"/>
                <a:ea typeface="ＭＳ ゴシック" panose="020B0609070205080204" pitchFamily="49" charset="-128"/>
              </a:rPr>
              <a:t>機能を使用してライセンススキャン結果を直接修正することを検討</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Arial"/>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ライセンスブラウザビューの</a:t>
            </a:r>
            <a:r>
              <a:rPr lang="en-US" altLang="ja-JP" sz="1900" spc="-1" dirty="0">
                <a:solidFill>
                  <a:srgbClr val="000000"/>
                </a:solidFill>
                <a:latin typeface="ＭＳ ゴシック" panose="020B0609070205080204" pitchFamily="49" charset="-128"/>
                <a:ea typeface="ＭＳ ゴシック" panose="020B0609070205080204" pitchFamily="49" charset="-128"/>
              </a:rPr>
              <a:t>Edit</a:t>
            </a:r>
            <a:r>
              <a:rPr lang="ja-JP" altLang="en-US" sz="1900" spc="-1" dirty="0">
                <a:solidFill>
                  <a:srgbClr val="000000"/>
                </a:solidFill>
                <a:latin typeface="ＭＳ ゴシック" panose="020B0609070205080204" pitchFamily="49" charset="-128"/>
                <a:ea typeface="ＭＳ ゴシック" panose="020B0609070205080204" pitchFamily="49" charset="-128"/>
              </a:rPr>
              <a:t>機能では、テキストフレーズは定義不要</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p:txBody>
      </p:sp>
      <p:sp>
        <p:nvSpPr>
          <p:cNvPr id="259" name="CustomShape 9"/>
          <p:cNvSpPr/>
          <p:nvPr/>
        </p:nvSpPr>
        <p:spPr>
          <a:xfrm>
            <a:off x="2967840" y="1198682"/>
            <a:ext cx="8696160" cy="942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7200" lvl="1">
              <a:lnSpc>
                <a:spcPct val="100000"/>
              </a:lnSpc>
              <a:buClr>
                <a:srgbClr val="879BAA"/>
              </a:buClr>
            </a:pPr>
            <a:endParaRPr lang="en-US"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83240">
              <a:lnSpc>
                <a:spcPct val="100000"/>
              </a:lnSpc>
              <a:buClr>
                <a:srgbClr val="879BAA"/>
              </a:buClr>
              <a:buFont typeface="Arial"/>
              <a:buChar char="•"/>
            </a:pPr>
            <a:r>
              <a:rPr lang="ja-JP" altLang="en-US" dirty="0">
                <a:latin typeface="ＭＳ ゴシック" panose="020B0609070205080204" pitchFamily="49" charset="-128"/>
                <a:ea typeface="ＭＳ ゴシック" panose="020B0609070205080204" pitchFamily="49" charset="-128"/>
              </a:rPr>
              <a:t>バルクスキャンはフォルダだけではなく、一つのアップロード全体に対して行うこともできる</a:t>
            </a:r>
            <a:endParaRPr lang="en-US"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コピーライト</a:t>
            </a:r>
            <a:r>
              <a:rPr lang="ja-JP" altLang="en-US" sz="3200" b="1" spc="-1" dirty="0">
                <a:solidFill>
                  <a:srgbClr val="000000"/>
                </a:solidFill>
                <a:latin typeface="Arial"/>
                <a:ea typeface="Arial"/>
              </a:rPr>
              <a:t>ステートメント</a:t>
            </a:r>
            <a:r>
              <a:rPr lang="ja-JP" altLang="en-US" sz="3200" b="1" strike="noStrike" spc="-1" dirty="0">
                <a:solidFill>
                  <a:srgbClr val="000000"/>
                </a:solidFill>
                <a:latin typeface="Arial"/>
                <a:ea typeface="Arial"/>
              </a:rPr>
              <a:t>への操作手順</a:t>
            </a:r>
            <a:br>
              <a:rPr lang="en-US" sz="3200" b="1" strike="noStrike" spc="-1" dirty="0">
                <a:solidFill>
                  <a:srgbClr val="000000"/>
                </a:solidFill>
                <a:latin typeface="Arial"/>
                <a:ea typeface="Arial"/>
              </a:rPr>
            </a:b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ea typeface="Arial"/>
              </a:rPr>
              <a:t>特徴</a:t>
            </a:r>
            <a:r>
              <a:rPr lang="en-US" altLang="ja-JP" sz="3200" b="1" spc="-1" dirty="0">
                <a:solidFill>
                  <a:srgbClr val="000000"/>
                </a:solidFill>
                <a:ea typeface="Arial"/>
              </a:rPr>
              <a:t>: </a:t>
            </a:r>
            <a:r>
              <a:rPr lang="ja-JP" altLang="en-US" sz="3200" b="1" spc="-1" dirty="0">
                <a:solidFill>
                  <a:srgbClr val="000000"/>
                </a:solidFill>
                <a:ea typeface="Arial"/>
              </a:rPr>
              <a:t>コピーライトステートメントへの操作手順</a:t>
            </a:r>
            <a:endParaRPr lang="en-US" sz="3200" b="0" strike="noStrike" spc="-1" dirty="0">
              <a:latin typeface="Arial"/>
            </a:endParaRPr>
          </a:p>
        </p:txBody>
      </p:sp>
      <p:sp>
        <p:nvSpPr>
          <p:cNvPr id="264" name="CustomShape 2"/>
          <p:cNvSpPr/>
          <p:nvPr/>
        </p:nvSpPr>
        <p:spPr>
          <a:xfrm>
            <a:off x="554400" y="13977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altLang="ja-JP" sz="1600" i="1" spc="-1" dirty="0">
                <a:solidFill>
                  <a:srgbClr val="000000"/>
                </a:solidFill>
                <a:ea typeface="Arial"/>
              </a:rPr>
              <a:t>Edit</a:t>
            </a:r>
            <a:r>
              <a:rPr lang="ja-JP" altLang="en-US" sz="1600" i="1" spc="-1" dirty="0">
                <a:solidFill>
                  <a:srgbClr val="000000"/>
                </a:solidFill>
                <a:ea typeface="Arial"/>
              </a:rPr>
              <a:t>機能によるライセンスレビュー作業の短縮</a:t>
            </a:r>
            <a:endParaRPr lang="en-US" altLang="ja-JP" sz="1600" spc="-1" dirty="0"/>
          </a:p>
          <a:p>
            <a:pPr>
              <a:lnSpc>
                <a:spcPct val="100000"/>
              </a:lnSpc>
            </a:pPr>
            <a:endParaRPr lang="en-US" sz="1600" b="0" strike="noStrike" spc="-1" dirty="0">
              <a:latin typeface="Arial"/>
            </a:endParaRPr>
          </a:p>
        </p:txBody>
      </p:sp>
      <p:sp>
        <p:nvSpPr>
          <p:cNvPr id="265" name="CustomShape 3"/>
          <p:cNvSpPr/>
          <p:nvPr/>
        </p:nvSpPr>
        <p:spPr>
          <a:xfrm>
            <a:off x="4384781" y="1773360"/>
            <a:ext cx="7617921"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66" name="CustomShape 4"/>
          <p:cNvSpPr/>
          <p:nvPr/>
        </p:nvSpPr>
        <p:spPr>
          <a:xfrm>
            <a:off x="4384782" y="2323440"/>
            <a:ext cx="7617922" cy="403885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FOSSology</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の検索は正規表現を基本にしている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コピーライトステートメント</a:t>
            </a:r>
            <a:r>
              <a:rPr lang="en-US" b="0" strike="noStrike" spc="-1" dirty="0">
                <a:solidFill>
                  <a:srgbClr val="000000"/>
                </a:solidFill>
                <a:latin typeface="ＭＳ ゴシック" panose="020B0609070205080204" pitchFamily="49" charset="-128"/>
                <a:ea typeface="ＭＳ ゴシック" panose="020B0609070205080204" pitchFamily="49" charset="-128"/>
              </a:rPr>
              <a:t> (yes, also © in UTF-8, 1152, …)</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Authored by, contributed by, e-mail addresses</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E-Mail </a:t>
            </a:r>
            <a:r>
              <a:rPr lang="ja-JP" altLang="en-US" spc="-1" dirty="0">
                <a:solidFill>
                  <a:srgbClr val="000000"/>
                </a:solidFill>
                <a:latin typeface="ＭＳ ゴシック" panose="020B0609070205080204" pitchFamily="49" charset="-128"/>
                <a:ea typeface="ＭＳ ゴシック" panose="020B0609070205080204" pitchFamily="49" charset="-128"/>
              </a:rPr>
              <a:t>アドレス</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と</a:t>
            </a:r>
            <a:r>
              <a:rPr lang="en-US" b="0" strike="noStrike" spc="-1" dirty="0">
                <a:solidFill>
                  <a:srgbClr val="000000"/>
                </a:solidFill>
                <a:latin typeface="ＭＳ ゴシック" panose="020B0609070205080204" pitchFamily="49" charset="-128"/>
                <a:ea typeface="ＭＳ ゴシック" panose="020B0609070205080204" pitchFamily="49" charset="-128"/>
              </a:rPr>
              <a:t> http/https URLs</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ファイル単位で保存！</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ファイルハッシュにより管理</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ファイルの著作権の編集 </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将来のアップロードのためにも</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latin typeface="ＭＳ ゴシック" panose="020B0609070205080204" pitchFamily="49" charset="-128"/>
                <a:ea typeface="ＭＳ ゴシック" panose="020B0609070205080204" pitchFamily="49" charset="-128"/>
              </a:rPr>
              <a:t>削除した著作権ステートメントを可能な限り復元</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latin typeface="ＭＳ ゴシック" panose="020B0609070205080204" pitchFamily="49" charset="-128"/>
                <a:ea typeface="ＭＳ ゴシック" panose="020B0609070205080204" pitchFamily="49" charset="-128"/>
              </a:rPr>
              <a:t>テーブルシート編集も対応予定</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267" name="CustomShape 5"/>
          <p:cNvSpPr/>
          <p:nvPr/>
        </p:nvSpPr>
        <p:spPr>
          <a:xfrm>
            <a:off x="407501" y="1773360"/>
            <a:ext cx="3977280" cy="4587499"/>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多くのライセンスが</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コピーライトのリストを表記することを義務としている。</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endParaRPr lang="en-US" altLang="ja-JP" sz="1900" spc="-1" dirty="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例</a:t>
            </a:r>
            <a:r>
              <a:rPr lang="en-US" altLang="ja-JP" b="0" strike="noStrike" spc="-1" dirty="0">
                <a:solidFill>
                  <a:srgbClr val="000000"/>
                </a:solidFill>
                <a:latin typeface="ＭＳ ゴシック" panose="020B0609070205080204" pitchFamily="49" charset="-128"/>
                <a:ea typeface="ＭＳ ゴシック" panose="020B0609070205080204" pitchFamily="49" charset="-128"/>
              </a:rPr>
              <a:t>:</a:t>
            </a:r>
            <a:r>
              <a:rPr lang="en-US" b="0" strike="noStrike" spc="-1" dirty="0">
                <a:solidFill>
                  <a:srgbClr val="000000"/>
                </a:solidFill>
                <a:latin typeface="ＭＳ ゴシック" panose="020B0609070205080204" pitchFamily="49" charset="-128"/>
                <a:ea typeface="ＭＳ ゴシック" panose="020B0609070205080204" pitchFamily="49" charset="-128"/>
              </a:rPr>
              <a:t>BSD</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の場合</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en-US" sz="1900" b="0" i="1" strike="noStrike" spc="-1" dirty="0">
                <a:solidFill>
                  <a:srgbClr val="000000"/>
                </a:solidFill>
                <a:latin typeface="Arial"/>
                <a:ea typeface="Arial"/>
              </a:rPr>
              <a:t>“Redistributions in binary form must reproduce the above copyright notice,…”</a:t>
            </a:r>
          </a:p>
          <a:p>
            <a:pPr marL="190440" lvl="1" indent="-195840">
              <a:lnSpc>
                <a:spcPct val="100000"/>
              </a:lnSpc>
              <a:buClr>
                <a:srgbClr val="879BAA"/>
              </a:buClr>
              <a:buFont typeface="Noto Sans Symbols"/>
              <a:buChar char="∙"/>
            </a:pPr>
            <a:r>
              <a:rPr lang="ja-JP" altLang="en-US" sz="1050" i="1" spc="-1" dirty="0">
                <a:solidFill>
                  <a:srgbClr val="000000"/>
                </a:solidFill>
                <a:latin typeface="Arial"/>
              </a:rPr>
              <a:t>訳：</a:t>
            </a:r>
            <a:r>
              <a:rPr lang="ja-JP" altLang="en-US" sz="1050" i="1" spc="-1" dirty="0">
                <a:solidFill>
                  <a:srgbClr val="000000"/>
                </a:solidFill>
                <a:ea typeface="Arial"/>
              </a:rPr>
              <a:t>バイナリ形式での再配布では、コピーライト表示を複製する必要がある</a:t>
            </a:r>
            <a:r>
              <a:rPr lang="en-US" altLang="ja-JP" sz="1050" i="1" spc="-1" dirty="0">
                <a:solidFill>
                  <a:srgbClr val="000000"/>
                </a:solidFill>
                <a:ea typeface="Arial"/>
              </a:rPr>
              <a:t>,…”</a:t>
            </a:r>
            <a:endParaRPr lang="en-US" sz="105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アップロードに関連するすべてのコピーライトステートメントを確認するにはどうすればよいか？</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68" name="CustomShape 6"/>
          <p:cNvSpPr/>
          <p:nvPr/>
        </p:nvSpPr>
        <p:spPr>
          <a:xfrm>
            <a:off x="40750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ユースケース</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71"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ea typeface="Arial"/>
              </a:rPr>
              <a:t>特徴：コピーライトステートメントへの操作手順</a:t>
            </a:r>
            <a:endParaRPr lang="en-US" sz="3200" b="0" strike="noStrike" spc="-1" dirty="0">
              <a:latin typeface="Arial"/>
            </a:endParaRPr>
          </a:p>
        </p:txBody>
      </p:sp>
      <p:sp>
        <p:nvSpPr>
          <p:cNvPr id="272"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1096560" y="2190960"/>
            <a:ext cx="5164560" cy="396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a:solidFill>
                  <a:srgbClr val="000000"/>
                </a:solidFill>
                <a:latin typeface="Arial"/>
                <a:ea typeface="Arial"/>
              </a:rPr>
              <a:t>コピーライトの調査結果は</a:t>
            </a:r>
            <a:r>
              <a:rPr lang="en-US" altLang="ja-JP" sz="1900" spc="-1" dirty="0">
                <a:solidFill>
                  <a:srgbClr val="000000"/>
                </a:solidFill>
                <a:ea typeface="Arial"/>
              </a:rPr>
              <a:t>Aggregated view</a:t>
            </a:r>
            <a:r>
              <a:rPr lang="ja-JP" altLang="en-US" sz="1900" b="0" strike="noStrike" spc="-1" dirty="0">
                <a:solidFill>
                  <a:srgbClr val="000000"/>
                </a:solidFill>
                <a:latin typeface="Arial"/>
                <a:ea typeface="Arial"/>
              </a:rPr>
              <a:t>で表示される</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b="0" strike="noStrike" spc="-1" dirty="0">
                <a:solidFill>
                  <a:srgbClr val="000000"/>
                </a:solidFill>
                <a:latin typeface="Arial"/>
                <a:ea typeface="Arial"/>
              </a:rPr>
              <a:t>単一ファイルで</a:t>
            </a:r>
            <a:endParaRPr lang="en-US" sz="1900" b="0" strike="noStrike" spc="-1" dirty="0">
              <a:solidFill>
                <a:srgbClr val="000000"/>
              </a:solidFill>
              <a:latin typeface="Arial"/>
              <a:ea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rPr>
              <a:t>フォルダレベルで見つかった全項目で</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b="0" strike="noStrike" spc="-1" dirty="0">
                <a:solidFill>
                  <a:srgbClr val="000000"/>
                </a:solidFill>
                <a:latin typeface="Arial"/>
                <a:ea typeface="Arial"/>
              </a:rPr>
              <a:t>アップロード物の全項目で</a:t>
            </a:r>
            <a:endParaRPr lang="en-US" sz="1900" b="0" strike="noStrike" spc="-1" dirty="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a:solidFill>
                  <a:srgbClr val="000000"/>
                </a:solidFill>
                <a:latin typeface="Arial"/>
                <a:ea typeface="Arial"/>
              </a:rPr>
              <a:t>コピーライトステートメントを消すことができる</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rPr>
              <a:t>偽陽性</a:t>
            </a:r>
            <a:endParaRPr lang="en-US" sz="1900" b="0" strike="noStrike" spc="-1" dirty="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a:t>コピーライトステートメントは参照元ファイルまで追跡できる</a:t>
            </a:r>
            <a:endParaRPr lang="en-US" sz="1900" b="0" strike="noStrike" spc="-1" dirty="0">
              <a:latin typeface="Arial"/>
            </a:endParaRPr>
          </a:p>
        </p:txBody>
      </p:sp>
      <p:sp>
        <p:nvSpPr>
          <p:cNvPr id="274" name="CustomShape 5"/>
          <p:cNvSpPr/>
          <p:nvPr/>
        </p:nvSpPr>
        <p:spPr>
          <a:xfrm>
            <a:off x="1124280" y="1700640"/>
            <a:ext cx="5055840" cy="49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a:solidFill>
                  <a:srgbClr val="005F87"/>
                </a:solidFill>
                <a:uFillTx/>
                <a:latin typeface="Arial"/>
                <a:ea typeface="Arial"/>
              </a:rPr>
              <a:t>ユーザインターフェイス</a:t>
            </a:r>
            <a:endParaRPr lang="en-US" sz="2400" b="0" strike="noStrike" spc="-1" dirty="0">
              <a:latin typeface="Arial"/>
            </a:endParaRPr>
          </a:p>
        </p:txBody>
      </p:sp>
      <p:pic>
        <p:nvPicPr>
          <p:cNvPr id="275" name="Google Shape;293;p37"/>
          <p:cNvPicPr/>
          <p:nvPr/>
        </p:nvPicPr>
        <p:blipFill>
          <a:blip r:embed="rId2"/>
          <a:stretch/>
        </p:blipFill>
        <p:spPr>
          <a:xfrm>
            <a:off x="6635880" y="1699920"/>
            <a:ext cx="5098680" cy="415476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a:t>
            </a:r>
            <a:r>
              <a:rPr lang="ja-JP" altLang="en-US" sz="3200" b="1" spc="-1" dirty="0">
                <a:solidFill>
                  <a:srgbClr val="000000"/>
                </a:solidFill>
                <a:ea typeface="Arial"/>
              </a:rPr>
              <a:t>ライセンスブラウザーのライセンス決定機能を編集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a:t>
            </a:r>
            <a:r>
              <a:rPr lang="ja-JP" altLang="en-US" sz="3200" b="1" spc="-1" dirty="0">
                <a:solidFill>
                  <a:srgbClr val="000000"/>
                </a:solidFill>
                <a:ea typeface="Arial"/>
              </a:rPr>
              <a:t>ライセンスブラウザーのライセンス決定機能を編集</a:t>
            </a:r>
            <a:endParaRPr lang="en-US" altLang="ja-JP" sz="3200" spc="-1" dirty="0"/>
          </a:p>
        </p:txBody>
      </p:sp>
      <p:sp>
        <p:nvSpPr>
          <p:cNvPr id="280" name="CustomShape 2"/>
          <p:cNvSpPr/>
          <p:nvPr/>
        </p:nvSpPr>
        <p:spPr>
          <a:xfrm>
            <a:off x="596766" y="12745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i="1" spc="-1" dirty="0">
                <a:solidFill>
                  <a:srgbClr val="000000"/>
                </a:solidFill>
                <a:ea typeface="Arial"/>
              </a:rPr>
              <a:t>Edit</a:t>
            </a:r>
            <a:r>
              <a:rPr lang="ja-JP" altLang="en-US" sz="1600" i="1" spc="-1" dirty="0">
                <a:solidFill>
                  <a:srgbClr val="000000"/>
                </a:solidFill>
                <a:ea typeface="Arial"/>
              </a:rPr>
              <a:t>機能によるライセンスレビュー作業の短縮</a:t>
            </a:r>
            <a:endParaRPr lang="en-US" altLang="ja-JP" sz="1600" spc="-1" dirty="0"/>
          </a:p>
        </p:txBody>
      </p:sp>
      <p:sp>
        <p:nvSpPr>
          <p:cNvPr id="281" name="CustomShape 3"/>
          <p:cNvSpPr/>
          <p:nvPr/>
        </p:nvSpPr>
        <p:spPr>
          <a:xfrm>
            <a:off x="4367265" y="1773360"/>
            <a:ext cx="7699817"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0" strike="noStrike" spc="-1" dirty="0">
                <a:latin typeface="Arial"/>
              </a:rPr>
              <a:t>解決策</a:t>
            </a:r>
            <a:endParaRPr lang="en-US" sz="2000" b="0" strike="noStrike" spc="-1" dirty="0">
              <a:latin typeface="Arial"/>
            </a:endParaRPr>
          </a:p>
        </p:txBody>
      </p:sp>
      <p:sp>
        <p:nvSpPr>
          <p:cNvPr id="282" name="CustomShape 4"/>
          <p:cNvSpPr/>
          <p:nvPr/>
        </p:nvSpPr>
        <p:spPr>
          <a:xfrm>
            <a:off x="241082" y="1814002"/>
            <a:ext cx="4116354" cy="4483118"/>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0" lvl="1">
              <a:lnSpc>
                <a:spcPct val="100000"/>
              </a:lnSpc>
              <a:buClr>
                <a:srgbClr val="879BAA"/>
              </a:buClr>
            </a:pPr>
            <a:endParaRPr lang="en-US" b="0" strike="noStrike" spc="-1" dirty="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既にコンポーネントの中のファイルやフォルダを知っている</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ソフトウェアコンポーネンと、ファイルが無関係であることを</a:t>
            </a:r>
            <a:br>
              <a:rPr lang="en-US" altLang="ja-JP" spc="-1" dirty="0">
                <a:solidFill>
                  <a:srgbClr val="000000"/>
                </a:solidFill>
                <a:latin typeface="ＭＳ ゴシック" panose="020B0609070205080204" pitchFamily="49" charset="-128"/>
                <a:ea typeface="ＭＳ ゴシック" panose="020B0609070205080204" pitchFamily="49" charset="-128"/>
              </a:rPr>
            </a:br>
            <a:r>
              <a:rPr lang="ja-JP" altLang="en-US" spc="-1" dirty="0">
                <a:solidFill>
                  <a:srgbClr val="000000"/>
                </a:solidFill>
                <a:latin typeface="ＭＳ ゴシック" panose="020B0609070205080204" pitchFamily="49" charset="-128"/>
                <a:ea typeface="ＭＳ ゴシック" panose="020B0609070205080204" pitchFamily="49" charset="-128"/>
              </a:rPr>
              <a:t>知っている</a:t>
            </a:r>
            <a:endParaRPr lang="en-US" b="0" strike="noStrike" spc="-1" dirty="0">
              <a:solidFill>
                <a:srgbClr val="000000"/>
              </a:solidFill>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利用されてないアーキテクチャ</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テストファイル</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コードサンプル</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ビルド環境</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ファイルを見る必要があるのか？</a:t>
            </a:r>
            <a:endParaRPr lang="en-US" b="1"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83" name="CustomShape 5"/>
          <p:cNvSpPr/>
          <p:nvPr/>
        </p:nvSpPr>
        <p:spPr>
          <a:xfrm>
            <a:off x="250911" y="1773360"/>
            <a:ext cx="3871383"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ユースケース</a:t>
            </a:r>
            <a:endParaRPr lang="en-US" sz="2000" b="0" strike="noStrike" spc="-1" dirty="0">
              <a:latin typeface="Arial"/>
            </a:endParaRPr>
          </a:p>
        </p:txBody>
      </p:sp>
      <p:sp>
        <p:nvSpPr>
          <p:cNvPr id="285" name="CustomShape 7"/>
          <p:cNvSpPr/>
          <p:nvPr/>
        </p:nvSpPr>
        <p:spPr>
          <a:xfrm>
            <a:off x="9703800" y="5458320"/>
            <a:ext cx="1725120" cy="8388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86" name="CustomShape 8"/>
          <p:cNvSpPr/>
          <p:nvPr/>
        </p:nvSpPr>
        <p:spPr>
          <a:xfrm>
            <a:off x="4367265" y="2323440"/>
            <a:ext cx="7699817" cy="393447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はライセンスをフォルダレベルで設定</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除去可能</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ライセンスブラウザの中で、ユーザはフォルダ上にライセンスを設定できる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ライセンスの設定や確認</a:t>
            </a:r>
            <a:endParaRPr lang="en-US" altLang="ja-JP"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スキャン結果を</a:t>
            </a:r>
            <a:r>
              <a:rPr lang="en-US" altLang="ja-JP" spc="-1" dirty="0">
                <a:solidFill>
                  <a:srgbClr val="000000"/>
                </a:solidFill>
                <a:latin typeface="ＭＳ ゴシック" panose="020B0609070205080204" pitchFamily="49" charset="-128"/>
                <a:ea typeface="ＭＳ ゴシック" panose="020B0609070205080204" pitchFamily="49" charset="-128"/>
              </a:rPr>
              <a:t>”clearing”</a:t>
            </a:r>
            <a:r>
              <a:rPr lang="ja-JP" altLang="en-US" spc="-1" dirty="0">
                <a:solidFill>
                  <a:srgbClr val="000000"/>
                </a:solidFill>
                <a:latin typeface="ＭＳ ゴシック" panose="020B0609070205080204" pitchFamily="49" charset="-128"/>
                <a:ea typeface="ＭＳ ゴシック" panose="020B0609070205080204" pitchFamily="49" charset="-128"/>
              </a:rPr>
              <a:t>決定から除去</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無関係なファイルをマーク</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実際何が起こるか？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 “Edit” </a:t>
            </a:r>
            <a:r>
              <a:rPr lang="ja-JP" altLang="en-US" spc="-1" dirty="0">
                <a:solidFill>
                  <a:srgbClr val="000000"/>
                </a:solidFill>
                <a:latin typeface="ＭＳ ゴシック" panose="020B0609070205080204" pitchFamily="49" charset="-128"/>
                <a:ea typeface="ＭＳ ゴシック" panose="020B0609070205080204" pitchFamily="49" charset="-128"/>
              </a:rPr>
              <a:t>が</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en-US" spc="-1" dirty="0">
                <a:solidFill>
                  <a:srgbClr val="000000"/>
                </a:solidFill>
                <a:latin typeface="ＭＳ ゴシック" panose="020B0609070205080204" pitchFamily="49" charset="-128"/>
                <a:ea typeface="ＭＳ ゴシック" panose="020B0609070205080204" pitchFamily="49" charset="-128"/>
              </a:rPr>
              <a:t>“</a:t>
            </a:r>
            <a:r>
              <a:rPr lang="en-US" b="0" strike="noStrike" spc="-1" dirty="0">
                <a:solidFill>
                  <a:srgbClr val="000000"/>
                </a:solidFill>
                <a:latin typeface="ＭＳ ゴシック" panose="020B0609070205080204" pitchFamily="49" charset="-128"/>
                <a:ea typeface="ＭＳ ゴシック" panose="020B0609070205080204" pitchFamily="49" charset="-128"/>
              </a:rPr>
              <a:t>clearing” </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決定</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スキャン結果には触れない</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そして保存される</a:t>
            </a:r>
            <a:r>
              <a:rPr lang="en-US" b="0" strike="noStrike" spc="-1" dirty="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ライセンスの判定結果が矛盾したままで </a:t>
            </a:r>
            <a:r>
              <a:rPr lang="en-US" altLang="ja-JP" dirty="0">
                <a:latin typeface="ＭＳ ゴシック" panose="020B0609070205080204" pitchFamily="49" charset="-128"/>
                <a:ea typeface="ＭＳ ゴシック" panose="020B0609070205080204" pitchFamily="49" charset="-128"/>
              </a:rPr>
              <a:t>"clearing" </a:t>
            </a:r>
            <a:r>
              <a:rPr lang="ja-JP" altLang="en-US" dirty="0">
                <a:latin typeface="ＭＳ ゴシック" panose="020B0609070205080204" pitchFamily="49" charset="-128"/>
                <a:ea typeface="ＭＳ ゴシック" panose="020B0609070205080204" pitchFamily="49" charset="-128"/>
              </a:rPr>
              <a:t>を最終決定しないこと</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88" name="CustomShape 2"/>
          <p:cNvSpPr/>
          <p:nvPr/>
        </p:nvSpPr>
        <p:spPr>
          <a:xfrm>
            <a:off x="0" y="0"/>
            <a:ext cx="13843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a:t>
            </a:r>
            <a:r>
              <a:rPr lang="ja-JP" altLang="en-US" sz="3200" b="1" strike="noStrike" spc="-1" dirty="0">
                <a:solidFill>
                  <a:srgbClr val="000000"/>
                </a:solidFill>
                <a:latin typeface="Arial"/>
                <a:ea typeface="Arial"/>
              </a:rPr>
              <a:t>ライセンスブラウザーのライセンス決定機能を使う</a:t>
            </a:r>
            <a:r>
              <a:rPr lang="en-US" sz="3200" b="1" strike="noStrike" spc="-1" dirty="0">
                <a:solidFill>
                  <a:srgbClr val="000000"/>
                </a:solidFill>
                <a:latin typeface="Arial"/>
                <a:ea typeface="Arial"/>
              </a:rPr>
              <a:t> </a:t>
            </a:r>
            <a:endParaRPr lang="en-US" sz="3200" b="0" strike="noStrike" spc="-1" dirty="0">
              <a:latin typeface="Arial"/>
            </a:endParaRPr>
          </a:p>
        </p:txBody>
      </p:sp>
      <p:sp>
        <p:nvSpPr>
          <p:cNvPr id="289"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90" name="CustomShape 4"/>
          <p:cNvSpPr/>
          <p:nvPr/>
        </p:nvSpPr>
        <p:spPr>
          <a:xfrm>
            <a:off x="1096560" y="2190960"/>
            <a:ext cx="4847040" cy="108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At aggregated license browser view</a:t>
            </a:r>
            <a:r>
              <a:rPr lang="ja-JP" altLang="en-US" spc="-1" dirty="0">
                <a:solidFill>
                  <a:srgbClr val="000000"/>
                </a:solidFill>
                <a:latin typeface="ＭＳ ゴシック" panose="020B0609070205080204" pitchFamily="49" charset="-128"/>
                <a:ea typeface="ＭＳ ゴシック" panose="020B0609070205080204" pitchFamily="49" charset="-128"/>
              </a:rPr>
              <a:t>から </a:t>
            </a:r>
            <a:r>
              <a:rPr lang="en-US" b="0" strike="noStrike" spc="-1" dirty="0">
                <a:solidFill>
                  <a:srgbClr val="000000"/>
                </a:solidFill>
                <a:latin typeface="ＭＳ ゴシック" panose="020B0609070205080204" pitchFamily="49" charset="-128"/>
                <a:ea typeface="ＭＳ ゴシック" panose="020B0609070205080204" pitchFamily="49" charset="-128"/>
              </a:rPr>
              <a:t>[Edit]</a:t>
            </a:r>
            <a:r>
              <a:rPr lang="ja-JP" altLang="en-US" spc="-1" dirty="0">
                <a:solidFill>
                  <a:srgbClr val="000000"/>
                </a:solidFill>
                <a:latin typeface="ＭＳ ゴシック" panose="020B0609070205080204" pitchFamily="49" charset="-128"/>
                <a:ea typeface="ＭＳ ゴシック" panose="020B0609070205080204" pitchFamily="49" charset="-128"/>
              </a:rPr>
              <a:t>リンク選択</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いずれかのライセンスを選択して決定</a:t>
            </a:r>
            <a:r>
              <a:rPr lang="en-US" b="0" strike="noStrike" spc="-1" dirty="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またはファイルツリーに無関係のマークを付ける </a:t>
            </a:r>
            <a:r>
              <a:rPr lang="en-US"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ディストリビューション向け</a:t>
            </a:r>
            <a:r>
              <a:rPr lang="en-US" b="0" strike="noStrike" spc="-1" dirty="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spcAft>
                <a:spcPts val="1301"/>
              </a:spcAft>
            </a:pPr>
            <a:endParaRPr lang="en-US" sz="1900" b="0" strike="noStrike" spc="-1" dirty="0">
              <a:latin typeface="Arial"/>
            </a:endParaRPr>
          </a:p>
        </p:txBody>
      </p:sp>
      <p:sp>
        <p:nvSpPr>
          <p:cNvPr id="291" name="CustomShape 5"/>
          <p:cNvSpPr/>
          <p:nvPr/>
        </p:nvSpPr>
        <p:spPr>
          <a:xfrm>
            <a:off x="1079999" y="1693440"/>
            <a:ext cx="3684505" cy="30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ea typeface="Arial"/>
              </a:rPr>
              <a:t>ユーザインターフェイス</a:t>
            </a:r>
            <a:endParaRPr lang="en-US" sz="2400" b="0" strike="noStrike" spc="-1" dirty="0">
              <a:latin typeface="Arial"/>
            </a:endParaRPr>
          </a:p>
        </p:txBody>
      </p:sp>
      <p:pic>
        <p:nvPicPr>
          <p:cNvPr id="292" name="Google Shape;327;p40"/>
          <p:cNvPicPr/>
          <p:nvPr/>
        </p:nvPicPr>
        <p:blipFill>
          <a:blip r:embed="rId2"/>
          <a:stretch/>
        </p:blipFill>
        <p:spPr>
          <a:xfrm>
            <a:off x="6635880" y="1773360"/>
            <a:ext cx="5247720" cy="4227840"/>
          </a:xfrm>
          <a:prstGeom prst="rect">
            <a:avLst/>
          </a:prstGeom>
          <a:ln>
            <a:noFill/>
          </a:ln>
          <a:effectLst>
            <a:outerShdw>
              <a:srgbClr val="000000">
                <a:alpha val="40000"/>
              </a:srgbClr>
            </a:outerShdw>
          </a:effectLst>
        </p:spPr>
      </p:pic>
      <p:sp>
        <p:nvSpPr>
          <p:cNvPr id="293" name="CustomShape 6"/>
          <p:cNvSpPr/>
          <p:nvPr/>
        </p:nvSpPr>
        <p:spPr>
          <a:xfrm rot="10800000" flipH="1">
            <a:off x="7996680" y="2898360"/>
            <a:ext cx="1131120" cy="1733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4" name="CustomShape 7"/>
          <p:cNvSpPr/>
          <p:nvPr/>
        </p:nvSpPr>
        <p:spPr>
          <a:xfrm rot="10800000" flipH="1">
            <a:off x="11361240" y="5818320"/>
            <a:ext cx="522360" cy="2505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5" name="CustomShape 8"/>
          <p:cNvSpPr/>
          <p:nvPr/>
        </p:nvSpPr>
        <p:spPr>
          <a:xfrm>
            <a:off x="7996680" y="271692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96" name="CustomShape 9"/>
          <p:cNvSpPr/>
          <p:nvPr/>
        </p:nvSpPr>
        <p:spPr>
          <a:xfrm>
            <a:off x="11109240" y="4714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特徴</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endParaRPr lang="en-US" sz="3200" b="0" strike="noStrike" spc="-1" dirty="0">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ライセンス修正</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の再利用</a:t>
            </a:r>
            <a:endParaRPr lang="en-US" sz="3200" b="0" strike="noStrike" spc="-1" dirty="0">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en-US" altLang="ja-JP" sz="3200" b="1" spc="-1" dirty="0">
                <a:solidFill>
                  <a:srgbClr val="000000"/>
                </a:solidFill>
                <a:latin typeface="ＭＳ Ｐゴシック" panose="020B0600070205080204" pitchFamily="50" charset="-128"/>
                <a:ea typeface="ＭＳ Ｐゴシック" panose="020B0600070205080204" pitchFamily="50" charset="-128"/>
              </a:rPr>
              <a:t>Candidate License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の取り扱い</a:t>
            </a:r>
            <a:endParaRPr lang="en-US" sz="3200" b="0" strike="noStrike" spc="-1" dirty="0">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カスタムのライセンステキスト</a:t>
            </a:r>
            <a:endParaRPr lang="en-US" altLang="ja-JP" sz="3200" b="1" spc="-1" dirty="0">
              <a:solidFill>
                <a:srgbClr val="000000"/>
              </a:solidFill>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ライセンスセットの取り扱い</a:t>
            </a:r>
            <a:endParaRPr lang="en-US" sz="3200" b="0" strike="noStrike" spc="-1" dirty="0">
              <a:latin typeface="ＭＳ Ｐゴシック" panose="020B0600070205080204" pitchFamily="50" charset="-128"/>
              <a:ea typeface="ＭＳ Ｐゴシック" panose="020B0600070205080204" pitchFamily="50"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ライセンス修正の再利用</a:t>
            </a:r>
            <a:endParaRPr lang="en-US" sz="3200" b="0" strike="noStrike" spc="-1" dirty="0">
              <a:latin typeface="Arial"/>
            </a:endParaRPr>
          </a:p>
        </p:txBody>
      </p:sp>
      <p:sp>
        <p:nvSpPr>
          <p:cNvPr id="301"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a:solidFill>
                  <a:srgbClr val="000000"/>
                </a:solidFill>
                <a:latin typeface="Arial"/>
                <a:ea typeface="Arial"/>
              </a:rPr>
              <a:t>既に完了した作業結果の再利用</a:t>
            </a:r>
            <a:endParaRPr lang="en-US" sz="1600" b="0" strike="noStrike" spc="-1" dirty="0">
              <a:latin typeface="Arial"/>
            </a:endParaRPr>
          </a:p>
        </p:txBody>
      </p:sp>
      <p:sp>
        <p:nvSpPr>
          <p:cNvPr id="302" name="CustomShape 3"/>
          <p:cNvSpPr/>
          <p:nvPr/>
        </p:nvSpPr>
        <p:spPr>
          <a:xfrm>
            <a:off x="4285580" y="1657800"/>
            <a:ext cx="7750406" cy="59957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03" name="CustomShape 4"/>
          <p:cNvSpPr/>
          <p:nvPr/>
        </p:nvSpPr>
        <p:spPr>
          <a:xfrm>
            <a:off x="101520" y="1708731"/>
            <a:ext cx="4184061" cy="403092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コンポーネントのアップロードと </a:t>
            </a:r>
            <a:r>
              <a:rPr lang="en-US" altLang="ja-JP" dirty="0">
                <a:latin typeface="ＭＳ ゴシック" panose="020B0609070205080204" pitchFamily="49" charset="-128"/>
                <a:ea typeface="ＭＳ ゴシック" panose="020B0609070205080204" pitchFamily="49" charset="-128"/>
              </a:rPr>
              <a:t>"clearing"</a:t>
            </a:r>
            <a:r>
              <a:rPr lang="en-US" b="0" strike="noStrike" spc="-1" dirty="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ファイルベースで進める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バルクフレーズを利用してもよい</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b="0" strike="noStrike" spc="-1" dirty="0">
                <a:latin typeface="ＭＳ ゴシック" panose="020B0609070205080204" pitchFamily="49" charset="-128"/>
                <a:ea typeface="ＭＳ ゴシック" panose="020B0609070205080204" pitchFamily="49" charset="-128"/>
              </a:rPr>
              <a:t>コピーライトレビュー</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1" i="1" strike="noStrike" spc="-1" dirty="0">
                <a:solidFill>
                  <a:srgbClr val="000000"/>
                </a:solidFill>
                <a:latin typeface="ＭＳ ゴシック" panose="020B0609070205080204" pitchFamily="49" charset="-128"/>
                <a:ea typeface="ＭＳ ゴシック" panose="020B0609070205080204" pitchFamily="49" charset="-128"/>
              </a:rPr>
              <a:t>新バージョンアップロード</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すべてのファイルをもう一度調べる必要があるか</a:t>
            </a:r>
            <a:r>
              <a:rPr lang="en-US" b="0" strike="noStrike" spc="-1" dirty="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304" name="CustomShape 5"/>
          <p:cNvSpPr/>
          <p:nvPr/>
        </p:nvSpPr>
        <p:spPr>
          <a:xfrm>
            <a:off x="101520" y="1708731"/>
            <a:ext cx="3964355"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ユースケース</a:t>
            </a:r>
            <a:endParaRPr lang="en-US" sz="2000" b="0" strike="noStrike" spc="-1" dirty="0">
              <a:latin typeface="Arial"/>
            </a:endParaRPr>
          </a:p>
        </p:txBody>
      </p:sp>
      <p:sp>
        <p:nvSpPr>
          <p:cNvPr id="306" name="CustomShape 7"/>
          <p:cNvSpPr/>
          <p:nvPr/>
        </p:nvSpPr>
        <p:spPr>
          <a:xfrm>
            <a:off x="9486000" y="5318280"/>
            <a:ext cx="2036160" cy="963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7" name="CustomShape 8"/>
          <p:cNvSpPr/>
          <p:nvPr/>
        </p:nvSpPr>
        <p:spPr>
          <a:xfrm>
            <a:off x="4285581" y="2257371"/>
            <a:ext cx="7751521" cy="3548349"/>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はすべてのファイルのハッシュ値を管理</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スキャンの再利用 </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新規エージェントでは再スキャンの可能性あり</a:t>
            </a:r>
            <a:r>
              <a:rPr lang="en-US" altLang="ja-JP" dirty="0">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altLang="ja-JP" b="1" spc="-1" dirty="0">
                <a:solidFill>
                  <a:srgbClr val="000000"/>
                </a:solidFill>
                <a:latin typeface="ＭＳ ゴシック" panose="020B0609070205080204" pitchFamily="49" charset="-128"/>
                <a:ea typeface="ＭＳ ゴシック" panose="020B0609070205080204" pitchFamily="49" charset="-128"/>
              </a:rPr>
              <a:t>“clearing”</a:t>
            </a:r>
            <a:r>
              <a:rPr lang="ja-JP" altLang="en-US" b="1" spc="-1" dirty="0">
                <a:solidFill>
                  <a:srgbClr val="000000"/>
                </a:solidFill>
                <a:latin typeface="ＭＳ ゴシック" panose="020B0609070205080204" pitchFamily="49" charset="-128"/>
                <a:ea typeface="ＭＳ ゴシック" panose="020B0609070205080204" pitchFamily="49" charset="-128"/>
              </a:rPr>
              <a:t>決定を再利用したい　</a:t>
            </a:r>
            <a:r>
              <a:rPr lang="en-US" altLang="ja-JP" b="1" spc="-1" dirty="0">
                <a:solidFill>
                  <a:srgbClr val="000000"/>
                </a:solidFill>
                <a:latin typeface="ＭＳ ゴシック" panose="020B0609070205080204" pitchFamily="49" charset="-128"/>
                <a:ea typeface="ＭＳ ゴシック" panose="020B0609070205080204" pitchFamily="49" charset="-128"/>
              </a:rPr>
              <a:t>=</a:t>
            </a:r>
            <a:r>
              <a:rPr lang="ja-JP" altLang="en-US" b="1" spc="-1" dirty="0">
                <a:solidFill>
                  <a:srgbClr val="000000"/>
                </a:solidFill>
                <a:latin typeface="ＭＳ ゴシック" panose="020B0609070205080204" pitchFamily="49" charset="-128"/>
                <a:ea typeface="ＭＳ ゴシック" panose="020B0609070205080204" pitchFamily="49" charset="-128"/>
              </a:rPr>
              <a:t>　ユーザーが決定したこと</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3</a:t>
            </a:r>
            <a:r>
              <a:rPr lang="ja-JP" altLang="en-US" spc="-1" dirty="0" err="1">
                <a:solidFill>
                  <a:srgbClr val="000000"/>
                </a:solidFill>
                <a:latin typeface="ＭＳ ゴシック" panose="020B0609070205080204" pitchFamily="49" charset="-128"/>
                <a:ea typeface="ＭＳ ゴシック" panose="020B0609070205080204" pitchFamily="49" charset="-128"/>
              </a:rPr>
              <a:t>つの</a:t>
            </a:r>
            <a:r>
              <a:rPr lang="ja-JP" altLang="en-US" spc="-1" dirty="0">
                <a:solidFill>
                  <a:srgbClr val="000000"/>
                </a:solidFill>
                <a:latin typeface="ＭＳ ゴシック" panose="020B0609070205080204" pitchFamily="49" charset="-128"/>
                <a:ea typeface="ＭＳ ゴシック" panose="020B0609070205080204" pitchFamily="49" charset="-128"/>
              </a:rPr>
              <a:t>異なる再利用機能</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000000"/>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同じファイルハッシュに基づいて</a:t>
            </a:r>
            <a:r>
              <a:rPr lang="en-US" altLang="ja-JP" spc="-1" dirty="0">
                <a:solidFill>
                  <a:srgbClr val="000000"/>
                </a:solidFill>
                <a:latin typeface="ＭＳ ゴシック" panose="020B0609070205080204" pitchFamily="49" charset="-128"/>
                <a:ea typeface="ＭＳ ゴシック" panose="020B0609070205080204" pitchFamily="49" charset="-128"/>
              </a:rPr>
              <a:t>”clearing”</a:t>
            </a:r>
            <a:r>
              <a:rPr lang="ja-JP" altLang="en-US" spc="-1" dirty="0">
                <a:solidFill>
                  <a:srgbClr val="000000"/>
                </a:solidFill>
                <a:latin typeface="ＭＳ ゴシック" panose="020B0609070205080204" pitchFamily="49" charset="-128"/>
                <a:ea typeface="ＭＳ ゴシック" panose="020B0609070205080204" pitchFamily="49" charset="-128"/>
              </a:rPr>
              <a:t>を再利用</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000000"/>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一括スキャン操作の再利用</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個々のテキストフレーズ</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000000"/>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ファイルが</a:t>
            </a:r>
            <a:r>
              <a:rPr lang="en-US" altLang="ja-JP" spc="-1" dirty="0">
                <a:solidFill>
                  <a:srgbClr val="000000"/>
                </a:solidFill>
                <a:latin typeface="ＭＳ ゴシック" panose="020B0609070205080204" pitchFamily="49" charset="-128"/>
                <a:ea typeface="ＭＳ ゴシック" panose="020B0609070205080204" pitchFamily="49" charset="-128"/>
              </a:rPr>
              <a:t>1</a:t>
            </a:r>
            <a:r>
              <a:rPr lang="ja-JP" altLang="en-US" spc="-1" dirty="0">
                <a:solidFill>
                  <a:srgbClr val="000000"/>
                </a:solidFill>
                <a:latin typeface="ＭＳ ゴシック" panose="020B0609070205080204" pitchFamily="49" charset="-128"/>
                <a:ea typeface="ＭＳ ゴシック" panose="020B0609070205080204" pitchFamily="49" charset="-128"/>
              </a:rPr>
              <a:t>行異なる場所で再利用</a:t>
            </a:r>
            <a:r>
              <a:rPr lang="en-US" b="0" strike="noStrike" spc="-1" dirty="0">
                <a:solidFill>
                  <a:srgbClr val="000000"/>
                </a:solidFill>
                <a:latin typeface="ＭＳ ゴシック" panose="020B0609070205080204" pitchFamily="49" charset="-128"/>
                <a:ea typeface="ＭＳ ゴシック" panose="020B0609070205080204" pitchFamily="49" charset="-128"/>
              </a:rPr>
              <a:t> ( diff-tool</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利用</a:t>
            </a:r>
            <a:r>
              <a:rPr lang="en-US" b="0" strike="noStrike" spc="-1" dirty="0">
                <a:solidFill>
                  <a:srgbClr val="000000"/>
                </a:solidFill>
                <a:latin typeface="ＭＳ ゴシック" panose="020B0609070205080204" pitchFamily="49" charset="-128"/>
                <a:ea typeface="ＭＳ ゴシック" panose="020B0609070205080204" pitchFamily="49" charset="-128"/>
              </a:rPr>
              <a:t> = </a:t>
            </a:r>
            <a:r>
              <a:rPr lang="ja-JP" altLang="en-US" spc="-1" dirty="0">
                <a:solidFill>
                  <a:srgbClr val="000000"/>
                </a:solidFill>
                <a:latin typeface="ＭＳ ゴシック" panose="020B0609070205080204" pitchFamily="49" charset="-128"/>
                <a:ea typeface="ＭＳ ゴシック" panose="020B0609070205080204" pitchFamily="49" charset="-128"/>
              </a:rPr>
              <a:t>遅い</a:t>
            </a:r>
            <a:r>
              <a:rPr lang="en-US" b="0" strike="noStrike" spc="-1" dirty="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31160" y="1413000"/>
            <a:ext cx="1145916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30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0"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311" name="CustomShape 4"/>
          <p:cNvSpPr/>
          <p:nvPr/>
        </p:nvSpPr>
        <p:spPr>
          <a:xfrm>
            <a:off x="1096560" y="2190960"/>
            <a:ext cx="5164920" cy="361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アップロード時に、ライセンスレビューデータを再利用するためにサーバー上の別の既存のパッケージを選択できる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3</a:t>
            </a:r>
            <a:r>
              <a:rPr lang="ja-JP" altLang="en-US" sz="1900" spc="-1" dirty="0">
                <a:solidFill>
                  <a:srgbClr val="000000"/>
                </a:solidFill>
                <a:latin typeface="ＭＳ ゴシック" panose="020B0609070205080204" pitchFamily="49" charset="-128"/>
                <a:ea typeface="ＭＳ ゴシック" panose="020B0609070205080204" pitchFamily="49" charset="-128"/>
              </a:rPr>
              <a:t>種の主な再利用オプションがある</a:t>
            </a:r>
            <a:r>
              <a:rPr lang="en-US" sz="19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(1)</a:t>
            </a:r>
            <a:r>
              <a:rPr lang="ja-JP" altLang="en-US" sz="1900" spc="-1" dirty="0">
                <a:solidFill>
                  <a:srgbClr val="000000"/>
                </a:solidFill>
                <a:latin typeface="ＭＳ ゴシック" panose="020B0609070205080204" pitchFamily="49" charset="-128"/>
                <a:ea typeface="ＭＳ ゴシック" panose="020B0609070205080204" pitchFamily="49" charset="-128"/>
              </a:rPr>
              <a:t>ファイルに対して計算された同じハッシュ値でライセンスレビューデータを再利用する</a:t>
            </a:r>
            <a:endParaRPr lang="en-US" sz="1900"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(2)diff tool</a:t>
            </a:r>
            <a:r>
              <a:rPr lang="ja-JP" altLang="en-US" sz="1900" spc="-1" dirty="0">
                <a:solidFill>
                  <a:srgbClr val="000000"/>
                </a:solidFill>
                <a:latin typeface="ＭＳ ゴシック" panose="020B0609070205080204" pitchFamily="49" charset="-128"/>
                <a:ea typeface="ＭＳ ゴシック" panose="020B0609070205080204" pitchFamily="49" charset="-128"/>
              </a:rPr>
              <a:t>を使用して</a:t>
            </a:r>
            <a:r>
              <a:rPr lang="en-US" altLang="ja-JP" sz="1900" spc="-1" dirty="0">
                <a:solidFill>
                  <a:srgbClr val="000000"/>
                </a:solidFill>
                <a:latin typeface="ＭＳ ゴシック" panose="020B0609070205080204" pitchFamily="49" charset="-128"/>
                <a:ea typeface="ＭＳ ゴシック" panose="020B0609070205080204" pitchFamily="49" charset="-128"/>
              </a:rPr>
              <a:t>1</a:t>
            </a:r>
            <a:r>
              <a:rPr lang="ja-JP" altLang="en-US" sz="1900" spc="-1" dirty="0">
                <a:solidFill>
                  <a:srgbClr val="000000"/>
                </a:solidFill>
                <a:latin typeface="ＭＳ ゴシック" panose="020B0609070205080204" pitchFamily="49" charset="-128"/>
                <a:ea typeface="ＭＳ ゴシック" panose="020B0609070205080204" pitchFamily="49" charset="-128"/>
              </a:rPr>
              <a:t>行の許容範囲でライセンスレビューデータを再利用する</a:t>
            </a:r>
            <a:endParaRPr lang="en-US" sz="1900"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(3)</a:t>
            </a:r>
            <a:r>
              <a:rPr lang="ja-JP" altLang="en-US" sz="1900" spc="-1" dirty="0">
                <a:solidFill>
                  <a:srgbClr val="000000"/>
                </a:solidFill>
                <a:latin typeface="ＭＳ ゴシック" panose="020B0609070205080204" pitchFamily="49" charset="-128"/>
                <a:ea typeface="ＭＳ ゴシック" panose="020B0609070205080204" pitchFamily="49" charset="-128"/>
              </a:rPr>
              <a:t>選択した既存のパッケージに入力された一括スキャンタスクを新しいパッケージにも再利用する</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312" name="CustomShape 5"/>
          <p:cNvSpPr/>
          <p:nvPr/>
        </p:nvSpPr>
        <p:spPr>
          <a:xfrm>
            <a:off x="1124279" y="1569240"/>
            <a:ext cx="3917277" cy="43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a:solidFill>
                  <a:srgbClr val="005F87"/>
                </a:solidFill>
                <a:uFillTx/>
                <a:latin typeface="Arial"/>
                <a:ea typeface="Arial"/>
              </a:rPr>
              <a:t>ユーザーインタフェース</a:t>
            </a:r>
            <a:endParaRPr lang="en-US" sz="2400" b="0" strike="noStrike" spc="-1" dirty="0">
              <a:latin typeface="Arial"/>
            </a:endParaRPr>
          </a:p>
        </p:txBody>
      </p:sp>
      <p:pic>
        <p:nvPicPr>
          <p:cNvPr id="313" name="Google Shape;364;p43"/>
          <p:cNvPicPr/>
          <p:nvPr/>
        </p:nvPicPr>
        <p:blipFill>
          <a:blip r:embed="rId2"/>
          <a:stretch/>
        </p:blipFill>
        <p:spPr>
          <a:xfrm>
            <a:off x="6432120" y="1699920"/>
            <a:ext cx="5247720" cy="4223520"/>
          </a:xfrm>
          <a:prstGeom prst="rect">
            <a:avLst/>
          </a:prstGeom>
          <a:ln>
            <a:noFill/>
          </a:ln>
          <a:effectLst>
            <a:outerShdw>
              <a:srgbClr val="000000">
                <a:alpha val="40000"/>
              </a:srgbClr>
            </a:outerShdw>
          </a:effectLst>
        </p:spPr>
      </p:pic>
      <p:sp>
        <p:nvSpPr>
          <p:cNvPr id="314" name="CustomShape 6"/>
          <p:cNvSpPr/>
          <p:nvPr/>
        </p:nvSpPr>
        <p:spPr>
          <a:xfrm>
            <a:off x="8696160" y="484560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 </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
        <p:nvSpPr>
          <p:cNvPr id="315" name="CustomShape 7"/>
          <p:cNvSpPr/>
          <p:nvPr/>
        </p:nvSpPr>
        <p:spPr>
          <a:xfrm>
            <a:off x="9566280" y="2967480"/>
            <a:ext cx="2284200" cy="774720"/>
          </a:xfrm>
          <a:prstGeom prst="wedgeRoundRectCallout">
            <a:avLst>
              <a:gd name="adj1" fmla="val -112178"/>
              <a:gd name="adj2" fmla="val 10075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3.</a:t>
            </a:r>
            <a:r>
              <a:rPr lang="ja-JP" altLang="en-US" sz="1200" b="1" spc="-1" dirty="0">
                <a:solidFill>
                  <a:srgbClr val="000000"/>
                </a:solidFill>
                <a:ea typeface="Arial"/>
              </a:rPr>
              <a:t>同じファイルからの“</a:t>
            </a:r>
            <a:r>
              <a:rPr lang="en-US" altLang="ja-JP" sz="1200" b="1" spc="-1" dirty="0">
                <a:solidFill>
                  <a:srgbClr val="000000"/>
                </a:solidFill>
                <a:ea typeface="Arial"/>
              </a:rPr>
              <a:t>clearing</a:t>
            </a:r>
            <a:r>
              <a:rPr lang="ja-JP" altLang="en-US" sz="1200" b="1" spc="-1" dirty="0">
                <a:solidFill>
                  <a:srgbClr val="000000"/>
                </a:solidFill>
                <a:ea typeface="Arial"/>
              </a:rPr>
              <a:t>”決定だけでなく、識別されたテキストフレーズも選択</a:t>
            </a:r>
            <a:endParaRPr lang="en-US" sz="1200" b="0" strike="noStrike" spc="-1" dirty="0">
              <a:latin typeface="Arial"/>
            </a:endParaRPr>
          </a:p>
        </p:txBody>
      </p:sp>
      <p:sp>
        <p:nvSpPr>
          <p:cNvPr id="316" name="CustomShape 8"/>
          <p:cNvSpPr/>
          <p:nvPr/>
        </p:nvSpPr>
        <p:spPr>
          <a:xfrm>
            <a:off x="9566280" y="3917520"/>
            <a:ext cx="2113560" cy="774720"/>
          </a:xfrm>
          <a:prstGeom prst="wedgeRoundRectCallout">
            <a:avLst>
              <a:gd name="adj1" fmla="val -113651"/>
              <a:gd name="adj2" fmla="val 2311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2. </a:t>
            </a:r>
            <a:r>
              <a:rPr lang="en-US" sz="1200" b="1" spc="-1" dirty="0">
                <a:solidFill>
                  <a:srgbClr val="000000"/>
                </a:solidFill>
                <a:ea typeface="Arial"/>
              </a:rPr>
              <a:t>hash-match</a:t>
            </a:r>
            <a:r>
              <a:rPr lang="ja-JP" altLang="en-US" sz="1200" b="1" spc="-1" dirty="0">
                <a:solidFill>
                  <a:srgbClr val="000000"/>
                </a:solidFill>
                <a:ea typeface="Arial"/>
              </a:rPr>
              <a:t>または</a:t>
            </a:r>
            <a:r>
              <a:rPr lang="en-US" altLang="ja-JP" sz="1200" b="1" spc="-1" dirty="0">
                <a:solidFill>
                  <a:srgbClr val="000000"/>
                </a:solidFill>
                <a:ea typeface="Arial"/>
              </a:rPr>
              <a:t>1</a:t>
            </a:r>
            <a:r>
              <a:rPr lang="ja-JP" altLang="en-US" sz="1200" b="1" spc="-1" dirty="0">
                <a:solidFill>
                  <a:srgbClr val="000000"/>
                </a:solidFill>
                <a:ea typeface="Arial"/>
              </a:rPr>
              <a:t>行の許容差を持つ</a:t>
            </a:r>
            <a:r>
              <a:rPr lang="en-US" altLang="ja-JP" sz="1200" b="1" spc="-1" dirty="0">
                <a:solidFill>
                  <a:srgbClr val="000000"/>
                </a:solidFill>
                <a:ea typeface="Arial"/>
              </a:rPr>
              <a:t>diff-tool</a:t>
            </a:r>
            <a:r>
              <a:rPr lang="ja-JP" altLang="en-US" sz="1200" b="1" spc="-1" dirty="0">
                <a:solidFill>
                  <a:srgbClr val="000000"/>
                </a:solidFill>
                <a:ea typeface="Arial"/>
              </a:rPr>
              <a:t>によって同じファイルを選択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3"/>
          <p:cNvSpPr/>
          <p:nvPr/>
        </p:nvSpPr>
        <p:spPr>
          <a:xfrm>
            <a:off x="62676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プロジェクト</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185" name="CustomShape 4"/>
          <p:cNvSpPr/>
          <p:nvPr/>
        </p:nvSpPr>
        <p:spPr>
          <a:xfrm>
            <a:off x="626760" y="2796120"/>
            <a:ext cx="5467680" cy="3463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2008</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GPL-2.0</a:t>
            </a:r>
            <a:r>
              <a:rPr lang="ja-JP" altLang="en-US"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2015</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pc="-1" dirty="0">
                <a:solidFill>
                  <a:srgbClr val="000000"/>
                </a:solidFill>
                <a:latin typeface="ＭＳ ゴシック" panose="020B0609070205080204" pitchFamily="49" charset="-128"/>
                <a:ea typeface="ＭＳ ゴシック" panose="020B0609070205080204" pitchFamily="49" charset="-128"/>
              </a:rPr>
              <a:t>Web</a:t>
            </a:r>
            <a:r>
              <a:rPr lang="ja-JP" altLang="en-US"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201960">
              <a:lnSpc>
                <a:spcPct val="100000"/>
              </a:lnSpc>
              <a:buClr>
                <a:srgbClr val="879BAA"/>
              </a:buClr>
              <a:buFont typeface="Noto Sans Symbols"/>
              <a:buChar char="∙"/>
            </a:pPr>
            <a:endParaRPr lang="en-US" sz="2000" b="0" strike="noStrike" spc="-1" dirty="0">
              <a:latin typeface="Arial"/>
            </a:endParaRPr>
          </a:p>
        </p:txBody>
      </p:sp>
      <p:sp>
        <p:nvSpPr>
          <p:cNvPr id="186" name="CustomShape 5"/>
          <p:cNvSpPr/>
          <p:nvPr/>
        </p:nvSpPr>
        <p:spPr>
          <a:xfrm>
            <a:off x="624024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開発</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187" name="CustomShape 6"/>
          <p:cNvSpPr/>
          <p:nvPr/>
        </p:nvSpPr>
        <p:spPr>
          <a:xfrm>
            <a:off x="6240240" y="2796120"/>
            <a:ext cx="5467680" cy="3463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Web U</a:t>
            </a:r>
            <a:r>
              <a:rPr lang="en-US" altLang="ja-JP" sz="2000" b="0" strike="noStrike" spc="-1" dirty="0">
                <a:solidFill>
                  <a:srgbClr val="000000"/>
                </a:solidFill>
                <a:latin typeface="ＭＳ ゴシック" panose="020B0609070205080204" pitchFamily="49" charset="-128"/>
                <a:ea typeface="ＭＳ ゴシック" panose="020B0609070205080204" pitchFamily="49" charset="-128"/>
              </a:rPr>
              <a:t>I</a:t>
            </a: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　以外に</a:t>
            </a:r>
            <a:r>
              <a:rPr lang="en-US" sz="20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b="0" strike="noStrike" spc="-1" dirty="0">
                <a:latin typeface="ＭＳ ゴシック" panose="020B0609070205080204" pitchFamily="49" charset="-128"/>
                <a:ea typeface="ＭＳ ゴシック" panose="020B0609070205080204" pitchFamily="49" charset="-128"/>
              </a:rPr>
              <a:t>コマンドラインインターフェイス</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9"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a:t>
            </a:r>
            <a:r>
              <a:rPr lang="ja-JP" altLang="en-US" sz="3200" b="1" strike="noStrike" spc="-1" dirty="0">
                <a:solidFill>
                  <a:srgbClr val="000000"/>
                </a:solidFill>
                <a:latin typeface="Arial"/>
                <a:ea typeface="Arial"/>
              </a:rPr>
              <a:t>とは何か</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10"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latin typeface="ＭＳ Ｐゴシック" panose="020B0600070205080204" pitchFamily="50" charset="-128"/>
                <a:ea typeface="ＭＳ Ｐゴシック" panose="020B0600070205080204" pitchFamily="50" charset="-128"/>
              </a:rPr>
              <a:t>ソフトウェアコンポーネントのライセンスとコピーライトを追従する</a:t>
            </a:r>
            <a:br>
              <a:rPr lang="en-US" altLang="ja-JP" sz="2000" i="1" spc="-1" dirty="0">
                <a:solidFill>
                  <a:srgbClr val="000000"/>
                </a:solidFill>
                <a:latin typeface="ＭＳ Ｐゴシック" panose="020B0600070205080204" pitchFamily="50" charset="-128"/>
                <a:ea typeface="ＭＳ Ｐゴシック" panose="020B0600070205080204" pitchFamily="50" charset="-128"/>
              </a:rPr>
            </a:br>
            <a:r>
              <a:rPr lang="ja-JP" altLang="en-US" sz="2000" i="1" spc="-1" dirty="0">
                <a:solidFill>
                  <a:srgbClr val="000000"/>
                </a:solidFill>
                <a:latin typeface="ＭＳ Ｐゴシック" panose="020B0600070205080204" pitchFamily="50" charset="-128"/>
                <a:ea typeface="ＭＳ Ｐゴシック" panose="020B0600070205080204" pitchFamily="50" charset="-128"/>
              </a:rPr>
              <a:t>ウェブサーバーアプリケーション</a:t>
            </a:r>
            <a:endParaRPr lang="en-US" sz="2000" b="0" i="1" strike="noStrike" spc="-1" dirty="0">
              <a:solidFill>
                <a:srgbClr val="000000"/>
              </a:solidFill>
              <a:latin typeface="ＭＳ Ｐゴシック" panose="020B0600070205080204" pitchFamily="50" charset="-128"/>
              <a:ea typeface="ＭＳ Ｐゴシック" panose="020B0600070205080204" pitchFamily="50" charset="-128"/>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9" name="CustomShape 2"/>
          <p:cNvSpPr/>
          <p:nvPr/>
        </p:nvSpPr>
        <p:spPr>
          <a:xfrm>
            <a:off x="94092" y="1507612"/>
            <a:ext cx="7093800" cy="4851788"/>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b="1" spc="-1" dirty="0">
                <a:solidFill>
                  <a:srgbClr val="000000"/>
                </a:solidFill>
                <a:ea typeface="Arial"/>
              </a:rPr>
              <a:t>オープンソースパッケージをアップロード</a:t>
            </a:r>
            <a:endParaRPr lang="en-US" b="0" strike="noStrike" spc="-1" dirty="0">
              <a:latin typeface="Arial"/>
            </a:endParaRPr>
          </a:p>
          <a:p>
            <a:pPr marL="520560" lvl="2" indent="-373680">
              <a:lnSpc>
                <a:spcPct val="100000"/>
              </a:lnSpc>
              <a:buClr>
                <a:srgbClr val="879BAA"/>
              </a:buClr>
              <a:buFont typeface="Noto Sans Symbols"/>
              <a:buChar char="∙"/>
            </a:pPr>
            <a:r>
              <a:rPr lang="en-US" spc="-1" dirty="0">
                <a:solidFill>
                  <a:srgbClr val="000000"/>
                </a:solidFill>
                <a:latin typeface="Arial"/>
                <a:ea typeface="Arial"/>
              </a:rPr>
              <a:t>“</a:t>
            </a:r>
            <a:r>
              <a:rPr lang="en-US" b="0" strike="noStrike" spc="-1" dirty="0">
                <a:solidFill>
                  <a:srgbClr val="000000"/>
                </a:solidFill>
                <a:latin typeface="Arial"/>
                <a:ea typeface="Arial"/>
              </a:rPr>
              <a:t>clearing” </a:t>
            </a:r>
            <a:r>
              <a:rPr lang="ja-JP" altLang="en-US" b="0" strike="noStrike" spc="-1" dirty="0">
                <a:solidFill>
                  <a:srgbClr val="000000"/>
                </a:solidFill>
                <a:latin typeface="Arial"/>
                <a:ea typeface="Arial"/>
              </a:rPr>
              <a:t>作業を行う</a:t>
            </a:r>
            <a:endParaRPr lang="en-US" b="0" strike="noStrike" spc="-1" dirty="0">
              <a:latin typeface="Arial"/>
            </a:endParaRPr>
          </a:p>
          <a:p>
            <a:pPr marL="520560" lvl="2" indent="-373680">
              <a:lnSpc>
                <a:spcPct val="100000"/>
              </a:lnSpc>
              <a:buClr>
                <a:srgbClr val="879BAA"/>
              </a:buClr>
              <a:buFont typeface="Noto Sans Symbols"/>
              <a:buChar char="∙"/>
            </a:pPr>
            <a:r>
              <a:rPr lang="en-US" b="0" strike="noStrike" spc="-1" dirty="0">
                <a:solidFill>
                  <a:srgbClr val="000000"/>
                </a:solidFill>
                <a:latin typeface="Arial"/>
                <a:ea typeface="Arial"/>
              </a:rPr>
              <a:t>… </a:t>
            </a:r>
            <a:r>
              <a:rPr lang="ja-JP" altLang="en-US" spc="-1" dirty="0">
                <a:solidFill>
                  <a:srgbClr val="000000"/>
                </a:solidFill>
                <a:latin typeface="Arial"/>
                <a:ea typeface="Arial"/>
              </a:rPr>
              <a:t>または</a:t>
            </a:r>
            <a:r>
              <a:rPr lang="en-US" b="0" strike="noStrike" spc="-1" dirty="0">
                <a:solidFill>
                  <a:srgbClr val="000000"/>
                </a:solidFill>
                <a:latin typeface="Arial"/>
                <a:ea typeface="Arial"/>
              </a:rPr>
              <a:t> </a:t>
            </a:r>
            <a:r>
              <a:rPr lang="ja-JP" altLang="en-US" b="0" strike="noStrike" spc="-1" dirty="0">
                <a:solidFill>
                  <a:srgbClr val="000000"/>
                </a:solidFill>
                <a:latin typeface="Arial"/>
                <a:ea typeface="Arial"/>
              </a:rPr>
              <a:t>例をそのまま</a:t>
            </a:r>
            <a:endParaRPr lang="en-US"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b="1" strike="noStrike" spc="-1" dirty="0">
                <a:solidFill>
                  <a:srgbClr val="000000"/>
                </a:solidFill>
                <a:latin typeface="Arial"/>
                <a:ea typeface="Arial"/>
              </a:rPr>
              <a:t>新しいバージョンのパッケージアップロード</a:t>
            </a:r>
            <a:endParaRPr lang="en-US" b="0" strike="noStrike" spc="-1" dirty="0">
              <a:latin typeface="Arial"/>
            </a:endParaRPr>
          </a:p>
          <a:p>
            <a:pPr marL="520560" lvl="2" indent="-373680">
              <a:lnSpc>
                <a:spcPct val="100000"/>
              </a:lnSpc>
              <a:buClr>
                <a:srgbClr val="879BAA"/>
              </a:buClr>
              <a:buFont typeface="Noto Sans Symbols"/>
              <a:buChar char="∙"/>
            </a:pPr>
            <a:r>
              <a:rPr lang="en-US" b="0" strike="noStrike" spc="-1" dirty="0">
                <a:solidFill>
                  <a:srgbClr val="000000"/>
                </a:solidFill>
                <a:latin typeface="Arial"/>
                <a:ea typeface="Arial"/>
              </a:rPr>
              <a:t>(</a:t>
            </a:r>
            <a:r>
              <a:rPr lang="ja-JP" altLang="en-US" spc="-1" dirty="0">
                <a:solidFill>
                  <a:srgbClr val="000000"/>
                </a:solidFill>
                <a:ea typeface="Arial"/>
              </a:rPr>
              <a:t>実際には古いバージョンと同様に動作します</a:t>
            </a:r>
            <a:r>
              <a:rPr lang="en-US" b="0" strike="noStrike" spc="-1" dirty="0">
                <a:solidFill>
                  <a:srgbClr val="000000"/>
                </a:solidFill>
                <a:latin typeface="Arial"/>
                <a:ea typeface="Arial"/>
              </a:rPr>
              <a:t>)</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a:solidFill>
                  <a:srgbClr val="000000"/>
                </a:solidFill>
                <a:latin typeface="Arial"/>
                <a:ea typeface="Arial"/>
              </a:rPr>
              <a:t>仮定</a:t>
            </a:r>
            <a:r>
              <a:rPr lang="en-US" b="0" strike="noStrike" spc="-1" dirty="0">
                <a:solidFill>
                  <a:srgbClr val="000000"/>
                </a:solidFill>
                <a:latin typeface="Arial"/>
                <a:ea typeface="Arial"/>
              </a:rPr>
              <a:t>: </a:t>
            </a:r>
            <a:r>
              <a:rPr lang="ja-JP" altLang="en-US" spc="-1" dirty="0">
                <a:solidFill>
                  <a:srgbClr val="000000"/>
                </a:solidFill>
                <a:ea typeface="Arial"/>
              </a:rPr>
              <a:t>アップロード物内でのテキストフレーズ利用は問題ないように見える</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適切な再利用設定を選択</a:t>
            </a:r>
            <a:endParaRPr lang="en-US" b="0" strike="noStrike" spc="-1" dirty="0">
              <a:latin typeface="Arial"/>
            </a:endParaRPr>
          </a:p>
          <a:p>
            <a:pPr marL="698400" lvl="3" indent="-360720">
              <a:lnSpc>
                <a:spcPct val="100000"/>
              </a:lnSpc>
              <a:buClr>
                <a:srgbClr val="879BAA"/>
              </a:buClr>
              <a:buFont typeface="Noto Sans Symbols"/>
              <a:buChar char="∙"/>
            </a:pPr>
            <a:r>
              <a:rPr lang="ja-JP" altLang="en-US" spc="-1" dirty="0">
                <a:solidFill>
                  <a:srgbClr val="000000"/>
                </a:solidFill>
                <a:ea typeface="Arial"/>
              </a:rPr>
              <a:t>既存のアップロード物を選択</a:t>
            </a:r>
            <a:endParaRPr lang="en-US" b="0" strike="noStrike" spc="-1" dirty="0">
              <a:latin typeface="Arial"/>
            </a:endParaRPr>
          </a:p>
          <a:p>
            <a:pPr marL="698400" lvl="3" indent="-360720">
              <a:lnSpc>
                <a:spcPct val="100000"/>
              </a:lnSpc>
              <a:buClr>
                <a:srgbClr val="879BAA"/>
              </a:buClr>
              <a:buFont typeface="Noto Sans Symbols"/>
              <a:buChar char="∙"/>
            </a:pPr>
            <a:r>
              <a:rPr lang="ja-JP" altLang="en-US" spc="-1" dirty="0">
                <a:solidFill>
                  <a:srgbClr val="000000"/>
                </a:solidFill>
                <a:ea typeface="Arial"/>
              </a:rPr>
              <a:t>必要に応じてバルクフレーズを選択</a:t>
            </a:r>
            <a:endParaRPr lang="en-US" altLang="ja-JP" spc="-1" dirty="0">
              <a:solidFill>
                <a:srgbClr val="000000"/>
              </a:solidFill>
              <a:ea typeface="Arial"/>
            </a:endParaRPr>
          </a:p>
          <a:p>
            <a:pPr marL="698400" lvl="3" indent="-360720">
              <a:lnSpc>
                <a:spcPct val="100000"/>
              </a:lnSpc>
              <a:buClr>
                <a:srgbClr val="879BAA"/>
              </a:buClr>
              <a:buFont typeface="Noto Sans Symbols"/>
              <a:buChar char="∙"/>
            </a:pPr>
            <a:r>
              <a:rPr lang="ja-JP" altLang="en-US" spc="-1" dirty="0">
                <a:solidFill>
                  <a:srgbClr val="000000"/>
                </a:solidFill>
                <a:ea typeface="Arial"/>
              </a:rPr>
              <a:t>必要に応じて拡張再利用を選択</a:t>
            </a:r>
            <a:endParaRPr lang="en-US"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en-US" altLang="ja-JP" b="1"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b="1" spc="-1" dirty="0">
                <a:solidFill>
                  <a:srgbClr val="000000"/>
                </a:solidFill>
                <a:ea typeface="Arial"/>
              </a:rPr>
              <a:t>で再利用率を確認</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複数のアップロードから再利用することが可能でなければならない</a:t>
            </a:r>
            <a:endParaRPr lang="en-US" b="0" strike="noStrike" spc="-1" dirty="0">
              <a:latin typeface="Arial"/>
            </a:endParaRPr>
          </a:p>
        </p:txBody>
      </p:sp>
      <p:sp>
        <p:nvSpPr>
          <p:cNvPr id="320" name="CustomShape 3"/>
          <p:cNvSpPr/>
          <p:nvPr/>
        </p:nvSpPr>
        <p:spPr>
          <a:xfrm>
            <a:off x="7187892" y="1176052"/>
            <a:ext cx="4741141"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21" name="CustomShape 4"/>
          <p:cNvSpPr/>
          <p:nvPr/>
        </p:nvSpPr>
        <p:spPr>
          <a:xfrm>
            <a:off x="94092" y="117605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機能性</a:t>
            </a:r>
            <a:endParaRPr lang="en-US" sz="1900" b="0" strike="noStrike" spc="-1" dirty="0">
              <a:latin typeface="Arial"/>
            </a:endParaRPr>
          </a:p>
        </p:txBody>
      </p:sp>
      <p:sp>
        <p:nvSpPr>
          <p:cNvPr id="32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24" name="CustomShape 7"/>
          <p:cNvSpPr/>
          <p:nvPr/>
        </p:nvSpPr>
        <p:spPr>
          <a:xfrm>
            <a:off x="7187892" y="1507612"/>
            <a:ext cx="4741141" cy="4851788"/>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altLang="ja-JP" sz="1600" dirty="0" err="1"/>
              <a:t>zlib</a:t>
            </a:r>
            <a:r>
              <a:rPr lang="en-US" altLang="ja-JP" sz="1600" dirty="0"/>
              <a:t> 1.2.7 </a:t>
            </a:r>
            <a:r>
              <a:rPr lang="ja-JP" altLang="en-US" sz="1600" dirty="0"/>
              <a:t>のソースが既にアップされている</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前のパートで、いくつかの </a:t>
            </a:r>
            <a:r>
              <a:rPr lang="en-US" altLang="ja-JP" sz="1600" dirty="0"/>
              <a:t>"clearing" </a:t>
            </a:r>
            <a:r>
              <a:rPr lang="ja-JP" altLang="en-US" sz="1600" dirty="0"/>
              <a:t>作業が終わっている</a:t>
            </a:r>
            <a:endParaRPr lang="en-US" altLang="ja-JP" sz="1600" dirty="0"/>
          </a:p>
          <a:p>
            <a:pPr marL="285750" lvl="1" indent="-285750">
              <a:buClr>
                <a:srgbClr val="879BAA"/>
              </a:buClr>
              <a:buFont typeface="Arial" panose="020B0604020202020204" pitchFamily="34" charset="0"/>
              <a:buChar char="•"/>
            </a:pPr>
            <a:r>
              <a:rPr lang="en-US" altLang="ja-JP" sz="1600" dirty="0" err="1"/>
              <a:t>zlib</a:t>
            </a:r>
            <a:r>
              <a:rPr lang="en-US" altLang="ja-JP" sz="1600" dirty="0"/>
              <a:t> 1.2.8 </a:t>
            </a:r>
            <a:r>
              <a:rPr lang="ja-JP" altLang="en-US" sz="1600" dirty="0"/>
              <a:t>ソースをアップロード</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spc="-1" dirty="0">
                <a:solidFill>
                  <a:srgbClr val="000000"/>
                </a:solidFill>
                <a:ea typeface="Arial"/>
              </a:rPr>
              <a:t>Select an already uploaded package for reuse ... </a:t>
            </a:r>
            <a:r>
              <a:rPr lang="ja-JP" altLang="en-US" sz="1600" spc="-1" dirty="0">
                <a:solidFill>
                  <a:srgbClr val="000000"/>
                </a:solidFill>
                <a:ea typeface="Arial"/>
              </a:rPr>
              <a:t>にチェック</a:t>
            </a:r>
            <a:endParaRPr lang="en-US" altLang="ja-JP" sz="1600" spc="-1" dirty="0">
              <a:solidFill>
                <a:srgbClr val="000000"/>
              </a:solidFill>
              <a:ea typeface="Arial"/>
            </a:endParaRPr>
          </a:p>
          <a:p>
            <a:pPr marL="355680" lvl="2" indent="-195840">
              <a:lnSpc>
                <a:spcPct val="100000"/>
              </a:lnSpc>
              <a:buClr>
                <a:srgbClr val="879BAA"/>
              </a:buClr>
              <a:buFont typeface="Noto Sans Symbols"/>
              <a:buChar char="∙"/>
            </a:pPr>
            <a:r>
              <a:rPr lang="en-US" altLang="ja-JP" sz="1600" spc="-1" dirty="0">
                <a:solidFill>
                  <a:srgbClr val="000000"/>
                </a:solidFill>
                <a:ea typeface="Arial"/>
              </a:rPr>
              <a:t>Upload to reuse: </a:t>
            </a:r>
            <a:r>
              <a:rPr lang="ja-JP" altLang="en-US" sz="1600" spc="-1" dirty="0">
                <a:solidFill>
                  <a:srgbClr val="000000"/>
                </a:solidFill>
                <a:ea typeface="Arial"/>
              </a:rPr>
              <a:t>欄で、アップロード済の </a:t>
            </a:r>
            <a:r>
              <a:rPr lang="en-US" altLang="ja-JP" sz="1600" spc="-1" dirty="0" err="1">
                <a:solidFill>
                  <a:srgbClr val="000000"/>
                </a:solidFill>
                <a:ea typeface="Arial"/>
              </a:rPr>
              <a:t>zlib</a:t>
            </a:r>
            <a:r>
              <a:rPr lang="en-US" altLang="ja-JP" sz="1600" spc="-1" dirty="0">
                <a:solidFill>
                  <a:srgbClr val="000000"/>
                </a:solidFill>
                <a:ea typeface="Arial"/>
              </a:rPr>
              <a:t> 1.2.7 </a:t>
            </a:r>
            <a:r>
              <a:rPr lang="ja-JP" altLang="en-US" sz="1600" spc="-1" dirty="0">
                <a:solidFill>
                  <a:srgbClr val="000000"/>
                </a:solidFill>
                <a:ea typeface="Arial"/>
              </a:rPr>
              <a:t>を選択</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他の </a:t>
            </a:r>
            <a:r>
              <a:rPr lang="en-US" altLang="ja-JP" sz="1600" dirty="0"/>
              <a:t>Reuse </a:t>
            </a:r>
            <a:r>
              <a:rPr lang="ja-JP" altLang="en-US" sz="1600" dirty="0"/>
              <a:t>オプションは何も選択しない</a:t>
            </a:r>
            <a:endParaRPr lang="en-US" altLang="ja-JP" sz="1600" dirty="0"/>
          </a:p>
          <a:p>
            <a:pPr marL="355680" lvl="2" indent="-195840">
              <a:lnSpc>
                <a:spcPct val="100000"/>
              </a:lnSpc>
              <a:buClr>
                <a:srgbClr val="879BAA"/>
              </a:buClr>
              <a:buFont typeface="Noto Sans Symbols"/>
              <a:buChar char="∙"/>
            </a:pPr>
            <a:r>
              <a:rPr lang="ja-JP" altLang="en-US" sz="1600" spc="-1" dirty="0">
                <a:solidFill>
                  <a:srgbClr val="000000"/>
                </a:solidFill>
                <a:ea typeface="Arial"/>
              </a:rPr>
              <a:t>スキャン結果から、再利用されたファイルをレビュー</a:t>
            </a:r>
            <a:endParaRPr lang="en-US" sz="1600" b="0" strike="noStrike" spc="-1" dirty="0">
              <a:latin typeface="Arial"/>
            </a:endParaRPr>
          </a:p>
          <a:p>
            <a:pPr marL="190440" lvl="1" indent="-208440">
              <a:lnSpc>
                <a:spcPct val="100000"/>
              </a:lnSpc>
              <a:spcBef>
                <a:spcPts val="1301"/>
              </a:spcBef>
              <a:buClr>
                <a:srgbClr val="879BAA"/>
              </a:buClr>
              <a:buFont typeface="Arial"/>
              <a:buChar char="•"/>
            </a:pPr>
            <a:r>
              <a:rPr lang="en-US" altLang="ja-JP" sz="1600" spc="-1" dirty="0" err="1">
                <a:solidFill>
                  <a:srgbClr val="000000"/>
                </a:solidFill>
                <a:ea typeface="Arial"/>
              </a:rPr>
              <a:t>zlib</a:t>
            </a:r>
            <a:r>
              <a:rPr lang="en-US" altLang="ja-JP" sz="1600" spc="-1" dirty="0">
                <a:solidFill>
                  <a:srgbClr val="000000"/>
                </a:solidFill>
                <a:ea typeface="Arial"/>
              </a:rPr>
              <a:t> 1.2.8 </a:t>
            </a:r>
            <a:r>
              <a:rPr lang="ja-JP" altLang="en-US" sz="1600" spc="-1" dirty="0">
                <a:solidFill>
                  <a:srgbClr val="000000"/>
                </a:solidFill>
                <a:ea typeface="Arial"/>
              </a:rPr>
              <a:t>を再びアップロード</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再利用するパッケージを選択 </a:t>
            </a:r>
            <a:r>
              <a:rPr lang="en-US" altLang="ja-JP" sz="1600" dirty="0"/>
              <a:t>(</a:t>
            </a:r>
            <a:r>
              <a:rPr lang="ja-JP" altLang="en-US" sz="1600" dirty="0"/>
              <a:t>同上</a:t>
            </a:r>
            <a:r>
              <a:rPr lang="en-US" altLang="ja-JP" sz="1600" dirty="0"/>
              <a:t>)</a:t>
            </a:r>
          </a:p>
          <a:p>
            <a:pPr marL="355680" lvl="2" indent="-195840">
              <a:lnSpc>
                <a:spcPct val="100000"/>
              </a:lnSpc>
              <a:buClr>
                <a:srgbClr val="879BAA"/>
              </a:buClr>
              <a:buFont typeface="Noto Sans Symbols"/>
              <a:buChar char="∙"/>
            </a:pPr>
            <a:r>
              <a:rPr lang="en-US" altLang="ja-JP" sz="1600" dirty="0"/>
              <a:t>... bulk phrases from reused packages </a:t>
            </a:r>
            <a:r>
              <a:rPr lang="ja-JP" altLang="en-US" sz="1600" dirty="0" err="1"/>
              <a:t>にも</a:t>
            </a:r>
            <a:r>
              <a:rPr lang="ja-JP" altLang="en-US" sz="1600" dirty="0"/>
              <a:t>チェック</a:t>
            </a:r>
            <a:endParaRPr lang="en-US" sz="1600" b="0" strike="noStrike" spc="-1" dirty="0">
              <a:latin typeface="Arial"/>
            </a:endParaRPr>
          </a:p>
          <a:p>
            <a:pPr marL="190440" lvl="1" indent="-208440">
              <a:lnSpc>
                <a:spcPct val="100000"/>
              </a:lnSpc>
              <a:spcBef>
                <a:spcPts val="1301"/>
              </a:spcBef>
              <a:buClr>
                <a:srgbClr val="879BAA"/>
              </a:buClr>
              <a:buFont typeface="Arial"/>
              <a:buChar char="•"/>
            </a:pPr>
            <a:r>
              <a:rPr lang="en-US" altLang="ja-JP" sz="1600" dirty="0" err="1"/>
              <a:t>zlib</a:t>
            </a:r>
            <a:r>
              <a:rPr lang="en-US" altLang="ja-JP" sz="1600" dirty="0"/>
              <a:t> 1.2.8 </a:t>
            </a:r>
            <a:r>
              <a:rPr lang="ja-JP" altLang="en-US" sz="1600" dirty="0"/>
              <a:t>をもう一度アップロード</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dirty="0"/>
              <a:t>enhanced reuse (slower) </a:t>
            </a:r>
            <a:r>
              <a:rPr lang="ja-JP" altLang="en-US" sz="1600" dirty="0" err="1"/>
              <a:t>にも</a:t>
            </a:r>
            <a:r>
              <a:rPr lang="ja-JP" altLang="en-US" sz="1600" dirty="0"/>
              <a:t>チェック</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endParaRPr lang="en-US" sz="3200" b="0" strike="noStrike" spc="-1" dirty="0">
              <a:latin typeface="Arial"/>
            </a:endParaRPr>
          </a:p>
          <a:p>
            <a:pPr marL="457200" indent="-430560">
              <a:buClr>
                <a:srgbClr val="000000"/>
              </a:buClr>
              <a:buFont typeface="Arial"/>
              <a:buChar char="●"/>
            </a:pPr>
            <a:r>
              <a:rPr lang="en-US" altLang="ja-JP" sz="3200" b="1" spc="-1" dirty="0">
                <a:solidFill>
                  <a:srgbClr val="000000"/>
                </a:solidFill>
                <a:ea typeface="Arial"/>
              </a:rPr>
              <a:t>Candidate License </a:t>
            </a:r>
            <a:r>
              <a:rPr lang="ja-JP" altLang="en-US" sz="3200" b="1" spc="-1" dirty="0">
                <a:solidFill>
                  <a:srgbClr val="000000"/>
                </a:solidFill>
                <a:ea typeface="Arial"/>
              </a:rPr>
              <a:t>の取り扱い</a:t>
            </a:r>
            <a:endParaRPr lang="en-US" altLang="ja-JP" sz="3200" spc="-1" dirty="0"/>
          </a:p>
          <a:p>
            <a:pPr marL="457200" indent="-430560">
              <a:lnSpc>
                <a:spcPct val="100000"/>
              </a:lnSpc>
              <a:buClr>
                <a:srgbClr val="000000"/>
              </a:buClr>
              <a:buFont typeface="Arial"/>
              <a:buChar char="●"/>
            </a:pPr>
            <a:r>
              <a:rPr lang="ja-JP" altLang="en-US" sz="3200" b="1" spc="-1" dirty="0">
                <a:solidFill>
                  <a:srgbClr val="000000"/>
                </a:solidFill>
                <a:ea typeface="Arial"/>
              </a:rPr>
              <a:t>カスタムのライセンステキスト</a:t>
            </a:r>
            <a:endParaRPr lang="en-US" altLang="ja-JP" sz="3200" b="1" spc="-1" dirty="0">
              <a:solidFill>
                <a:srgbClr val="000000"/>
              </a:solidFill>
              <a:ea typeface="Arial"/>
            </a:endParaRPr>
          </a:p>
          <a:p>
            <a:pPr marL="457200" indent="-430560">
              <a:lnSpc>
                <a:spcPct val="100000"/>
              </a:lnSpc>
              <a:buClr>
                <a:srgbClr val="000000"/>
              </a:buClr>
              <a:buFont typeface="Arial"/>
              <a:buChar char="●"/>
            </a:pPr>
            <a:r>
              <a:rPr lang="ja-JP" altLang="en-US" sz="3200" b="1" spc="-1" dirty="0">
                <a:solidFill>
                  <a:srgbClr val="000000"/>
                </a:solidFill>
                <a:ea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a:t>
            </a:r>
            <a:r>
              <a:rPr lang="ja-JP" altLang="en-US" sz="3200" b="1" spc="-1" dirty="0">
                <a:solidFill>
                  <a:srgbClr val="000000"/>
                </a:solidFill>
                <a:ea typeface="Arial"/>
              </a:rPr>
              <a:t>カスタムのライセンステキスト</a:t>
            </a:r>
            <a:endParaRPr lang="en-US" sz="3200" b="0" strike="noStrike" spc="-1" dirty="0">
              <a:latin typeface="Arial"/>
            </a:endParaRPr>
          </a:p>
        </p:txBody>
      </p:sp>
      <p:sp>
        <p:nvSpPr>
          <p:cNvPr id="328" name="CustomShape 2"/>
          <p:cNvSpPr/>
          <p:nvPr/>
        </p:nvSpPr>
        <p:spPr>
          <a:xfrm>
            <a:off x="7205003" y="1394231"/>
            <a:ext cx="4742157" cy="4959011"/>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en-US" sz="1600" b="0" strike="noStrike" spc="-1" dirty="0" err="1">
                <a:solidFill>
                  <a:srgbClr val="000000"/>
                </a:solidFill>
                <a:latin typeface="ＭＳ ゴシック" panose="020B0609070205080204" pitchFamily="49" charset="-128"/>
                <a:ea typeface="ＭＳ ゴシック" panose="020B0609070205080204" pitchFamily="49" charset="-128"/>
              </a:rPr>
              <a:t>Zlib</a:t>
            </a:r>
            <a:r>
              <a:rPr lang="en-US" sz="1600" b="0" strike="noStrike" spc="-1" dirty="0">
                <a:solidFill>
                  <a:srgbClr val="000000"/>
                </a:solidFill>
                <a:latin typeface="ＭＳ ゴシック" panose="020B0609070205080204" pitchFamily="49" charset="-128"/>
                <a:ea typeface="ＭＳ ゴシック" panose="020B0609070205080204" pitchFamily="49" charset="-128"/>
              </a:rPr>
              <a:t> 1.2.7 </a:t>
            </a:r>
            <a:r>
              <a:rPr lang="ja-JP" altLang="en-US" sz="1600" spc="-1" dirty="0">
                <a:solidFill>
                  <a:srgbClr val="000000"/>
                </a:solidFill>
                <a:latin typeface="ＭＳ ゴシック" panose="020B0609070205080204" pitchFamily="49" charset="-128"/>
                <a:ea typeface="ＭＳ ゴシック" panose="020B0609070205080204" pitchFamily="49" charset="-128"/>
              </a:rPr>
              <a:t>ソース</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がアップロードされた</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ライセンスブラウザに行く</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ライセンスヒストグラムから、パブリックドメインライセンスの出現を選択：番号をクリック</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en-US" altLang="ja-JP" sz="1600" dirty="0">
                <a:latin typeface="ＭＳ ゴシック" panose="020B0609070205080204" pitchFamily="49" charset="-128"/>
                <a:ea typeface="ＭＳ ゴシック" panose="020B0609070205080204" pitchFamily="49" charset="-128"/>
              </a:rPr>
              <a:t>1</a:t>
            </a:r>
            <a:r>
              <a:rPr lang="ja-JP" altLang="en-US" sz="1600" dirty="0">
                <a:latin typeface="ＭＳ ゴシック" panose="020B0609070205080204" pitchFamily="49" charset="-128"/>
                <a:ea typeface="ＭＳ ゴシック" panose="020B0609070205080204" pitchFamily="49" charset="-128"/>
              </a:rPr>
              <a:t>ファイルを選択、オプション：タブを使用して複数のファイルを選択</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208440">
              <a:lnSpc>
                <a:spcPct val="115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テキスト検索結果を追加</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パブリックドメインライセンスのテキストを確認</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latin typeface="ＭＳ ゴシック" panose="020B0609070205080204" pitchFamily="49" charset="-128"/>
                <a:ea typeface="ＭＳ ゴシック" panose="020B0609070205080204" pitchFamily="49" charset="-128"/>
              </a:rPr>
              <a:t>適切なテキストフレーズを選択</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latin typeface="ＭＳ ゴシック" panose="020B0609070205080204" pitchFamily="49" charset="-128"/>
                <a:ea typeface="ＭＳ ゴシック" panose="020B0609070205080204" pitchFamily="49" charset="-128"/>
              </a:rPr>
              <a:t>ライセンステーブルにテキストを追加</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決定結果保存</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208440">
              <a:lnSpc>
                <a:spcPct val="115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出力確認</a:t>
            </a:r>
            <a:endParaRPr lang="en-US" sz="1600" b="0" strike="noStrike" spc="-1" dirty="0">
              <a:solidFill>
                <a:srgbClr val="000000"/>
              </a:solidFill>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latin typeface="ＭＳ ゴシック" panose="020B0609070205080204" pitchFamily="49" charset="-128"/>
                <a:ea typeface="ＭＳ ゴシック" panose="020B0609070205080204" pitchFamily="49" charset="-128"/>
              </a:rPr>
              <a:t>ブラウズビューに戻る</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ファイル結果を確認するための</a:t>
            </a:r>
            <a:r>
              <a:rPr lang="en-US" altLang="ja-JP" sz="1600" spc="-1" dirty="0">
                <a:solidFill>
                  <a:srgbClr val="000000"/>
                </a:solidFill>
                <a:latin typeface="ＭＳ ゴシック" panose="020B0609070205080204" pitchFamily="49" charset="-128"/>
                <a:ea typeface="ＭＳ ゴシック" panose="020B0609070205080204" pitchFamily="49" charset="-128"/>
              </a:rPr>
              <a:t>readme</a:t>
            </a:r>
            <a:r>
              <a:rPr lang="ja-JP" altLang="en-US" sz="1600" spc="-1" dirty="0">
                <a:solidFill>
                  <a:srgbClr val="000000"/>
                </a:solidFill>
                <a:latin typeface="ＭＳ ゴシック" panose="020B0609070205080204" pitchFamily="49" charset="-128"/>
                <a:ea typeface="ＭＳ ゴシック" panose="020B0609070205080204" pitchFamily="49" charset="-128"/>
              </a:rPr>
              <a:t>を生成</a:t>
            </a:r>
            <a:endParaRPr lang="en-US" sz="16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400" b="0" strike="noStrike" spc="-1" dirty="0">
              <a:latin typeface="Arial"/>
            </a:endParaRPr>
          </a:p>
        </p:txBody>
      </p:sp>
      <p:sp>
        <p:nvSpPr>
          <p:cNvPr id="329" name="CustomShape 3"/>
          <p:cNvSpPr/>
          <p:nvPr/>
        </p:nvSpPr>
        <p:spPr>
          <a:xfrm>
            <a:off x="223717" y="1419250"/>
            <a:ext cx="6981287" cy="493399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ＭＳ Ｐゴシック" panose="020B0600070205080204" pitchFamily="50" charset="-128"/>
                <a:ea typeface="ＭＳ Ｐゴシック" panose="020B0600070205080204" pitchFamily="50" charset="-128"/>
              </a:rPr>
              <a:t>「</a:t>
            </a:r>
            <a:r>
              <a:rPr lang="en-US" sz="1600" b="1" strike="noStrike" spc="-1" dirty="0">
                <a:solidFill>
                  <a:srgbClr val="000000"/>
                </a:solidFill>
                <a:latin typeface="ＭＳ Ｐゴシック" panose="020B0600070205080204" pitchFamily="50" charset="-128"/>
                <a:ea typeface="ＭＳ Ｐゴシック" panose="020B0600070205080204" pitchFamily="50" charset="-128"/>
              </a:rPr>
              <a:t>Clearing</a:t>
            </a:r>
            <a:r>
              <a:rPr lang="ja-JP" altLang="en-US" sz="1600" b="1" strike="noStrike" spc="-1" dirty="0">
                <a:solidFill>
                  <a:srgbClr val="000000"/>
                </a:solidFill>
                <a:latin typeface="ＭＳ Ｐゴシック" panose="020B0600070205080204" pitchFamily="50" charset="-128"/>
                <a:ea typeface="ＭＳ Ｐゴシック" panose="020B0600070205080204" pitchFamily="50" charset="-128"/>
              </a:rPr>
              <a:t>」中に新しいライセンステキストを見つけ</a:t>
            </a:r>
            <a:r>
              <a:rPr lang="ja-JP" altLang="en-US" sz="1600" b="1" spc="-1" dirty="0">
                <a:solidFill>
                  <a:srgbClr val="000000"/>
                </a:solidFill>
                <a:latin typeface="ＭＳ Ｐゴシック" panose="020B0600070205080204" pitchFamily="50" charset="-128"/>
                <a:ea typeface="ＭＳ Ｐゴシック" panose="020B0600070205080204" pitchFamily="50" charset="-128"/>
              </a:rPr>
              <a:t>る</a:t>
            </a:r>
            <a:br>
              <a:rPr lang="en-US" altLang="ja-JP" sz="1600" spc="-1" dirty="0">
                <a:latin typeface="ＭＳ ゴシック" panose="020B0609070205080204" pitchFamily="49" charset="-128"/>
                <a:ea typeface="ＭＳ ゴシック" panose="020B0609070205080204" pitchFamily="49" charset="-128"/>
              </a:rPr>
            </a:b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標準テキストの上書きが必要</a:t>
            </a:r>
            <a:endParaRPr lang="en-US" sz="1600" b="0" strike="noStrike" spc="-1" dirty="0">
              <a:latin typeface="ＭＳ ゴシック" panose="020B0609070205080204" pitchFamily="49" charset="-128"/>
              <a:ea typeface="ＭＳ ゴシック" panose="020B0609070205080204" pitchFamily="49" charset="-128"/>
            </a:endParaRPr>
          </a:p>
          <a:p>
            <a:pPr marL="609480">
              <a:lnSpc>
                <a:spcPct val="115000"/>
              </a:lnSpc>
              <a:spcBef>
                <a:spcPts val="700"/>
              </a:spcBef>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ライセンスによっては、</a:t>
            </a:r>
            <a:r>
              <a:rPr lang="en-US" altLang="ja-JP" sz="1600" spc="-1" dirty="0">
                <a:solidFill>
                  <a:srgbClr val="000000"/>
                </a:solidFill>
                <a:latin typeface="ＭＳ ゴシック" panose="020B0609070205080204" pitchFamily="49" charset="-128"/>
                <a:ea typeface="ＭＳ ゴシック" panose="020B0609070205080204" pitchFamily="49" charset="-128"/>
              </a:rPr>
              <a:t>FOSSology</a:t>
            </a:r>
            <a:r>
              <a:rPr lang="ja-JP" altLang="en-US" sz="1600" spc="-1" dirty="0">
                <a:solidFill>
                  <a:srgbClr val="000000"/>
                </a:solidFill>
                <a:latin typeface="ＭＳ ゴシック" panose="020B0609070205080204" pitchFamily="49" charset="-128"/>
                <a:ea typeface="ＭＳ ゴシック" panose="020B0609070205080204" pitchFamily="49" charset="-128"/>
              </a:rPr>
              <a:t>提供テキストが役に立たない。</a:t>
            </a:r>
            <a:endParaRPr lang="en-US" sz="1600" b="0" strike="noStrike" spc="-1" dirty="0">
              <a:latin typeface="ＭＳ ゴシック" panose="020B0609070205080204" pitchFamily="49" charset="-128"/>
              <a:ea typeface="ＭＳ ゴシック" panose="020B0609070205080204" pitchFamily="49" charset="-128"/>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ＭＳ Ｐゴシック" panose="020B0600070205080204" pitchFamily="50" charset="-128"/>
                <a:ea typeface="ＭＳ Ｐゴシック" panose="020B0600070205080204" pitchFamily="50" charset="-128"/>
              </a:rPr>
              <a:t>ライセンスの代替テキストを追加</a:t>
            </a:r>
            <a:br>
              <a:rPr lang="en-US" altLang="ja-JP" sz="1600" b="1" spc="-1" dirty="0">
                <a:solidFill>
                  <a:srgbClr val="000000"/>
                </a:solidFill>
                <a:latin typeface="ＭＳ ゴシック" panose="020B0609070205080204" pitchFamily="49" charset="-128"/>
                <a:ea typeface="ＭＳ ゴシック" panose="020B0609070205080204" pitchFamily="49" charset="-128"/>
              </a:rPr>
            </a:br>
            <a:r>
              <a:rPr lang="en-US" altLang="ja-JP" sz="1600" spc="-1" dirty="0">
                <a:solidFill>
                  <a:srgbClr val="000000"/>
                </a:solidFill>
                <a:latin typeface="ＭＳ ゴシック" panose="020B0609070205080204" pitchFamily="49" charset="-128"/>
                <a:ea typeface="ＭＳ ゴシック" panose="020B0609070205080204" pitchFamily="49" charset="-128"/>
              </a:rPr>
              <a:t>Candidate License</a:t>
            </a:r>
            <a:r>
              <a:rPr lang="ja-JP" altLang="en-US" sz="1600" spc="-1" dirty="0">
                <a:solidFill>
                  <a:srgbClr val="000000"/>
                </a:solidFill>
                <a:latin typeface="ＭＳ ゴシック" panose="020B0609070205080204" pitchFamily="49" charset="-128"/>
                <a:ea typeface="ＭＳ ゴシック" panose="020B0609070205080204" pitchFamily="49" charset="-128"/>
              </a:rPr>
              <a:t>は</a:t>
            </a:r>
            <a:r>
              <a:rPr lang="en-US" altLang="ja-JP" sz="1600" spc="-1" dirty="0">
                <a:solidFill>
                  <a:srgbClr val="000000"/>
                </a:solidFill>
                <a:latin typeface="ＭＳ ゴシック" panose="020B0609070205080204" pitchFamily="49" charset="-128"/>
                <a:ea typeface="ＭＳ ゴシック" panose="020B0609070205080204" pitchFamily="49" charset="-128"/>
              </a:rPr>
              <a:t>”clearing”</a:t>
            </a:r>
            <a:r>
              <a:rPr lang="ja-JP" altLang="en-US" sz="1600" spc="-1" dirty="0">
                <a:solidFill>
                  <a:srgbClr val="000000"/>
                </a:solidFill>
                <a:latin typeface="ＭＳ ゴシック" panose="020B0609070205080204" pitchFamily="49" charset="-128"/>
                <a:ea typeface="ＭＳ ゴシック" panose="020B0609070205080204" pitchFamily="49" charset="-128"/>
              </a:rPr>
              <a:t>に有効</a:t>
            </a:r>
            <a:endParaRPr lang="en-US" sz="1600" b="0" strike="noStrike" spc="-1" dirty="0">
              <a:latin typeface="ＭＳ ゴシック" panose="020B0609070205080204" pitchFamily="49" charset="-128"/>
              <a:ea typeface="ＭＳ ゴシック" panose="020B0609070205080204" pitchFamily="49" charset="-128"/>
            </a:endParaRPr>
          </a:p>
          <a:p>
            <a:pPr marL="609480">
              <a:lnSpc>
                <a:spcPct val="115000"/>
              </a:lnSpc>
              <a:spcBef>
                <a:spcPts val="700"/>
              </a:spcBef>
            </a:pPr>
            <a:r>
              <a:rPr lang="ja-JP" altLang="en-US" sz="1600" spc="-1" dirty="0">
                <a:solidFill>
                  <a:srgbClr val="000000"/>
                </a:solidFill>
                <a:latin typeface="ＭＳ ゴシック" panose="020B0609070205080204" pitchFamily="49" charset="-128"/>
                <a:ea typeface="ＭＳ ゴシック" panose="020B0609070205080204" pitchFamily="49" charset="-128"/>
              </a:rPr>
              <a:t>しかしスキャンしない </a:t>
            </a:r>
            <a:r>
              <a:rPr lang="en-US" altLang="ja-JP" sz="1600" spc="-1" dirty="0">
                <a:solidFill>
                  <a:srgbClr val="000000"/>
                </a:solidFill>
                <a:latin typeface="ＭＳ ゴシック" panose="020B0609070205080204" pitchFamily="49" charset="-128"/>
                <a:ea typeface="ＭＳ ゴシック" panose="020B0609070205080204" pitchFamily="49" charset="-128"/>
              </a:rPr>
              <a:t>- </a:t>
            </a:r>
            <a:r>
              <a:rPr lang="ja-JP" altLang="en-US" sz="1600" spc="-1" dirty="0">
                <a:solidFill>
                  <a:srgbClr val="000000"/>
                </a:solidFill>
                <a:latin typeface="ＭＳ ゴシック" panose="020B0609070205080204" pitchFamily="49" charset="-128"/>
                <a:ea typeface="ＭＳ ゴシック" panose="020B0609070205080204" pitchFamily="49" charset="-128"/>
              </a:rPr>
              <a:t>スキャンを変更しないために重要</a:t>
            </a:r>
            <a:endParaRPr lang="en-US" sz="1600" b="0" strike="noStrike" spc="-1" dirty="0">
              <a:latin typeface="ＭＳ ゴシック" panose="020B0609070205080204" pitchFamily="49" charset="-128"/>
              <a:ea typeface="ＭＳ ゴシック" panose="020B0609070205080204" pitchFamily="49" charset="-128"/>
            </a:endParaRPr>
          </a:p>
          <a:p>
            <a:pPr marL="609480">
              <a:lnSpc>
                <a:spcPct val="115000"/>
              </a:lnSpc>
              <a:spcBef>
                <a:spcPts val="700"/>
              </a:spcBef>
            </a:pPr>
            <a:r>
              <a:rPr lang="ja-JP" altLang="en-US" sz="1600" spc="-1" dirty="0">
                <a:solidFill>
                  <a:srgbClr val="000000"/>
                </a:solidFill>
                <a:latin typeface="ＭＳ ゴシック" panose="020B0609070205080204" pitchFamily="49" charset="-128"/>
                <a:ea typeface="ＭＳ ゴシック" panose="020B0609070205080204" pitchFamily="49" charset="-128"/>
              </a:rPr>
              <a:t>マージリクエストを使って候補エントリを作成する</a:t>
            </a:r>
            <a:endParaRPr lang="en-US" sz="1600" b="0" strike="noStrike" spc="-1" dirty="0">
              <a:latin typeface="ＭＳ ゴシック" panose="020B0609070205080204" pitchFamily="49" charset="-128"/>
              <a:ea typeface="ＭＳ ゴシック" panose="020B0609070205080204" pitchFamily="49" charset="-128"/>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ＭＳ Ｐゴシック" panose="020B0600070205080204" pitchFamily="50" charset="-128"/>
                <a:ea typeface="ＭＳ Ｐゴシック" panose="020B0600070205080204" pitchFamily="50" charset="-128"/>
              </a:rPr>
              <a:t>レポートの出力を確認</a:t>
            </a:r>
            <a:br>
              <a:rPr lang="en-US" altLang="ja-JP" sz="1600" b="1" spc="-1" dirty="0">
                <a:solidFill>
                  <a:srgbClr val="000000"/>
                </a:solidFill>
                <a:latin typeface="ＭＳ ゴシック" panose="020B0609070205080204" pitchFamily="49" charset="-128"/>
                <a:ea typeface="ＭＳ ゴシック" panose="020B0609070205080204" pitchFamily="49" charset="-128"/>
              </a:rPr>
            </a:b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ライセンス出力を確認するためのレポートを作成</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330" name="CustomShape 4"/>
          <p:cNvSpPr/>
          <p:nvPr/>
        </p:nvSpPr>
        <p:spPr>
          <a:xfrm>
            <a:off x="7205004" y="1081205"/>
            <a:ext cx="4742156" cy="31302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331" name="CustomShape 5"/>
          <p:cNvSpPr/>
          <p:nvPr/>
        </p:nvSpPr>
        <p:spPr>
          <a:xfrm>
            <a:off x="223717" y="1081206"/>
            <a:ext cx="6981287" cy="313025"/>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pc="-1" dirty="0">
                <a:solidFill>
                  <a:srgbClr val="000000"/>
                </a:solidFill>
                <a:ea typeface="Arial"/>
              </a:rPr>
              <a:t>:Candidate License </a:t>
            </a:r>
            <a:r>
              <a:rPr lang="ja-JP" altLang="en-US" sz="3200" b="1" spc="-1" dirty="0">
                <a:solidFill>
                  <a:srgbClr val="000000"/>
                </a:solidFill>
                <a:ea typeface="Arial"/>
              </a:rPr>
              <a:t>の取り扱い</a:t>
            </a:r>
            <a:endParaRPr lang="en-US" sz="3200" b="0" strike="noStrike" spc="-1" dirty="0">
              <a:latin typeface="Arial"/>
            </a:endParaRPr>
          </a:p>
        </p:txBody>
      </p:sp>
      <p:sp>
        <p:nvSpPr>
          <p:cNvPr id="334" name="CustomShape 2"/>
          <p:cNvSpPr/>
          <p:nvPr/>
        </p:nvSpPr>
        <p:spPr>
          <a:xfrm>
            <a:off x="210065" y="1634040"/>
            <a:ext cx="7259881"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b="1" spc="-1" dirty="0">
                <a:solidFill>
                  <a:srgbClr val="000000"/>
                </a:solidFill>
                <a:ea typeface="Arial"/>
              </a:rPr>
              <a:t>"clearing" </a:t>
            </a:r>
            <a:r>
              <a:rPr lang="ja-JP" altLang="en-US" b="1" spc="-1" dirty="0">
                <a:solidFill>
                  <a:srgbClr val="000000"/>
                </a:solidFill>
                <a:ea typeface="Arial"/>
              </a:rPr>
              <a:t>作業中に新しいライセンステキストを見つける</a:t>
            </a:r>
            <a:endParaRPr lang="en-US" b="0" strike="noStrike" spc="-1" dirty="0">
              <a:solidFill>
                <a:srgbClr val="000000"/>
              </a:solidFill>
              <a:latin typeface="Arial"/>
              <a:ea typeface="Arial"/>
            </a:endParaRPr>
          </a:p>
          <a:p>
            <a:pPr marL="520560" lvl="2" indent="-373680">
              <a:lnSpc>
                <a:spcPct val="100000"/>
              </a:lnSpc>
              <a:buClr>
                <a:srgbClr val="879BAA"/>
              </a:buClr>
              <a:buFont typeface="Noto Sans Symbols"/>
              <a:buChar char="∙"/>
            </a:pPr>
            <a:r>
              <a:rPr lang="ja-JP" altLang="en-US" dirty="0"/>
              <a:t>そのファイルのライセンスエントリーに、そのライセンステキストを保存することはできる </a:t>
            </a:r>
            <a:r>
              <a:rPr lang="en-US" altLang="ja-JP" dirty="0"/>
              <a:t>(License Text</a:t>
            </a:r>
            <a:r>
              <a:rPr lang="ja-JP" altLang="en-US" dirty="0"/>
              <a:t>欄の </a:t>
            </a:r>
            <a:r>
              <a:rPr lang="en-US" altLang="ja-JP" dirty="0"/>
              <a:t>"Click to Add" </a:t>
            </a:r>
            <a:r>
              <a:rPr lang="ja-JP" altLang="en-US" dirty="0"/>
              <a:t>から</a:t>
            </a:r>
            <a:r>
              <a:rPr lang="en-US" altLang="ja-JP" dirty="0"/>
              <a:t>)</a:t>
            </a:r>
            <a:endParaRPr lang="en-US" b="0" strike="noStrike" spc="-1" dirty="0">
              <a:latin typeface="Arial"/>
            </a:endParaRPr>
          </a:p>
          <a:p>
            <a:pPr marL="520560" lvl="2" indent="-373680">
              <a:lnSpc>
                <a:spcPct val="100000"/>
              </a:lnSpc>
              <a:buClr>
                <a:srgbClr val="879BAA"/>
              </a:buClr>
              <a:buFont typeface="Noto Sans Symbols"/>
              <a:buChar char="∙"/>
            </a:pPr>
            <a:r>
              <a:rPr lang="en-US" altLang="ja-JP" dirty="0"/>
              <a:t>OK. </a:t>
            </a:r>
            <a:r>
              <a:rPr lang="ja-JP" altLang="en-US" dirty="0"/>
              <a:t>でもこれはそのファイルにのみ有効</a:t>
            </a:r>
            <a:endParaRPr lang="en-US"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en-US" altLang="ja-JP" b="1" spc="-1" dirty="0">
                <a:solidFill>
                  <a:srgbClr val="000000"/>
                </a:solidFill>
                <a:ea typeface="Arial"/>
              </a:rPr>
              <a:t>Candidate License</a:t>
            </a:r>
            <a:r>
              <a:rPr lang="ja-JP" altLang="en-US" b="1" strike="noStrike" spc="-1" dirty="0">
                <a:solidFill>
                  <a:srgbClr val="000000"/>
                </a:solidFill>
                <a:latin typeface="Arial"/>
                <a:ea typeface="Arial"/>
              </a:rPr>
              <a:t>の作成</a:t>
            </a:r>
            <a:endParaRPr lang="en-US" b="0" strike="noStrike" spc="-1" dirty="0">
              <a:latin typeface="Arial"/>
            </a:endParaRPr>
          </a:p>
          <a:p>
            <a:pPr marL="520560" lvl="2" indent="-373680">
              <a:lnSpc>
                <a:spcPct val="100000"/>
              </a:lnSpc>
              <a:buClr>
                <a:srgbClr val="879BAA"/>
              </a:buClr>
              <a:buFont typeface="Noto Sans Symbols"/>
              <a:buChar char="∙"/>
            </a:pPr>
            <a:r>
              <a:rPr lang="en-US" altLang="ja-JP" spc="-1" dirty="0">
                <a:solidFill>
                  <a:srgbClr val="000000"/>
                </a:solidFill>
                <a:ea typeface="Arial"/>
              </a:rPr>
              <a:t>Candidate License</a:t>
            </a:r>
            <a:r>
              <a:rPr lang="ja-JP" altLang="en-US" spc="-1" dirty="0">
                <a:solidFill>
                  <a:srgbClr val="000000"/>
                </a:solidFill>
                <a:ea typeface="Arial"/>
              </a:rPr>
              <a:t>は”</a:t>
            </a:r>
            <a:r>
              <a:rPr lang="en-US" altLang="ja-JP" spc="-1" dirty="0">
                <a:solidFill>
                  <a:srgbClr val="000000"/>
                </a:solidFill>
                <a:ea typeface="Arial"/>
              </a:rPr>
              <a:t>clearing”</a:t>
            </a:r>
            <a:r>
              <a:rPr lang="ja-JP" altLang="en-US" spc="-1" dirty="0">
                <a:solidFill>
                  <a:srgbClr val="000000"/>
                </a:solidFill>
                <a:ea typeface="Arial"/>
              </a:rPr>
              <a:t>に有効</a:t>
            </a:r>
          </a:p>
          <a:p>
            <a:pPr marL="520560" lvl="2" indent="-373680">
              <a:lnSpc>
                <a:spcPct val="100000"/>
              </a:lnSpc>
              <a:buClr>
                <a:srgbClr val="879BAA"/>
              </a:buClr>
              <a:buFont typeface="Noto Sans Symbols"/>
              <a:buChar char="∙"/>
            </a:pPr>
            <a:r>
              <a:rPr lang="ja-JP" altLang="en-US" spc="-1" dirty="0">
                <a:solidFill>
                  <a:srgbClr val="000000"/>
                </a:solidFill>
                <a:ea typeface="Arial"/>
              </a:rPr>
              <a:t>しかしスキャンしない </a:t>
            </a:r>
            <a:r>
              <a:rPr lang="en-US" altLang="ja-JP" spc="-1" dirty="0">
                <a:solidFill>
                  <a:srgbClr val="000000"/>
                </a:solidFill>
                <a:ea typeface="Arial"/>
              </a:rPr>
              <a:t>- </a:t>
            </a:r>
            <a:r>
              <a:rPr lang="ja-JP" altLang="en-US" spc="-1" dirty="0">
                <a:solidFill>
                  <a:srgbClr val="000000"/>
                </a:solidFill>
                <a:ea typeface="Arial"/>
              </a:rPr>
              <a:t>スキャンを変更しないために重要</a:t>
            </a:r>
          </a:p>
          <a:p>
            <a:pPr marL="520560" lvl="2" indent="-373680">
              <a:lnSpc>
                <a:spcPct val="100000"/>
              </a:lnSpc>
              <a:buClr>
                <a:srgbClr val="879BAA"/>
              </a:buClr>
              <a:buFont typeface="Noto Sans Symbols"/>
              <a:buChar char="∙"/>
            </a:pPr>
            <a:r>
              <a:rPr lang="ja-JP" altLang="en-US" spc="-1" dirty="0">
                <a:solidFill>
                  <a:srgbClr val="000000"/>
                </a:solidFill>
                <a:ea typeface="Arial"/>
              </a:rPr>
              <a:t>マージリクエストを使って候補エントリを作成する</a:t>
            </a:r>
          </a:p>
          <a:p>
            <a:pPr marL="343080" lvl="1" indent="-360720">
              <a:lnSpc>
                <a:spcPct val="100000"/>
              </a:lnSpc>
              <a:spcBef>
                <a:spcPts val="1301"/>
              </a:spcBef>
              <a:buClr>
                <a:srgbClr val="879BAA"/>
              </a:buClr>
              <a:buFont typeface="Noto Sans Symbols"/>
              <a:buAutoNum type="arabicPeriod"/>
            </a:pPr>
            <a:r>
              <a:rPr lang="ja-JP" altLang="en-US" b="1" spc="-1" dirty="0">
                <a:solidFill>
                  <a:srgbClr val="000000"/>
                </a:solidFill>
                <a:ea typeface="Arial"/>
              </a:rPr>
              <a:t>管理者は</a:t>
            </a:r>
            <a:r>
              <a:rPr lang="en-US" altLang="ja-JP" b="1" spc="-1" dirty="0">
                <a:solidFill>
                  <a:srgbClr val="000000"/>
                </a:solidFill>
                <a:ea typeface="Arial"/>
              </a:rPr>
              <a:t>Candidate License</a:t>
            </a:r>
            <a:r>
              <a:rPr lang="ja-JP" altLang="en-US" b="1" spc="-1" dirty="0">
                <a:solidFill>
                  <a:srgbClr val="000000"/>
                </a:solidFill>
                <a:ea typeface="Arial"/>
              </a:rPr>
              <a:t>を追加可能</a:t>
            </a:r>
            <a:endParaRPr lang="en-US" altLang="ja-JP" spc="-1" dirty="0">
              <a:solidFill>
                <a:srgbClr val="000000"/>
              </a:solidFill>
              <a:ea typeface="Arial"/>
            </a:endParaRPr>
          </a:p>
          <a:p>
            <a:pPr marL="520560" lvl="2" indent="-373680">
              <a:buClr>
                <a:srgbClr val="879BAA"/>
              </a:buClr>
              <a:buFont typeface="Noto Sans Symbols"/>
              <a:buChar char="∙"/>
            </a:pPr>
            <a:r>
              <a:rPr lang="en-US" altLang="ja-JP" spc="-1" dirty="0"/>
              <a:t>Candidate License</a:t>
            </a:r>
            <a:r>
              <a:rPr lang="ja-JP" altLang="en-US" spc="-1" dirty="0"/>
              <a:t>を通常ライセンスに変えることができる</a:t>
            </a:r>
            <a:endParaRPr lang="en-US" altLang="ja-JP" spc="-1" dirty="0"/>
          </a:p>
          <a:p>
            <a:pPr marL="520560" lvl="2" indent="-373680">
              <a:buClr>
                <a:srgbClr val="879BAA"/>
              </a:buClr>
              <a:buFont typeface="Noto Sans Symbols"/>
              <a:buChar char="∙"/>
            </a:pPr>
            <a:r>
              <a:rPr lang="en-US" altLang="ja-JP" spc="-1" dirty="0">
                <a:solidFill>
                  <a:srgbClr val="000000"/>
                </a:solidFill>
                <a:ea typeface="Arial"/>
              </a:rPr>
              <a:t>Monk</a:t>
            </a:r>
            <a:r>
              <a:rPr lang="ja-JP" altLang="en-US" spc="-1" dirty="0">
                <a:solidFill>
                  <a:srgbClr val="000000"/>
                </a:solidFill>
                <a:ea typeface="Arial"/>
              </a:rPr>
              <a:t>検索の全文一致に考慮される</a:t>
            </a:r>
            <a:r>
              <a:rPr lang="en-US" altLang="ja-JP" spc="-1" dirty="0">
                <a:solidFill>
                  <a:srgbClr val="000000"/>
                </a:solidFill>
                <a:ea typeface="Arial"/>
              </a:rPr>
              <a:t>,</a:t>
            </a:r>
            <a:r>
              <a:rPr lang="ja-JP" altLang="en-US" spc="-1" dirty="0">
                <a:solidFill>
                  <a:srgbClr val="000000"/>
                </a:solidFill>
                <a:ea typeface="Arial"/>
              </a:rPr>
              <a:t>正規表現ではない</a:t>
            </a:r>
            <a:endParaRPr lang="en-US" b="0" strike="noStrike" spc="-1" dirty="0">
              <a:latin typeface="Arial"/>
            </a:endParaRPr>
          </a:p>
          <a:p>
            <a:pPr marL="520560" lvl="2" indent="-373680">
              <a:lnSpc>
                <a:spcPct val="100000"/>
              </a:lnSpc>
              <a:buClr>
                <a:srgbClr val="879BAA"/>
              </a:buClr>
              <a:buFont typeface="Noto Sans Symbols"/>
              <a:buChar char="∙"/>
            </a:pPr>
            <a:r>
              <a:rPr lang="en-US" altLang="ja-JP" spc="-1" dirty="0">
                <a:solidFill>
                  <a:srgbClr val="000000"/>
                </a:solidFill>
                <a:ea typeface="Arial"/>
              </a:rPr>
              <a:t>UI</a:t>
            </a:r>
            <a:r>
              <a:rPr lang="ja-JP" altLang="en-US" spc="-1" dirty="0">
                <a:solidFill>
                  <a:srgbClr val="000000"/>
                </a:solidFill>
                <a:ea typeface="Arial"/>
              </a:rPr>
              <a:t>で既存のライセンスとのテキスト比較が可能となる</a:t>
            </a:r>
            <a:endParaRPr lang="en-US" b="0" strike="noStrike" spc="-1" dirty="0">
              <a:latin typeface="Arial"/>
            </a:endParaRPr>
          </a:p>
        </p:txBody>
      </p:sp>
      <p:sp>
        <p:nvSpPr>
          <p:cNvPr id="335" name="CustomShape 3"/>
          <p:cNvSpPr/>
          <p:nvPr/>
        </p:nvSpPr>
        <p:spPr>
          <a:xfrm>
            <a:off x="7469946" y="1267200"/>
            <a:ext cx="4565534"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36" name="CustomShape 4"/>
          <p:cNvSpPr/>
          <p:nvPr/>
        </p:nvSpPr>
        <p:spPr>
          <a:xfrm>
            <a:off x="210065" y="1267200"/>
            <a:ext cx="7259881"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Functionality</a:t>
            </a:r>
            <a:endParaRPr lang="en-US" sz="1900" b="0" strike="noStrike" spc="-1" dirty="0">
              <a:latin typeface="Arial"/>
            </a:endParaRPr>
          </a:p>
        </p:txBody>
      </p:sp>
      <p:sp>
        <p:nvSpPr>
          <p:cNvPr id="338"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39" name="CustomShape 7"/>
          <p:cNvSpPr/>
          <p:nvPr/>
        </p:nvSpPr>
        <p:spPr>
          <a:xfrm>
            <a:off x="7469946" y="1634040"/>
            <a:ext cx="4565536" cy="4427639"/>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altLang="ja-JP" sz="1600" dirty="0" err="1"/>
              <a:t>zlib</a:t>
            </a:r>
            <a:r>
              <a:rPr lang="en-US" altLang="ja-JP" sz="1600" dirty="0"/>
              <a:t> 1.2.7 </a:t>
            </a:r>
            <a:r>
              <a:rPr lang="ja-JP" altLang="en-US" sz="1600" dirty="0"/>
              <a:t>ソースがアップロード済み</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dirty="0" err="1"/>
              <a:t>contrib</a:t>
            </a:r>
            <a:r>
              <a:rPr lang="en-US" altLang="ja-JP" sz="1600" dirty="0"/>
              <a:t> </a:t>
            </a:r>
            <a:r>
              <a:rPr lang="ja-JP" altLang="en-US" sz="1600" dirty="0"/>
              <a:t>ディレクトリ配下の </a:t>
            </a:r>
            <a:r>
              <a:rPr lang="en-US" altLang="ja-JP" sz="1600" dirty="0" err="1"/>
              <a:t>ada</a:t>
            </a:r>
            <a:r>
              <a:rPr lang="en-US" altLang="ja-JP" sz="1600" dirty="0"/>
              <a:t> </a:t>
            </a:r>
            <a:r>
              <a:rPr lang="ja-JP" altLang="en-US" sz="1600" dirty="0"/>
              <a:t>の例をチェック</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dirty="0"/>
              <a:t>“</a:t>
            </a:r>
            <a:r>
              <a:rPr lang="en-US" altLang="ja-JP" sz="1600" dirty="0" err="1"/>
              <a:t>ada</a:t>
            </a:r>
            <a:r>
              <a:rPr lang="en-US" altLang="ja-JP" sz="1600" dirty="0"/>
              <a:t>” </a:t>
            </a:r>
            <a:r>
              <a:rPr lang="ja-JP" altLang="en-US" sz="1600" dirty="0"/>
              <a:t>の例外テキストをレビュー</a:t>
            </a:r>
            <a:endParaRPr lang="en-US" sz="1600" b="0" strike="noStrike" spc="-1" dirty="0">
              <a:latin typeface="Arial"/>
            </a:endParaRPr>
          </a:p>
          <a:p>
            <a:pPr marL="190440" lvl="1" indent="-208440">
              <a:lnSpc>
                <a:spcPct val="100000"/>
              </a:lnSpc>
              <a:spcBef>
                <a:spcPts val="1301"/>
              </a:spcBef>
              <a:buClr>
                <a:srgbClr val="879BAA"/>
              </a:buClr>
              <a:buFont typeface="Arial"/>
              <a:buChar char="•"/>
            </a:pPr>
            <a:r>
              <a:rPr lang="en-US" altLang="ja-JP" sz="1600" dirty="0"/>
              <a:t>Candidate License </a:t>
            </a:r>
            <a:r>
              <a:rPr lang="ja-JP" altLang="en-US" sz="1600" dirty="0"/>
              <a:t>の作成</a:t>
            </a:r>
            <a:endParaRPr lang="en-US" sz="1600" b="0" strike="noStrike" spc="-1" dirty="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600" dirty="0"/>
              <a:t>メニューから </a:t>
            </a:r>
            <a:r>
              <a:rPr lang="en-US" altLang="ja-JP" sz="1600" dirty="0"/>
              <a:t>Organize, License </a:t>
            </a:r>
            <a:r>
              <a:rPr lang="ja-JP" altLang="en-US" sz="1600" dirty="0" err="1"/>
              <a:t>へと</a:t>
            </a:r>
            <a:r>
              <a:rPr lang="ja-JP" altLang="en-US" sz="1600" dirty="0"/>
              <a:t>進む</a:t>
            </a:r>
            <a:endParaRPr lang="en-US" sz="1600" b="0" strike="noStrike" spc="-1" dirty="0">
              <a:solidFill>
                <a:srgbClr val="000000"/>
              </a:solidFill>
              <a:latin typeface="Arial"/>
              <a:ea typeface="Arial"/>
            </a:endParaRPr>
          </a:p>
          <a:p>
            <a:pPr marL="355680" lvl="2" indent="-195840">
              <a:lnSpc>
                <a:spcPct val="100000"/>
              </a:lnSpc>
              <a:buClr>
                <a:srgbClr val="879BAA"/>
              </a:buClr>
              <a:buFont typeface="Noto Sans Symbols"/>
              <a:buChar char="∙"/>
            </a:pPr>
            <a:r>
              <a:rPr lang="en-US" altLang="ja-JP" sz="1600" dirty="0"/>
              <a:t>New License </a:t>
            </a:r>
            <a:r>
              <a:rPr lang="ja-JP" altLang="en-US" sz="1600" dirty="0"/>
              <a:t>ボタンを押し、内容を記入</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事前にテキストをきれいに する</a:t>
            </a:r>
            <a:br>
              <a:rPr lang="en-US" altLang="ja-JP" sz="1600" dirty="0"/>
            </a:br>
            <a:r>
              <a:rPr lang="en-US" altLang="ja-JP" sz="1600" dirty="0"/>
              <a:t>(</a:t>
            </a:r>
            <a:r>
              <a:rPr lang="ja-JP" altLang="en-US" sz="1600" dirty="0"/>
              <a:t>コメント記号の除去など</a:t>
            </a:r>
            <a:r>
              <a:rPr lang="en-US" altLang="ja-JP" sz="1600" dirty="0"/>
              <a:t>)</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ファイルビューに戻る</a:t>
            </a:r>
            <a:endParaRPr lang="en-US" altLang="ja-JP" sz="1600" dirty="0"/>
          </a:p>
          <a:p>
            <a:pPr marL="355680" lvl="2" indent="-195840">
              <a:lnSpc>
                <a:spcPct val="100000"/>
              </a:lnSpc>
              <a:buClr>
                <a:srgbClr val="879BAA"/>
              </a:buClr>
              <a:buFont typeface="Noto Sans Symbols"/>
              <a:buChar char="∙"/>
            </a:pPr>
            <a:r>
              <a:rPr lang="en-US" altLang="ja-JP" sz="1600" dirty="0"/>
              <a:t>User Decision </a:t>
            </a:r>
            <a:r>
              <a:rPr lang="ja-JP" altLang="en-US" sz="1600" dirty="0"/>
              <a:t>ボタンを押してライセンスを選択</a:t>
            </a:r>
            <a:endParaRPr lang="en-US" sz="1600" b="0" strike="noStrike" spc="-1" dirty="0">
              <a:latin typeface="Arial"/>
            </a:endParaRPr>
          </a:p>
          <a:p>
            <a:pPr marL="190440" lvl="1" indent="-208440">
              <a:lnSpc>
                <a:spcPct val="100000"/>
              </a:lnSpc>
              <a:spcBef>
                <a:spcPts val="1301"/>
              </a:spcBef>
              <a:buClr>
                <a:srgbClr val="879BAA"/>
              </a:buClr>
              <a:buFont typeface="Arial"/>
              <a:buChar char="•"/>
            </a:pPr>
            <a:r>
              <a:rPr lang="ja-JP" altLang="en-US" sz="1600" dirty="0"/>
              <a:t>管理者の作業</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dirty="0"/>
              <a:t>Candidate License </a:t>
            </a:r>
            <a:r>
              <a:rPr lang="ja-JP" altLang="en-US" sz="1600" dirty="0"/>
              <a:t>をチェック</a:t>
            </a:r>
            <a:endParaRPr lang="en-US" altLang="ja-JP" sz="1600" dirty="0"/>
          </a:p>
          <a:p>
            <a:pPr marL="355680" lvl="2" indent="-195840">
              <a:lnSpc>
                <a:spcPct val="100000"/>
              </a:lnSpc>
              <a:buClr>
                <a:srgbClr val="879BAA"/>
              </a:buClr>
              <a:buFont typeface="Noto Sans Symbols"/>
              <a:buChar char="∙"/>
            </a:pPr>
            <a:r>
              <a:rPr lang="ja-JP" altLang="en-US" sz="1600" dirty="0"/>
              <a:t>マージリクエストの処理</a:t>
            </a:r>
            <a:endParaRPr lang="en-US" sz="16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ライセンスセットの取り扱い</a:t>
            </a:r>
            <a:endParaRPr lang="en-US" sz="3200" b="0" strike="noStrike" spc="-1" dirty="0">
              <a:latin typeface="Arial"/>
            </a:endParaRPr>
          </a:p>
        </p:txBody>
      </p:sp>
      <p:sp>
        <p:nvSpPr>
          <p:cNvPr id="341" name="CustomShape 2"/>
          <p:cNvSpPr/>
          <p:nvPr/>
        </p:nvSpPr>
        <p:spPr>
          <a:xfrm>
            <a:off x="271850" y="1634040"/>
            <a:ext cx="704335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sz="1900" b="1" spc="-1" dirty="0">
                <a:solidFill>
                  <a:srgbClr val="000000"/>
                </a:solidFill>
                <a:ea typeface="Arial"/>
              </a:rPr>
              <a:t>FOSSology</a:t>
            </a:r>
            <a:r>
              <a:rPr lang="ja-JP" altLang="en-US" sz="1900" b="1" spc="-1" dirty="0">
                <a:solidFill>
                  <a:srgbClr val="000000"/>
                </a:solidFill>
                <a:ea typeface="Arial"/>
              </a:rPr>
              <a:t>は実際にはより多くのライセンスを扱うことができ</a:t>
            </a:r>
            <a:r>
              <a:rPr lang="ja-JP" altLang="en-US" sz="1900" b="1" spc="-1" dirty="0">
                <a:solidFill>
                  <a:srgbClr val="000000"/>
                </a:solidFill>
                <a:latin typeface="Arial"/>
                <a:ea typeface="Arial"/>
              </a:rPr>
              <a:t>る</a:t>
            </a:r>
            <a:endParaRPr lang="en-US" sz="1900" b="0" strike="noStrike" spc="-1" dirty="0">
              <a:solidFill>
                <a:srgbClr val="000000"/>
              </a:solidFill>
              <a:latin typeface="Arial"/>
              <a:ea typeface="Arial"/>
            </a:endParaRPr>
          </a:p>
          <a:p>
            <a:pPr marL="520560" lvl="2" indent="-373680">
              <a:lnSpc>
                <a:spcPct val="100000"/>
              </a:lnSpc>
              <a:buClr>
                <a:srgbClr val="879BAA"/>
              </a:buClr>
              <a:buFont typeface="Noto Sans Symbols"/>
              <a:buChar char="∙"/>
            </a:pPr>
            <a:r>
              <a:rPr lang="en-US" altLang="ja-JP" sz="1900" spc="-1" dirty="0">
                <a:solidFill>
                  <a:srgbClr val="000000"/>
                </a:solidFill>
                <a:latin typeface="Arial"/>
              </a:rPr>
              <a:t>CSV</a:t>
            </a:r>
            <a:r>
              <a:rPr lang="ja-JP" altLang="en-US" sz="1900" spc="-1" dirty="0">
                <a:solidFill>
                  <a:srgbClr val="000000"/>
                </a:solidFill>
                <a:latin typeface="Arial"/>
              </a:rPr>
              <a:t>ファイルによってインポートできる</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両方実施</a:t>
            </a:r>
            <a:r>
              <a:rPr lang="en-US" sz="1900" b="1" strike="noStrike" spc="-1" dirty="0">
                <a:solidFill>
                  <a:srgbClr val="000000"/>
                </a:solidFill>
                <a:latin typeface="Arial"/>
                <a:ea typeface="Arial"/>
              </a:rPr>
              <a:t>: </a:t>
            </a:r>
            <a:r>
              <a:rPr lang="ja-JP" altLang="en-US" sz="1900" b="1" spc="-1" dirty="0">
                <a:solidFill>
                  <a:srgbClr val="000000"/>
                </a:solidFill>
                <a:latin typeface="Arial"/>
                <a:ea typeface="Arial"/>
              </a:rPr>
              <a:t>エクスポートとインポート</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エクスポートは実際のフォーマット定義に役立つ</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インポートもそうである</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インポーターは</a:t>
            </a:r>
            <a:r>
              <a:rPr lang="en-US" altLang="ja-JP" sz="1900" spc="-1" dirty="0">
                <a:solidFill>
                  <a:srgbClr val="000000"/>
                </a:solidFill>
                <a:ea typeface="Arial"/>
              </a:rPr>
              <a:t>FOSSology</a:t>
            </a:r>
            <a:r>
              <a:rPr lang="ja-JP" altLang="en-US" sz="1900" spc="-1" dirty="0">
                <a:solidFill>
                  <a:srgbClr val="000000"/>
                </a:solidFill>
                <a:ea typeface="Arial"/>
              </a:rPr>
              <a:t>スキャナーを使って</a:t>
            </a:r>
            <a:br>
              <a:rPr lang="en-US" altLang="ja-JP" sz="1900" spc="-1" dirty="0">
                <a:solidFill>
                  <a:srgbClr val="000000"/>
                </a:solidFill>
                <a:ea typeface="Arial"/>
              </a:rPr>
            </a:br>
            <a:r>
              <a:rPr lang="ja-JP" altLang="en-US" sz="1900" spc="-1" dirty="0">
                <a:solidFill>
                  <a:srgbClr val="000000"/>
                </a:solidFill>
                <a:ea typeface="Arial"/>
              </a:rPr>
              <a:t>既存のテキストを確認</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インポートで</a:t>
            </a:r>
            <a:r>
              <a:rPr lang="en-US" altLang="ja-JP" sz="1900" spc="-1" dirty="0">
                <a:solidFill>
                  <a:srgbClr val="000000"/>
                </a:solidFill>
                <a:ea typeface="Arial"/>
              </a:rPr>
              <a:t>3</a:t>
            </a:r>
            <a:r>
              <a:rPr lang="ja-JP" altLang="en-US" sz="1900" spc="-1" dirty="0">
                <a:solidFill>
                  <a:srgbClr val="000000"/>
                </a:solidFill>
                <a:ea typeface="Arial"/>
              </a:rPr>
              <a:t>種の区別ができる</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latin typeface="Arial"/>
                <a:ea typeface="Arial"/>
              </a:rPr>
              <a:t>ライセンス</a:t>
            </a:r>
            <a:r>
              <a:rPr lang="ja-JP" altLang="en-US" sz="1900" b="0" strike="noStrike" spc="-1" dirty="0">
                <a:solidFill>
                  <a:srgbClr val="000000"/>
                </a:solidFill>
                <a:latin typeface="Arial"/>
                <a:ea typeface="Arial"/>
              </a:rPr>
              <a:t>テキストファイルなのか、</a:t>
            </a:r>
            <a:br>
              <a:rPr lang="en-US" altLang="ja-JP" sz="1900" b="0" strike="noStrike" spc="-1" dirty="0">
                <a:solidFill>
                  <a:srgbClr val="000000"/>
                </a:solidFill>
                <a:latin typeface="Arial"/>
                <a:ea typeface="Arial"/>
              </a:rPr>
            </a:br>
            <a:r>
              <a:rPr lang="ja-JP" altLang="en-US" sz="1900" b="0" strike="noStrike" spc="-1" dirty="0">
                <a:solidFill>
                  <a:srgbClr val="000000"/>
                </a:solidFill>
                <a:latin typeface="Arial"/>
                <a:ea typeface="Arial"/>
              </a:rPr>
              <a:t>単なるレファレンスなのか</a:t>
            </a:r>
            <a:r>
              <a:rPr lang="en-US" sz="1900" b="0" strike="noStrike" spc="-1" dirty="0">
                <a:solidFill>
                  <a:srgbClr val="000000"/>
                </a:solidFill>
                <a:latin typeface="Arial"/>
                <a:ea typeface="Arial"/>
              </a:rPr>
              <a:t> </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latin typeface="Arial"/>
                <a:ea typeface="Arial"/>
              </a:rPr>
              <a:t>変異ライセンス</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か</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同じか</a:t>
            </a:r>
            <a:r>
              <a:rPr lang="en-US" sz="1900" b="0" strike="noStrike" spc="-1" dirty="0">
                <a:solidFill>
                  <a:srgbClr val="000000"/>
                </a:solidFill>
                <a:latin typeface="Arial"/>
                <a:ea typeface="Arial"/>
              </a:rPr>
              <a:t> – </a:t>
            </a:r>
            <a:r>
              <a:rPr lang="ja-JP" altLang="en-US" sz="1900" spc="-1" dirty="0">
                <a:solidFill>
                  <a:srgbClr val="000000"/>
                </a:solidFill>
                <a:latin typeface="Arial"/>
                <a:ea typeface="Arial"/>
              </a:rPr>
              <a:t>決定のため行う</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インポートは</a:t>
            </a:r>
            <a:r>
              <a:rPr lang="ja-JP" altLang="en-US" sz="1900" b="1" strike="noStrike" spc="-1" dirty="0">
                <a:solidFill>
                  <a:srgbClr val="000000"/>
                </a:solidFill>
                <a:latin typeface="Arial"/>
                <a:ea typeface="Arial"/>
              </a:rPr>
              <a:t>事前設定機能を追加</a:t>
            </a:r>
            <a:endParaRPr lang="en-US" sz="1900" b="0" strike="noStrike" spc="-1" dirty="0">
              <a:latin typeface="Arial"/>
            </a:endParaRPr>
          </a:p>
        </p:txBody>
      </p:sp>
      <p:sp>
        <p:nvSpPr>
          <p:cNvPr id="342" name="CustomShape 3"/>
          <p:cNvSpPr/>
          <p:nvPr/>
        </p:nvSpPr>
        <p:spPr>
          <a:xfrm>
            <a:off x="7315200" y="1295640"/>
            <a:ext cx="4584357" cy="34893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43" name="CustomShape 4"/>
          <p:cNvSpPr/>
          <p:nvPr/>
        </p:nvSpPr>
        <p:spPr>
          <a:xfrm>
            <a:off x="271849" y="1295640"/>
            <a:ext cx="7043352" cy="348937"/>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45"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46" name="CustomShape 7"/>
          <p:cNvSpPr/>
          <p:nvPr/>
        </p:nvSpPr>
        <p:spPr>
          <a:xfrm>
            <a:off x="7315199" y="1644577"/>
            <a:ext cx="4584358"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ja-JP" altLang="en-US" sz="1700" spc="-1" dirty="0"/>
              <a:t>管理者アカウントでログイン</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形式については、ライセンスのエクスポートを確認</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あなた自身のライセンステキストを追加：</a:t>
            </a:r>
            <a:r>
              <a:rPr lang="en-US" altLang="ja-JP" sz="1700" spc="-1" dirty="0">
                <a:solidFill>
                  <a:srgbClr val="000000"/>
                </a:solidFill>
                <a:ea typeface="Arial"/>
              </a:rPr>
              <a:t>Apache-2.0 header</a:t>
            </a: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ライセンス</a:t>
            </a:r>
            <a:r>
              <a:rPr lang="ja-JP" altLang="en-US" sz="1700" b="0" strike="noStrike" spc="-1" dirty="0">
                <a:solidFill>
                  <a:srgbClr val="000000"/>
                </a:solidFill>
                <a:latin typeface="Arial"/>
                <a:ea typeface="Arial"/>
              </a:rPr>
              <a:t>アップロード</a:t>
            </a:r>
            <a:endParaRPr lang="en-US" sz="1700" b="0" strike="noStrike" spc="-1" dirty="0">
              <a:latin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Apache-2.0</a:t>
            </a:r>
            <a:r>
              <a:rPr lang="ja-JP" altLang="en-US" sz="1700" spc="-1" dirty="0">
                <a:solidFill>
                  <a:srgbClr val="000000"/>
                </a:solidFill>
                <a:ea typeface="Arial"/>
              </a:rPr>
              <a:t>ライセンスのアップロードを実行</a:t>
            </a:r>
            <a:r>
              <a:rPr lang="en-US" sz="1700" b="0" strike="noStrike" spc="-1" dirty="0">
                <a:solidFill>
                  <a:srgbClr val="000000"/>
                </a:solidFill>
                <a:latin typeface="Arial"/>
                <a:ea typeface="Arial"/>
              </a:rPr>
              <a:t>, </a:t>
            </a:r>
            <a:r>
              <a:rPr lang="ja-JP" altLang="en-US" sz="1700" spc="-1" dirty="0">
                <a:solidFill>
                  <a:srgbClr val="000000"/>
                </a:solidFill>
                <a:latin typeface="Arial"/>
                <a:ea typeface="Arial"/>
              </a:rPr>
              <a:t>例えば</a:t>
            </a:r>
            <a:r>
              <a:rPr lang="en-US" sz="1700" b="0" strike="noStrike" spc="-1" dirty="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a:solidFill>
                  <a:srgbClr val="000000"/>
                </a:solidFill>
                <a:latin typeface="Arial"/>
                <a:ea typeface="Arial"/>
              </a:rPr>
              <a:t>,</a:t>
            </a:r>
            <a:r>
              <a:rPr lang="ja-JP" altLang="en-US" sz="1700" spc="-1" dirty="0">
                <a:solidFill>
                  <a:srgbClr val="000000"/>
                </a:solidFill>
                <a:ea typeface="Arial"/>
              </a:rPr>
              <a:t>ヘッダーが一致していることを確認</a:t>
            </a:r>
            <a:endParaRPr lang="en-US" altLang="ja-JP" sz="1700" spc="-1" dirty="0">
              <a:solidFill>
                <a:srgbClr val="000000"/>
              </a:solidFill>
              <a:ea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WIKI</a:t>
            </a:r>
            <a:r>
              <a:rPr lang="ja-JP" altLang="en-US" sz="1700" spc="-1" dirty="0">
                <a:solidFill>
                  <a:srgbClr val="000000"/>
                </a:solidFill>
                <a:ea typeface="Arial"/>
              </a:rPr>
              <a:t>のサンプル</a:t>
            </a:r>
            <a:r>
              <a:rPr lang="en-US" altLang="ja-JP" sz="1700" spc="-1" dirty="0">
                <a:solidFill>
                  <a:srgbClr val="000000"/>
                </a:solidFill>
                <a:ea typeface="Arial"/>
              </a:rPr>
              <a:t>CSV</a:t>
            </a:r>
            <a:r>
              <a:rPr lang="ja-JP" altLang="en-US" sz="1700" spc="-1" dirty="0">
                <a:solidFill>
                  <a:srgbClr val="000000"/>
                </a:solidFill>
                <a:ea typeface="Arial"/>
              </a:rPr>
              <a:t>ファイルを使用</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自動決定機能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自動決定機能</a:t>
            </a:r>
            <a:endParaRPr lang="en-US" sz="3200" b="0" strike="noStrike" spc="-1" dirty="0">
              <a:latin typeface="Arial"/>
            </a:endParaRPr>
          </a:p>
        </p:txBody>
      </p:sp>
      <p:sp>
        <p:nvSpPr>
          <p:cNvPr id="350" name="CustomShape 2"/>
          <p:cNvSpPr/>
          <p:nvPr/>
        </p:nvSpPr>
        <p:spPr>
          <a:xfrm>
            <a:off x="734760" y="114444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レビュー作業は退屈。スキャナーが</a:t>
            </a:r>
            <a:r>
              <a:rPr lang="en-US" altLang="ja-JP" sz="1600" i="1" spc="-1" dirty="0">
                <a:solidFill>
                  <a:srgbClr val="000000"/>
                </a:solidFill>
                <a:ea typeface="Arial"/>
              </a:rPr>
              <a:t>2</a:t>
            </a:r>
            <a:r>
              <a:rPr lang="ja-JP" altLang="en-US" sz="1600" i="1" spc="-1" dirty="0">
                <a:solidFill>
                  <a:srgbClr val="000000"/>
                </a:solidFill>
                <a:ea typeface="Arial"/>
              </a:rPr>
              <a:t>つあるのだから、それらに仕事をさせよう。</a:t>
            </a:r>
            <a:endParaRPr lang="en-US" sz="1600" b="0" strike="noStrike" spc="-1" dirty="0">
              <a:latin typeface="Arial"/>
            </a:endParaRPr>
          </a:p>
        </p:txBody>
      </p:sp>
      <p:sp>
        <p:nvSpPr>
          <p:cNvPr id="351" name="CustomShape 3"/>
          <p:cNvSpPr/>
          <p:nvPr/>
        </p:nvSpPr>
        <p:spPr>
          <a:xfrm>
            <a:off x="4289750" y="1427761"/>
            <a:ext cx="742429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52" name="CustomShape 4"/>
          <p:cNvSpPr/>
          <p:nvPr/>
        </p:nvSpPr>
        <p:spPr>
          <a:xfrm>
            <a:off x="312470" y="1735502"/>
            <a:ext cx="3977280" cy="4030920"/>
          </a:xfrm>
          <a:prstGeom prst="homePlate">
            <a:avLst>
              <a:gd name="adj" fmla="val 6521"/>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正規表現による</a:t>
            </a:r>
            <a:r>
              <a:rPr lang="en-US" altLang="ja-JP" sz="1900" spc="-1" dirty="0">
                <a:solidFill>
                  <a:srgbClr val="000000"/>
                </a:solidFill>
                <a:ea typeface="Arial"/>
              </a:rPr>
              <a:t>Nomos</a:t>
            </a:r>
            <a:r>
              <a:rPr lang="ja-JP" altLang="en-US" sz="1900" spc="-1" dirty="0" err="1">
                <a:solidFill>
                  <a:srgbClr val="000000"/>
                </a:solidFill>
                <a:ea typeface="Arial"/>
              </a:rPr>
              <a:t>、</a:t>
            </a:r>
            <a:r>
              <a:rPr lang="ja-JP" altLang="en-US" sz="1900" spc="-1" dirty="0">
                <a:solidFill>
                  <a:srgbClr val="000000"/>
                </a:solidFill>
                <a:ea typeface="Arial"/>
              </a:rPr>
              <a:t>テキストの類似性による</a:t>
            </a:r>
            <a:r>
              <a:rPr lang="en-US" altLang="ja-JP" sz="1900" spc="-1" dirty="0">
                <a:solidFill>
                  <a:srgbClr val="000000"/>
                </a:solidFill>
                <a:ea typeface="Arial"/>
              </a:rPr>
              <a:t>Monk</a:t>
            </a:r>
            <a:r>
              <a:rPr lang="ja-JP" altLang="en-US" sz="1900" spc="-1" dirty="0" err="1">
                <a:solidFill>
                  <a:srgbClr val="000000"/>
                </a:solidFill>
                <a:ea typeface="Arial"/>
              </a:rPr>
              <a:t>、</a:t>
            </a:r>
            <a:r>
              <a:rPr lang="ja-JP" altLang="en-US" sz="1900" spc="-1" dirty="0">
                <a:solidFill>
                  <a:srgbClr val="000000"/>
                </a:solidFill>
                <a:ea typeface="Arial"/>
              </a:rPr>
              <a:t>複数のスキャナーがある。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spc="-1" dirty="0">
                <a:solidFill>
                  <a:srgbClr val="000000"/>
                </a:solidFill>
                <a:ea typeface="Arial"/>
              </a:rPr>
              <a:t>両方のスキャナが同じライセンスを見つけた場合、確認する必要があるのか</a:t>
            </a:r>
            <a:r>
              <a:rPr lang="en-US" sz="1900" b="0" strike="noStrike" spc="-1" dirty="0">
                <a:solidFill>
                  <a:srgbClr val="000000"/>
                </a:solidFill>
                <a:latin typeface="Aria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a:p>
            <a:pPr>
              <a:lnSpc>
                <a:spcPct val="100000"/>
              </a:lnSpc>
            </a:pPr>
            <a:endParaRPr lang="en-US" sz="1900" b="0" strike="noStrike" spc="-1" dirty="0">
              <a:latin typeface="Arial"/>
            </a:endParaRPr>
          </a:p>
        </p:txBody>
      </p:sp>
      <p:sp>
        <p:nvSpPr>
          <p:cNvPr id="353" name="CustomShape 5"/>
          <p:cNvSpPr/>
          <p:nvPr/>
        </p:nvSpPr>
        <p:spPr>
          <a:xfrm>
            <a:off x="313550" y="138924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ユースケース</a:t>
            </a:r>
            <a:endParaRPr lang="en-US" sz="2000" b="0" strike="noStrike" spc="-1" dirty="0">
              <a:latin typeface="Arial"/>
            </a:endParaRPr>
          </a:p>
        </p:txBody>
      </p:sp>
      <p:sp>
        <p:nvSpPr>
          <p:cNvPr id="355"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56" name="CustomShape 8"/>
          <p:cNvSpPr/>
          <p:nvPr/>
        </p:nvSpPr>
        <p:spPr>
          <a:xfrm>
            <a:off x="4289750" y="1957622"/>
            <a:ext cx="7424290" cy="38088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16000" lvl="1" indent="-221040">
              <a:lnSpc>
                <a:spcPct val="100000"/>
              </a:lnSpc>
              <a:buClr>
                <a:srgbClr val="879BAA"/>
              </a:buClr>
              <a:buFont typeface="Noto Sans Symbols"/>
              <a:buChar char="∙"/>
            </a:pPr>
            <a:r>
              <a:rPr lang="en-US" sz="1900" b="0" strike="noStrike" spc="-1" dirty="0">
                <a:solidFill>
                  <a:srgbClr val="000000"/>
                </a:solidFill>
                <a:latin typeface="Arial"/>
                <a:ea typeface="Arial"/>
              </a:rPr>
              <a:t>Decider agent reviews licenses found for this file</a:t>
            </a:r>
          </a:p>
          <a:p>
            <a:pPr marL="216000" lvl="1" indent="-221040">
              <a:lnSpc>
                <a:spcPct val="100000"/>
              </a:lnSpc>
              <a:buClr>
                <a:srgbClr val="879BAA"/>
              </a:buClr>
              <a:buFont typeface="Noto Sans Symbols"/>
              <a:buChar char="∙"/>
            </a:pPr>
            <a:r>
              <a:rPr lang="ja-JP" altLang="en-US" sz="1900" spc="-1" dirty="0"/>
              <a:t>決定機能が、このファイルに見つかったライセンスを確認</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en-US" altLang="ja-JP" sz="1900" spc="-1" dirty="0">
                <a:solidFill>
                  <a:srgbClr val="000000"/>
                </a:solidFill>
                <a:ea typeface="Arial"/>
              </a:rPr>
              <a:t>2</a:t>
            </a:r>
            <a:r>
              <a:rPr lang="ja-JP" altLang="en-US" sz="1900" spc="-1" dirty="0" err="1">
                <a:solidFill>
                  <a:srgbClr val="000000"/>
                </a:solidFill>
                <a:ea typeface="Arial"/>
              </a:rPr>
              <a:t>つの</a:t>
            </a:r>
            <a:r>
              <a:rPr lang="ja-JP" altLang="en-US" sz="1900" spc="-1" dirty="0">
                <a:solidFill>
                  <a:srgbClr val="000000"/>
                </a:solidFill>
                <a:ea typeface="Arial"/>
              </a:rPr>
              <a:t>異なるスキャナーからの識別されたライセンスに競合がない場合は、自動的に結果を適用できる。</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ja-JP" altLang="en-US" sz="1900" spc="-1" dirty="0">
                <a:solidFill>
                  <a:srgbClr val="000000"/>
                </a:solidFill>
                <a:latin typeface="Arial"/>
                <a:ea typeface="Arial"/>
              </a:rPr>
              <a:t>例えば決定機能にとって</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矛盾する状況が無い</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場合</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a:solidFill>
                  <a:srgbClr val="000000"/>
                </a:solidFill>
                <a:ea typeface="Arial"/>
              </a:rPr>
              <a:t>正規表現とテキスト比較、同じライセンス</a:t>
            </a:r>
            <a:endParaRPr lang="en-US" altLang="ja-JP" sz="1900" spc="-1" dirty="0">
              <a:solidFill>
                <a:srgbClr val="000000"/>
              </a:solidFill>
              <a:ea typeface="Arial"/>
            </a:endParaRPr>
          </a:p>
          <a:p>
            <a:pPr marL="406440" lvl="2" indent="-234000">
              <a:lnSpc>
                <a:spcPct val="100000"/>
              </a:lnSpc>
              <a:buClr>
                <a:srgbClr val="879BAA"/>
              </a:buClr>
              <a:buFont typeface="Noto Sans Symbols"/>
              <a:buChar char="∙"/>
            </a:pPr>
            <a:r>
              <a:rPr lang="ja-JP" altLang="en-US" sz="1900" spc="-1" dirty="0">
                <a:solidFill>
                  <a:srgbClr val="000000"/>
                </a:solidFill>
                <a:latin typeface="Arial"/>
                <a:ea typeface="Arial"/>
              </a:rPr>
              <a:t>そして</a:t>
            </a:r>
            <a:r>
              <a:rPr lang="ja-JP" altLang="en-US" sz="1900" spc="-1" dirty="0">
                <a:solidFill>
                  <a:srgbClr val="000000"/>
                </a:solidFill>
                <a:ea typeface="Arial"/>
              </a:rPr>
              <a:t>すべての正規表現の一致はテキストの一致の内側にある</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a:solidFill>
                  <a:srgbClr val="000000"/>
                </a:solidFill>
                <a:ea typeface="Arial"/>
              </a:rPr>
              <a:t>ファイル内に他のライセンス情報が検出されない </a:t>
            </a:r>
            <a:r>
              <a:rPr lang="en-US" altLang="ja-JP" sz="1900" spc="-1" dirty="0">
                <a:solidFill>
                  <a:srgbClr val="000000"/>
                </a:solidFill>
                <a:ea typeface="Arial"/>
              </a:rPr>
              <a:t>- &gt;</a:t>
            </a:r>
            <a:r>
              <a:rPr lang="ja-JP" altLang="en-US" sz="1900" spc="-1" dirty="0">
                <a:solidFill>
                  <a:srgbClr val="000000"/>
                </a:solidFill>
                <a:ea typeface="Arial"/>
              </a:rPr>
              <a:t>レビューは不要</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en-US" altLang="ja-JP" sz="1900" spc="-1" dirty="0">
                <a:solidFill>
                  <a:srgbClr val="000000"/>
                </a:solidFill>
                <a:ea typeface="Arial"/>
              </a:rPr>
              <a:t>3</a:t>
            </a:r>
            <a:r>
              <a:rPr lang="ja-JP" altLang="en-US" sz="1900" spc="-1" dirty="0">
                <a:solidFill>
                  <a:srgbClr val="000000"/>
                </a:solidFill>
                <a:ea typeface="Arial"/>
              </a:rPr>
              <a:t>つめのスキャナーである</a:t>
            </a:r>
            <a:r>
              <a:rPr lang="en-US" altLang="ja-JP" sz="1900" spc="-1" dirty="0" err="1">
                <a:solidFill>
                  <a:srgbClr val="000000"/>
                </a:solidFill>
                <a:ea typeface="Arial"/>
              </a:rPr>
              <a:t>Ninka</a:t>
            </a:r>
            <a:r>
              <a:rPr lang="ja-JP" altLang="en-US" sz="1900" spc="-1" dirty="0">
                <a:solidFill>
                  <a:srgbClr val="000000"/>
                </a:solidFill>
                <a:ea typeface="Arial"/>
              </a:rPr>
              <a:t>でも同様の効果</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531540" y="126684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58" name="Google Shape;448;p51"/>
          <p:cNvPicPr/>
          <p:nvPr/>
        </p:nvPicPr>
        <p:blipFill>
          <a:blip r:embed="rId2"/>
          <a:stretch/>
        </p:blipFill>
        <p:spPr>
          <a:xfrm>
            <a:off x="6508080" y="1729440"/>
            <a:ext cx="4997160" cy="4026960"/>
          </a:xfrm>
          <a:prstGeom prst="rect">
            <a:avLst/>
          </a:prstGeom>
          <a:ln>
            <a:noFill/>
          </a:ln>
          <a:effectLst>
            <a:outerShdw>
              <a:srgbClr val="000000">
                <a:alpha val="40000"/>
              </a:srgbClr>
            </a:outerShdw>
          </a:effectLst>
        </p:spPr>
      </p:pic>
      <p:sp>
        <p:nvSpPr>
          <p:cNvPr id="35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自動決定機能を使う</a:t>
            </a:r>
            <a:endParaRPr lang="en-US" sz="3200" b="0" strike="noStrike" spc="-1" dirty="0">
              <a:latin typeface="Arial"/>
            </a:endParaRPr>
          </a:p>
        </p:txBody>
      </p:sp>
      <p:sp>
        <p:nvSpPr>
          <p:cNvPr id="360" name="CustomShape 3"/>
          <p:cNvSpPr/>
          <p:nvPr/>
        </p:nvSpPr>
        <p:spPr>
          <a:xfrm>
            <a:off x="1094400" y="1763640"/>
            <a:ext cx="5540400" cy="4030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1096560" y="2190960"/>
            <a:ext cx="5164560" cy="1573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latin typeface="Arial"/>
              </a:rPr>
              <a:t>アップロード時に自動決定を選択可</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a:solidFill>
                  <a:srgbClr val="000000"/>
                </a:solidFill>
                <a:ea typeface="Arial"/>
              </a:rPr>
              <a:t>自動決定機能のチェックボックスで</a:t>
            </a:r>
            <a:r>
              <a:rPr lang="en-US" altLang="ja-JP" sz="1900" spc="-1" dirty="0" err="1">
                <a:solidFill>
                  <a:srgbClr val="000000"/>
                </a:solidFill>
                <a:ea typeface="Arial"/>
              </a:rPr>
              <a:t>Nomos</a:t>
            </a:r>
            <a:r>
              <a:rPr lang="ja-JP" altLang="en-US" sz="1900" spc="-1" dirty="0">
                <a:solidFill>
                  <a:srgbClr val="000000"/>
                </a:solidFill>
                <a:ea typeface="Arial"/>
              </a:rPr>
              <a:t>と</a:t>
            </a:r>
            <a:r>
              <a:rPr lang="en-US" altLang="ja-JP" sz="1900" spc="-1" dirty="0">
                <a:solidFill>
                  <a:srgbClr val="000000"/>
                </a:solidFill>
                <a:ea typeface="Arial"/>
              </a:rPr>
              <a:t>Monk</a:t>
            </a:r>
            <a:r>
              <a:rPr lang="ja-JP" altLang="en-US" sz="1900" spc="-1" dirty="0">
                <a:solidFill>
                  <a:srgbClr val="000000"/>
                </a:solidFill>
                <a:ea typeface="Arial"/>
              </a:rPr>
              <a:t>を選択</a:t>
            </a:r>
            <a:endParaRPr lang="en-US" altLang="ja-JP" sz="1900" spc="-1" dirty="0">
              <a:solidFill>
                <a:srgbClr val="000000"/>
              </a:solidFill>
              <a:ea typeface="Arial"/>
            </a:endParaRPr>
          </a:p>
          <a:p>
            <a:pPr marL="216000" lvl="1" indent="-234000">
              <a:lnSpc>
                <a:spcPct val="100000"/>
              </a:lnSpc>
              <a:spcBef>
                <a:spcPts val="1301"/>
              </a:spcBef>
              <a:buClr>
                <a:srgbClr val="879BAA"/>
              </a:buClr>
              <a:buFont typeface="Noto Sans Symbols"/>
              <a:buChar char="∙"/>
            </a:pPr>
            <a:r>
              <a:rPr lang="en-US" altLang="ja-JP" sz="1900" spc="-1" dirty="0" err="1">
                <a:solidFill>
                  <a:srgbClr val="000000"/>
                </a:solidFill>
                <a:ea typeface="Arial"/>
              </a:rPr>
              <a:t>Ninka</a:t>
            </a:r>
            <a:r>
              <a:rPr lang="ja-JP" altLang="en-US" sz="1900" spc="-1" dirty="0">
                <a:solidFill>
                  <a:srgbClr val="000000"/>
                </a:solidFill>
                <a:ea typeface="Arial"/>
              </a:rPr>
              <a:t>をインストールしてる場合は、</a:t>
            </a:r>
            <a:r>
              <a:rPr lang="en-US" altLang="ja-JP" sz="1900" spc="-1" dirty="0">
                <a:solidFill>
                  <a:srgbClr val="000000"/>
                </a:solidFill>
                <a:ea typeface="Arial"/>
              </a:rPr>
              <a:t>3</a:t>
            </a:r>
            <a:r>
              <a:rPr lang="ja-JP" altLang="en-US" sz="1900" spc="-1" dirty="0" err="1">
                <a:solidFill>
                  <a:srgbClr val="000000"/>
                </a:solidFill>
                <a:ea typeface="Arial"/>
              </a:rPr>
              <a:t>つの</a:t>
            </a:r>
            <a:r>
              <a:rPr lang="ja-JP" altLang="en-US" sz="1900" spc="-1" dirty="0">
                <a:solidFill>
                  <a:srgbClr val="000000"/>
                </a:solidFill>
                <a:ea typeface="Arial"/>
              </a:rPr>
              <a:t>スキャナすべての結果を考慮して選択可</a:t>
            </a:r>
            <a:endParaRPr lang="en-US" sz="1900" b="0" strike="noStrike" spc="-1" dirty="0">
              <a:latin typeface="Arial"/>
            </a:endParaRPr>
          </a:p>
        </p:txBody>
      </p:sp>
      <p:sp>
        <p:nvSpPr>
          <p:cNvPr id="362" name="CustomShape 5"/>
          <p:cNvSpPr/>
          <p:nvPr/>
        </p:nvSpPr>
        <p:spPr>
          <a:xfrm>
            <a:off x="1124280" y="1690920"/>
            <a:ext cx="4208008" cy="500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a:solidFill>
                  <a:srgbClr val="005F87"/>
                </a:solidFill>
                <a:uFillTx/>
                <a:latin typeface="Arial"/>
                <a:ea typeface="Arial"/>
              </a:rPr>
              <a:t>ユーザインターフェイス</a:t>
            </a:r>
            <a:endParaRPr lang="en-US" sz="2400" b="0" strike="noStrike" spc="-1" dirty="0">
              <a:latin typeface="Arial"/>
            </a:endParaRPr>
          </a:p>
        </p:txBody>
      </p:sp>
      <p:sp>
        <p:nvSpPr>
          <p:cNvPr id="363" name="CustomShape 6"/>
          <p:cNvSpPr/>
          <p:nvPr/>
        </p:nvSpPr>
        <p:spPr>
          <a:xfrm>
            <a:off x="8131698" y="4543200"/>
            <a:ext cx="3620502" cy="774720"/>
          </a:xfrm>
          <a:prstGeom prst="wedgeRoundRectCallout">
            <a:avLst>
              <a:gd name="adj1" fmla="val -33410"/>
              <a:gd name="adj2" fmla="val -102761"/>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altLang="ja-JP" sz="1200" b="1" spc="-1" dirty="0">
                <a:solidFill>
                  <a:srgbClr val="000000"/>
                </a:solidFill>
                <a:ea typeface="Arial"/>
              </a:rPr>
              <a:t> ... scanners matches if all Nomos findings are within the Monk findings </a:t>
            </a:r>
            <a:r>
              <a:rPr lang="ja-JP" altLang="en-US" sz="1200" b="1" spc="-1" dirty="0">
                <a:solidFill>
                  <a:srgbClr val="000000"/>
                </a:solidFill>
                <a:ea typeface="Arial"/>
              </a:rPr>
              <a:t>を選択</a:t>
            </a:r>
            <a:endParaRPr lang="en-US" sz="1200" b="0" strike="noStrike" spc="-1" dirty="0">
              <a:latin typeface="Arial"/>
            </a:endParaRPr>
          </a:p>
        </p:txBody>
      </p:sp>
      <p:sp>
        <p:nvSpPr>
          <p:cNvPr id="364" name="CustomShape 7"/>
          <p:cNvSpPr/>
          <p:nvPr/>
        </p:nvSpPr>
        <p:spPr>
          <a:xfrm>
            <a:off x="6559920" y="3865320"/>
            <a:ext cx="2651400" cy="185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自動決定機能</a:t>
            </a:r>
            <a:endParaRPr lang="en-US" sz="3200" b="0" strike="noStrike" spc="-1" dirty="0">
              <a:latin typeface="Arial"/>
            </a:endParaRPr>
          </a:p>
        </p:txBody>
      </p:sp>
      <p:sp>
        <p:nvSpPr>
          <p:cNvPr id="367" name="CustomShape 2"/>
          <p:cNvSpPr/>
          <p:nvPr/>
        </p:nvSpPr>
        <p:spPr>
          <a:xfrm>
            <a:off x="197990" y="1435928"/>
            <a:ext cx="7093800" cy="4923472"/>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buClr>
                <a:srgbClr val="000000"/>
              </a:buClr>
              <a:buFont typeface="Arial"/>
              <a:buAutoNum type="arabicPeriod"/>
            </a:pPr>
            <a:r>
              <a:rPr lang="ja-JP" altLang="en-US" sz="1900" b="1" spc="-1" dirty="0">
                <a:solidFill>
                  <a:srgbClr val="000000"/>
                </a:solidFill>
                <a:ea typeface="Arial"/>
              </a:rPr>
              <a:t>アップロード時に自動でライセンスの結論が選択される</a:t>
            </a:r>
            <a:endParaRPr lang="en-US" sz="1900" b="0" strike="noStrike" spc="-1" dirty="0">
              <a:latin typeface="Arial"/>
            </a:endParaRPr>
          </a:p>
          <a:p>
            <a:pPr marL="609480">
              <a:lnSpc>
                <a:spcPct val="115000"/>
              </a:lnSpc>
            </a:pPr>
            <a:r>
              <a:rPr lang="ja-JP" altLang="en-US" sz="1900" spc="-1" dirty="0"/>
              <a:t>アップロードフォームで、アップロードのオプションを選択するときに、どのファイル自動ライセンス決定機能を使うか選択できる</a:t>
            </a:r>
            <a:endParaRPr lang="en-US" sz="1900" b="0" strike="noStrike" spc="-1" dirty="0">
              <a:latin typeface="Arial"/>
            </a:endParaRPr>
          </a:p>
          <a:p>
            <a:pPr marL="609480" indent="-424440">
              <a:lnSpc>
                <a:spcPct val="115000"/>
              </a:lnSpc>
              <a:buClr>
                <a:srgbClr val="000000"/>
              </a:buClr>
              <a:buFont typeface="Arial"/>
              <a:buAutoNum type="arabicPeriod"/>
            </a:pPr>
            <a:r>
              <a:rPr lang="en-US" altLang="ja-JP" sz="1900" b="1" spc="-1" dirty="0">
                <a:solidFill>
                  <a:srgbClr val="000000"/>
                </a:solidFill>
                <a:latin typeface="Arial"/>
              </a:rPr>
              <a:t>2</a:t>
            </a:r>
            <a:r>
              <a:rPr lang="ja-JP" altLang="en-US" sz="1900" b="1" spc="-1" dirty="0" err="1">
                <a:solidFill>
                  <a:srgbClr val="000000"/>
                </a:solidFill>
                <a:latin typeface="Arial"/>
              </a:rPr>
              <a:t>つの</a:t>
            </a:r>
            <a:r>
              <a:rPr lang="ja-JP" altLang="en-US" sz="1900" b="1" spc="-1" dirty="0">
                <a:solidFill>
                  <a:srgbClr val="000000"/>
                </a:solidFill>
                <a:latin typeface="Arial"/>
              </a:rPr>
              <a:t>モードがある</a:t>
            </a:r>
            <a:endParaRPr lang="en-US" sz="1900" b="0" strike="noStrike" spc="-1" dirty="0">
              <a:latin typeface="Arial"/>
            </a:endParaRPr>
          </a:p>
          <a:p>
            <a:pPr marL="609480">
              <a:lnSpc>
                <a:spcPct val="115000"/>
              </a:lnSpc>
            </a:pPr>
            <a:r>
              <a:rPr lang="en-US" sz="1900" b="0" i="1" strike="noStrike" spc="-1" dirty="0">
                <a:solidFill>
                  <a:srgbClr val="000000"/>
                </a:solidFill>
                <a:latin typeface="Arial"/>
                <a:ea typeface="Arial"/>
              </a:rPr>
              <a:t>1: </a:t>
            </a:r>
            <a:r>
              <a:rPr lang="en-US" sz="1900" b="0" strike="noStrike" spc="-1" dirty="0">
                <a:solidFill>
                  <a:srgbClr val="000000"/>
                </a:solidFill>
                <a:latin typeface="Arial"/>
                <a:ea typeface="Arial"/>
              </a:rPr>
              <a:t>Monk </a:t>
            </a:r>
            <a:r>
              <a:rPr lang="ja-JP" altLang="en-US" sz="1900" spc="-1" dirty="0">
                <a:solidFill>
                  <a:srgbClr val="000000"/>
                </a:solidFill>
                <a:latin typeface="Arial"/>
                <a:ea typeface="Arial"/>
              </a:rPr>
              <a:t>テキストライセンス一致と</a:t>
            </a:r>
            <a:r>
              <a:rPr lang="en-US" sz="1900" b="0" strike="noStrike" spc="-1" dirty="0" err="1">
                <a:solidFill>
                  <a:srgbClr val="000000"/>
                </a:solidFill>
                <a:latin typeface="Arial"/>
                <a:ea typeface="Arial"/>
              </a:rPr>
              <a:t>Nomos</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正規表現一致が同じ部分にある。</a:t>
            </a:r>
            <a:r>
              <a:rPr lang="en-US" sz="1900" b="0" strike="noStrike" spc="-1" dirty="0">
                <a:solidFill>
                  <a:srgbClr val="000000"/>
                </a:solidFill>
                <a:latin typeface="Arial"/>
                <a:ea typeface="Arial"/>
              </a:rPr>
              <a:t>.</a:t>
            </a:r>
            <a:endParaRPr lang="en-US" sz="1900" b="0" strike="noStrike" spc="-1" dirty="0">
              <a:latin typeface="Arial"/>
            </a:endParaRPr>
          </a:p>
          <a:p>
            <a:pPr marL="609480">
              <a:lnSpc>
                <a:spcPct val="115000"/>
              </a:lnSpc>
            </a:pPr>
            <a:r>
              <a:rPr lang="en-US" sz="1900" i="1" spc="-1" dirty="0">
                <a:solidFill>
                  <a:srgbClr val="000000"/>
                </a:solidFill>
                <a:latin typeface="Arial"/>
                <a:ea typeface="Arial"/>
              </a:rPr>
              <a:t>2</a:t>
            </a:r>
            <a:r>
              <a:rPr lang="en-US" sz="1900" b="0" i="1" strike="noStrike" spc="-1" dirty="0">
                <a:solidFill>
                  <a:srgbClr val="000000"/>
                </a:solidFill>
                <a:latin typeface="Arial"/>
                <a:ea typeface="Arial"/>
              </a:rPr>
              <a:t>: </a:t>
            </a:r>
            <a:r>
              <a:rPr lang="en-US" sz="1900" b="0" strike="noStrike" spc="-1" dirty="0">
                <a:solidFill>
                  <a:srgbClr val="000000"/>
                </a:solidFill>
                <a:latin typeface="Arial"/>
                <a:ea typeface="Arial"/>
              </a:rPr>
              <a:t>Monk </a:t>
            </a:r>
            <a:r>
              <a:rPr lang="ja-JP" altLang="en-US" sz="1900" spc="-1" dirty="0">
                <a:solidFill>
                  <a:srgbClr val="000000"/>
                </a:solidFill>
                <a:latin typeface="Arial"/>
                <a:ea typeface="Arial"/>
              </a:rPr>
              <a:t>と</a:t>
            </a:r>
            <a:r>
              <a:rPr lang="en-US" sz="1900" b="0" strike="noStrike" spc="-1" dirty="0" err="1">
                <a:solidFill>
                  <a:srgbClr val="000000"/>
                </a:solidFill>
                <a:latin typeface="Arial"/>
                <a:ea typeface="Arial"/>
              </a:rPr>
              <a:t>Ninka</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と</a:t>
            </a:r>
            <a:r>
              <a:rPr lang="en-US" sz="1900" b="0" strike="noStrike" spc="-1" dirty="0">
                <a:solidFill>
                  <a:srgbClr val="000000"/>
                </a:solidFill>
                <a:latin typeface="Arial"/>
                <a:ea typeface="Arial"/>
              </a:rPr>
              <a:t> </a:t>
            </a:r>
            <a:r>
              <a:rPr lang="en-US" sz="1900" b="0" strike="noStrike" spc="-1" dirty="0" err="1">
                <a:solidFill>
                  <a:srgbClr val="000000"/>
                </a:solidFill>
                <a:latin typeface="Arial"/>
                <a:ea typeface="Arial"/>
              </a:rPr>
              <a:t>Nomos</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が同じライセンスを特定</a:t>
            </a:r>
            <a:endParaRPr lang="en-US" sz="1900" b="0" strike="noStrike" spc="-1" dirty="0">
              <a:latin typeface="Arial"/>
            </a:endParaRPr>
          </a:p>
          <a:p>
            <a:pPr marL="609480">
              <a:lnSpc>
                <a:spcPct val="115000"/>
              </a:lnSpc>
            </a:pPr>
            <a:r>
              <a:rPr lang="ja-JP" altLang="en-US" sz="1900" spc="-1" dirty="0">
                <a:solidFill>
                  <a:srgbClr val="000000"/>
                </a:solidFill>
                <a:latin typeface="Arial"/>
                <a:ea typeface="Arial"/>
              </a:rPr>
              <a:t>矛盾する場合</a:t>
            </a:r>
            <a:r>
              <a:rPr lang="en-US" sz="1900" b="0" strike="noStrike" spc="-1" dirty="0">
                <a:solidFill>
                  <a:srgbClr val="000000"/>
                </a:solidFill>
                <a:latin typeface="Arial"/>
                <a:ea typeface="Arial"/>
              </a:rPr>
              <a:t> (=</a:t>
            </a:r>
            <a:r>
              <a:rPr lang="ja-JP" altLang="en-US" sz="1900" spc="-1" dirty="0">
                <a:solidFill>
                  <a:srgbClr val="000000"/>
                </a:solidFill>
                <a:ea typeface="Arial"/>
              </a:rPr>
              <a:t>エージェント上で別の異なるライセンスが見つかる</a:t>
            </a:r>
            <a:r>
              <a:rPr lang="en-US" sz="1900" b="0" strike="noStrike" spc="-1" dirty="0">
                <a:solidFill>
                  <a:srgbClr val="000000"/>
                </a:solidFill>
                <a:latin typeface="Arial"/>
                <a:ea typeface="Arial"/>
              </a:rPr>
              <a:t>),</a:t>
            </a:r>
            <a:r>
              <a:rPr lang="ja-JP" altLang="en-US" sz="1900" spc="-1" dirty="0">
                <a:solidFill>
                  <a:srgbClr val="000000"/>
                </a:solidFill>
                <a:ea typeface="Arial"/>
              </a:rPr>
              <a:t>このファイルに決定は適用されない</a:t>
            </a:r>
            <a:endParaRPr lang="en-US" sz="1900" b="0" strike="noStrike" spc="-1" dirty="0">
              <a:latin typeface="Arial"/>
            </a:endParaRPr>
          </a:p>
          <a:p>
            <a:pPr marL="609480" indent="-424440">
              <a:lnSpc>
                <a:spcPct val="115000"/>
              </a:lnSpc>
              <a:buClr>
                <a:srgbClr val="000000"/>
              </a:buClr>
              <a:buFont typeface="Arial"/>
              <a:buAutoNum type="arabicPeriod"/>
            </a:pPr>
            <a:r>
              <a:rPr lang="ja-JP" altLang="en-US" sz="1900" b="1" spc="-1" dirty="0">
                <a:solidFill>
                  <a:srgbClr val="000000"/>
                </a:solidFill>
                <a:ea typeface="Arial"/>
              </a:rPr>
              <a:t>例を選んでライセンス結果を確認する</a:t>
            </a:r>
            <a:endParaRPr lang="en-US" sz="1900" b="0" strike="noStrike" spc="-1" dirty="0">
              <a:latin typeface="Arial"/>
            </a:endParaRPr>
          </a:p>
          <a:p>
            <a:pPr marL="609480">
              <a:lnSpc>
                <a:spcPct val="115000"/>
              </a:lnSpc>
            </a:pPr>
            <a:r>
              <a:rPr lang="ja-JP" altLang="en-US" sz="1900" spc="-1" dirty="0">
                <a:solidFill>
                  <a:srgbClr val="000000"/>
                </a:solidFill>
                <a:ea typeface="Arial"/>
              </a:rPr>
              <a:t>個々の結果を確認して、この機能に関する経験と理解を深めましょう。</a:t>
            </a:r>
            <a:endParaRPr lang="en-US" sz="1900" b="0" strike="noStrike" spc="-1" dirty="0">
              <a:latin typeface="Arial"/>
            </a:endParaRPr>
          </a:p>
        </p:txBody>
      </p:sp>
      <p:sp>
        <p:nvSpPr>
          <p:cNvPr id="368" name="CustomShape 3"/>
          <p:cNvSpPr/>
          <p:nvPr/>
        </p:nvSpPr>
        <p:spPr>
          <a:xfrm>
            <a:off x="7291790" y="1098472"/>
            <a:ext cx="4718978" cy="334508"/>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69" name="CustomShape 4"/>
          <p:cNvSpPr/>
          <p:nvPr/>
        </p:nvSpPr>
        <p:spPr>
          <a:xfrm>
            <a:off x="197990" y="109847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71"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2" name="CustomShape 7"/>
          <p:cNvSpPr/>
          <p:nvPr/>
        </p:nvSpPr>
        <p:spPr>
          <a:xfrm>
            <a:off x="7291790" y="1432980"/>
            <a:ext cx="4718978" cy="49264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05360">
              <a:lnSpc>
                <a:spcPct val="100000"/>
              </a:lnSpc>
              <a:buClr>
                <a:srgbClr val="000000"/>
              </a:buClr>
              <a:buFont typeface="Arial"/>
              <a:buChar char="●"/>
            </a:pPr>
            <a:r>
              <a:rPr lang="en-US" sz="1600" b="0" strike="noStrike" spc="-1" dirty="0">
                <a:solidFill>
                  <a:srgbClr val="000000"/>
                </a:solidFill>
                <a:latin typeface="Arial"/>
                <a:ea typeface="Arial"/>
              </a:rPr>
              <a:t>(</a:t>
            </a:r>
            <a:r>
              <a:rPr lang="en-US" altLang="ja-JP" sz="1600" spc="-1" dirty="0">
                <a:solidFill>
                  <a:srgbClr val="000000"/>
                </a:solidFill>
                <a:ea typeface="Arial"/>
              </a:rPr>
              <a:t>Apache 2.0</a:t>
            </a:r>
            <a:r>
              <a:rPr lang="ja-JP" altLang="en-US" sz="1600" spc="-1" dirty="0">
                <a:solidFill>
                  <a:srgbClr val="000000"/>
                </a:solidFill>
                <a:ea typeface="Arial"/>
              </a:rPr>
              <a:t>ヘッダを含むライセンスセットがアップロードされていると仮定</a:t>
            </a:r>
            <a:r>
              <a:rPr lang="en-US" altLang="ja-JP" sz="1600" spc="-1" dirty="0">
                <a:solidFill>
                  <a:srgbClr val="000000"/>
                </a:solidFill>
                <a:ea typeface="Arial"/>
              </a:rPr>
              <a:t>)</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latin typeface="Arial"/>
              </a:rPr>
              <a:t>ファイルアップロードへ行く</a:t>
            </a:r>
            <a:endParaRPr lang="en-US" sz="1600" b="0" strike="noStrike" spc="-1" dirty="0">
              <a:latin typeface="Arial"/>
            </a:endParaRPr>
          </a:p>
          <a:p>
            <a:pPr marL="609480" indent="-405360">
              <a:lnSpc>
                <a:spcPct val="100000"/>
              </a:lnSpc>
              <a:buClr>
                <a:srgbClr val="000000"/>
              </a:buClr>
              <a:buFont typeface="Arial"/>
              <a:buChar char="●"/>
            </a:pPr>
            <a:r>
              <a:rPr lang="en-US" sz="1600" b="0" strike="noStrike" spc="-1" dirty="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a:solidFill>
                  <a:srgbClr val="000000"/>
                </a:solidFill>
                <a:latin typeface="Arial"/>
                <a:ea typeface="Arial"/>
              </a:rPr>
              <a:t>,</a:t>
            </a:r>
            <a:r>
              <a:rPr lang="ja-JP" altLang="en-US" sz="1700" b="0" strike="noStrike" spc="-1" dirty="0">
                <a:solidFill>
                  <a:srgbClr val="000000"/>
                </a:solidFill>
                <a:latin typeface="Arial"/>
                <a:ea typeface="Arial"/>
              </a:rPr>
              <a:t>選択</a:t>
            </a:r>
            <a:endParaRPr lang="en-US" sz="1700" b="0" strike="noStrike" spc="-1" dirty="0">
              <a:latin typeface="Arial"/>
            </a:endParaRPr>
          </a:p>
          <a:p>
            <a:pPr marL="609480" indent="-405360">
              <a:lnSpc>
                <a:spcPct val="100000"/>
              </a:lnSpc>
              <a:buClr>
                <a:srgbClr val="000000"/>
              </a:buClr>
              <a:buFont typeface="Arial"/>
              <a:buChar char="●"/>
            </a:pPr>
            <a:r>
              <a:rPr lang="en-US" altLang="ja-JP" sz="1600" spc="-1" dirty="0" err="1">
                <a:solidFill>
                  <a:srgbClr val="000000"/>
                </a:solidFill>
                <a:ea typeface="Arial"/>
              </a:rPr>
              <a:t>Nomos</a:t>
            </a:r>
            <a:r>
              <a:rPr lang="ja-JP" altLang="en-US" sz="1600" spc="-1" dirty="0">
                <a:solidFill>
                  <a:srgbClr val="000000"/>
                </a:solidFill>
                <a:ea typeface="Arial"/>
              </a:rPr>
              <a:t>と</a:t>
            </a:r>
            <a:r>
              <a:rPr lang="en-US" altLang="ja-JP" sz="1600" spc="-1" dirty="0">
                <a:solidFill>
                  <a:srgbClr val="000000"/>
                </a:solidFill>
                <a:ea typeface="Arial"/>
              </a:rPr>
              <a:t>Monk</a:t>
            </a:r>
            <a:r>
              <a:rPr lang="ja-JP" altLang="en-US" sz="1600" spc="-1" dirty="0">
                <a:solidFill>
                  <a:srgbClr val="000000"/>
                </a:solidFill>
                <a:ea typeface="Arial"/>
              </a:rPr>
              <a:t>の組み合わせで、アップ</a:t>
            </a:r>
            <a:r>
              <a:rPr lang="en-US" altLang="ja-JP" sz="1600" spc="-1" dirty="0">
                <a:solidFill>
                  <a:srgbClr val="000000"/>
                </a:solidFill>
                <a:ea typeface="Arial"/>
              </a:rPr>
              <a:t>―</a:t>
            </a:r>
            <a:r>
              <a:rPr lang="ja-JP" altLang="en-US" sz="1600" spc="-1" dirty="0">
                <a:solidFill>
                  <a:srgbClr val="000000"/>
                </a:solidFill>
                <a:ea typeface="Arial"/>
              </a:rPr>
              <a:t>ロードして自動でライセンスの結論を出す</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latin typeface="Arial"/>
              </a:rPr>
              <a:t>アップロード</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ea typeface="Arial"/>
              </a:rPr>
              <a:t>ライセンスファイルブラウザで</a:t>
            </a:r>
            <a:br>
              <a:rPr lang="en-US" altLang="ja-JP" sz="1600" spc="-1" dirty="0">
                <a:solidFill>
                  <a:srgbClr val="000000"/>
                </a:solidFill>
                <a:ea typeface="Arial"/>
              </a:rPr>
            </a:br>
            <a:r>
              <a:rPr lang="ja-JP" altLang="en-US" sz="1600" spc="-1" dirty="0">
                <a:solidFill>
                  <a:srgbClr val="000000"/>
                </a:solidFill>
                <a:ea typeface="Arial"/>
              </a:rPr>
              <a:t>結果レビュー</a:t>
            </a: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レポート機能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a:solidFill>
                  <a:srgbClr val="000000"/>
                </a:solidFill>
                <a:ea typeface="Arial"/>
              </a:rPr>
              <a:t>FOSSology</a:t>
            </a:r>
            <a:r>
              <a:rPr lang="ja-JP" altLang="en-US" sz="3200" b="1" spc="-1" dirty="0">
                <a:solidFill>
                  <a:srgbClr val="000000"/>
                </a:solidFill>
                <a:ea typeface="Arial"/>
              </a:rPr>
              <a:t>を使った作業の流れ</a:t>
            </a:r>
            <a:endParaRPr lang="en-US" sz="3200" b="0" strike="noStrike" spc="-1" dirty="0">
              <a:latin typeface="Arial"/>
            </a:endParaRPr>
          </a:p>
        </p:txBody>
      </p:sp>
      <p:sp>
        <p:nvSpPr>
          <p:cNvPr id="18"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a:solidFill>
                  <a:srgbClr val="000000"/>
                </a:solidFill>
                <a:latin typeface="Arial"/>
                <a:ea typeface="Arial"/>
              </a:rPr>
              <a:t>圧縮済ソースコード</a:t>
            </a:r>
            <a:r>
              <a:rPr lang="en-US" sz="2000" b="0" strike="noStrike" spc="-1" dirty="0">
                <a:solidFill>
                  <a:srgbClr val="000000"/>
                </a:solidFill>
                <a:latin typeface="Arial"/>
                <a:ea typeface="Arial"/>
              </a:rPr>
              <a:t> </a:t>
            </a:r>
            <a:r>
              <a:rPr lang="ja-JP" altLang="en-US" sz="2000" b="0" strike="noStrike" spc="-1" dirty="0">
                <a:solidFill>
                  <a:srgbClr val="000000"/>
                </a:solidFill>
                <a:latin typeface="Arial"/>
                <a:ea typeface="Arial"/>
              </a:rPr>
              <a:t>アップロード</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a:latin typeface="Arial"/>
              </a:rPr>
              <a:t>選択した方法でライセンス関連</a:t>
            </a:r>
            <a:r>
              <a:rPr lang="ja-JP" altLang="en-US" sz="2000" spc="-1" dirty="0">
                <a:latin typeface="Arial"/>
              </a:rPr>
              <a:t>テキスト検索</a:t>
            </a:r>
            <a:endParaRPr lang="en-US" sz="2000" b="0" strike="noStrike" spc="-1" dirty="0">
              <a:latin typeface="Arial"/>
            </a:endParaRPr>
          </a:p>
          <a:p>
            <a:pPr marL="190440" indent="-202320">
              <a:lnSpc>
                <a:spcPct val="100000"/>
              </a:lnSpc>
              <a:buClr>
                <a:srgbClr val="879BAA"/>
              </a:buClr>
              <a:buFont typeface="Arial"/>
              <a:buChar char="•"/>
            </a:pPr>
            <a:r>
              <a:rPr lang="en-US" sz="2000" b="0" strike="noStrike" spc="-1" dirty="0">
                <a:solidFill>
                  <a:srgbClr val="000000"/>
                </a:solidFill>
                <a:latin typeface="Arial"/>
                <a:ea typeface="Arial"/>
              </a:rPr>
              <a:t>Copyrights, </a:t>
            </a:r>
            <a:r>
              <a:rPr lang="ja-JP" altLang="en-US" sz="2000" b="0" strike="noStrike" spc="-1" dirty="0">
                <a:solidFill>
                  <a:srgbClr val="000000"/>
                </a:solidFill>
                <a:latin typeface="Arial"/>
                <a:ea typeface="Arial"/>
              </a:rPr>
              <a:t>輸出管理情報</a:t>
            </a:r>
            <a:r>
              <a:rPr lang="en-US" sz="2000" b="0" strike="noStrike" spc="-1" dirty="0">
                <a:solidFill>
                  <a:srgbClr val="000000"/>
                </a:solidFill>
                <a:latin typeface="Arial"/>
                <a:ea typeface="Arial"/>
              </a:rPr>
              <a:t> (ECC), </a:t>
            </a:r>
            <a:r>
              <a:rPr lang="ja-JP" altLang="en-US" sz="2000" b="0" strike="noStrike" spc="-1" dirty="0">
                <a:solidFill>
                  <a:srgbClr val="000000"/>
                </a:solidFill>
                <a:latin typeface="Arial"/>
                <a:ea typeface="Arial"/>
              </a:rPr>
              <a:t>ユーザが探しているキーワード</a:t>
            </a:r>
            <a:r>
              <a:rPr lang="en-US" sz="2000" b="0" strike="noStrike" spc="-1" dirty="0">
                <a:solidFill>
                  <a:srgbClr val="000000"/>
                </a:solidFill>
                <a:latin typeface="Arial"/>
                <a:ea typeface="Arial"/>
              </a:rPr>
              <a:t> </a:t>
            </a:r>
            <a:r>
              <a:rPr lang="ja-JP" altLang="en-US" sz="2000" b="0" strike="noStrike" spc="-1" dirty="0">
                <a:solidFill>
                  <a:srgbClr val="000000"/>
                </a:solidFill>
                <a:latin typeface="Arial"/>
                <a:ea typeface="Arial"/>
              </a:rPr>
              <a:t>など</a:t>
            </a:r>
            <a:endParaRPr lang="en-US" sz="2000" b="0" strike="noStrike" spc="-1" dirty="0">
              <a:latin typeface="Arial"/>
            </a:endParaRPr>
          </a:p>
        </p:txBody>
      </p:sp>
      <p:sp>
        <p:nvSpPr>
          <p:cNvPr id="20"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a:solidFill>
                  <a:srgbClr val="000000"/>
                </a:solidFill>
                <a:latin typeface="Arial"/>
                <a:ea typeface="Arial"/>
              </a:rPr>
              <a:t>他の検出結果レビュー</a:t>
            </a:r>
            <a:r>
              <a:rPr lang="en-US" sz="2000" b="0" strike="noStrike" spc="-1" dirty="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a:solidFill>
                  <a:srgbClr val="000000"/>
                </a:solidFill>
                <a:latin typeface="Arial"/>
                <a:ea typeface="Arial"/>
              </a:rPr>
              <a:t>, ECC)</a:t>
            </a:r>
            <a:endParaRPr lang="en-US" sz="2000" b="0" strike="noStrike" spc="-1" dirty="0">
              <a:latin typeface="Arial"/>
            </a:endParaRPr>
          </a:p>
        </p:txBody>
      </p:sp>
      <p:sp>
        <p:nvSpPr>
          <p:cNvPr id="21"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“clearing”</a:t>
            </a: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の結果</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SPDX </a:t>
            </a:r>
            <a:r>
              <a:rPr lang="ja-JP" altLang="en-US" sz="2000" spc="-1" dirty="0">
                <a:solidFill>
                  <a:srgbClr val="000000"/>
                </a:solidFill>
                <a:latin typeface="ＭＳ ゴシック" panose="020B0609070205080204" pitchFamily="49" charset="-128"/>
                <a:ea typeface="ＭＳ ゴシック" panose="020B0609070205080204" pitchFamily="49" charset="-128"/>
              </a:rPr>
              <a:t>形式のレポート</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注意書き</a:t>
            </a:r>
            <a:r>
              <a:rPr lang="ja-JP" altLang="en-US" sz="2000" spc="-1" dirty="0">
                <a:solidFill>
                  <a:srgbClr val="000000"/>
                </a:solidFill>
                <a:latin typeface="ＭＳ ゴシック" panose="020B0609070205080204" pitchFamily="49" charset="-128"/>
                <a:ea typeface="ＭＳ ゴシック" panose="020B0609070205080204" pitchFamily="49" charset="-128"/>
              </a:rPr>
              <a:t>や</a:t>
            </a:r>
            <a:r>
              <a:rPr lang="en-US" sz="2000" b="0" strike="noStrike" spc="-1" dirty="0">
                <a:solidFill>
                  <a:srgbClr val="000000"/>
                </a:solidFill>
                <a:latin typeface="ＭＳ ゴシック" panose="020B0609070205080204" pitchFamily="49" charset="-128"/>
                <a:ea typeface="ＭＳ ゴシック" panose="020B0609070205080204" pitchFamily="49" charset="-128"/>
              </a:rPr>
              <a:t> readme </a:t>
            </a:r>
            <a:r>
              <a:rPr lang="ja-JP" altLang="en-US" sz="2000" spc="-1" dirty="0">
                <a:solidFill>
                  <a:srgbClr val="000000"/>
                </a:solidFill>
                <a:latin typeface="ＭＳ ゴシック" panose="020B0609070205080204" pitchFamily="49" charset="-128"/>
                <a:ea typeface="ＭＳ ゴシック" panose="020B0609070205080204" pitchFamily="49" charset="-128"/>
              </a:rPr>
              <a:t>ファイル作成</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err="1">
                <a:solidFill>
                  <a:srgbClr val="000000"/>
                </a:solidFill>
                <a:latin typeface="ＭＳ ゴシック" panose="020B0609070205080204" pitchFamily="49" charset="-128"/>
                <a:ea typeface="ＭＳ ゴシック" panose="020B0609070205080204" pitchFamily="49" charset="-128"/>
              </a:rPr>
              <a:t>debian</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-copyright</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22"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3"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4"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5"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6"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7"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a:solidFill>
                  <a:srgbClr val="000000"/>
                </a:solidFill>
                <a:latin typeface="ＭＳ Ｐゴシック" panose="020B0600070205080204" pitchFamily="50" charset="-128"/>
                <a:ea typeface="ＭＳ Ｐゴシック" panose="020B0600070205080204" pitchFamily="50" charset="-128"/>
              </a:rPr>
              <a:t>コンポーネント</a:t>
            </a:r>
            <a:br>
              <a:rPr lang="en-US" altLang="ja-JP" sz="1300" b="1" strike="noStrike" spc="-1" dirty="0">
                <a:solidFill>
                  <a:srgbClr val="000000"/>
                </a:solidFill>
                <a:latin typeface="ＭＳ Ｐゴシック" panose="020B0600070205080204" pitchFamily="50" charset="-128"/>
                <a:ea typeface="ＭＳ Ｐゴシック" panose="020B0600070205080204" pitchFamily="50" charset="-128"/>
              </a:rPr>
            </a:br>
            <a:r>
              <a:rPr lang="ja-JP" altLang="en-US" sz="1300" b="1" strike="noStrike" spc="-1" dirty="0">
                <a:solidFill>
                  <a:srgbClr val="000000"/>
                </a:solidFill>
                <a:latin typeface="ＭＳ Ｐゴシック" panose="020B0600070205080204" pitchFamily="50" charset="-128"/>
                <a:ea typeface="ＭＳ Ｐゴシック" panose="020B0600070205080204" pitchFamily="50" charset="-128"/>
              </a:rPr>
              <a:t>アップロード</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8"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a:solidFill>
                  <a:srgbClr val="000000"/>
                </a:solidFill>
                <a:latin typeface="ＭＳ Ｐゴシック" panose="020B0600070205080204" pitchFamily="50" charset="-128"/>
                <a:ea typeface="ＭＳ Ｐゴシック" panose="020B0600070205080204" pitchFamily="50" charset="-128"/>
              </a:rPr>
              <a:t>スキャニング方法</a:t>
            </a:r>
            <a:br>
              <a:rPr lang="en-US" altLang="ja-JP" sz="1300" b="1" spc="-1" dirty="0">
                <a:solidFill>
                  <a:srgbClr val="000000"/>
                </a:solidFill>
                <a:latin typeface="ＭＳ Ｐゴシック" panose="020B0600070205080204" pitchFamily="50" charset="-128"/>
                <a:ea typeface="ＭＳ Ｐゴシック" panose="020B0600070205080204" pitchFamily="50" charset="-128"/>
              </a:rPr>
            </a:br>
            <a:r>
              <a:rPr lang="ja-JP" altLang="en-US" sz="1300" b="1" spc="-1" dirty="0">
                <a:solidFill>
                  <a:srgbClr val="000000"/>
                </a:solidFill>
                <a:latin typeface="ＭＳ Ｐゴシック" panose="020B0600070205080204" pitchFamily="50" charset="-128"/>
                <a:ea typeface="ＭＳ Ｐゴシック" panose="020B0600070205080204" pitchFamily="50" charset="-128"/>
              </a:rPr>
              <a:t>選択</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9"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a:latin typeface="ＭＳ Ｐゴシック" panose="020B0600070205080204" pitchFamily="50" charset="-128"/>
                <a:ea typeface="ＭＳ Ｐゴシック" panose="020B0600070205080204" pitchFamily="50" charset="-128"/>
              </a:rPr>
              <a:t>結果レビュー</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0"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a:latin typeface="ＭＳ Ｐゴシック" panose="020B0600070205080204" pitchFamily="50" charset="-128"/>
                <a:ea typeface="ＭＳ Ｐゴシック" panose="020B0600070205080204" pitchFamily="50" charset="-128"/>
              </a:rPr>
              <a:t>レポート作成</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1"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a:latin typeface="ＭＳ ゴシック" panose="020B0609070205080204" pitchFamily="49" charset="-128"/>
                <a:ea typeface="ＭＳ ゴシック" panose="020B0609070205080204" pitchFamily="49" charset="-128"/>
              </a:rPr>
              <a:t>クライアントに</a:t>
            </a:r>
            <a:br>
              <a:rPr lang="en-US" altLang="ja-JP" sz="1300" b="0" strike="noStrike" spc="-1" dirty="0">
                <a:latin typeface="ＭＳ ゴシック" panose="020B0609070205080204" pitchFamily="49" charset="-128"/>
                <a:ea typeface="ＭＳ ゴシック" panose="020B0609070205080204" pitchFamily="49" charset="-128"/>
              </a:rPr>
            </a:br>
            <a:r>
              <a:rPr lang="ja-JP" altLang="en-US" sz="1300" b="0" strike="noStrike" spc="-1" dirty="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レポート機能</a:t>
            </a:r>
            <a:endParaRPr lang="en-US" sz="3200" b="0" strike="noStrike" spc="-1" dirty="0">
              <a:latin typeface="Arial"/>
            </a:endParaRPr>
          </a:p>
        </p:txBody>
      </p:sp>
      <p:sp>
        <p:nvSpPr>
          <p:cNvPr id="376"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spc="-1" dirty="0"/>
              <a:t>OSS</a:t>
            </a:r>
            <a:r>
              <a:rPr lang="ja-JP" altLang="en-US" sz="1600" spc="-1" dirty="0"/>
              <a:t>を配布するには、ライセンス関連情報を提供する必要があります。</a:t>
            </a:r>
            <a:endParaRPr lang="en-US" sz="1600" b="0" strike="noStrike" spc="-1" dirty="0">
              <a:latin typeface="Arial"/>
            </a:endParaRPr>
          </a:p>
        </p:txBody>
      </p:sp>
      <p:sp>
        <p:nvSpPr>
          <p:cNvPr id="377" name="CustomShape 3"/>
          <p:cNvSpPr/>
          <p:nvPr/>
        </p:nvSpPr>
        <p:spPr>
          <a:xfrm>
            <a:off x="4691520" y="1396980"/>
            <a:ext cx="7124760" cy="654972"/>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78" name="CustomShape 4"/>
          <p:cNvSpPr/>
          <p:nvPr/>
        </p:nvSpPr>
        <p:spPr>
          <a:xfrm>
            <a:off x="713160" y="1398420"/>
            <a:ext cx="3977280" cy="481215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すべてのパッケージが分析されて、告知ファイルの内容を取得するためにはどうすればよいか？</a:t>
            </a:r>
            <a:endParaRPr lang="en-US" sz="1900" b="0" strike="noStrike" spc="-1" dirty="0">
              <a:latin typeface="Arial"/>
            </a:endParaRPr>
          </a:p>
          <a:p>
            <a:pPr>
              <a:lnSpc>
                <a:spcPct val="100000"/>
              </a:lnSpc>
            </a:pPr>
            <a:endParaRPr lang="en-US" sz="1900" b="0" strike="noStrike" spc="-1" dirty="0">
              <a:latin typeface="Arial"/>
            </a:endParaRPr>
          </a:p>
        </p:txBody>
      </p:sp>
      <p:sp>
        <p:nvSpPr>
          <p:cNvPr id="379" name="CustomShape 5"/>
          <p:cNvSpPr/>
          <p:nvPr/>
        </p:nvSpPr>
        <p:spPr>
          <a:xfrm>
            <a:off x="713160" y="1396980"/>
            <a:ext cx="3750840" cy="654972"/>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ユースケース</a:t>
            </a:r>
            <a:endParaRPr lang="en-US" sz="2000" b="0" strike="noStrike" spc="-1" dirty="0">
              <a:latin typeface="Arial"/>
            </a:endParaRPr>
          </a:p>
        </p:txBody>
      </p:sp>
      <p:sp>
        <p:nvSpPr>
          <p:cNvPr id="381"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4691520" y="2051952"/>
            <a:ext cx="7294534" cy="415861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a:solidFill>
                  <a:srgbClr val="000000"/>
                </a:solidFill>
                <a:ea typeface="Arial"/>
              </a:rPr>
              <a:t>FOSSology</a:t>
            </a:r>
            <a:r>
              <a:rPr lang="ja-JP" altLang="en-US" sz="1900" spc="-1" dirty="0">
                <a:solidFill>
                  <a:srgbClr val="000000"/>
                </a:solidFill>
                <a:ea typeface="Arial"/>
              </a:rPr>
              <a:t>はオープンソースパッケージに関するライセンスと著作権情報を様々なフォーマットでエクスポートすることを可能にする：</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The Linux Foundation / OpenChain:</a:t>
            </a:r>
            <a:endParaRPr lang="en-US" sz="1900" b="0" strike="noStrike" spc="-1" dirty="0">
              <a:latin typeface="Arial"/>
            </a:endParaRPr>
          </a:p>
          <a:p>
            <a:pPr marL="546120" lvl="3" indent="-195840">
              <a:lnSpc>
                <a:spcPct val="100000"/>
              </a:lnSpc>
              <a:buClr>
                <a:srgbClr val="879BAA"/>
              </a:buClr>
              <a:buFont typeface="Noto Sans Symbols"/>
              <a:buChar char="∙"/>
            </a:pPr>
            <a:r>
              <a:rPr lang="en-US" sz="1900" b="0" strike="noStrike" spc="-1" dirty="0">
                <a:solidFill>
                  <a:srgbClr val="000000"/>
                </a:solidFill>
                <a:latin typeface="Arial"/>
                <a:ea typeface="Arial"/>
              </a:rPr>
              <a:t>SPDX 2.0   </a:t>
            </a:r>
            <a:r>
              <a:rPr lang="en-US" sz="1900" b="0" strike="noStrike" spc="-1" dirty="0" err="1">
                <a:solidFill>
                  <a:srgbClr val="000000"/>
                </a:solidFill>
                <a:latin typeface="Arial"/>
                <a:ea typeface="Arial"/>
              </a:rPr>
              <a:t>Tag:Value</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a:solidFill>
                  <a:srgbClr val="000000"/>
                </a:solidFill>
                <a:latin typeface="Arial"/>
                <a:ea typeface="Arial"/>
              </a:rPr>
              <a:t> RDF/XML</a:t>
            </a:r>
            <a:r>
              <a:rPr lang="ja-JP" altLang="en-US" sz="1900" b="0" strike="noStrike" spc="-1" dirty="0">
                <a:solidFill>
                  <a:srgbClr val="000000"/>
                </a:solidFill>
                <a:latin typeface="Arial"/>
                <a:ea typeface="Arial"/>
              </a:rPr>
              <a:t>両方でレポート</a:t>
            </a:r>
            <a:r>
              <a:rPr lang="en-US" sz="1900" b="0" strike="noStrike" spc="-1" dirty="0">
                <a:solidFill>
                  <a:srgbClr val="000000"/>
                </a:solidFill>
                <a:latin typeface="Arial"/>
                <a:ea typeface="Arial"/>
              </a:rPr>
              <a:t> </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Debian ecosystem: </a:t>
            </a:r>
            <a:r>
              <a:rPr lang="en-US" sz="1900" b="0" strike="noStrike" spc="-1" dirty="0">
                <a:solidFill>
                  <a:srgbClr val="000000"/>
                </a:solidFill>
                <a:latin typeface="Arial"/>
                <a:ea typeface="Arial"/>
              </a:rPr>
              <a:t>Debian-copyright (a.k.a. DEP5) </a:t>
            </a:r>
            <a:r>
              <a:rPr lang="ja-JP" altLang="en-US" sz="1900" spc="-1" dirty="0">
                <a:solidFill>
                  <a:srgbClr val="000000"/>
                </a:solidFill>
                <a:latin typeface="Arial"/>
                <a:ea typeface="Arial"/>
              </a:rPr>
              <a:t>ファイル</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For your use:</a:t>
            </a:r>
            <a:endParaRPr lang="en-US" sz="1900" b="0" strike="noStrike" spc="-1" dirty="0">
              <a:latin typeface="Arial"/>
            </a:endParaRPr>
          </a:p>
          <a:p>
            <a:pPr marL="546120" lvl="3" indent="-195840">
              <a:lnSpc>
                <a:spcPct val="100000"/>
              </a:lnSpc>
              <a:buClr>
                <a:srgbClr val="879BAA"/>
              </a:buClr>
              <a:buFont typeface="Noto Sans Symbols"/>
              <a:buChar char="∙"/>
            </a:pPr>
            <a:r>
              <a:rPr lang="ja-JP" altLang="en-US" sz="1900" spc="-1" dirty="0">
                <a:solidFill>
                  <a:srgbClr val="000000"/>
                </a:solidFill>
                <a:ea typeface="Arial"/>
              </a:rPr>
              <a:t>ファイル付きのライセンスのプレーンリスト</a:t>
            </a:r>
            <a:endParaRPr lang="en-US" altLang="ja-JP" sz="1900" spc="-1" dirty="0">
              <a:solidFill>
                <a:srgbClr val="000000"/>
              </a:solidFill>
              <a:ea typeface="Arial"/>
            </a:endParaRPr>
          </a:p>
          <a:p>
            <a:pPr marL="546120" lvl="3" indent="-195840">
              <a:lnSpc>
                <a:spcPct val="100000"/>
              </a:lnSpc>
              <a:buClr>
                <a:srgbClr val="879BAA"/>
              </a:buClr>
              <a:buFont typeface="Noto Sans Symbols"/>
              <a:buChar char="∙"/>
            </a:pPr>
            <a:r>
              <a:rPr lang="en-US" altLang="ja-JP" sz="1900" spc="-1" dirty="0">
                <a:solidFill>
                  <a:srgbClr val="000000"/>
                </a:solidFill>
                <a:ea typeface="Arial"/>
              </a:rPr>
              <a:t>Readme</a:t>
            </a:r>
            <a:r>
              <a:rPr lang="ja-JP" altLang="en-US" sz="1900" spc="-1" dirty="0">
                <a:solidFill>
                  <a:srgbClr val="000000"/>
                </a:solidFill>
                <a:ea typeface="Arial"/>
              </a:rPr>
              <a:t>ファイルまたは告知ファイルの内容の生成</a:t>
            </a:r>
            <a:endParaRPr lang="en-US" altLang="ja-JP" sz="1900" spc="-1" dirty="0">
              <a:solidFill>
                <a:srgbClr val="000000"/>
              </a:solidFill>
              <a:ea typeface="Arial"/>
            </a:endParaRPr>
          </a:p>
          <a:p>
            <a:pPr marL="546120" lvl="3" indent="-195840">
              <a:lnSpc>
                <a:spcPct val="100000"/>
              </a:lnSpc>
              <a:buClr>
                <a:srgbClr val="879BAA"/>
              </a:buClr>
              <a:buFont typeface="Noto Sans Symbols"/>
              <a:buChar char="∙"/>
            </a:pPr>
            <a:r>
              <a:rPr lang="ja-JP" altLang="en-US" sz="1900" spc="-1" dirty="0"/>
              <a:t>テンプレートベース（</a:t>
            </a:r>
            <a:r>
              <a:rPr lang="en-US" altLang="ja-JP" sz="1900" spc="-1" dirty="0"/>
              <a:t>twig</a:t>
            </a:r>
            <a:r>
              <a:rPr lang="ja-JP" altLang="en-US" sz="1900" spc="-1" dirty="0"/>
              <a:t>を使用）：自分のレポートで拡張</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731160" y="141300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84" name="Google Shape;494;p55"/>
          <p:cNvPicPr/>
          <p:nvPr/>
        </p:nvPicPr>
        <p:blipFill>
          <a:blip r:embed="rId2"/>
          <a:stretch/>
        </p:blipFill>
        <p:spPr>
          <a:xfrm>
            <a:off x="6635880" y="1766520"/>
            <a:ext cx="5181840" cy="4176000"/>
          </a:xfrm>
          <a:prstGeom prst="rect">
            <a:avLst/>
          </a:prstGeom>
          <a:ln>
            <a:noFill/>
          </a:ln>
          <a:effectLst>
            <a:outerShdw>
              <a:srgbClr val="000000">
                <a:alpha val="40000"/>
              </a:srgbClr>
            </a:outerShdw>
          </a:effectLst>
        </p:spPr>
      </p:pic>
      <p:sp>
        <p:nvSpPr>
          <p:cNvPr id="385" name="CustomShape 2"/>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レポート機能を使う</a:t>
            </a:r>
            <a:endParaRPr lang="en-US" sz="3200" b="0" strike="noStrike" spc="-1" dirty="0">
              <a:latin typeface="Arial"/>
            </a:endParaRPr>
          </a:p>
        </p:txBody>
      </p:sp>
      <p:sp>
        <p:nvSpPr>
          <p:cNvPr id="386" name="CustomShape 3"/>
          <p:cNvSpPr/>
          <p:nvPr/>
        </p:nvSpPr>
        <p:spPr>
          <a:xfrm>
            <a:off x="1096560" y="2190960"/>
            <a:ext cx="5164920" cy="245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latin typeface="Arial"/>
              </a:rPr>
              <a:t>全てのアップデートした項目がブラウザ中にリスト化される</a:t>
            </a:r>
            <a:endParaRPr lang="en-US" sz="1900" b="0" strike="noStrike" spc="-1" dirty="0">
              <a:latin typeface="Arial"/>
            </a:endParaRPr>
          </a:p>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アップロードされたすべてのアイテムのポップアップメニュー中の、さまざまなレポート項目の選択</a:t>
            </a:r>
            <a:r>
              <a:rPr lang="ja-JP" altLang="en-US" sz="1900" b="0" strike="noStrike" spc="-1" dirty="0">
                <a:solidFill>
                  <a:srgbClr val="000000"/>
                </a:solidFill>
                <a:latin typeface="Arial"/>
                <a:ea typeface="Arial"/>
              </a:rPr>
              <a:t>し、出力</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Debian-copyright, DEP5</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Readme, notice file</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RDF/XML</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a:t>
            </a:r>
            <a:r>
              <a:rPr lang="en-US" sz="1900" b="0" strike="noStrike" spc="-1" dirty="0" err="1">
                <a:solidFill>
                  <a:srgbClr val="000000"/>
                </a:solidFill>
                <a:latin typeface="Arial"/>
                <a:ea typeface="Arial"/>
              </a:rPr>
              <a:t>Tag:Value</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387" name="CustomShape 4"/>
          <p:cNvSpPr/>
          <p:nvPr/>
        </p:nvSpPr>
        <p:spPr>
          <a:xfrm>
            <a:off x="1124280" y="1700640"/>
            <a:ext cx="3550462" cy="19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ea typeface="Arial"/>
              </a:rPr>
              <a:t>ユーザインターフェイス</a:t>
            </a:r>
            <a:endParaRPr lang="en-US" sz="2400" b="0" strike="noStrike" spc="-1" dirty="0">
              <a:latin typeface="Arial"/>
            </a:endParaRPr>
          </a:p>
        </p:txBody>
      </p:sp>
      <p:sp>
        <p:nvSpPr>
          <p:cNvPr id="388" name="CustomShape 5"/>
          <p:cNvSpPr/>
          <p:nvPr/>
        </p:nvSpPr>
        <p:spPr>
          <a:xfrm>
            <a:off x="8962920" y="282996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FOSSology </a:t>
            </a:r>
            <a:r>
              <a:rPr lang="ja-JP" altLang="en-US" sz="3200" b="1" spc="-1" dirty="0">
                <a:solidFill>
                  <a:srgbClr val="000000"/>
                </a:solidFill>
                <a:latin typeface="Arial"/>
                <a:ea typeface="Arial"/>
              </a:rPr>
              <a:t>サーバ管理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0" y="0"/>
            <a:ext cx="12913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 Organizing Uploads, Users and Groups</a:t>
            </a:r>
            <a:endParaRPr lang="en-US" sz="3200" b="0" strike="noStrike" spc="-1" dirty="0">
              <a:latin typeface="Arial"/>
            </a:endParaRPr>
          </a:p>
        </p:txBody>
      </p:sp>
      <p:sp>
        <p:nvSpPr>
          <p:cNvPr id="393" name="CustomShape 2"/>
          <p:cNvSpPr/>
          <p:nvPr/>
        </p:nvSpPr>
        <p:spPr>
          <a:xfrm>
            <a:off x="469557" y="1532519"/>
            <a:ext cx="7452243" cy="482688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a:solidFill>
                  <a:srgbClr val="000000"/>
                </a:solidFill>
                <a:latin typeface="Arial"/>
                <a:ea typeface="Arial"/>
              </a:rPr>
              <a:t>フォルダの作成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ea typeface="Arial"/>
              </a:rPr>
              <a:t>フォルダ</a:t>
            </a:r>
            <a:r>
              <a:rPr lang="ja-JP" altLang="en-US" sz="1900" b="0" strike="noStrike" spc="-1" dirty="0">
                <a:solidFill>
                  <a:srgbClr val="000000"/>
                </a:solidFill>
                <a:latin typeface="Arial"/>
                <a:ea typeface="Arial"/>
              </a:rPr>
              <a:t>を使ってアップロード物を整理することが可能</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ソフトウェアグループごとにフォルダを作成できる（例：すべての</a:t>
            </a:r>
            <a:r>
              <a:rPr lang="en-US" altLang="ja-JP" sz="1900" spc="-1" dirty="0">
                <a:solidFill>
                  <a:srgbClr val="000000"/>
                </a:solidFill>
                <a:ea typeface="Arial"/>
              </a:rPr>
              <a:t>Apache</a:t>
            </a:r>
            <a:r>
              <a:rPr lang="ja-JP" altLang="en-US" sz="1900" spc="-1" dirty="0">
                <a:solidFill>
                  <a:srgbClr val="000000"/>
                </a:solidFill>
                <a:ea typeface="Arial"/>
              </a:rPr>
              <a:t>プロジェクト）</a:t>
            </a:r>
            <a:endParaRPr lang="en-US" altLang="ja-JP" sz="1900" spc="-1" dirty="0">
              <a:solidFill>
                <a:srgbClr val="000000"/>
              </a:solidFill>
              <a:ea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ea typeface="Arial"/>
              </a:rPr>
              <a:t>または、プロジェクト</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または</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プロダクトによって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a:solidFill>
                  <a:srgbClr val="000000"/>
                </a:solidFill>
                <a:latin typeface="Arial"/>
                <a:ea typeface="Arial"/>
              </a:rPr>
              <a:t>または、</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チームや</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そのなかの個人によって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i="1" spc="-1" dirty="0">
                <a:solidFill>
                  <a:srgbClr val="000000"/>
                </a:solidFill>
                <a:ea typeface="Arial"/>
              </a:rPr>
              <a:t>長期的展望：再利用可能なクリアされたコンポーネントのリポジトリを作成</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a:solidFill>
                  <a:srgbClr val="000000"/>
                </a:solidFill>
                <a:latin typeface="Arial"/>
                <a:ea typeface="Arial"/>
              </a:rPr>
              <a:t>ユーザーとグループ作成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a:solidFill>
                  <a:srgbClr val="000000"/>
                </a:solidFill>
                <a:latin typeface="Arial"/>
                <a:ea typeface="Arial"/>
              </a:rPr>
              <a:t>ユーザ作成</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既存ユーザ作成</a:t>
            </a:r>
            <a:r>
              <a:rPr lang="en-US" sz="1900" b="0" strike="noStrike" spc="-1" dirty="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グループ作成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ea typeface="Arial"/>
              </a:rPr>
              <a:t>一つのグループは他の</a:t>
            </a: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グループの </a:t>
            </a:r>
            <a:r>
              <a:rPr lang="en-US" altLang="ja-JP" sz="1900" b="0" strike="noStrike" spc="-1" dirty="0">
                <a:solidFill>
                  <a:srgbClr val="000000"/>
                </a:solidFill>
                <a:latin typeface="Arial"/>
                <a:ea typeface="Arial"/>
              </a:rPr>
              <a:t>”</a:t>
            </a:r>
            <a:r>
              <a:rPr lang="en-US" sz="1900" b="0" strike="noStrike" spc="-1" dirty="0">
                <a:solidFill>
                  <a:srgbClr val="000000"/>
                </a:solidFill>
                <a:latin typeface="Arial"/>
                <a:ea typeface="Arial"/>
              </a:rPr>
              <a:t>clearing” </a:t>
            </a:r>
            <a:r>
              <a:rPr lang="ja-JP" altLang="en-US" sz="1900" b="0" strike="noStrike" spc="-1" dirty="0">
                <a:solidFill>
                  <a:srgbClr val="000000"/>
                </a:solidFill>
                <a:latin typeface="Arial"/>
                <a:ea typeface="Arial"/>
              </a:rPr>
              <a:t>決定が見れない</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a:solidFill>
                  <a:srgbClr val="000000"/>
                </a:solidFill>
                <a:latin typeface="Arial"/>
                <a:ea typeface="Arial"/>
              </a:rPr>
              <a:t>「</a:t>
            </a:r>
            <a:r>
              <a:rPr lang="en-US" sz="1900" b="1" strike="noStrike" spc="-1" dirty="0">
                <a:solidFill>
                  <a:srgbClr val="000000"/>
                </a:solidFill>
                <a:latin typeface="Arial"/>
                <a:ea typeface="Arial"/>
              </a:rPr>
              <a:t>uploads and folders</a:t>
            </a:r>
            <a:r>
              <a:rPr lang="ja-JP" altLang="en-US" sz="1900" b="1" strike="noStrike" spc="-1" dirty="0">
                <a:solidFill>
                  <a:srgbClr val="000000"/>
                </a:solidFill>
                <a:latin typeface="Arial"/>
                <a:ea typeface="Arial"/>
              </a:rPr>
              <a:t>」に移動</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アクセス権限コピー</a:t>
            </a:r>
            <a:endParaRPr lang="en-US" sz="1900" b="0" strike="noStrike" spc="-1" dirty="0">
              <a:latin typeface="Arial"/>
            </a:endParaRPr>
          </a:p>
        </p:txBody>
      </p:sp>
      <p:sp>
        <p:nvSpPr>
          <p:cNvPr id="394" name="CustomShape 3"/>
          <p:cNvSpPr/>
          <p:nvPr/>
        </p:nvSpPr>
        <p:spPr>
          <a:xfrm>
            <a:off x="7921800" y="1199870"/>
            <a:ext cx="3688560" cy="338399"/>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95" name="CustomShape 4"/>
          <p:cNvSpPr/>
          <p:nvPr/>
        </p:nvSpPr>
        <p:spPr>
          <a:xfrm>
            <a:off x="469557" y="1199870"/>
            <a:ext cx="7452243" cy="32581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a:latin typeface="Arial"/>
              </a:rPr>
              <a:t>機能性</a:t>
            </a:r>
            <a:endParaRPr lang="en-US" sz="1900" b="0" strike="noStrike" spc="-1" dirty="0">
              <a:latin typeface="Arial"/>
            </a:endParaRPr>
          </a:p>
        </p:txBody>
      </p:sp>
      <p:sp>
        <p:nvSpPr>
          <p:cNvPr id="396" name="CustomShape 5"/>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7" name="CustomShape 6"/>
          <p:cNvSpPr/>
          <p:nvPr/>
        </p:nvSpPr>
        <p:spPr>
          <a:xfrm>
            <a:off x="7921800" y="1532520"/>
            <a:ext cx="3688560" cy="48268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ja-JP" altLang="en-US" sz="1900" spc="-1" dirty="0">
                <a:solidFill>
                  <a:srgbClr val="000000"/>
                </a:solidFill>
                <a:latin typeface="Arial"/>
              </a:rPr>
              <a:t>フォルダを作成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a:solidFill>
                  <a:srgbClr val="000000"/>
                </a:solidFill>
                <a:latin typeface="Arial"/>
              </a:rPr>
              <a:t>グループを作成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 group</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 group</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b="0" strike="noStrike" spc="-1" dirty="0">
                <a:latin typeface="Arial"/>
              </a:rPr>
              <a:t>ユーザを作成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Robert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Andreas (wind)</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Daniele (wind)</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a:t>
            </a:r>
            <a:r>
              <a:rPr lang="ja-JP" altLang="en-US" sz="3200" b="1" strike="noStrike" spc="-1" dirty="0">
                <a:solidFill>
                  <a:srgbClr val="000000"/>
                </a:solidFill>
                <a:latin typeface="Arial"/>
                <a:ea typeface="Arial"/>
              </a:rPr>
              <a:t>とは</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399" name="CustomShape 2"/>
          <p:cNvSpPr/>
          <p:nvPr/>
        </p:nvSpPr>
        <p:spPr>
          <a:xfrm>
            <a:off x="626760" y="1413000"/>
            <a:ext cx="1108152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i="1" strike="noStrike" spc="-1" dirty="0">
                <a:solidFill>
                  <a:srgbClr val="000000"/>
                </a:solidFill>
                <a:latin typeface="Arial"/>
                <a:ea typeface="Arial"/>
              </a:rPr>
              <a:t>A Web server application for license and copyright compliance of software components.</a:t>
            </a:r>
            <a:endParaRPr lang="en-US" sz="2000" b="0" strike="noStrike" spc="-1" dirty="0">
              <a:latin typeface="Arial"/>
            </a:endParaRPr>
          </a:p>
        </p:txBody>
      </p:sp>
      <p:sp>
        <p:nvSpPr>
          <p:cNvPr id="400" name="CustomShape 3"/>
          <p:cNvSpPr/>
          <p:nvPr/>
        </p:nvSpPr>
        <p:spPr>
          <a:xfrm>
            <a:off x="62676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401" name="CustomShape 4"/>
          <p:cNvSpPr/>
          <p:nvPr/>
        </p:nvSpPr>
        <p:spPr>
          <a:xfrm>
            <a:off x="62676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2008</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GPL-2.0</a:t>
            </a:r>
            <a:r>
              <a:rPr lang="ja-JP" altLang="en-US" sz="1900"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2015</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z="1900"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endParaRPr lang="en-US" sz="1900" b="0" strike="noStrike" spc="-1" dirty="0">
              <a:latin typeface="Arial"/>
            </a:endParaRPr>
          </a:p>
        </p:txBody>
      </p:sp>
      <p:sp>
        <p:nvSpPr>
          <p:cNvPr id="402" name="CustomShape 5"/>
          <p:cNvSpPr/>
          <p:nvPr/>
        </p:nvSpPr>
        <p:spPr>
          <a:xfrm>
            <a:off x="624024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40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04" name="CustomShape 7"/>
          <p:cNvSpPr/>
          <p:nvPr/>
        </p:nvSpPr>
        <p:spPr>
          <a:xfrm>
            <a:off x="624024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altLang="ja-JP" sz="2000" spc="-1" dirty="0">
                <a:solidFill>
                  <a:srgbClr val="000000"/>
                </a:solidFill>
                <a:latin typeface="ＭＳ ゴシック" panose="020B0609070205080204" pitchFamily="49" charset="-128"/>
                <a:ea typeface="ＭＳ ゴシック" panose="020B0609070205080204" pitchFamily="49" charset="-128"/>
              </a:rPr>
              <a:t>Web UI</a:t>
            </a:r>
            <a:r>
              <a:rPr lang="ja-JP" altLang="en-US" sz="2000" spc="-1" dirty="0">
                <a:solidFill>
                  <a:srgbClr val="000000"/>
                </a:solidFill>
                <a:latin typeface="ＭＳ ゴシック" panose="020B0609070205080204" pitchFamily="49" charset="-128"/>
                <a:ea typeface="ＭＳ ゴシック" panose="020B0609070205080204" pitchFamily="49" charset="-128"/>
              </a:rPr>
              <a:t>　以外に</a:t>
            </a:r>
            <a:r>
              <a:rPr lang="en-US" altLang="ja-JP" sz="2000" spc="-1" dirty="0">
                <a:solidFill>
                  <a:srgbClr val="000000"/>
                </a:solidFill>
                <a:latin typeface="ＭＳ ゴシック" panose="020B0609070205080204" pitchFamily="49" charset="-128"/>
                <a:ea typeface="ＭＳ ゴシック" panose="020B0609070205080204" pitchFamily="49" charset="-128"/>
              </a:rPr>
              <a:t>:</a:t>
            </a:r>
            <a:endParaRPr lang="en-US" altLang="ja-JP" sz="2000"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コマンドラインインターフェイス</a:t>
            </a:r>
            <a:endParaRPr lang="en-US" altLang="ja-JP" sz="2000"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a:latin typeface="Arial"/>
              </a:rPr>
              <a:t>基本的な一連の操作</a:t>
            </a:r>
            <a:endParaRPr lang="en-US" sz="3200" b="0" strike="noStrike" spc="-1" dirty="0">
              <a:latin typeface="Arial"/>
            </a:endParaRPr>
          </a:p>
        </p:txBody>
      </p:sp>
      <p:sp>
        <p:nvSpPr>
          <p:cNvPr id="406" name="CustomShape 2"/>
          <p:cNvSpPr/>
          <p:nvPr/>
        </p:nvSpPr>
        <p:spPr>
          <a:xfrm>
            <a:off x="721800" y="1413000"/>
            <a:ext cx="10941840" cy="457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pPr>
            <a:r>
              <a:rPr lang="en-US" altLang="ja-JP" sz="3000" b="1" strike="noStrike" spc="-1" dirty="0">
                <a:solidFill>
                  <a:srgbClr val="000000"/>
                </a:solidFill>
                <a:latin typeface="Arial"/>
                <a:ea typeface="Arial"/>
              </a:rPr>
              <a:t>FOSSology </a:t>
            </a:r>
            <a:r>
              <a:rPr lang="ja-JP" altLang="en-US" sz="3000" b="1" strike="noStrike" spc="-1" dirty="0">
                <a:solidFill>
                  <a:srgbClr val="000000"/>
                </a:solidFill>
                <a:latin typeface="Arial"/>
                <a:ea typeface="Arial"/>
              </a:rPr>
              <a:t>基本</a:t>
            </a:r>
            <a:r>
              <a:rPr lang="ja-JP" altLang="en-US" sz="3000" b="1" spc="-1" dirty="0">
                <a:solidFill>
                  <a:srgbClr val="000000"/>
                </a:solidFill>
                <a:latin typeface="Arial"/>
                <a:ea typeface="Arial"/>
              </a:rPr>
              <a:t>利用方法概要</a:t>
            </a:r>
            <a:endParaRPr lang="en-US" sz="3000" b="0" strike="noStrike" spc="-1" dirty="0">
              <a:latin typeface="Arial"/>
            </a:endParaRPr>
          </a:p>
          <a:p>
            <a:pPr marL="609480" indent="-456120">
              <a:lnSpc>
                <a:spcPct val="200000"/>
              </a:lnSpc>
              <a:spcBef>
                <a:spcPts val="1001"/>
              </a:spcBef>
              <a:buClr>
                <a:srgbClr val="000000"/>
              </a:buClr>
              <a:buFont typeface="Arial"/>
              <a:buChar char="■"/>
            </a:pPr>
            <a:r>
              <a:rPr lang="ja-JP" altLang="en-US" sz="2400" b="0" strike="noStrike" spc="-1" dirty="0">
                <a:latin typeface="Arial"/>
              </a:rPr>
              <a:t>オープンソースパッケージのアップロード</a:t>
            </a:r>
            <a:endParaRPr lang="en-US" sz="2400" b="0" strike="noStrike" spc="-1" dirty="0">
              <a:solidFill>
                <a:srgbClr val="000000"/>
              </a:solidFill>
              <a:latin typeface="Arial"/>
              <a:ea typeface="Arial"/>
            </a:endParaRPr>
          </a:p>
          <a:p>
            <a:pPr marL="609480" indent="-456120">
              <a:lnSpc>
                <a:spcPct val="200000"/>
              </a:lnSpc>
              <a:buClr>
                <a:srgbClr val="000000"/>
              </a:buClr>
              <a:buFont typeface="Arial"/>
              <a:buChar char="■"/>
            </a:pPr>
            <a:r>
              <a:rPr lang="ja-JP" altLang="en-US" sz="2400" spc="-1" dirty="0">
                <a:solidFill>
                  <a:srgbClr val="000000"/>
                </a:solidFill>
                <a:latin typeface="Arial"/>
              </a:rPr>
              <a:t>全てが明らかになるまでライセンス特定作業を行う（＝緑のドット）</a:t>
            </a:r>
            <a:endParaRPr lang="en-US" sz="2400" b="0" strike="noStrike" spc="-1" dirty="0">
              <a:latin typeface="Arial"/>
            </a:endParaRPr>
          </a:p>
          <a:p>
            <a:pPr marL="609480" indent="-456120">
              <a:lnSpc>
                <a:spcPct val="200000"/>
              </a:lnSpc>
              <a:buClr>
                <a:srgbClr val="000000"/>
              </a:buClr>
              <a:buFont typeface="Arial"/>
              <a:buChar char="■"/>
            </a:pPr>
            <a:r>
              <a:rPr lang="ja-JP" altLang="en-US" sz="2400" spc="-1" dirty="0">
                <a:solidFill>
                  <a:srgbClr val="000000"/>
                </a:solidFill>
                <a:latin typeface="Arial"/>
                <a:ea typeface="Arial"/>
              </a:rPr>
              <a:t>コピーライト修正、</a:t>
            </a:r>
            <a:r>
              <a:rPr lang="en-US" sz="2400" b="0" strike="noStrike" spc="-1" dirty="0">
                <a:solidFill>
                  <a:srgbClr val="000000"/>
                </a:solidFill>
                <a:latin typeface="Arial"/>
                <a:ea typeface="Arial"/>
              </a:rPr>
              <a:t> </a:t>
            </a:r>
            <a:r>
              <a:rPr lang="ja-JP" altLang="en-US" sz="2400" b="0" strike="noStrike" spc="-1" dirty="0">
                <a:solidFill>
                  <a:srgbClr val="000000"/>
                </a:solidFill>
                <a:latin typeface="Arial"/>
                <a:ea typeface="Arial"/>
              </a:rPr>
              <a:t>著作者ステートメント確認</a:t>
            </a:r>
            <a:endParaRPr lang="en-US" sz="2400" b="0" strike="noStrike" spc="-1" dirty="0">
              <a:solidFill>
                <a:srgbClr val="000000"/>
              </a:solidFill>
              <a:latin typeface="Arial"/>
              <a:ea typeface="Arial"/>
            </a:endParaRPr>
          </a:p>
          <a:p>
            <a:pPr marL="609480" indent="-456120">
              <a:lnSpc>
                <a:spcPct val="200000"/>
              </a:lnSpc>
              <a:buClr>
                <a:srgbClr val="000000"/>
              </a:buClr>
              <a:buFont typeface="Arial"/>
              <a:buChar char="■"/>
            </a:pPr>
            <a:r>
              <a:rPr lang="en-US" altLang="ja-JP" sz="2400" spc="-1" dirty="0">
                <a:solidFill>
                  <a:srgbClr val="000000"/>
                </a:solidFill>
                <a:latin typeface="Arial"/>
              </a:rPr>
              <a:t>ECC</a:t>
            </a:r>
            <a:r>
              <a:rPr lang="ja-JP" altLang="en-US" sz="2400" spc="-1" dirty="0">
                <a:solidFill>
                  <a:srgbClr val="000000"/>
                </a:solidFill>
                <a:latin typeface="Arial"/>
              </a:rPr>
              <a:t>の結果を確認</a:t>
            </a:r>
            <a:endParaRPr lang="en-US" sz="2400" b="0" strike="noStrike" spc="-1" dirty="0">
              <a:latin typeface="Arial"/>
            </a:endParaRPr>
          </a:p>
          <a:p>
            <a:pPr marL="609480" indent="-456120">
              <a:lnSpc>
                <a:spcPct val="200000"/>
              </a:lnSpc>
              <a:buClr>
                <a:srgbClr val="000000"/>
              </a:buClr>
              <a:buFont typeface="Arial"/>
              <a:buChar char="■"/>
            </a:pPr>
            <a:r>
              <a:rPr lang="ja-JP" altLang="en-US" sz="2400" b="0" strike="noStrike" spc="-1" dirty="0">
                <a:latin typeface="Arial"/>
              </a:rPr>
              <a:t>レポートのアウトプット作成 </a:t>
            </a:r>
            <a:r>
              <a:rPr lang="en-US" altLang="ja-JP" sz="2400" spc="-1" dirty="0">
                <a:solidFill>
                  <a:srgbClr val="000000"/>
                </a:solidFill>
                <a:ea typeface="Arial"/>
              </a:rPr>
              <a:t>(SPDX, Debian Copyright, Readme)</a:t>
            </a:r>
          </a:p>
          <a:p>
            <a:pPr marL="153360">
              <a:lnSpc>
                <a:spcPct val="200000"/>
              </a:lnSpc>
              <a:buClr>
                <a:srgbClr val="000000"/>
              </a:buClr>
            </a:pPr>
            <a:endParaRPr lang="en-US" sz="2400" b="0" strike="noStrike" spc="-1" dirty="0">
              <a:latin typeface="Arial"/>
            </a:endParaRPr>
          </a:p>
          <a:p>
            <a:pPr>
              <a:lnSpc>
                <a:spcPct val="115000"/>
              </a:lnSpc>
            </a:pPr>
            <a:endParaRPr lang="en-US" sz="2400" b="0" strike="noStrike" spc="-1" dirty="0">
              <a:latin typeface="Arial"/>
            </a:endParaRPr>
          </a:p>
          <a:p>
            <a:pPr>
              <a:lnSpc>
                <a:spcPct val="115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0" y="0"/>
            <a:ext cx="131288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基本的でない</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一連の</a:t>
            </a:r>
            <a:r>
              <a:rPr lang="ja-JP" altLang="en-US" sz="3200" b="1" spc="-1" dirty="0">
                <a:solidFill>
                  <a:srgbClr val="000000"/>
                </a:solidFill>
                <a:latin typeface="Arial"/>
                <a:ea typeface="Arial"/>
              </a:rPr>
              <a:t>ワークフロー</a:t>
            </a:r>
            <a:endParaRPr lang="en-US" sz="3200" b="0" strike="noStrike" spc="-1" dirty="0">
              <a:latin typeface="Arial"/>
            </a:endParaRPr>
          </a:p>
        </p:txBody>
      </p:sp>
      <p:sp>
        <p:nvSpPr>
          <p:cNvPr id="408" name="CustomShape 2"/>
          <p:cNvSpPr/>
          <p:nvPr/>
        </p:nvSpPr>
        <p:spPr>
          <a:xfrm>
            <a:off x="618120" y="1634040"/>
            <a:ext cx="709380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a:solidFill>
                  <a:srgbClr val="000000"/>
                </a:solidFill>
                <a:latin typeface="ＭＳ ゴシック" panose="020B0609070205080204" pitchFamily="49" charset="-128"/>
                <a:ea typeface="ＭＳ ゴシック" panose="020B0609070205080204" pitchFamily="49" charset="-128"/>
              </a:rPr>
              <a:t>FOSSology </a:t>
            </a:r>
            <a:r>
              <a:rPr lang="ja-JP" altLang="en-US" sz="1900" b="1" spc="-1" dirty="0">
                <a:solidFill>
                  <a:srgbClr val="000000"/>
                </a:solidFill>
                <a:latin typeface="ＭＳ ゴシック" panose="020B0609070205080204" pitchFamily="49" charset="-128"/>
                <a:ea typeface="ＭＳ ゴシック" panose="020B0609070205080204" pitchFamily="49" charset="-128"/>
              </a:rPr>
              <a:t>を最初から最後まで使ってみる</a:t>
            </a:r>
            <a:endParaRPr lang="en-US" sz="1900" b="1"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アップロードから</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endParaRPr lang="en-US" sz="1900" b="1"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レポートの作成まで</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SPDX</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 </a:t>
            </a: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いろいろな選択肢がある</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アップロードされたファイルをライセンスブラウザで確認</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en-US" altLang="ja-JP" sz="1900" b="1" spc="-1" dirty="0">
                <a:latin typeface="ＭＳ ゴシック" panose="020B0609070205080204" pitchFamily="49" charset="-128"/>
                <a:ea typeface="ＭＳ ゴシック" panose="020B0609070205080204" pitchFamily="49" charset="-128"/>
              </a:rPr>
              <a:t>Aggregated view</a:t>
            </a:r>
            <a:r>
              <a:rPr lang="ja-JP" altLang="en-US" sz="1900" b="1" spc="-1" dirty="0">
                <a:latin typeface="ＭＳ ゴシック" panose="020B0609070205080204" pitchFamily="49" charset="-128"/>
                <a:ea typeface="ＭＳ ゴシック" panose="020B0609070205080204" pitchFamily="49" charset="-128"/>
              </a:rPr>
              <a:t>で、検出されたライセンスをレビュー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en-US" sz="1900" b="1" strike="noStrike" spc="-1" dirty="0">
                <a:solidFill>
                  <a:srgbClr val="000000"/>
                </a:solidFill>
                <a:latin typeface="ＭＳ ゴシック" panose="020B0609070205080204" pitchFamily="49" charset="-128"/>
                <a:ea typeface="ＭＳ ゴシック" panose="020B0609070205080204" pitchFamily="49" charset="-128"/>
              </a:rPr>
              <a:t>“clearing”</a:t>
            </a: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作業を行う</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コピーライトのレビュー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必要な</a:t>
            </a: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レポートの作成</a:t>
            </a:r>
            <a:endParaRPr lang="en-US" sz="1900" b="1"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409" name="CustomShape 3"/>
          <p:cNvSpPr/>
          <p:nvPr/>
        </p:nvSpPr>
        <p:spPr>
          <a:xfrm>
            <a:off x="7711920" y="1295640"/>
            <a:ext cx="4076426"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410" name="CustomShape 4"/>
          <p:cNvSpPr/>
          <p:nvPr/>
        </p:nvSpPr>
        <p:spPr>
          <a:xfrm>
            <a:off x="618120" y="1295640"/>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a:latin typeface="Arial"/>
              </a:rPr>
              <a:t>機能性</a:t>
            </a:r>
            <a:endParaRPr lang="en-US" sz="1900" b="0" strike="noStrike" spc="-1" dirty="0">
              <a:latin typeface="Arial"/>
            </a:endParaRPr>
          </a:p>
        </p:txBody>
      </p:sp>
      <p:sp>
        <p:nvSpPr>
          <p:cNvPr id="412"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3" name="CustomShape 7"/>
          <p:cNvSpPr/>
          <p:nvPr/>
        </p:nvSpPr>
        <p:spPr>
          <a:xfrm>
            <a:off x="7711920" y="1634040"/>
            <a:ext cx="4076426"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a:solidFill>
                  <a:srgbClr val="000000"/>
                </a:solidFill>
                <a:latin typeface="Arial"/>
                <a:ea typeface="Arial"/>
              </a:rPr>
              <a:t>サンプルファイル</a:t>
            </a:r>
            <a:r>
              <a:rPr lang="en-US" sz="1700" b="0" strike="noStrike" spc="-1" dirty="0">
                <a:solidFill>
                  <a:srgbClr val="000000"/>
                </a:solidFill>
                <a:latin typeface="Arial"/>
                <a:ea typeface="Arial"/>
              </a:rPr>
              <a:t>, time-1.7.tar.gz</a:t>
            </a:r>
            <a:r>
              <a:rPr lang="ja-JP" altLang="en-US" sz="1700" b="0" strike="noStrike" spc="-1" dirty="0">
                <a:solidFill>
                  <a:srgbClr val="000000"/>
                </a:solidFill>
                <a:latin typeface="Arial"/>
                <a:ea typeface="Arial"/>
              </a:rPr>
              <a:t>をアップロード</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アップロードメニューでオプションを選択</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ブラウザに行き</a:t>
            </a:r>
            <a:r>
              <a:rPr lang="en-US" sz="1700" b="0" strike="noStrike" spc="-1" dirty="0">
                <a:solidFill>
                  <a:srgbClr val="000000"/>
                </a:solidFill>
                <a:latin typeface="Arial"/>
                <a:ea typeface="Arial"/>
              </a:rPr>
              <a:t>UI </a:t>
            </a:r>
            <a:r>
              <a:rPr lang="ja-JP" altLang="en-US" sz="1700" b="0" strike="noStrike" spc="-1" dirty="0">
                <a:solidFill>
                  <a:srgbClr val="000000"/>
                </a:solidFill>
                <a:latin typeface="Arial"/>
                <a:ea typeface="Arial"/>
              </a:rPr>
              <a:t>上でレビュー</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アップロード時にドロップダウンメニューからライセンスを選択</a:t>
            </a:r>
            <a:endParaRPr lang="en-US" altLang="ja-JP" sz="1700" spc="-1" dirty="0">
              <a:solidFill>
                <a:srgbClr val="000000"/>
              </a:solidFill>
              <a:ea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Aggregated view</a:t>
            </a:r>
            <a:r>
              <a:rPr lang="ja-JP" altLang="en-US" sz="1700" spc="-1" dirty="0">
                <a:solidFill>
                  <a:srgbClr val="000000"/>
                </a:solidFill>
                <a:ea typeface="Arial"/>
              </a:rPr>
              <a:t>で、検出されたライセンスをレビューと単一ファイルビューを参照</a:t>
            </a:r>
            <a:r>
              <a:rPr lang="en-US" altLang="ja-JP" sz="1700" spc="-1" dirty="0">
                <a:solidFill>
                  <a:srgbClr val="000000"/>
                </a:solidFill>
                <a:ea typeface="Arial"/>
              </a:rPr>
              <a:t>:</a:t>
            </a:r>
            <a:r>
              <a:rPr lang="en-US" sz="1700" b="0" strike="noStrike" spc="-1" dirty="0">
                <a:solidFill>
                  <a:srgbClr val="000000"/>
                </a:solidFill>
                <a:latin typeface="Arial"/>
                <a:ea typeface="Arial"/>
              </a:rPr>
              <a:t> </a:t>
            </a:r>
            <a:r>
              <a:rPr lang="ja-JP" altLang="en-US" sz="1700" b="0" strike="noStrike" spc="-1" dirty="0">
                <a:solidFill>
                  <a:srgbClr val="000000"/>
                </a:solidFill>
                <a:latin typeface="Arial"/>
                <a:ea typeface="Arial"/>
              </a:rPr>
              <a:t>決定する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ea typeface="Arial"/>
              </a:rPr>
              <a:t>バルク機能の初使用</a:t>
            </a:r>
            <a:endParaRPr lang="en-US" altLang="ja-JP" sz="1700" spc="-1" dirty="0">
              <a:solidFill>
                <a:srgbClr val="000000"/>
              </a:solidFill>
              <a:ea typeface="Arial"/>
            </a:endParaRPr>
          </a:p>
          <a:p>
            <a:pPr marL="355680" lvl="2" indent="-195840">
              <a:lnSpc>
                <a:spcPct val="100000"/>
              </a:lnSpc>
              <a:buClr>
                <a:srgbClr val="879BAA"/>
              </a:buClr>
              <a:buFont typeface="Noto Sans Symbols"/>
              <a:buChar char="∙"/>
            </a:pPr>
            <a:r>
              <a:rPr lang="ja-JP" altLang="en-US" sz="1700" spc="-1" dirty="0">
                <a:solidFill>
                  <a:srgbClr val="000000"/>
                </a:solidFill>
                <a:ea typeface="Arial"/>
              </a:rPr>
              <a:t>著作権の箇所に移動し、見つかった一致を修正</a:t>
            </a:r>
            <a:endParaRPr lang="en-US" altLang="ja-JP" sz="1700" spc="-1" dirty="0">
              <a:solidFill>
                <a:srgbClr val="000000"/>
              </a:solidFill>
              <a:ea typeface="Arial"/>
            </a:endParaRPr>
          </a:p>
          <a:p>
            <a:pPr marL="355680" lvl="2" indent="-195840">
              <a:lnSpc>
                <a:spcPct val="100000"/>
              </a:lnSpc>
              <a:buClr>
                <a:srgbClr val="879BAA"/>
              </a:buClr>
              <a:buFont typeface="Noto Sans Symbols"/>
              <a:buChar char="∙"/>
            </a:pPr>
            <a:r>
              <a:rPr lang="en-US" sz="1700" b="0" strike="noStrike" spc="-1" dirty="0">
                <a:solidFill>
                  <a:srgbClr val="000000"/>
                </a:solidFill>
                <a:latin typeface="Arial"/>
                <a:ea typeface="Arial"/>
              </a:rPr>
              <a:t>ECC</a:t>
            </a:r>
            <a:r>
              <a:rPr lang="ja-JP" altLang="en-US" sz="1700" b="0" strike="noStrike" spc="-1" dirty="0">
                <a:solidFill>
                  <a:srgbClr val="000000"/>
                </a:solidFill>
                <a:latin typeface="Arial"/>
                <a:ea typeface="Arial"/>
              </a:rPr>
              <a:t>も同様</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t>ドロップダウンから出力を選択</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 Major Takeaways</a:t>
            </a:r>
            <a:endParaRPr lang="en-US" sz="3200" b="0" strike="noStrike" spc="-1" dirty="0">
              <a:latin typeface="Arial"/>
            </a:endParaRPr>
          </a:p>
        </p:txBody>
      </p:sp>
      <p:sp>
        <p:nvSpPr>
          <p:cNvPr id="415" name="CustomShape 2"/>
          <p:cNvSpPr/>
          <p:nvPr/>
        </p:nvSpPr>
        <p:spPr>
          <a:xfrm>
            <a:off x="624240" y="990540"/>
            <a:ext cx="10941840" cy="487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a:solidFill>
                  <a:srgbClr val="000000"/>
                </a:solidFill>
                <a:latin typeface="Arial"/>
              </a:rPr>
              <a:t>オープンソースソフトウェア</a:t>
            </a:r>
            <a:endParaRPr lang="en-US" altLang="ja-JP" sz="3000" spc="-1" dirty="0">
              <a:latin typeface="Arial"/>
            </a:endParaRPr>
          </a:p>
          <a:p>
            <a:pPr marL="216000" lvl="1" indent="-290880">
              <a:lnSpc>
                <a:spcPct val="100000"/>
              </a:lnSpc>
              <a:spcBef>
                <a:spcPts val="1001"/>
              </a:spcBef>
              <a:buClr>
                <a:srgbClr val="879BAA"/>
              </a:buClr>
              <a:buFont typeface="Noto Sans Symbols"/>
              <a:buChar char="∙"/>
            </a:pPr>
            <a:r>
              <a:rPr lang="ja-JP" altLang="en-US" sz="3000" spc="-1" dirty="0">
                <a:solidFill>
                  <a:srgbClr val="000000"/>
                </a:solidFill>
                <a:latin typeface="Arial"/>
              </a:rPr>
              <a:t>ベンダーに縛られない。パートナー間で共有される</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a:solidFill>
                  <a:srgbClr val="000000"/>
                </a:solidFill>
                <a:latin typeface="Arial"/>
                <a:ea typeface="Arial"/>
              </a:rPr>
              <a:t>サーバーベースの</a:t>
            </a:r>
            <a:r>
              <a:rPr lang="en-US" sz="3000" b="1" strike="noStrike" spc="-1" dirty="0">
                <a:solidFill>
                  <a:srgbClr val="000000"/>
                </a:solidFill>
                <a:latin typeface="Arial"/>
                <a:ea typeface="Arial"/>
              </a:rPr>
              <a:t> Web </a:t>
            </a:r>
            <a:r>
              <a:rPr lang="ja-JP" altLang="en-US" sz="3000" b="1" spc="-1" dirty="0">
                <a:solidFill>
                  <a:srgbClr val="000000"/>
                </a:solidFill>
                <a:latin typeface="Arial"/>
                <a:ea typeface="Arial"/>
              </a:rPr>
              <a:t>アプリケーション</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ja-JP" altLang="en-US" sz="3000" spc="-1" dirty="0">
                <a:solidFill>
                  <a:srgbClr val="000000"/>
                </a:solidFill>
                <a:latin typeface="Arial"/>
                <a:ea typeface="Arial"/>
              </a:rPr>
              <a:t>マルチユーザ操作を可能にし、再利用を可能とする</a:t>
            </a:r>
            <a:r>
              <a:rPr lang="en-US" sz="3000" b="0" strike="noStrike" spc="-1" dirty="0">
                <a:solidFill>
                  <a:srgbClr val="000000"/>
                </a:solidFill>
                <a:latin typeface="Arial"/>
                <a:ea typeface="Arial"/>
              </a:rPr>
              <a:t> </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trike="noStrike" spc="-1" dirty="0">
                <a:solidFill>
                  <a:srgbClr val="000000"/>
                </a:solidFill>
                <a:latin typeface="Arial"/>
                <a:ea typeface="Arial"/>
              </a:rPr>
              <a:t>いい特徴がたくさん</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en-US" sz="3000" spc="-1" dirty="0">
                <a:solidFill>
                  <a:srgbClr val="000000"/>
                </a:solidFill>
                <a:latin typeface="Arial"/>
              </a:rPr>
              <a:t>OSS</a:t>
            </a:r>
            <a:r>
              <a:rPr lang="ja-JP" altLang="en-US" sz="3000" spc="-1" dirty="0">
                <a:solidFill>
                  <a:srgbClr val="000000"/>
                </a:solidFill>
                <a:latin typeface="Arial"/>
              </a:rPr>
              <a:t>コンポーネント解析の実際に行なう作業を減らす</a:t>
            </a:r>
            <a:endParaRPr lang="en-US" sz="3000" b="0" strike="noStrike" spc="-1" dirty="0">
              <a:latin typeface="Arial"/>
            </a:endParaRPr>
          </a:p>
          <a:p>
            <a:pPr>
              <a:lnSpc>
                <a:spcPct val="100000"/>
              </a:lnSpc>
              <a:spcBef>
                <a:spcPts val="1001"/>
              </a:spcBef>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731160" y="1149178"/>
            <a:ext cx="11459160" cy="5167022"/>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418" name="CustomShape 2"/>
          <p:cNvSpPr/>
          <p:nvPr/>
        </p:nvSpPr>
        <p:spPr>
          <a:xfrm>
            <a:off x="0" y="0"/>
            <a:ext cx="12668036"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お気に召しましたか？</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コントリビュート</a:t>
            </a:r>
            <a:r>
              <a:rPr lang="ja-JP" altLang="en-US" sz="3200" b="1" strike="noStrike" spc="-1" dirty="0">
                <a:solidFill>
                  <a:srgbClr val="000000"/>
                </a:solidFill>
                <a:latin typeface="Arial"/>
                <a:ea typeface="Arial"/>
              </a:rPr>
              <a:t>しません</a:t>
            </a:r>
            <a:r>
              <a:rPr lang="ja-JP" altLang="en-US" sz="3200" b="1" spc="-1" dirty="0">
                <a:solidFill>
                  <a:srgbClr val="000000"/>
                </a:solidFill>
                <a:latin typeface="Arial"/>
                <a:ea typeface="Arial"/>
              </a:rPr>
              <a:t>か</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419" name="CustomShape 3"/>
          <p:cNvSpPr/>
          <p:nvPr/>
        </p:nvSpPr>
        <p:spPr>
          <a:xfrm>
            <a:off x="1096560" y="1267200"/>
            <a:ext cx="4626000" cy="4672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40120">
              <a:spcBef>
                <a:spcPts val="1301"/>
              </a:spcBef>
              <a:buClr>
                <a:srgbClr val="879BAA"/>
              </a:buClr>
              <a:buFont typeface="Noto Sans Symbols"/>
              <a:buChar char="∙"/>
            </a:pPr>
            <a:r>
              <a:rPr lang="ja-JP" altLang="en-US" sz="2000" spc="-1" dirty="0">
                <a:solidFill>
                  <a:srgbClr val="000000"/>
                </a:solidFill>
              </a:rPr>
              <a:t>最新の公式サポートの一覧を見るには</a:t>
            </a:r>
            <a:r>
              <a:rPr lang="en-US" sz="2000" b="0" strike="noStrike" spc="-1" dirty="0">
                <a:solidFill>
                  <a:srgbClr val="000000"/>
                </a:solidFill>
                <a:latin typeface="Arial"/>
                <a:ea typeface="Arial"/>
              </a:rPr>
              <a:t> </a:t>
            </a:r>
            <a:r>
              <a:rPr lang="en-US" sz="2000" b="0" u="sng" strike="noStrike" spc="-1" dirty="0">
                <a:solidFill>
                  <a:srgbClr val="0563C1"/>
                </a:solidFill>
                <a:uFillTx/>
                <a:latin typeface="Arial"/>
                <a:ea typeface="Arial"/>
                <a:hlinkClick r:id="rId2"/>
              </a:rPr>
              <a:t>FOSSology.org</a:t>
            </a:r>
            <a:r>
              <a:rPr lang="en-US" sz="2000" b="0" strike="noStrike" spc="-1" dirty="0">
                <a:solidFill>
                  <a:srgbClr val="000000"/>
                </a:solidFill>
                <a:latin typeface="Arial"/>
                <a:ea typeface="Arial"/>
              </a:rPr>
              <a:t> </a:t>
            </a:r>
            <a:r>
              <a:rPr lang="ja-JP" altLang="en-US" sz="2000" b="0" strike="noStrike" spc="-1" dirty="0">
                <a:solidFill>
                  <a:srgbClr val="000000"/>
                </a:solidFill>
                <a:latin typeface="Arial"/>
                <a:ea typeface="Arial"/>
              </a:rPr>
              <a:t>を確認</a:t>
            </a:r>
            <a:r>
              <a:rPr lang="en-US" sz="2000" b="0" strike="noStrike" spc="-1" dirty="0">
                <a:solidFill>
                  <a:srgbClr val="000000"/>
                </a:solidFill>
                <a:latin typeface="Arial"/>
                <a:ea typeface="Arial"/>
              </a:rPr>
              <a:t>.</a:t>
            </a:r>
          </a:p>
          <a:p>
            <a:pPr marL="216000" lvl="1" indent="-240120">
              <a:lnSpc>
                <a:spcPct val="100000"/>
              </a:lnSpc>
              <a:spcBef>
                <a:spcPts val="1301"/>
              </a:spcBef>
              <a:buClr>
                <a:srgbClr val="879BAA"/>
              </a:buClr>
              <a:buFont typeface="Noto Sans Symbols"/>
              <a:buChar char="∙"/>
            </a:pPr>
            <a:r>
              <a:rPr lang="ja-JP" altLang="en-US" sz="2000" i="1" spc="-1" dirty="0">
                <a:solidFill>
                  <a:srgbClr val="000000"/>
                </a:solidFill>
                <a:latin typeface="Arial"/>
                <a:ea typeface="Arial"/>
              </a:rPr>
              <a:t>このリストにない</a:t>
            </a:r>
            <a:r>
              <a:rPr lang="en-US" sz="2000" b="0" i="1" strike="noStrike" spc="-1" dirty="0">
                <a:solidFill>
                  <a:srgbClr val="000000"/>
                </a:solidFill>
                <a:latin typeface="Arial"/>
                <a:ea typeface="Arial"/>
              </a:rPr>
              <a:t>? </a:t>
            </a:r>
            <a:r>
              <a:rPr lang="en-US" sz="2000" b="0" strike="noStrike" spc="-1" dirty="0">
                <a:solidFill>
                  <a:srgbClr val="000000"/>
                </a:solidFill>
                <a:latin typeface="Arial"/>
                <a:ea typeface="Arial"/>
              </a:rPr>
              <a:t>–</a:t>
            </a:r>
            <a:r>
              <a:rPr lang="ja-JP" altLang="en-US" sz="2000" spc="-1" dirty="0">
                <a:solidFill>
                  <a:srgbClr val="000000"/>
                </a:solidFill>
                <a:ea typeface="Arial"/>
              </a:rPr>
              <a:t>ロゴを入れてプロジェクトを支援することを検討してください</a:t>
            </a:r>
            <a:r>
              <a:rPr lang="en-US" sz="2000" b="0" strike="noStrike" spc="-1" dirty="0">
                <a:solidFill>
                  <a:srgbClr val="000000"/>
                </a:solidFill>
                <a:latin typeface="Arial"/>
                <a:ea typeface="Arial"/>
              </a:rPr>
              <a:t>.  </a:t>
            </a:r>
            <a:r>
              <a:rPr lang="ja-JP" altLang="en-US" sz="2000" spc="-1" dirty="0">
                <a:solidFill>
                  <a:srgbClr val="000000"/>
                </a:solidFill>
                <a:ea typeface="Arial"/>
              </a:rPr>
              <a:t>この中にロゴを入れるには下記ににメールを送ってください</a:t>
            </a:r>
            <a:endParaRPr lang="en-US" sz="2000" b="0" strike="noStrike" spc="-1" dirty="0">
              <a:solidFill>
                <a:srgbClr val="000000"/>
              </a:solidFill>
              <a:latin typeface="Arial"/>
              <a:ea typeface="Arial"/>
            </a:endParaRPr>
          </a:p>
          <a:p>
            <a:pPr marL="216000" lvl="1" indent="-240120">
              <a:lnSpc>
                <a:spcPct val="100000"/>
              </a:lnSpc>
              <a:spcBef>
                <a:spcPts val="1301"/>
              </a:spcBef>
              <a:buClr>
                <a:srgbClr val="879BAA"/>
              </a:buClr>
              <a:buFont typeface="Noto Sans Symbols"/>
              <a:buChar char="∙"/>
            </a:pPr>
            <a:r>
              <a:rPr lang="en-US" sz="2000" b="0" u="sng" strike="noStrike" spc="-1" dirty="0">
                <a:solidFill>
                  <a:srgbClr val="0563C1"/>
                </a:solidFill>
                <a:uFillTx/>
                <a:latin typeface="Arial"/>
                <a:ea typeface="Arial"/>
                <a:hlinkClick r:id="rId3"/>
              </a:rPr>
              <a:t>fossology-steering@fossology.org</a:t>
            </a:r>
            <a:r>
              <a:rPr lang="en-US" sz="2000" b="0" strike="noStrike" spc="-1" dirty="0">
                <a:solidFill>
                  <a:srgbClr val="000000"/>
                </a:solidFill>
                <a:latin typeface="Arial"/>
                <a:ea typeface="Arial"/>
              </a:rPr>
              <a:t>.</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en-US" sz="2000" b="0" strike="noStrike" spc="-1" dirty="0">
                <a:solidFill>
                  <a:srgbClr val="000000"/>
                </a:solidFill>
                <a:latin typeface="Arial"/>
                <a:ea typeface="Arial"/>
              </a:rPr>
              <a:t>Github</a:t>
            </a:r>
            <a:r>
              <a:rPr lang="ja-JP" altLang="en-US" sz="2000" b="0" strike="noStrike" spc="-1" dirty="0">
                <a:solidFill>
                  <a:srgbClr val="000000"/>
                </a:solidFill>
                <a:latin typeface="Arial"/>
                <a:ea typeface="Arial"/>
              </a:rPr>
              <a:t>に</a:t>
            </a:r>
            <a:r>
              <a:rPr lang="en-US" altLang="ja-JP" sz="2000" b="0" strike="noStrike" spc="-1" dirty="0">
                <a:solidFill>
                  <a:srgbClr val="000000"/>
                </a:solidFill>
                <a:latin typeface="Arial"/>
                <a:ea typeface="Arial"/>
              </a:rPr>
              <a:t>issue</a:t>
            </a:r>
            <a:r>
              <a:rPr lang="ja-JP" altLang="en-US" sz="2000" b="0" strike="noStrike" spc="-1" dirty="0">
                <a:solidFill>
                  <a:srgbClr val="000000"/>
                </a:solidFill>
                <a:latin typeface="Arial"/>
                <a:ea typeface="Arial"/>
              </a:rPr>
              <a:t>を報告してください</a:t>
            </a:r>
            <a:r>
              <a:rPr lang="en-US" sz="2000" b="0" strike="noStrike" spc="-1" dirty="0">
                <a:solidFill>
                  <a:srgbClr val="000000"/>
                </a:solidFill>
                <a:latin typeface="Arial"/>
                <a:ea typeface="Arial"/>
              </a:rPr>
              <a:t>: </a:t>
            </a:r>
            <a:r>
              <a:rPr lang="en-US" sz="2000" b="0" u="sng" strike="noStrike" spc="-1" dirty="0">
                <a:solidFill>
                  <a:srgbClr val="0563C1"/>
                </a:solidFill>
                <a:uFillTx/>
                <a:latin typeface="Arial"/>
                <a:ea typeface="Arial"/>
                <a:hlinkClick r:id="rId4"/>
              </a:rPr>
              <a:t>https://github.com/fossology/fossology</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ja-JP" altLang="en-US" sz="2000" spc="-1" dirty="0">
                <a:solidFill>
                  <a:srgbClr val="000000"/>
                </a:solidFill>
                <a:latin typeface="Arial"/>
                <a:ea typeface="Arial"/>
              </a:rPr>
              <a:t>そしてもちろん</a:t>
            </a:r>
            <a:r>
              <a:rPr lang="en-US" sz="2000" b="0" strike="noStrike" spc="-1" dirty="0">
                <a:solidFill>
                  <a:srgbClr val="000000"/>
                </a:solidFill>
                <a:latin typeface="Arial"/>
                <a:ea typeface="Arial"/>
              </a:rPr>
              <a:t>… FOSSology</a:t>
            </a:r>
            <a:r>
              <a:rPr lang="ja-JP" altLang="en-US" sz="2000" b="0" strike="noStrike" spc="-1" dirty="0">
                <a:solidFill>
                  <a:srgbClr val="000000"/>
                </a:solidFill>
                <a:latin typeface="Arial"/>
                <a:ea typeface="Arial"/>
              </a:rPr>
              <a:t>の機能拡張や向上のためのコードコントリビューションを歓迎します！</a:t>
            </a:r>
            <a:r>
              <a:rPr lang="en-US" sz="2000" b="0" strike="noStrike" spc="-1" dirty="0">
                <a:solidFill>
                  <a:srgbClr val="000000"/>
                </a:solidFill>
                <a:latin typeface="Arial"/>
                <a:ea typeface="Arial"/>
              </a:rPr>
              <a:t>  </a:t>
            </a:r>
          </a:p>
          <a:p>
            <a:pPr marL="216000" lvl="1" indent="-240120">
              <a:lnSpc>
                <a:spcPct val="100000"/>
              </a:lnSpc>
              <a:spcBef>
                <a:spcPts val="1001"/>
              </a:spcBef>
              <a:buClr>
                <a:srgbClr val="879BAA"/>
              </a:buClr>
              <a:buFont typeface="Noto Sans Symbols"/>
              <a:buChar char="∙"/>
            </a:pPr>
            <a:endParaRPr lang="en-US" sz="2000" b="0" strike="noStrike" spc="-1" dirty="0">
              <a:latin typeface="Arial"/>
            </a:endParaRPr>
          </a:p>
        </p:txBody>
      </p:sp>
      <p:pic>
        <p:nvPicPr>
          <p:cNvPr id="420" name="Google Shape;570;p62"/>
          <p:cNvPicPr/>
          <p:nvPr/>
        </p:nvPicPr>
        <p:blipFill>
          <a:blip r:embed="rId5"/>
          <a:stretch/>
        </p:blipFill>
        <p:spPr>
          <a:xfrm>
            <a:off x="6168240" y="1852200"/>
            <a:ext cx="5488920" cy="3878640"/>
          </a:xfrm>
          <a:prstGeom prst="rect">
            <a:avLst/>
          </a:prstGeom>
          <a:ln w="19080">
            <a:solidFill>
              <a:srgbClr val="434343"/>
            </a:solidFill>
            <a:round/>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2"/>
          <p:cNvSpPr/>
          <p:nvPr/>
        </p:nvSpPr>
        <p:spPr>
          <a:xfrm>
            <a:off x="0" y="152280"/>
            <a:ext cx="130734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この</a:t>
            </a:r>
            <a:r>
              <a:rPr lang="en-US" altLang="ja-JP" sz="3200" b="1" spc="-1" dirty="0">
                <a:solidFill>
                  <a:srgbClr val="000000"/>
                </a:solidFill>
                <a:latin typeface="Arial"/>
                <a:ea typeface="Arial"/>
              </a:rPr>
              <a:t>Fossology</a:t>
            </a:r>
            <a:r>
              <a:rPr lang="ja-JP" altLang="en-US" sz="3200" b="1" spc="-1" dirty="0">
                <a:solidFill>
                  <a:srgbClr val="000000"/>
                </a:solidFill>
                <a:latin typeface="Arial"/>
                <a:ea typeface="Arial"/>
              </a:rPr>
              <a:t>のトレーニング向上にご協力ください</a:t>
            </a:r>
            <a:r>
              <a:rPr lang="en-US" sz="3200" b="1" strike="noStrike" spc="-1" dirty="0">
                <a:solidFill>
                  <a:srgbClr val="000000"/>
                </a:solidFill>
                <a:latin typeface="Arial"/>
                <a:ea typeface="Arial"/>
              </a:rPr>
              <a:t> :-)</a:t>
            </a:r>
            <a:endParaRPr lang="en-US" sz="3200" b="0" strike="noStrike" spc="-1" dirty="0">
              <a:latin typeface="Arial"/>
            </a:endParaRPr>
          </a:p>
        </p:txBody>
      </p:sp>
      <p:sp>
        <p:nvSpPr>
          <p:cNvPr id="423" name="CustomShape 3"/>
          <p:cNvSpPr/>
          <p:nvPr/>
        </p:nvSpPr>
        <p:spPr>
          <a:xfrm>
            <a:off x="468720" y="1628280"/>
            <a:ext cx="11381410" cy="48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5000"/>
              </a:lnSpc>
            </a:pPr>
            <a:r>
              <a:rPr lang="ja-JP" altLang="en-US" sz="3000" b="0" strike="noStrike" spc="-1" dirty="0">
                <a:solidFill>
                  <a:srgbClr val="000000"/>
                </a:solidFill>
                <a:latin typeface="Arial"/>
                <a:ea typeface="Arial"/>
              </a:rPr>
              <a:t>このコース</a:t>
            </a:r>
            <a:r>
              <a:rPr lang="ja-JP" altLang="en-US" sz="3000" spc="-1" dirty="0">
                <a:solidFill>
                  <a:srgbClr val="000000"/>
                </a:solidFill>
                <a:latin typeface="Arial"/>
                <a:ea typeface="Arial"/>
              </a:rPr>
              <a:t>の質を上げるため</a:t>
            </a:r>
            <a:r>
              <a:rPr lang="ja-JP" altLang="en-US" sz="3000" b="0" strike="noStrike" spc="-1" dirty="0">
                <a:solidFill>
                  <a:srgbClr val="000000"/>
                </a:solidFill>
                <a:latin typeface="Arial"/>
                <a:ea typeface="Arial"/>
              </a:rPr>
              <a:t>、</a:t>
            </a:r>
            <a:r>
              <a:rPr lang="ja-JP" altLang="en-US" sz="3000" spc="-1" dirty="0">
                <a:solidFill>
                  <a:srgbClr val="000000"/>
                </a:solidFill>
                <a:latin typeface="Arial"/>
                <a:ea typeface="Arial"/>
              </a:rPr>
              <a:t>記入をお願いします</a:t>
            </a:r>
            <a:r>
              <a:rPr lang="en-US" sz="3000" b="0" strike="noStrike" spc="-1" dirty="0">
                <a:solidFill>
                  <a:srgbClr val="000000"/>
                </a:solidFill>
                <a:latin typeface="Arial"/>
                <a:ea typeface="Arial"/>
              </a:rPr>
              <a:t> :</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r>
              <a:rPr lang="en-US" sz="3000" b="0" u="sng" strike="noStrike" spc="-1" dirty="0">
                <a:solidFill>
                  <a:srgbClr val="0563C1"/>
                </a:solidFill>
                <a:uFillTx/>
                <a:latin typeface="Arial"/>
                <a:ea typeface="Arial"/>
                <a:hlinkClick r:id="rId2"/>
              </a:rPr>
              <a:t>https://goo.gl/QGR4B4</a:t>
            </a:r>
            <a:endParaRPr lang="en-US" sz="3000" b="0" strike="noStrike" spc="-1" dirty="0">
              <a:latin typeface="Arial"/>
            </a:endParaRPr>
          </a:p>
          <a:p>
            <a:pPr>
              <a:lnSpc>
                <a:spcPct val="115000"/>
              </a:lnSpc>
            </a:pPr>
            <a:endParaRPr lang="en-US" sz="3000" b="0" strike="noStrike" spc="-1" dirty="0">
              <a:solidFill>
                <a:srgbClr val="000000"/>
              </a:solidFill>
              <a:latin typeface="Arial"/>
              <a:ea typeface="Arial"/>
            </a:endParaRPr>
          </a:p>
          <a:p>
            <a:pPr>
              <a:lnSpc>
                <a:spcPct val="115000"/>
              </a:lnSpc>
            </a:pPr>
            <a:r>
              <a:rPr lang="ja-JP" altLang="en-US" sz="3000" spc="-1" dirty="0">
                <a:solidFill>
                  <a:srgbClr val="000000"/>
                </a:solidFill>
                <a:latin typeface="Arial"/>
              </a:rPr>
              <a:t>もし、あなたの</a:t>
            </a:r>
            <a:r>
              <a:rPr lang="en-US" altLang="ja-JP" sz="3000" spc="-1" dirty="0">
                <a:solidFill>
                  <a:srgbClr val="000000"/>
                </a:solidFill>
                <a:latin typeface="Arial"/>
              </a:rPr>
              <a:t>E</a:t>
            </a:r>
            <a:r>
              <a:rPr lang="ja-JP" altLang="en-US" sz="3000" spc="-1" dirty="0">
                <a:solidFill>
                  <a:srgbClr val="000000"/>
                </a:solidFill>
                <a:latin typeface="Arial"/>
              </a:rPr>
              <a:t>メールアドレスを入力して頂けたら、本日のスライドを折り返しメールいたします。</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31160" y="126792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06"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a:t>
            </a:r>
            <a:r>
              <a:rPr lang="ja-JP" altLang="en-US" sz="3200" b="1" strike="noStrike" spc="-1" dirty="0">
                <a:solidFill>
                  <a:srgbClr val="000000"/>
                </a:solidFill>
                <a:latin typeface="Arial"/>
                <a:ea typeface="Arial"/>
              </a:rPr>
              <a:t>効果的なユーザインターフェイス</a:t>
            </a:r>
            <a:endParaRPr lang="en-US" sz="3200" b="0" strike="noStrike" spc="-1" dirty="0">
              <a:latin typeface="Arial"/>
            </a:endParaRPr>
          </a:p>
        </p:txBody>
      </p:sp>
      <p:sp>
        <p:nvSpPr>
          <p:cNvPr id="207" name="CustomShape 3"/>
          <p:cNvSpPr/>
          <p:nvPr/>
        </p:nvSpPr>
        <p:spPr>
          <a:xfrm>
            <a:off x="944280" y="1962360"/>
            <a:ext cx="5173560" cy="1573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集中的に作業を行う箇所</a:t>
            </a:r>
            <a:r>
              <a:rPr lang="en-US" sz="1900"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レビューと訂正</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ユーザインターフェイスを通し過去数年多くの反復作業を一掃する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大量のパッケージをサポート</a:t>
            </a:r>
            <a:br>
              <a:rPr dirty="0">
                <a:latin typeface="ＭＳ ゴシック" panose="020B0609070205080204" pitchFamily="49" charset="-128"/>
                <a:ea typeface="ＭＳ ゴシック" panose="020B0609070205080204" pitchFamily="49" charset="-128"/>
              </a:rPr>
            </a:br>
            <a:r>
              <a:rPr lang="en-US" sz="1900" b="0" strike="noStrike" spc="-1" dirty="0">
                <a:solidFill>
                  <a:srgbClr val="000000"/>
                </a:solidFill>
                <a:latin typeface="ＭＳ ゴシック" panose="020B0609070205080204" pitchFamily="49" charset="-128"/>
                <a:ea typeface="ＭＳ ゴシック" panose="020B0609070205080204" pitchFamily="49" charset="-128"/>
              </a:rPr>
              <a:t>(10.000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ファイル以上</a:t>
            </a:r>
            <a:r>
              <a:rPr lang="en-US" sz="1900" b="0" strike="noStrike" spc="-1" dirty="0">
                <a:solidFill>
                  <a:srgbClr val="000000"/>
                </a:solidFill>
                <a:latin typeface="ＭＳ ゴシック" panose="020B0609070205080204" pitchFamily="49" charset="-128"/>
                <a:ea typeface="ＭＳ ゴシック" panose="020B0609070205080204" pitchFamily="49" charset="-128"/>
              </a:rPr>
              <a:t>,</a:t>
            </a:r>
            <a:br>
              <a:rPr lang="en-US" sz="1900" b="0" strike="noStrike" spc="-1" dirty="0">
                <a:solidFill>
                  <a:srgbClr val="000000"/>
                </a:solidFill>
                <a:latin typeface="ＭＳ ゴシック" panose="020B0609070205080204" pitchFamily="49" charset="-128"/>
                <a:ea typeface="ＭＳ ゴシック" panose="020B0609070205080204" pitchFamily="49" charset="-128"/>
              </a:rPr>
            </a:br>
            <a:r>
              <a:rPr lang="en-US" sz="19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spc="-1" dirty="0">
                <a:solidFill>
                  <a:srgbClr val="000000"/>
                </a:solidFill>
                <a:latin typeface="ＭＳ ゴシック" panose="020B0609070205080204" pitchFamily="49" charset="-128"/>
                <a:ea typeface="ＭＳ ゴシック" panose="020B0609070205080204" pitchFamily="49" charset="-128"/>
              </a:rPr>
              <a:t>例</a:t>
            </a:r>
            <a:r>
              <a:rPr lang="en-US" altLang="ja-JP" sz="1900" spc="-1" dirty="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Boost, Linux Kernel,…)</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spcAft>
                <a:spcPts val="1301"/>
              </a:spcAft>
            </a:pPr>
            <a:endParaRPr lang="en-US" sz="1900" b="0" strike="noStrike" spc="-1" dirty="0">
              <a:latin typeface="Arial"/>
            </a:endParaRPr>
          </a:p>
        </p:txBody>
      </p:sp>
      <p:sp>
        <p:nvSpPr>
          <p:cNvPr id="208" name="CustomShape 4"/>
          <p:cNvSpPr/>
          <p:nvPr/>
        </p:nvSpPr>
        <p:spPr>
          <a:xfrm>
            <a:off x="968400" y="1472040"/>
            <a:ext cx="212436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a:solidFill>
                  <a:srgbClr val="005F87"/>
                </a:solidFill>
                <a:uFillTx/>
                <a:latin typeface="Arial"/>
                <a:ea typeface="Arial"/>
              </a:rPr>
              <a:t>進化の軌跡</a:t>
            </a:r>
            <a:endParaRPr lang="en-US" sz="2400" b="0" strike="noStrike" spc="-1" dirty="0">
              <a:latin typeface="Arial"/>
            </a:endParaRPr>
          </a:p>
        </p:txBody>
      </p:sp>
      <p:pic>
        <p:nvPicPr>
          <p:cNvPr id="209" name="Google Shape;179;p28"/>
          <p:cNvPicPr/>
          <p:nvPr/>
        </p:nvPicPr>
        <p:blipFill>
          <a:blip r:embed="rId2"/>
          <a:stretch/>
        </p:blipFill>
        <p:spPr>
          <a:xfrm>
            <a:off x="6271560" y="1976400"/>
            <a:ext cx="2883960" cy="1892520"/>
          </a:xfrm>
          <a:prstGeom prst="rect">
            <a:avLst/>
          </a:prstGeom>
          <a:ln>
            <a:noFill/>
          </a:ln>
          <a:effectLst>
            <a:outerShdw>
              <a:srgbClr val="000000">
                <a:alpha val="40000"/>
              </a:srgbClr>
            </a:outerShdw>
          </a:effectLst>
        </p:spPr>
      </p:pic>
      <p:pic>
        <p:nvPicPr>
          <p:cNvPr id="210" name="Google Shape;180;p28"/>
          <p:cNvPicPr/>
          <p:nvPr/>
        </p:nvPicPr>
        <p:blipFill>
          <a:blip r:embed="rId3"/>
          <a:stretch/>
        </p:blipFill>
        <p:spPr>
          <a:xfrm>
            <a:off x="9297000" y="2001240"/>
            <a:ext cx="2883960" cy="1892520"/>
          </a:xfrm>
          <a:prstGeom prst="rect">
            <a:avLst/>
          </a:prstGeom>
          <a:ln>
            <a:noFill/>
          </a:ln>
          <a:effectLst>
            <a:outerShdw>
              <a:srgbClr val="000000">
                <a:alpha val="40000"/>
              </a:srgbClr>
            </a:outerShdw>
          </a:effectLst>
        </p:spPr>
      </p:pic>
      <p:pic>
        <p:nvPicPr>
          <p:cNvPr id="211" name="Google Shape;181;p28"/>
          <p:cNvPicPr/>
          <p:nvPr/>
        </p:nvPicPr>
        <p:blipFill>
          <a:blip r:embed="rId4"/>
          <a:stretch/>
        </p:blipFill>
        <p:spPr>
          <a:xfrm>
            <a:off x="6271560" y="4089600"/>
            <a:ext cx="2883960" cy="1892520"/>
          </a:xfrm>
          <a:prstGeom prst="rect">
            <a:avLst/>
          </a:prstGeom>
          <a:ln>
            <a:noFill/>
          </a:ln>
          <a:effectLst>
            <a:outerShdw>
              <a:srgbClr val="000000">
                <a:alpha val="40000"/>
              </a:srgbClr>
            </a:outerShdw>
          </a:effectLst>
        </p:spPr>
      </p:pic>
      <p:pic>
        <p:nvPicPr>
          <p:cNvPr id="212" name="Google Shape;182;p28"/>
          <p:cNvPicPr/>
          <p:nvPr/>
        </p:nvPicPr>
        <p:blipFill>
          <a:blip r:embed="rId5"/>
          <a:stretch/>
        </p:blipFill>
        <p:spPr>
          <a:xfrm>
            <a:off x="3246120" y="4089600"/>
            <a:ext cx="2883960" cy="1892520"/>
          </a:xfrm>
          <a:prstGeom prst="rect">
            <a:avLst/>
          </a:prstGeom>
          <a:ln>
            <a:noFill/>
          </a:ln>
          <a:effectLst>
            <a:outerShdw>
              <a:srgbClr val="000000">
                <a:alpha val="40000"/>
              </a:srgbClr>
            </a:outerShdw>
          </a:effectLst>
        </p:spPr>
      </p:pic>
      <p:pic>
        <p:nvPicPr>
          <p:cNvPr id="213" name="Google Shape;183;p28"/>
          <p:cNvPicPr/>
          <p:nvPr/>
        </p:nvPicPr>
        <p:blipFill>
          <a:blip r:embed="rId6"/>
          <a:stretch/>
        </p:blipFill>
        <p:spPr>
          <a:xfrm>
            <a:off x="9297000" y="4089600"/>
            <a:ext cx="2883960" cy="190908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0" y="203040"/>
            <a:ext cx="1292004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000" b="1" strike="noStrike" spc="-1" dirty="0">
                <a:solidFill>
                  <a:srgbClr val="000000"/>
                </a:solidFill>
                <a:latin typeface="ＭＳ ゴシック" panose="020B0609070205080204" pitchFamily="49" charset="-128"/>
                <a:ea typeface="ＭＳ ゴシック" panose="020B0609070205080204" pitchFamily="49" charset="-128"/>
              </a:rPr>
              <a:t>ご清聴ありがとうございました。</a:t>
            </a:r>
            <a:endParaRPr lang="en-US" sz="3000" b="0" strike="noStrike" spc="-1" dirty="0">
              <a:latin typeface="ＭＳ ゴシック" panose="020B0609070205080204" pitchFamily="49" charset="-128"/>
              <a:ea typeface="ＭＳ ゴシック" panose="020B0609070205080204" pitchFamily="49" charset="-128"/>
            </a:endParaRPr>
          </a:p>
        </p:txBody>
      </p:sp>
      <p:sp>
        <p:nvSpPr>
          <p:cNvPr id="425" name="CustomShape 2"/>
          <p:cNvSpPr/>
          <p:nvPr/>
        </p:nvSpPr>
        <p:spPr>
          <a:xfrm>
            <a:off x="626760" y="1413000"/>
            <a:ext cx="11081520" cy="213840"/>
          </a:xfrm>
          <a:prstGeom prst="rect">
            <a:avLst/>
          </a:prstGeom>
          <a:noFill/>
          <a:ln>
            <a:noFill/>
          </a:ln>
        </p:spPr>
        <p:style>
          <a:lnRef idx="0">
            <a:scrgbClr r="0" g="0" b="0"/>
          </a:lnRef>
          <a:fillRef idx="0">
            <a:scrgbClr r="0" g="0" b="0"/>
          </a:fillRef>
          <a:effectRef idx="0">
            <a:scrgbClr r="0" g="0" b="0"/>
          </a:effectRef>
          <a:fontRef idx="minor"/>
        </p:style>
      </p:sp>
      <p:sp>
        <p:nvSpPr>
          <p:cNvPr id="426" name="CustomShape 3"/>
          <p:cNvSpPr/>
          <p:nvPr/>
        </p:nvSpPr>
        <p:spPr>
          <a:xfrm>
            <a:off x="721080" y="1774440"/>
            <a:ext cx="10885320" cy="371088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52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0" strike="noStrike" spc="-1">
                <a:solidFill>
                  <a:srgbClr val="000000"/>
                </a:solidFill>
                <a:latin typeface="Open Sans"/>
                <a:ea typeface="Open Sans"/>
              </a:rPr>
              <a:t>CC-BY-SA 4.0</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Internet</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Github</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Further Links</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52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12190320" cy="126684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基本的な一連の作業</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再掲</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216" name="CustomShape 2"/>
          <p:cNvSpPr/>
          <p:nvPr/>
        </p:nvSpPr>
        <p:spPr>
          <a:xfrm>
            <a:off x="6277510" y="1634040"/>
            <a:ext cx="5640512" cy="466452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dirty="0"/>
              <a:t>サンプルファイルの</a:t>
            </a:r>
            <a:r>
              <a:rPr lang="en-US" altLang="ja-JP" dirty="0"/>
              <a:t>jakarta-oro-2.0.7</a:t>
            </a:r>
            <a:r>
              <a:rPr lang="ja-JP" altLang="en-US" dirty="0"/>
              <a:t>をアップロード</a:t>
            </a:r>
            <a:endParaRPr lang="en-US" altLang="ja-JP" dirty="0"/>
          </a:p>
          <a:p>
            <a:pPr marL="190440" lvl="1" indent="-208440">
              <a:lnSpc>
                <a:spcPct val="100000"/>
              </a:lnSpc>
              <a:buClr>
                <a:srgbClr val="879BAA"/>
              </a:buClr>
              <a:buFont typeface="Arial"/>
              <a:buChar char="•"/>
            </a:pPr>
            <a:r>
              <a:rPr lang="ja-JP" altLang="en-US" dirty="0"/>
              <a:t>アップロードの際にアップロードのオプションを選択</a:t>
            </a:r>
            <a:endParaRPr lang="en-US" altLang="ja-JP" dirty="0"/>
          </a:p>
          <a:p>
            <a:pPr marL="190440" lvl="1" indent="-208440">
              <a:lnSpc>
                <a:spcPct val="100000"/>
              </a:lnSpc>
              <a:buClr>
                <a:srgbClr val="879BAA"/>
              </a:buClr>
              <a:buFont typeface="Arial"/>
              <a:buChar char="•"/>
            </a:pPr>
            <a:r>
              <a:rPr lang="ja-JP" altLang="en-US" dirty="0"/>
              <a:t>ブラウズ画面からアップロード名をクリックしてライセンスブラウザ画面に行き、そこの</a:t>
            </a:r>
            <a:r>
              <a:rPr lang="en-US" altLang="ja-JP" dirty="0"/>
              <a:t>UI</a:t>
            </a:r>
            <a:r>
              <a:rPr lang="ja-JP" altLang="en-US" dirty="0"/>
              <a:t>を再確認 </a:t>
            </a:r>
            <a:r>
              <a:rPr lang="en-US" altLang="ja-JP" dirty="0"/>
              <a:t>(aggregated view)</a:t>
            </a:r>
          </a:p>
          <a:p>
            <a:pPr marL="190440" lvl="1" indent="-208440">
              <a:lnSpc>
                <a:spcPct val="100000"/>
              </a:lnSpc>
              <a:buClr>
                <a:srgbClr val="879BAA"/>
              </a:buClr>
              <a:buFont typeface="Arial"/>
              <a:buChar char="•"/>
            </a:pPr>
            <a:r>
              <a:rPr lang="ja-JP" altLang="en-US" dirty="0"/>
              <a:t>ブラウズ画面の </a:t>
            </a:r>
            <a:r>
              <a:rPr lang="en-US" altLang="ja-JP" dirty="0"/>
              <a:t>-- select action -- </a:t>
            </a:r>
            <a:r>
              <a:rPr lang="ja-JP" altLang="en-US" dirty="0"/>
              <a:t>メニューから </a:t>
            </a:r>
            <a:r>
              <a:rPr lang="en-US" altLang="ja-JP" dirty="0"/>
              <a:t>"Licenses" </a:t>
            </a:r>
            <a:r>
              <a:rPr lang="ja-JP" altLang="en-US" dirty="0"/>
              <a:t>を選択 </a:t>
            </a:r>
            <a:r>
              <a:rPr lang="en-US" altLang="ja-JP" dirty="0"/>
              <a:t>(single file view)</a:t>
            </a:r>
          </a:p>
          <a:p>
            <a:pPr marL="190440" lvl="1" indent="-208440">
              <a:lnSpc>
                <a:spcPct val="100000"/>
              </a:lnSpc>
              <a:buClr>
                <a:srgbClr val="879BAA"/>
              </a:buClr>
              <a:buFont typeface="Arial"/>
              <a:buChar char="•"/>
            </a:pPr>
            <a:r>
              <a:rPr lang="ja-JP" altLang="en-US" dirty="0"/>
              <a:t>ライセンスを決定して結果を適用 </a:t>
            </a:r>
            <a:r>
              <a:rPr lang="en-US" altLang="ja-JP" dirty="0"/>
              <a:t>(Submit)</a:t>
            </a:r>
          </a:p>
          <a:p>
            <a:pPr marL="647640" lvl="2" indent="-208440">
              <a:buClr>
                <a:srgbClr val="879BAA"/>
              </a:buClr>
              <a:buFont typeface="Arial"/>
              <a:buChar char="•"/>
            </a:pPr>
            <a:r>
              <a:rPr lang="ja-JP" altLang="en-US" dirty="0"/>
              <a:t>バルク機能の初利用</a:t>
            </a:r>
            <a:endParaRPr lang="en-US" altLang="ja-JP" dirty="0"/>
          </a:p>
          <a:p>
            <a:pPr marL="190440" lvl="1" indent="-208440">
              <a:lnSpc>
                <a:spcPct val="100000"/>
              </a:lnSpc>
              <a:buClr>
                <a:srgbClr val="879BAA"/>
              </a:buClr>
              <a:buFont typeface="Arial"/>
              <a:buChar char="•"/>
            </a:pPr>
            <a:r>
              <a:rPr lang="en-US" altLang="ja-JP" dirty="0"/>
              <a:t>Copyright </a:t>
            </a:r>
            <a:r>
              <a:rPr lang="ja-JP" altLang="en-US" dirty="0"/>
              <a:t>のリンクへ行き、検出結果を修正</a:t>
            </a:r>
            <a:endParaRPr lang="en-US" altLang="ja-JP" dirty="0"/>
          </a:p>
          <a:p>
            <a:pPr marL="647640" lvl="2" indent="-208440">
              <a:buClr>
                <a:srgbClr val="879BAA"/>
              </a:buClr>
              <a:buFont typeface="Arial"/>
              <a:buChar char="•"/>
            </a:pPr>
            <a:r>
              <a:rPr lang="en-US" altLang="ja-JP" dirty="0"/>
              <a:t>ECC</a:t>
            </a:r>
            <a:r>
              <a:rPr lang="ja-JP" altLang="en-US" dirty="0"/>
              <a:t>も同様</a:t>
            </a:r>
            <a:endParaRPr lang="en-US" altLang="ja-JP" dirty="0"/>
          </a:p>
          <a:p>
            <a:pPr marL="190440" lvl="1" indent="-208440">
              <a:buClr>
                <a:srgbClr val="879BAA"/>
              </a:buClr>
              <a:buFont typeface="Arial"/>
              <a:buChar char="•"/>
            </a:pPr>
            <a:r>
              <a:rPr lang="ja-JP" altLang="en-US" dirty="0"/>
              <a:t>ブラウズ画面の </a:t>
            </a:r>
            <a:r>
              <a:rPr lang="en-US" altLang="ja-JP" dirty="0"/>
              <a:t>-- select action -- </a:t>
            </a:r>
            <a:r>
              <a:rPr lang="ja-JP" altLang="en-US" dirty="0"/>
              <a:t>ドロップダウンから</a:t>
            </a:r>
            <a:r>
              <a:rPr lang="en-US" altLang="ja-JP" dirty="0"/>
              <a:t>SPDX</a:t>
            </a:r>
            <a:r>
              <a:rPr lang="ja-JP" altLang="en-US" dirty="0"/>
              <a:t>の出力形式を選択</a:t>
            </a:r>
            <a:endParaRPr lang="en-US" sz="1700" b="0" strike="noStrike" spc="-1" dirty="0">
              <a:latin typeface="Arial"/>
            </a:endParaRPr>
          </a:p>
          <a:p>
            <a:pPr>
              <a:lnSpc>
                <a:spcPct val="100000"/>
              </a:lnSpc>
            </a:pPr>
            <a:endParaRPr lang="en-US" sz="1700" b="0" strike="noStrike" spc="-1" dirty="0">
              <a:latin typeface="Arial"/>
            </a:endParaRPr>
          </a:p>
        </p:txBody>
      </p:sp>
      <p:sp>
        <p:nvSpPr>
          <p:cNvPr id="217" name="CustomShape 3"/>
          <p:cNvSpPr/>
          <p:nvPr/>
        </p:nvSpPr>
        <p:spPr>
          <a:xfrm>
            <a:off x="618120" y="1634040"/>
            <a:ext cx="5477880"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a:solidFill>
                  <a:srgbClr val="000000"/>
                </a:solidFill>
                <a:latin typeface="ＭＳ ゴシック" panose="020B0609070205080204" pitchFamily="49" charset="-128"/>
                <a:ea typeface="ＭＳ ゴシック" panose="020B0609070205080204" pitchFamily="49" charset="-128"/>
              </a:rPr>
              <a:t> 一連作業</a:t>
            </a:r>
            <a:endParaRPr lang="en-US" altLang="ja-JP" sz="1900"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spc="-1" dirty="0">
                <a:solidFill>
                  <a:srgbClr val="000000"/>
                </a:solidFill>
                <a:latin typeface="ＭＳ ゴシック" panose="020B0609070205080204" pitchFamily="49" charset="-128"/>
                <a:ea typeface="ＭＳ ゴシック" panose="020B0609070205080204" pitchFamily="49" charset="-128"/>
              </a:rPr>
              <a:t>レポート作成</a:t>
            </a:r>
            <a:r>
              <a:rPr lang="en-US" altLang="ja-JP" sz="1900" spc="-1" dirty="0">
                <a:solidFill>
                  <a:srgbClr val="000000"/>
                </a:solidFill>
                <a:latin typeface="ＭＳ ゴシック" panose="020B0609070205080204" pitchFamily="49" charset="-128"/>
                <a:ea typeface="ＭＳ ゴシック" panose="020B0609070205080204" pitchFamily="49" charset="-128"/>
              </a:rPr>
              <a:t>: SPDX</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1" spc="-1" dirty="0">
                <a:solidFill>
                  <a:srgbClr val="000000"/>
                </a:solidFill>
                <a:latin typeface="ＭＳ ゴシック" panose="020B0609070205080204" pitchFamily="49" charset="-128"/>
                <a:ea typeface="ＭＳ ゴシック" panose="020B0609070205080204" pitchFamily="49" charset="-128"/>
              </a:rPr>
              <a:t> – </a:t>
            </a:r>
            <a:r>
              <a:rPr lang="ja-JP" altLang="en-US" sz="1900" b="1" spc="-1" dirty="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ブラウザでアップロードファイルのレビュー</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sz="1900" b="1" spc="-1" dirty="0">
                <a:solidFill>
                  <a:srgbClr val="000000"/>
                </a:solidFill>
                <a:latin typeface="ＭＳ ゴシック" panose="020B0609070205080204" pitchFamily="49" charset="-128"/>
                <a:ea typeface="ＭＳ ゴシック" panose="020B0609070205080204" pitchFamily="49" charset="-128"/>
              </a:rPr>
              <a:t>で、検出されたライセンスをレビュー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a:solidFill>
                  <a:srgbClr val="000000"/>
                </a:solidFill>
                <a:latin typeface="ＭＳ ゴシック" panose="020B0609070205080204" pitchFamily="49" charset="-128"/>
                <a:ea typeface="ＭＳ ゴシック" panose="020B0609070205080204" pitchFamily="49" charset="-128"/>
              </a:rPr>
              <a:t>作業</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コピーライトのレビュー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輸出管理情報</a:t>
            </a:r>
            <a:r>
              <a:rPr lang="en-US" altLang="ja-JP" sz="1900" b="1" spc="-1" dirty="0">
                <a:solidFill>
                  <a:srgbClr val="000000"/>
                </a:solidFill>
                <a:latin typeface="ＭＳ ゴシック" panose="020B0609070205080204" pitchFamily="49" charset="-128"/>
                <a:ea typeface="ＭＳ ゴシック" panose="020B0609070205080204" pitchFamily="49" charset="-128"/>
              </a:rPr>
              <a:t>(ECC)</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altLang="ja-JP" sz="1900"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218" name="CustomShape 4"/>
          <p:cNvSpPr/>
          <p:nvPr/>
        </p:nvSpPr>
        <p:spPr>
          <a:xfrm>
            <a:off x="6277510" y="1295640"/>
            <a:ext cx="5640512"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219" name="CustomShape 5"/>
          <p:cNvSpPr/>
          <p:nvPr/>
        </p:nvSpPr>
        <p:spPr>
          <a:xfrm>
            <a:off x="618120" y="1295640"/>
            <a:ext cx="547788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spc="-1" dirty="0">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2"/>
          <p:cNvSpPr/>
          <p:nvPr/>
        </p:nvSpPr>
        <p:spPr>
          <a:xfrm>
            <a:off x="0" y="1143000"/>
            <a:ext cx="129708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大量のファイルを一括レビュー</a:t>
            </a:r>
            <a:r>
              <a:rPr lang="en-US" sz="3200" b="1" strike="noStrike" spc="-1" dirty="0">
                <a:solidFill>
                  <a:srgbClr val="000000"/>
                </a:solidFill>
                <a:latin typeface="Arial"/>
                <a:ea typeface="Arial"/>
              </a:rPr>
              <a:t>,</a:t>
            </a:r>
            <a:r>
              <a:rPr lang="ja-JP" altLang="en-US" sz="3200" b="1" spc="-1" dirty="0">
                <a:solidFill>
                  <a:srgbClr val="000000"/>
                </a:solidFill>
                <a:ea typeface="Arial"/>
              </a:rPr>
              <a:t>バルクスキャン</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0" y="0"/>
            <a:ext cx="13258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多くのファイルを一度にレビュー</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バルクスキャン</a:t>
            </a:r>
            <a:endParaRPr lang="en-US" sz="3200" b="0" strike="noStrike" spc="-1" dirty="0">
              <a:latin typeface="Arial"/>
            </a:endParaRPr>
          </a:p>
        </p:txBody>
      </p:sp>
      <p:sp>
        <p:nvSpPr>
          <p:cNvPr id="224" name="CustomShape 2"/>
          <p:cNvSpPr/>
          <p:nvPr/>
        </p:nvSpPr>
        <p:spPr>
          <a:xfrm>
            <a:off x="734760" y="115182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br>
              <a:rPr lang="en-US" sz="1600" b="0" i="1" strike="noStrike" spc="-1" dirty="0">
                <a:solidFill>
                  <a:srgbClr val="000000"/>
                </a:solidFill>
                <a:latin typeface="Arial"/>
                <a:ea typeface="Arial"/>
              </a:rPr>
            </a:br>
            <a:r>
              <a:rPr lang="en-US" altLang="ja-JP" sz="1600" b="0" i="1" strike="noStrike" spc="-1" dirty="0">
                <a:solidFill>
                  <a:srgbClr val="000000"/>
                </a:solidFill>
                <a:latin typeface="Arial"/>
                <a:ea typeface="Arial"/>
              </a:rPr>
              <a:t>FOSSology</a:t>
            </a:r>
            <a:r>
              <a:rPr lang="ja-JP" altLang="en-US" sz="1600" b="0" i="1" strike="noStrike" spc="-1" dirty="0">
                <a:solidFill>
                  <a:srgbClr val="000000"/>
                </a:solidFill>
                <a:latin typeface="Arial"/>
                <a:ea typeface="Arial"/>
              </a:rPr>
              <a:t>というソフトウェアは全てのライセンス関連テキストフレーズが</a:t>
            </a:r>
            <a:r>
              <a:rPr lang="ja-JP" altLang="en-US" sz="1600" i="1" spc="-1" dirty="0">
                <a:solidFill>
                  <a:srgbClr val="000000"/>
                </a:solidFill>
                <a:latin typeface="Arial"/>
                <a:ea typeface="Arial"/>
              </a:rPr>
              <a:t>わかる</a:t>
            </a:r>
            <a:r>
              <a:rPr lang="ja-JP" altLang="en-US" sz="1600" b="0" i="1" strike="noStrike" spc="-1" dirty="0">
                <a:solidFill>
                  <a:srgbClr val="000000"/>
                </a:solidFill>
                <a:latin typeface="Arial"/>
                <a:ea typeface="Arial"/>
              </a:rPr>
              <a:t>わけではない</a:t>
            </a:r>
            <a:endParaRPr lang="en-US" sz="1600" b="0" strike="noStrike" spc="-1" dirty="0">
              <a:latin typeface="Arial"/>
            </a:endParaRPr>
          </a:p>
        </p:txBody>
      </p:sp>
      <p:sp>
        <p:nvSpPr>
          <p:cNvPr id="225" name="CustomShape 3"/>
          <p:cNvSpPr/>
          <p:nvPr/>
        </p:nvSpPr>
        <p:spPr>
          <a:xfrm>
            <a:off x="4735800" y="1765629"/>
            <a:ext cx="7276528" cy="55601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26" name="CustomShape 4"/>
          <p:cNvSpPr/>
          <p:nvPr/>
        </p:nvSpPr>
        <p:spPr>
          <a:xfrm>
            <a:off x="734760" y="1774800"/>
            <a:ext cx="3998880" cy="450684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標準および既知のライセンステキストを見つけることは難しくない</a:t>
            </a:r>
            <a:endParaRPr lang="en-US" sz="1900" b="1" i="1" strike="noStrike" spc="-1" dirty="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r>
              <a:rPr lang="ja-JP" altLang="en-US" sz="1900" b="1" spc="-1" dirty="0">
                <a:latin typeface="Arial"/>
              </a:rPr>
              <a:t>「</a:t>
            </a:r>
            <a:r>
              <a:rPr lang="en-US" altLang="ja-JP" sz="1900" b="1" spc="-1" dirty="0">
                <a:latin typeface="Arial"/>
              </a:rPr>
              <a:t>clearing</a:t>
            </a:r>
            <a:r>
              <a:rPr lang="ja-JP" altLang="en-US" sz="1900" b="1" spc="-1" dirty="0">
                <a:latin typeface="Arial"/>
              </a:rPr>
              <a:t>」決定を全ファイルに行う必要があるのか？</a:t>
            </a:r>
            <a:endParaRPr lang="en-US" sz="1900" b="1"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trike="noStrike" spc="-1" dirty="0">
                <a:latin typeface="Arial"/>
              </a:rPr>
              <a:t>もしスキャナーが間違った結果を出したとき、すべてのファイルを見にいって、修正をする必要があるのか？</a:t>
            </a:r>
            <a:endParaRPr lang="en-US" sz="1900" b="1" strike="noStrike" spc="-1" dirty="0">
              <a:latin typeface="Arial"/>
            </a:endParaRPr>
          </a:p>
          <a:p>
            <a:pPr>
              <a:lnSpc>
                <a:spcPct val="100000"/>
              </a:lnSpc>
              <a:spcBef>
                <a:spcPts val="1301"/>
              </a:spcBef>
            </a:pPr>
            <a:endParaRPr lang="en-US" sz="1900" b="0" strike="noStrike" spc="-1" dirty="0">
              <a:latin typeface="Arial"/>
            </a:endParaRPr>
          </a:p>
        </p:txBody>
      </p:sp>
      <p:sp>
        <p:nvSpPr>
          <p:cNvPr id="227" name="CustomShape 5"/>
          <p:cNvSpPr/>
          <p:nvPr/>
        </p:nvSpPr>
        <p:spPr>
          <a:xfrm>
            <a:off x="731520" y="1773000"/>
            <a:ext cx="377568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ユースケース</a:t>
            </a:r>
            <a:endParaRPr lang="en-US" sz="2000" b="0" strike="noStrike" spc="-1" dirty="0">
              <a:latin typeface="Arial"/>
            </a:endParaRPr>
          </a:p>
        </p:txBody>
      </p:sp>
      <p:sp>
        <p:nvSpPr>
          <p:cNvPr id="229" name="CustomShape 7"/>
          <p:cNvSpPr/>
          <p:nvPr/>
        </p:nvSpPr>
        <p:spPr>
          <a:xfrm>
            <a:off x="9719280" y="533412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8"/>
          <p:cNvSpPr/>
          <p:nvPr/>
        </p:nvSpPr>
        <p:spPr>
          <a:xfrm>
            <a:off x="4733640" y="2323440"/>
            <a:ext cx="7278688" cy="39582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342900" lvl="1" indent="-342900">
              <a:lnSpc>
                <a:spcPct val="100000"/>
              </a:lnSpc>
              <a:buClr>
                <a:srgbClr val="879BAA"/>
              </a:buClr>
              <a:buFont typeface="Arial" panose="020B0604020202020204" pitchFamily="34" charset="0"/>
              <a:buChar char="•"/>
            </a:pPr>
            <a:r>
              <a:rPr lang="en-US" sz="1900" b="0" strike="noStrike" spc="-1" dirty="0">
                <a:solidFill>
                  <a:srgbClr val="000000"/>
                </a:solidFill>
                <a:latin typeface="Arial"/>
                <a:ea typeface="Arial"/>
              </a:rPr>
              <a:t>FOSSology</a:t>
            </a:r>
            <a:r>
              <a:rPr lang="ja-JP" altLang="en-US" sz="1900" b="0" strike="noStrike" spc="-1" dirty="0">
                <a:solidFill>
                  <a:srgbClr val="000000"/>
                </a:solidFill>
                <a:latin typeface="Arial"/>
                <a:ea typeface="Arial"/>
              </a:rPr>
              <a:t>はユーザがテキストフレーズ</a:t>
            </a:r>
            <a:r>
              <a:rPr lang="en-US" altLang="ja-JP" sz="1900" b="0" strike="noStrike" spc="-1" dirty="0">
                <a:solidFill>
                  <a:srgbClr val="000000"/>
                </a:solidFill>
                <a:latin typeface="Arial"/>
                <a:ea typeface="Arial"/>
              </a:rPr>
              <a:t>*</a:t>
            </a:r>
            <a:r>
              <a:rPr lang="ja-JP" altLang="en-US" sz="1900" b="0" strike="noStrike" spc="-1" dirty="0">
                <a:solidFill>
                  <a:srgbClr val="000000"/>
                </a:solidFill>
                <a:latin typeface="Arial"/>
                <a:ea typeface="Arial"/>
              </a:rPr>
              <a:t>を定義することを可能とする</a:t>
            </a:r>
            <a:r>
              <a:rPr lang="en-US" altLang="ja-JP" sz="1900" spc="-1" dirty="0">
                <a:solidFill>
                  <a:srgbClr val="000000"/>
                </a:solidFill>
                <a:latin typeface="Arial"/>
                <a:ea typeface="Arial"/>
              </a:rPr>
              <a:t> …</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1" spc="-1" dirty="0">
                <a:solidFill>
                  <a:srgbClr val="000000"/>
                </a:solidFill>
                <a:latin typeface="Arial"/>
                <a:ea typeface="Arial"/>
              </a:rPr>
              <a:t>確認のため</a:t>
            </a:r>
            <a:r>
              <a:rPr lang="en-US" sz="1900" b="1" strike="noStrike" spc="-1" dirty="0">
                <a:solidFill>
                  <a:srgbClr val="000000"/>
                </a:solidFill>
                <a:latin typeface="Arial"/>
                <a:ea typeface="Arial"/>
              </a:rPr>
              <a:t> …</a:t>
            </a:r>
            <a:endParaRPr lang="en-US" sz="1900" b="0" strike="noStrike" spc="-1" dirty="0">
              <a:latin typeface="Arial"/>
            </a:endParaRPr>
          </a:p>
          <a:p>
            <a:pPr marL="355680" lvl="2" indent="-170280">
              <a:lnSpc>
                <a:spcPct val="100000"/>
              </a:lnSpc>
              <a:buClr>
                <a:srgbClr val="879BAA"/>
              </a:buClr>
              <a:buFont typeface="Noto Sans Symbols"/>
              <a:buChar char="∙"/>
            </a:pPr>
            <a:r>
              <a:rPr lang="en-US" sz="1900" b="1" strike="noStrike" spc="-1" dirty="0">
                <a:solidFill>
                  <a:srgbClr val="000000"/>
                </a:solidFill>
                <a:latin typeface="Arial"/>
                <a:ea typeface="Arial"/>
              </a:rPr>
              <a:t>… </a:t>
            </a:r>
            <a:r>
              <a:rPr lang="ja-JP" altLang="en-US" sz="1900" b="1" spc="-1" dirty="0">
                <a:solidFill>
                  <a:srgbClr val="000000"/>
                </a:solidFill>
                <a:latin typeface="Arial"/>
                <a:ea typeface="Arial"/>
              </a:rPr>
              <a:t>または</a:t>
            </a:r>
            <a:r>
              <a:rPr lang="en-US" sz="1900" b="1" strike="noStrike" spc="-1" dirty="0">
                <a:solidFill>
                  <a:srgbClr val="000000"/>
                </a:solidFill>
                <a:latin typeface="Arial"/>
                <a:ea typeface="Arial"/>
              </a:rPr>
              <a:t> </a:t>
            </a:r>
            <a:r>
              <a:rPr lang="ja-JP" altLang="en-US" sz="1900" b="1" strike="noStrike" spc="-1" dirty="0">
                <a:solidFill>
                  <a:srgbClr val="000000"/>
                </a:solidFill>
                <a:latin typeface="Arial"/>
                <a:ea typeface="Arial"/>
              </a:rPr>
              <a:t>修正のため</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a:solidFill>
                  <a:srgbClr val="000000"/>
                </a:solidFill>
                <a:latin typeface="Arial"/>
                <a:ea typeface="Arial"/>
              </a:rPr>
              <a:t>そして、</a:t>
            </a:r>
            <a:r>
              <a:rPr lang="ja-JP" altLang="en-US" sz="1900" spc="-1" dirty="0">
                <a:solidFill>
                  <a:srgbClr val="000000"/>
                </a:solidFill>
                <a:ea typeface="Arial"/>
              </a:rPr>
              <a:t>ライセンス確定するか、修正をするかを割り振る</a:t>
            </a:r>
            <a:endParaRPr lang="en-US" sz="1900" b="0" strike="noStrike" spc="-1" dirty="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a:solidFill>
                  <a:srgbClr val="000000"/>
                </a:solidFill>
                <a:latin typeface="Arial"/>
              </a:rPr>
              <a:t>テキストフレーズがファイルの中に見つかるたび</a:t>
            </a:r>
            <a:r>
              <a:rPr lang="en-US" altLang="ja-JP" sz="1900" spc="-1" dirty="0">
                <a:solidFill>
                  <a:srgbClr val="000000"/>
                </a:solidFill>
                <a:latin typeface="Arial"/>
              </a:rPr>
              <a:t>(100%)…</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a:solidFill>
                  <a:srgbClr val="000000"/>
                </a:solidFill>
                <a:latin typeface="Arial"/>
                <a:ea typeface="Arial"/>
              </a:rPr>
              <a:t>… </a:t>
            </a:r>
            <a:r>
              <a:rPr lang="ja-JP" altLang="en-US" sz="1900" b="0" strike="noStrike" spc="-1" dirty="0">
                <a:solidFill>
                  <a:srgbClr val="000000"/>
                </a:solidFill>
                <a:latin typeface="Arial"/>
                <a:ea typeface="Arial"/>
              </a:rPr>
              <a:t>それを</a:t>
            </a:r>
            <a:r>
              <a:rPr lang="ja-JP" altLang="en-US" sz="1900" spc="-1" dirty="0">
                <a:solidFill>
                  <a:srgbClr val="000000"/>
                </a:solidFill>
                <a:latin typeface="Arial"/>
                <a:ea typeface="Arial"/>
              </a:rPr>
              <a:t>適用するか、修正するか判断する</a:t>
            </a:r>
            <a:r>
              <a:rPr lang="en-US" sz="1900" b="0" strike="noStrike" spc="-1" dirty="0">
                <a:solidFill>
                  <a:srgbClr val="000000"/>
                </a:solidFill>
                <a:latin typeface="Arial"/>
                <a:ea typeface="Arial"/>
              </a:rPr>
              <a:t>.</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a:solidFill>
                  <a:srgbClr val="000000"/>
                </a:solidFill>
                <a:latin typeface="Arial"/>
              </a:rPr>
              <a:t>繰り返し、全てのファイルを調査する必要はない</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a:solidFill>
                  <a:srgbClr val="000000"/>
                </a:solidFill>
                <a:latin typeface="Arial"/>
                <a:ea typeface="Arial"/>
              </a:rPr>
              <a:t>スキャン結果の矛盾には適用しない</a:t>
            </a:r>
            <a:endParaRPr lang="en-US" sz="1900" b="0" strike="noStrike" spc="-1" dirty="0">
              <a:latin typeface="Arial"/>
            </a:endParaRPr>
          </a:p>
        </p:txBody>
      </p:sp>
      <p:sp>
        <p:nvSpPr>
          <p:cNvPr id="2" name="テキスト ボックス 1"/>
          <p:cNvSpPr txBox="1"/>
          <p:nvPr/>
        </p:nvSpPr>
        <p:spPr>
          <a:xfrm>
            <a:off x="8518358" y="5832909"/>
            <a:ext cx="2483318" cy="369332"/>
          </a:xfrm>
          <a:prstGeom prst="rect">
            <a:avLst/>
          </a:prstGeom>
          <a:noFill/>
        </p:spPr>
        <p:txBody>
          <a:bodyPr wrap="square" rtlCol="0">
            <a:spAutoFit/>
          </a:bodyPr>
          <a:lstStyle/>
          <a:p>
            <a:r>
              <a:rPr kumimoji="1" lang="en-US" altLang="ja-JP" dirty="0"/>
              <a:t>*</a:t>
            </a:r>
            <a:r>
              <a:rPr kumimoji="1" lang="ja-JP" altLang="en-US" dirty="0"/>
              <a:t>原文</a:t>
            </a:r>
            <a:r>
              <a:rPr lang="ja-JP" altLang="en-US" dirty="0"/>
              <a:t> </a:t>
            </a:r>
            <a:r>
              <a:rPr lang="en-US" altLang="ja-JP" dirty="0"/>
              <a:t>: </a:t>
            </a:r>
            <a:r>
              <a:rPr kumimoji="1" lang="en-US" altLang="ja-JP" dirty="0"/>
              <a:t>phases</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082200" y="1413000"/>
            <a:ext cx="610812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2"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バルクスキャンを使う</a:t>
            </a:r>
            <a:endParaRPr lang="en-US" sz="3200" b="0" strike="noStrike" spc="-1" dirty="0">
              <a:latin typeface="Arial"/>
            </a:endParaRPr>
          </a:p>
        </p:txBody>
      </p:sp>
      <p:sp>
        <p:nvSpPr>
          <p:cNvPr id="233"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34" name="CustomShape 4"/>
          <p:cNvSpPr/>
          <p:nvPr/>
        </p:nvSpPr>
        <p:spPr>
          <a:xfrm>
            <a:off x="112562" y="1942119"/>
            <a:ext cx="5657518" cy="362272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(1)</a:t>
            </a:r>
            <a:r>
              <a:rPr lang="ja-JP" altLang="en-US" spc="-1" dirty="0">
                <a:solidFill>
                  <a:srgbClr val="000000"/>
                </a:solidFill>
                <a:latin typeface="ＭＳ ゴシック" panose="020B0609070205080204" pitchFamily="49" charset="-128"/>
                <a:ea typeface="ＭＳ ゴシック" panose="020B0609070205080204" pitchFamily="49" charset="-128"/>
              </a:rPr>
              <a:t>左側のファイルビューから特徴的なテキストフレーズをコピーする</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a:t>
            </a:r>
            <a:r>
              <a:rPr lang="ja-JP" altLang="en-US" spc="-1" dirty="0">
                <a:solidFill>
                  <a:srgbClr val="000000"/>
                </a:solidFill>
                <a:latin typeface="ＭＳ ゴシック" panose="020B0609070205080204" pitchFamily="49" charset="-128"/>
                <a:ea typeface="ＭＳ ゴシック" panose="020B0609070205080204" pitchFamily="49" charset="-128"/>
              </a:rPr>
              <a:t>バルクスキャンテキストフィールドに貼り付ける</a:t>
            </a:r>
            <a:endParaRPr lang="en-US"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アプリケーションはこのテキストでファイルを検索する</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(3)</a:t>
            </a:r>
            <a:r>
              <a:rPr lang="ja-JP" altLang="en-US" spc="-1" dirty="0">
                <a:solidFill>
                  <a:srgbClr val="000000"/>
                </a:solidFill>
                <a:latin typeface="ＭＳ ゴシック" panose="020B0609070205080204" pitchFamily="49" charset="-128"/>
                <a:ea typeface="ＭＳ ゴシック" panose="020B0609070205080204" pitchFamily="49" charset="-128"/>
              </a:rPr>
              <a:t>スキャナーライセンスの調査結果を定義</a:t>
            </a:r>
            <a:endParaRPr lang="en-US"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修正</a:t>
            </a:r>
            <a:r>
              <a:rPr lang="en-US" b="0" strike="noStrike" spc="-1" dirty="0">
                <a:solidFill>
                  <a:srgbClr val="000000"/>
                </a:solidFill>
                <a:latin typeface="ＭＳ ゴシック" panose="020B0609070205080204" pitchFamily="49" charset="-128"/>
                <a:ea typeface="ＭＳ ゴシック" panose="020B0609070205080204" pitchFamily="49" charset="-128"/>
              </a:rPr>
              <a:t> / </a:t>
            </a:r>
            <a:r>
              <a:rPr lang="ja-JP" altLang="en-US" spc="-1" dirty="0">
                <a:solidFill>
                  <a:srgbClr val="000000"/>
                </a:solidFill>
                <a:latin typeface="ＭＳ ゴシック" panose="020B0609070205080204" pitchFamily="49" charset="-128"/>
                <a:ea typeface="ＭＳ ゴシック" panose="020B0609070205080204" pitchFamily="49" charset="-128"/>
              </a:rPr>
              <a:t>除去　のため</a:t>
            </a:r>
            <a:endParaRPr lang="en-US"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確認</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a:t>
            </a:r>
            <a:r>
              <a:rPr lang="en-US" b="0" strike="noStrike" spc="-1" dirty="0">
                <a:solidFill>
                  <a:srgbClr val="000000"/>
                </a:solidFill>
                <a:latin typeface="ＭＳ ゴシック" panose="020B0609070205080204" pitchFamily="49" charset="-128"/>
                <a:ea typeface="ＭＳ ゴシック" panose="020B0609070205080204" pitchFamily="49" charset="-128"/>
              </a:rPr>
              <a:t>clearing</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決定のため</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(4)</a:t>
            </a:r>
            <a:r>
              <a:rPr lang="ja-JP" altLang="en-US" spc="-1" dirty="0">
                <a:solidFill>
                  <a:srgbClr val="000000"/>
                </a:solidFill>
                <a:latin typeface="ＭＳ ゴシック" panose="020B0609070205080204" pitchFamily="49" charset="-128"/>
                <a:ea typeface="ＭＳ ゴシック" panose="020B0609070205080204" pitchFamily="49" charset="-128"/>
              </a:rPr>
              <a:t>バルクスキャンは、パッケージのすべてのファイルに対して実行され、「</a:t>
            </a:r>
            <a:r>
              <a:rPr lang="en-US" altLang="ja-JP" spc="-1" dirty="0">
                <a:solidFill>
                  <a:srgbClr val="000000"/>
                </a:solidFill>
                <a:latin typeface="ＭＳ ゴシック" panose="020B0609070205080204" pitchFamily="49" charset="-128"/>
                <a:ea typeface="ＭＳ ゴシック" panose="020B0609070205080204" pitchFamily="49" charset="-128"/>
              </a:rPr>
              <a:t>clearing</a:t>
            </a:r>
            <a:r>
              <a:rPr lang="ja-JP" altLang="en-US" spc="-1" dirty="0">
                <a:solidFill>
                  <a:srgbClr val="000000"/>
                </a:solidFill>
                <a:latin typeface="ＭＳ ゴシック" panose="020B0609070205080204" pitchFamily="49" charset="-128"/>
                <a:ea typeface="ＭＳ ゴシック" panose="020B0609070205080204" pitchFamily="49" charset="-128"/>
              </a:rPr>
              <a:t>」決定またはスキャン結果の修正を一致した部分に行う</a:t>
            </a:r>
            <a:r>
              <a:rPr lang="ja-JP" altLang="en-US" sz="1900" spc="-1" dirty="0">
                <a:solidFill>
                  <a:srgbClr val="000000"/>
                </a:solidFil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235" name="CustomShape 5"/>
          <p:cNvSpPr/>
          <p:nvPr/>
        </p:nvSpPr>
        <p:spPr>
          <a:xfrm>
            <a:off x="680855" y="1272155"/>
            <a:ext cx="4306223" cy="17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a:solidFill>
                  <a:srgbClr val="005F87"/>
                </a:solidFill>
                <a:uFillTx/>
                <a:latin typeface="Arial"/>
                <a:ea typeface="Arial"/>
              </a:rPr>
              <a:t>ユーザインターフェイス</a:t>
            </a:r>
            <a:endParaRPr lang="en-US" sz="2400" b="0" strike="noStrike" spc="-1" dirty="0">
              <a:latin typeface="Arial"/>
            </a:endParaRPr>
          </a:p>
        </p:txBody>
      </p:sp>
      <p:pic>
        <p:nvPicPr>
          <p:cNvPr id="236" name="Google Shape;227;p32"/>
          <p:cNvPicPr/>
          <p:nvPr/>
        </p:nvPicPr>
        <p:blipFill>
          <a:blip r:embed="rId2"/>
          <a:stretch/>
        </p:blipFill>
        <p:spPr>
          <a:xfrm>
            <a:off x="6449760" y="1668240"/>
            <a:ext cx="5247720" cy="4230000"/>
          </a:xfrm>
          <a:prstGeom prst="rect">
            <a:avLst/>
          </a:prstGeom>
          <a:ln>
            <a:noFill/>
          </a:ln>
          <a:effectLst>
            <a:outerShdw>
              <a:srgbClr val="000000">
                <a:alpha val="40000"/>
              </a:srgbClr>
            </a:outerShdw>
          </a:effectLst>
        </p:spPr>
      </p:pic>
      <p:sp>
        <p:nvSpPr>
          <p:cNvPr id="237" name="CustomShape 6"/>
          <p:cNvSpPr/>
          <p:nvPr/>
        </p:nvSpPr>
        <p:spPr>
          <a:xfrm>
            <a:off x="6530940" y="2620440"/>
            <a:ext cx="260532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8" name="CustomShape 7"/>
          <p:cNvSpPr/>
          <p:nvPr/>
        </p:nvSpPr>
        <p:spPr>
          <a:xfrm>
            <a:off x="9209160" y="4395240"/>
            <a:ext cx="248868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9" name="CustomShape 8"/>
          <p:cNvSpPr/>
          <p:nvPr/>
        </p:nvSpPr>
        <p:spPr>
          <a:xfrm>
            <a:off x="9209160" y="3772080"/>
            <a:ext cx="2488680" cy="6220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40" name="CustomShape 9"/>
          <p:cNvSpPr/>
          <p:nvPr/>
        </p:nvSpPr>
        <p:spPr>
          <a:xfrm>
            <a:off x="6262920" y="2439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
        <p:nvSpPr>
          <p:cNvPr id="241" name="CustomShape 10"/>
          <p:cNvSpPr/>
          <p:nvPr/>
        </p:nvSpPr>
        <p:spPr>
          <a:xfrm>
            <a:off x="9022320" y="45324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42" name="CustomShape 11"/>
          <p:cNvSpPr/>
          <p:nvPr/>
        </p:nvSpPr>
        <p:spPr>
          <a:xfrm>
            <a:off x="9022320" y="3589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3</a:t>
            </a:r>
            <a:endParaRPr lang="en-US" sz="1700" b="0" strike="noStrike" spc="-1">
              <a:latin typeface="Arial"/>
            </a:endParaRPr>
          </a:p>
        </p:txBody>
      </p:sp>
      <p:sp>
        <p:nvSpPr>
          <p:cNvPr id="243" name="CustomShape 12"/>
          <p:cNvSpPr/>
          <p:nvPr/>
        </p:nvSpPr>
        <p:spPr>
          <a:xfrm>
            <a:off x="10196280" y="5535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4</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12621986"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a:solidFill>
                  <a:srgbClr val="000000"/>
                </a:solidFill>
                <a:latin typeface="Arial"/>
                <a:ea typeface="Arial"/>
              </a:rPr>
              <a:t>: </a:t>
            </a:r>
            <a:r>
              <a:rPr lang="ja-JP" altLang="en-US" sz="3200" b="1" strike="noStrike" spc="-1" dirty="0">
                <a:solidFill>
                  <a:srgbClr val="000000"/>
                </a:solidFill>
                <a:latin typeface="Arial"/>
                <a:ea typeface="Arial"/>
              </a:rPr>
              <a:t>ファイル操作をより早く</a:t>
            </a:r>
            <a:r>
              <a:rPr lang="en-US" sz="3200" b="1" strike="noStrike" spc="-1" dirty="0">
                <a:solidFill>
                  <a:srgbClr val="000000"/>
                </a:solidFill>
                <a:latin typeface="Arial"/>
                <a:ea typeface="Arial"/>
              </a:rPr>
              <a:t>:</a:t>
            </a:r>
            <a:r>
              <a:rPr lang="ja-JP" altLang="en-US" sz="3200" b="1" spc="-1" dirty="0">
                <a:solidFill>
                  <a:srgbClr val="000000"/>
                </a:solidFill>
                <a:ea typeface="Arial"/>
              </a:rPr>
              <a:t>バルクスキャン</a:t>
            </a:r>
            <a:endParaRPr lang="en-US" sz="3200" b="0" strike="noStrike" spc="-1" dirty="0">
              <a:latin typeface="Arial"/>
            </a:endParaRPr>
          </a:p>
        </p:txBody>
      </p:sp>
      <p:sp>
        <p:nvSpPr>
          <p:cNvPr id="246" name="CustomShape 2"/>
          <p:cNvSpPr/>
          <p:nvPr/>
        </p:nvSpPr>
        <p:spPr>
          <a:xfrm>
            <a:off x="7489136" y="1432620"/>
            <a:ext cx="4572000" cy="487746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en-US" b="0" strike="noStrike" spc="-1" dirty="0" err="1">
                <a:solidFill>
                  <a:srgbClr val="000000"/>
                </a:solidFill>
                <a:latin typeface="ＭＳ ゴシック" panose="020B0609070205080204" pitchFamily="49" charset="-128"/>
                <a:ea typeface="ＭＳ ゴシック" panose="020B0609070205080204" pitchFamily="49" charset="-128"/>
              </a:rPr>
              <a:t>zlib</a:t>
            </a:r>
            <a:r>
              <a:rPr lang="en-US" b="0" strike="noStrike" spc="-1" dirty="0">
                <a:solidFill>
                  <a:srgbClr val="000000"/>
                </a:solidFill>
                <a:latin typeface="ＭＳ ゴシック" panose="020B0609070205080204" pitchFamily="49" charset="-128"/>
                <a:ea typeface="ＭＳ ゴシック" panose="020B0609070205080204" pitchFamily="49" charset="-128"/>
              </a:rPr>
              <a:t> 1.2.7</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のソースをアップロード</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リストの最初のファイルに行く</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en-US" altLang="ja-JP" dirty="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Zlib</a:t>
            </a:r>
            <a:r>
              <a:rPr lang="en-US" altLang="ja-JP" dirty="0">
                <a:latin typeface="ＭＳ ゴシック" panose="020B0609070205080204" pitchFamily="49" charset="-128"/>
                <a:ea typeface="ＭＳ ゴシック" panose="020B0609070205080204" pitchFamily="49" charset="-128"/>
              </a:rPr>
              <a:t>-possibility </a:t>
            </a:r>
            <a:r>
              <a:rPr lang="ja-JP" altLang="en-US" dirty="0" err="1">
                <a:latin typeface="ＭＳ ゴシック" panose="020B0609070205080204" pitchFamily="49" charset="-128"/>
                <a:ea typeface="ＭＳ ゴシック" panose="020B0609070205080204" pitchFamily="49" charset="-128"/>
              </a:rPr>
              <a:t>と検</a:t>
            </a:r>
            <a:r>
              <a:rPr lang="ja-JP" altLang="en-US" dirty="0">
                <a:latin typeface="ＭＳ ゴシック" panose="020B0609070205080204" pitchFamily="49" charset="-128"/>
                <a:ea typeface="ＭＳ ゴシック" panose="020B0609070205080204" pitchFamily="49" charset="-128"/>
              </a:rPr>
              <a:t>出されたファイルがいくつかある</a:t>
            </a:r>
            <a:r>
              <a:rPr lang="en-US" altLang="ja-JP" dirty="0">
                <a:latin typeface="ＭＳ ゴシック" panose="020B0609070205080204" pitchFamily="49" charset="-128"/>
                <a:ea typeface="ＭＳ ゴシック" panose="020B0609070205080204" pitchFamily="49" charset="-128"/>
              </a:rPr>
              <a:t>) </a:t>
            </a:r>
          </a:p>
          <a:p>
            <a:pPr marL="355680" lvl="2" indent="-208440">
              <a:lnSpc>
                <a:spcPct val="100000"/>
              </a:lnSpc>
              <a:buClr>
                <a:srgbClr val="879BAA"/>
              </a:buClr>
              <a:buFont typeface="Noto Sans Symbols"/>
              <a:buChar char="∙"/>
            </a:pPr>
            <a:r>
              <a:rPr lang="en-US" altLang="ja-JP" dirty="0" err="1">
                <a:latin typeface="ＭＳ ゴシック" panose="020B0609070205080204" pitchFamily="49" charset="-128"/>
                <a:ea typeface="ＭＳ ゴシック" panose="020B0609070205080204" pitchFamily="49" charset="-128"/>
              </a:rPr>
              <a:t>Zlib</a:t>
            </a:r>
            <a:r>
              <a:rPr lang="ja-JP" altLang="en-US" dirty="0">
                <a:latin typeface="ＭＳ ゴシック" panose="020B0609070205080204" pitchFamily="49" charset="-128"/>
                <a:ea typeface="ＭＳ ゴシック" panose="020B0609070205080204" pitchFamily="49" charset="-128"/>
              </a:rPr>
              <a:t>を選択し、</a:t>
            </a:r>
            <a:r>
              <a:rPr lang="en-US" altLang="ja-JP" dirty="0" err="1">
                <a:latin typeface="ＭＳ ゴシック" panose="020B0609070205080204" pitchFamily="49" charset="-128"/>
                <a:ea typeface="ＭＳ ゴシック" panose="020B0609070205080204" pitchFamily="49" charset="-128"/>
              </a:rPr>
              <a:t>Zlib</a:t>
            </a:r>
            <a:r>
              <a:rPr lang="en-US" altLang="ja-JP" dirty="0">
                <a:latin typeface="ＭＳ ゴシック" panose="020B0609070205080204" pitchFamily="49" charset="-128"/>
                <a:ea typeface="ＭＳ ゴシック" panose="020B0609070205080204" pitchFamily="49" charset="-128"/>
              </a:rPr>
              <a:t>-possibility</a:t>
            </a:r>
            <a:r>
              <a:rPr lang="ja-JP" altLang="en-US" dirty="0" err="1">
                <a:latin typeface="ＭＳ ゴシック" panose="020B0609070205080204" pitchFamily="49" charset="-128"/>
                <a:ea typeface="ＭＳ ゴシック" panose="020B0609070205080204" pitchFamily="49" charset="-128"/>
              </a:rPr>
              <a:t>を削</a:t>
            </a:r>
            <a:r>
              <a:rPr lang="ja-JP" altLang="en-US" dirty="0">
                <a:latin typeface="ＭＳ ゴシック" panose="020B0609070205080204" pitchFamily="49" charset="-128"/>
                <a:ea typeface="ＭＳ ゴシック" panose="020B0609070205080204" pitchFamily="49" charset="-128"/>
              </a:rPr>
              <a:t>除して、次のファイルへ</a:t>
            </a:r>
            <a:endParaRPr lang="en-US" altLang="ja-JP" dirty="0">
              <a:latin typeface="ＭＳ ゴシック" panose="020B0609070205080204" pitchFamily="49" charset="-128"/>
              <a:ea typeface="ＭＳ ゴシック" panose="020B0609070205080204" pitchFamily="49" charset="-128"/>
            </a:endParaRPr>
          </a:p>
          <a:p>
            <a:pPr marL="342900" indent="-342900">
              <a:buClr>
                <a:srgbClr val="879BAA"/>
              </a:buClr>
              <a:buFont typeface="Arial" panose="020B0604020202020204" pitchFamily="34" charset="0"/>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もう一つのファイルへ</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buClr>
                <a:srgbClr val="879BAA"/>
              </a:buClr>
              <a:buFont typeface="Noto Sans Symbols"/>
              <a:buChar char="∙"/>
            </a:pPr>
            <a:r>
              <a:rPr lang="en-US" spc="-1" dirty="0" err="1">
                <a:latin typeface="ＭＳ ゴシック" panose="020B0609070205080204" pitchFamily="49" charset="-128"/>
                <a:ea typeface="ＭＳ ゴシック" panose="020B0609070205080204" pitchFamily="49" charset="-128"/>
              </a:rPr>
              <a:t>zlib</a:t>
            </a:r>
            <a:r>
              <a:rPr lang="en-US" spc="-1" dirty="0">
                <a:latin typeface="ＭＳ ゴシック" panose="020B0609070205080204" pitchFamily="49" charset="-128"/>
                <a:ea typeface="ＭＳ ゴシック" panose="020B0609070205080204" pitchFamily="49" charset="-128"/>
              </a:rPr>
              <a:t>-possibility </a:t>
            </a:r>
            <a:r>
              <a:rPr lang="ja-JP" altLang="en-US" spc="-1" dirty="0">
                <a:latin typeface="ＭＳ ゴシック" panose="020B0609070205080204" pitchFamily="49" charset="-128"/>
                <a:ea typeface="ＭＳ ゴシック" panose="020B0609070205080204" pitchFamily="49" charset="-128"/>
              </a:rPr>
              <a:t>を選択</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buClr>
                <a:srgbClr val="879BAA"/>
              </a:buClr>
              <a:buFont typeface="Noto Sans Symbols"/>
              <a:buChar char="∙"/>
            </a:pPr>
            <a:r>
              <a:rPr lang="ja-JP" altLang="en-US" spc="-1" dirty="0">
                <a:latin typeface="ＭＳ ゴシック" panose="020B0609070205080204" pitchFamily="49" charset="-128"/>
                <a:ea typeface="ＭＳ ゴシック" panose="020B0609070205080204" pitchFamily="49" charset="-128"/>
              </a:rPr>
              <a:t>バルクスキャンの定義：</a:t>
            </a:r>
            <a:r>
              <a:rPr lang="en-US" altLang="ja-JP" spc="-1" dirty="0" err="1">
                <a:latin typeface="ＭＳ ゴシック" panose="020B0609070205080204" pitchFamily="49" charset="-128"/>
                <a:ea typeface="ＭＳ ゴシック" panose="020B0609070205080204" pitchFamily="49" charset="-128"/>
              </a:rPr>
              <a:t>Zlib</a:t>
            </a:r>
            <a:r>
              <a:rPr lang="en-US" altLang="ja-JP" spc="-1" dirty="0">
                <a:latin typeface="ＭＳ ゴシック" panose="020B0609070205080204" pitchFamily="49" charset="-128"/>
                <a:ea typeface="ＭＳ ゴシック" panose="020B0609070205080204" pitchFamily="49" charset="-128"/>
              </a:rPr>
              <a:t>-possibility </a:t>
            </a:r>
            <a:r>
              <a:rPr lang="ja-JP" altLang="en-US" spc="-1" dirty="0">
                <a:latin typeface="ＭＳ ゴシック" panose="020B0609070205080204" pitchFamily="49" charset="-128"/>
                <a:ea typeface="ＭＳ ゴシック" panose="020B0609070205080204" pitchFamily="49" charset="-128"/>
              </a:rPr>
              <a:t>を削除</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spc="-1" dirty="0">
                <a:latin typeface="ＭＳ ゴシック" panose="020B0609070205080204" pitchFamily="49" charset="-128"/>
                <a:ea typeface="ＭＳ ゴシック" panose="020B0609070205080204" pitchFamily="49" charset="-128"/>
              </a:rPr>
              <a:t>バルクスキャンの定義：</a:t>
            </a:r>
            <a:r>
              <a:rPr lang="en-US" altLang="ja-JP" spc="-1" dirty="0" err="1">
                <a:latin typeface="ＭＳ ゴシック" panose="020B0609070205080204" pitchFamily="49" charset="-128"/>
                <a:ea typeface="ＭＳ ゴシック" panose="020B0609070205080204" pitchFamily="49" charset="-128"/>
              </a:rPr>
              <a:t>zlib</a:t>
            </a:r>
            <a:r>
              <a:rPr lang="en-US" altLang="ja-JP" spc="-1" dirty="0">
                <a:latin typeface="ＭＳ ゴシック" panose="020B0609070205080204" pitchFamily="49" charset="-128"/>
                <a:ea typeface="ＭＳ ゴシック" panose="020B0609070205080204" pitchFamily="49" charset="-128"/>
              </a:rPr>
              <a:t> </a:t>
            </a:r>
            <a:r>
              <a:rPr lang="ja-JP" altLang="en-US" spc="-1" dirty="0">
                <a:latin typeface="ＭＳ ゴシック" panose="020B0609070205080204" pitchFamily="49" charset="-128"/>
                <a:ea typeface="ＭＳ ゴシック" panose="020B0609070205080204" pitchFamily="49" charset="-128"/>
              </a:rPr>
              <a:t>を追加</a:t>
            </a:r>
            <a:endParaRPr lang="en-US" b="0" strike="noStrike" spc="-1" dirty="0">
              <a:solidFill>
                <a:srgbClr val="000000"/>
              </a:solidFill>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決定が適用されたことを確認</a:t>
            </a:r>
            <a:endParaRPr lang="en-US" b="0" strike="noStrike" spc="-1" dirty="0">
              <a:latin typeface="ＭＳ ゴシック" panose="020B0609070205080204" pitchFamily="49" charset="-128"/>
              <a:ea typeface="ＭＳ ゴシック" panose="020B0609070205080204" pitchFamily="49" charset="-128"/>
            </a:endParaRPr>
          </a:p>
          <a:p>
            <a:pPr marL="190440" lvl="1" indent="-221040">
              <a:lnSpc>
                <a:spcPct val="100000"/>
              </a:lnSpc>
              <a:spcBef>
                <a:spcPts val="1301"/>
              </a:spcBef>
              <a:buClr>
                <a:srgbClr val="879BAA"/>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もう一度</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もう一つの例として、</a:t>
            </a:r>
            <a:r>
              <a:rPr lang="en-US" altLang="ja-JP" dirty="0" err="1">
                <a:latin typeface="ＭＳ ゴシック" panose="020B0609070205080204" pitchFamily="49" charset="-128"/>
                <a:ea typeface="ＭＳ ゴシック" panose="020B0609070205080204" pitchFamily="49" charset="-128"/>
              </a:rPr>
              <a:t>zlib</a:t>
            </a:r>
            <a:r>
              <a:rPr lang="ja-JP" altLang="en-US" dirty="0">
                <a:latin typeface="ＭＳ ゴシック" panose="020B0609070205080204" pitchFamily="49" charset="-128"/>
                <a:ea typeface="ＭＳ ゴシック" panose="020B0609070205080204" pitchFamily="49" charset="-128"/>
              </a:rPr>
              <a:t>の</a:t>
            </a:r>
            <a:r>
              <a:rPr lang="en-US" altLang="ja-JP" dirty="0" err="1">
                <a:latin typeface="ＭＳ ゴシック" panose="020B0609070205080204" pitchFamily="49" charset="-128"/>
                <a:ea typeface="ＭＳ ゴシック" panose="020B0609070205080204" pitchFamily="49" charset="-128"/>
              </a:rPr>
              <a:t>contrib</a:t>
            </a:r>
            <a:r>
              <a:rPr lang="ja-JP" altLang="en-US" dirty="0">
                <a:latin typeface="ＭＳ ゴシック" panose="020B0609070205080204" pitchFamily="49" charset="-128"/>
                <a:ea typeface="ＭＳ ゴシック" panose="020B0609070205080204" pitchFamily="49" charset="-128"/>
              </a:rPr>
              <a:t>配下の</a:t>
            </a:r>
            <a:r>
              <a:rPr lang="en-US" altLang="ja-JP" dirty="0">
                <a:latin typeface="ＭＳ ゴシック" panose="020B0609070205080204" pitchFamily="49" charset="-128"/>
                <a:ea typeface="ＭＳ ゴシック" panose="020B0609070205080204" pitchFamily="49" charset="-128"/>
              </a:rPr>
              <a:t>BSL</a:t>
            </a:r>
            <a:r>
              <a:rPr lang="ja-JP" altLang="en-US" dirty="0">
                <a:latin typeface="ＭＳ ゴシック" panose="020B0609070205080204" pitchFamily="49" charset="-128"/>
                <a:ea typeface="ＭＳ ゴシック" panose="020B0609070205080204" pitchFamily="49" charset="-128"/>
              </a:rPr>
              <a:t>のケース</a:t>
            </a:r>
            <a:endParaRPr lang="en-US" b="0" strike="noStrike" spc="-1" dirty="0">
              <a:latin typeface="ＭＳ ゴシック" panose="020B0609070205080204" pitchFamily="49" charset="-128"/>
              <a:ea typeface="ＭＳ ゴシック" panose="020B0609070205080204" pitchFamily="49" charset="-128"/>
            </a:endParaRPr>
          </a:p>
        </p:txBody>
      </p:sp>
      <p:sp>
        <p:nvSpPr>
          <p:cNvPr id="247" name="CustomShape 3"/>
          <p:cNvSpPr/>
          <p:nvPr/>
        </p:nvSpPr>
        <p:spPr>
          <a:xfrm>
            <a:off x="86628" y="1420560"/>
            <a:ext cx="7402508" cy="487746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オープンソースパッケージアップロード</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スキャン結果</a:t>
            </a:r>
            <a:r>
              <a:rPr lang="ja-JP" altLang="en-US" spc="-1" dirty="0">
                <a:solidFill>
                  <a:srgbClr val="000000"/>
                </a:solidFill>
                <a:latin typeface="ＭＳ ゴシック" panose="020B0609070205080204" pitchFamily="49" charset="-128"/>
                <a:ea typeface="ＭＳ ゴシック" panose="020B0609070205080204" pitchFamily="49" charset="-128"/>
              </a:rPr>
              <a:t>が</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基本</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スキャナーは何を見つけたのか？</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スキャナーがライセンス発見</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採用、修正にかかわらず</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ファイルを一つ一つ</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選択</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特定し</a:t>
            </a:r>
            <a:r>
              <a:rPr lang="en-US"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　そして</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次へ</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それでもいいが、多すぎると実行不可能</a:t>
            </a:r>
            <a:endParaRPr lang="en-US" b="0"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b="1" spc="-1" dirty="0">
                <a:solidFill>
                  <a:srgbClr val="000000"/>
                </a:solidFill>
                <a:latin typeface="ＭＳ ゴシック" panose="020B0609070205080204" pitchFamily="49" charset="-128"/>
                <a:ea typeface="ＭＳ ゴシック" panose="020B0609070205080204" pitchFamily="49" charset="-128"/>
              </a:rPr>
              <a:t>バルクスキャンをして操作をより早く</a:t>
            </a:r>
            <a:endParaRPr lang="en-US" altLang="ja-JP" b="1" spc="-1" dirty="0">
              <a:solidFill>
                <a:srgbClr val="000000"/>
              </a:solidFill>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そのアップロードの中から、テキストフレーズを選択する</a:t>
            </a:r>
            <a:endParaRPr lang="en-US" altLang="ja-JP"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仮定：同じアップロードの中のテキストフレーズを使うのが安全だろう</a:t>
            </a:r>
            <a:endParaRPr lang="en-US" altLang="ja-JP"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テキストフレーズのライセンスを定義する</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i="1" spc="-1" dirty="0">
                <a:solidFill>
                  <a:srgbClr val="000000"/>
                </a:solidFill>
                <a:latin typeface="ＭＳ ゴシック" panose="020B0609070205080204" pitchFamily="49" charset="-128"/>
                <a:ea typeface="ＭＳ ゴシック" panose="020B0609070205080204" pitchFamily="49" charset="-128"/>
              </a:rPr>
              <a:t>あるいは除去する</a:t>
            </a:r>
            <a:endParaRPr lang="en-US" altLang="ja-JP" b="1" spc="-1" dirty="0">
              <a:solidFill>
                <a:srgbClr val="000000"/>
              </a:solidFill>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スキャナーが同じライセンスであることを確認したものを対象</a:t>
            </a:r>
            <a:endParaRPr lang="en-US" altLang="ja-JP" b="1" spc="-1" dirty="0">
              <a:solidFill>
                <a:srgbClr val="000000"/>
              </a:solidFill>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b="1" spc="-1" dirty="0">
                <a:latin typeface="ＭＳ ゴシック" panose="020B0609070205080204" pitchFamily="49" charset="-128"/>
                <a:ea typeface="ＭＳ ゴシック" panose="020B0609070205080204" pitchFamily="49" charset="-128"/>
              </a:rPr>
              <a:t>複数のファイルを一度に編集するもう一つの方法</a:t>
            </a:r>
            <a:endParaRPr lang="en-US" altLang="ja-JP" b="1" spc="-1" dirty="0">
              <a:latin typeface="ＭＳ ゴシック" panose="020B0609070205080204" pitchFamily="49" charset="-128"/>
              <a:ea typeface="ＭＳ ゴシック" panose="020B0609070205080204" pitchFamily="49" charset="-128"/>
            </a:endParaRPr>
          </a:p>
          <a:p>
            <a:pPr marL="782460" lvl="2" indent="-342900">
              <a:spcBef>
                <a:spcPts val="1301"/>
              </a:spcBef>
              <a:buClr>
                <a:srgbClr val="879BAA"/>
              </a:buClr>
              <a:buFont typeface="Arial" panose="020B0604020202020204" pitchFamily="34" charset="0"/>
              <a:buChar char="•"/>
            </a:pPr>
            <a:r>
              <a:rPr lang="en-US" altLang="ja-JP"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spc="-1" dirty="0">
                <a:solidFill>
                  <a:srgbClr val="000000"/>
                </a:solidFill>
                <a:latin typeface="ＭＳ ゴシック" panose="020B0609070205080204" pitchFamily="49" charset="-128"/>
                <a:ea typeface="ＭＳ ゴシック" panose="020B0609070205080204" pitchFamily="49" charset="-128"/>
              </a:rPr>
              <a:t>からの </a:t>
            </a:r>
            <a:r>
              <a:rPr lang="en-US" altLang="ja-JP" spc="-1" dirty="0">
                <a:solidFill>
                  <a:srgbClr val="000000"/>
                </a:solidFill>
                <a:latin typeface="ＭＳ ゴシック" panose="020B0609070205080204" pitchFamily="49" charset="-128"/>
                <a:ea typeface="ＭＳ ゴシック" panose="020B0609070205080204" pitchFamily="49" charset="-128"/>
              </a:rPr>
              <a:t>Edit </a:t>
            </a:r>
            <a:r>
              <a:rPr lang="ja-JP" altLang="en-US" spc="-1" dirty="0">
                <a:solidFill>
                  <a:srgbClr val="000000"/>
                </a:solidFill>
                <a:latin typeface="ＭＳ ゴシック" panose="020B0609070205080204" pitchFamily="49" charset="-128"/>
                <a:ea typeface="ＭＳ ゴシック" panose="020B0609070205080204" pitchFamily="49" charset="-128"/>
              </a:rPr>
              <a:t>およびバルクスキャン</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782460" lvl="2" indent="-342900">
              <a:spcBef>
                <a:spcPts val="1301"/>
              </a:spcBef>
              <a:buClr>
                <a:srgbClr val="879BAA"/>
              </a:buClr>
              <a:buFont typeface="Arial" panose="020B0604020202020204" pitchFamily="34" charset="0"/>
              <a:buChar char="•"/>
            </a:pPr>
            <a:r>
              <a:rPr lang="en-US" altLang="ja-JP" spc="-1" dirty="0">
                <a:latin typeface="ＭＳ ゴシック" panose="020B0609070205080204" pitchFamily="49" charset="-128"/>
                <a:ea typeface="ＭＳ ゴシック" panose="020B0609070205080204" pitchFamily="49" charset="-128"/>
              </a:rPr>
              <a:t>Edit</a:t>
            </a:r>
            <a:r>
              <a:rPr lang="ja-JP" altLang="en-US" spc="-1" dirty="0">
                <a:latin typeface="ＭＳ ゴシック" panose="020B0609070205080204" pitchFamily="49" charset="-128"/>
                <a:ea typeface="ＭＳ ゴシック" panose="020B0609070205080204" pitchFamily="49" charset="-128"/>
              </a:rPr>
              <a:t>は、無関係な検出結果の除去にも</a:t>
            </a:r>
            <a:endParaRPr lang="en-US" strike="noStrike" spc="-1" dirty="0">
              <a:latin typeface="ＭＳ ゴシック" panose="020B0609070205080204" pitchFamily="49" charset="-128"/>
              <a:ea typeface="ＭＳ ゴシック" panose="020B0609070205080204" pitchFamily="49" charset="-128"/>
            </a:endParaRPr>
          </a:p>
        </p:txBody>
      </p:sp>
      <p:sp>
        <p:nvSpPr>
          <p:cNvPr id="248" name="CustomShape 4"/>
          <p:cNvSpPr/>
          <p:nvPr/>
        </p:nvSpPr>
        <p:spPr>
          <a:xfrm>
            <a:off x="7489136" y="1082160"/>
            <a:ext cx="4572000"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249" name="CustomShape 5"/>
          <p:cNvSpPr/>
          <p:nvPr/>
        </p:nvSpPr>
        <p:spPr>
          <a:xfrm>
            <a:off x="86629" y="1082160"/>
            <a:ext cx="7402507"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2736</TotalTime>
  <Words>3329</Words>
  <Application>Microsoft Office PowerPoint</Application>
  <PresentationFormat>ワイド画面</PresentationFormat>
  <Paragraphs>498</Paragraphs>
  <Slides>40</Slides>
  <Notes>12</Notes>
  <HiddenSlides>0</HiddenSlides>
  <MMClips>0</MMClips>
  <ScaleCrop>false</ScaleCrop>
  <HeadingPairs>
    <vt:vector size="6" baseType="variant">
      <vt:variant>
        <vt:lpstr>使用されているフォント</vt:lpstr>
      </vt:variant>
      <vt:variant>
        <vt:i4>11</vt:i4>
      </vt:variant>
      <vt:variant>
        <vt:lpstr>テーマ</vt:lpstr>
      </vt:variant>
      <vt:variant>
        <vt:i4>4</vt:i4>
      </vt:variant>
      <vt:variant>
        <vt:lpstr>スライド タイトル</vt:lpstr>
      </vt:variant>
      <vt:variant>
        <vt:i4>40</vt:i4>
      </vt:variant>
    </vt:vector>
  </HeadingPairs>
  <TitlesOfParts>
    <vt:vector size="55" baseType="lpstr">
      <vt:lpstr>ＭＳ Ｐゴシック</vt:lpstr>
      <vt:lpstr>ＭＳ ゴシック</vt:lpstr>
      <vt:lpstr>Noto Sans Symbols</vt:lpstr>
      <vt:lpstr>Open Sans</vt:lpstr>
      <vt:lpstr>游ゴシック</vt:lpstr>
      <vt:lpstr>Arial</vt:lpstr>
      <vt:lpstr>Arial Narrow</vt:lpstr>
      <vt:lpstr>Calibri</vt:lpstr>
      <vt:lpstr>Symbol</vt:lpstr>
      <vt:lpstr>Times New Roman</vt:lpstr>
      <vt:lpstr>Wingdings</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今田律夫 / IMADA，NOBUO</cp:lastModifiedBy>
  <cp:revision>185</cp:revision>
  <dcterms:modified xsi:type="dcterms:W3CDTF">2019-09-17T08:09:00Z</dcterms:modified>
  <dc:language>en-US</dc:language>
</cp:coreProperties>
</file>