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4"/>
  </p:notesMasterIdLst>
  <p:handoutMasterIdLst>
    <p:handoutMasterId r:id="rId55"/>
  </p:handoutMasterIdLst>
  <p:sldIdLst>
    <p:sldId id="335" r:id="rId2"/>
    <p:sldId id="336" r:id="rId3"/>
    <p:sldId id="371" r:id="rId4"/>
    <p:sldId id="372" r:id="rId5"/>
    <p:sldId id="258" r:id="rId6"/>
    <p:sldId id="330" r:id="rId7"/>
    <p:sldId id="373" r:id="rId8"/>
    <p:sldId id="260" r:id="rId9"/>
    <p:sldId id="363" r:id="rId10"/>
    <p:sldId id="374" r:id="rId11"/>
    <p:sldId id="334" r:id="rId12"/>
    <p:sldId id="362" r:id="rId13"/>
    <p:sldId id="265" r:id="rId14"/>
    <p:sldId id="338" r:id="rId15"/>
    <p:sldId id="339" r:id="rId16"/>
    <p:sldId id="340" r:id="rId17"/>
    <p:sldId id="364" r:id="rId18"/>
    <p:sldId id="347" r:id="rId19"/>
    <p:sldId id="348" r:id="rId20"/>
    <p:sldId id="375" r:id="rId21"/>
    <p:sldId id="361" r:id="rId22"/>
    <p:sldId id="349" r:id="rId23"/>
    <p:sldId id="350" r:id="rId24"/>
    <p:sldId id="351" r:id="rId25"/>
    <p:sldId id="365" r:id="rId26"/>
    <p:sldId id="352" r:id="rId27"/>
    <p:sldId id="357" r:id="rId28"/>
    <p:sldId id="376" r:id="rId29"/>
    <p:sldId id="353" r:id="rId30"/>
    <p:sldId id="354" r:id="rId31"/>
    <p:sldId id="355" r:id="rId32"/>
    <p:sldId id="377" r:id="rId33"/>
    <p:sldId id="356" r:id="rId34"/>
    <p:sldId id="366" r:id="rId35"/>
    <p:sldId id="341" r:id="rId36"/>
    <p:sldId id="378" r:id="rId37"/>
    <p:sldId id="358" r:id="rId38"/>
    <p:sldId id="367" r:id="rId39"/>
    <p:sldId id="368" r:id="rId40"/>
    <p:sldId id="359" r:id="rId41"/>
    <p:sldId id="342" r:id="rId42"/>
    <p:sldId id="369" r:id="rId43"/>
    <p:sldId id="379" r:id="rId44"/>
    <p:sldId id="380" r:id="rId45"/>
    <p:sldId id="381" r:id="rId46"/>
    <p:sldId id="382" r:id="rId47"/>
    <p:sldId id="360" r:id="rId48"/>
    <p:sldId id="343" r:id="rId49"/>
    <p:sldId id="344" r:id="rId50"/>
    <p:sldId id="370" r:id="rId51"/>
    <p:sldId id="383" r:id="rId52"/>
    <p:sldId id="337" r:id="rId5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ohTeruaki" initials="I" lastIdx="0" clrIdx="0">
    <p:extLst>
      <p:ext uri="{19B8F6BF-5375-455C-9EA6-DF929625EA0E}">
        <p15:presenceInfo xmlns:p15="http://schemas.microsoft.com/office/powerpoint/2012/main" userId="S-1-5-21-2190579883-2944289640-774129622-188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6600"/>
    <a:srgbClr val="FFCC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24" autoAdjust="0"/>
    <p:restoredTop sz="94660" autoAdjust="0"/>
  </p:normalViewPr>
  <p:slideViewPr>
    <p:cSldViewPr>
      <p:cViewPr varScale="1">
        <p:scale>
          <a:sx n="76" d="100"/>
          <a:sy n="76" d="100"/>
        </p:scale>
        <p:origin x="274"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48" d="100"/>
          <a:sy n="48" d="100"/>
        </p:scale>
        <p:origin x="-23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2021/2/25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2021/2/25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2083202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914829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115246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11</a:t>
            </a:fld>
            <a:endParaRPr kumimoji="1" lang="ja-JP" altLang="en-US"/>
          </a:p>
        </p:txBody>
      </p:sp>
    </p:spTree>
    <p:extLst>
      <p:ext uri="{BB962C8B-B14F-4D97-AF65-F5344CB8AC3E}">
        <p14:creationId xmlns:p14="http://schemas.microsoft.com/office/powerpoint/2010/main" val="73231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13</a:t>
            </a:fld>
            <a:endParaRPr kumimoji="1" lang="ja-JP" altLang="en-US"/>
          </a:p>
        </p:txBody>
      </p:sp>
    </p:spTree>
    <p:extLst>
      <p:ext uri="{BB962C8B-B14F-4D97-AF65-F5344CB8AC3E}">
        <p14:creationId xmlns:p14="http://schemas.microsoft.com/office/powerpoint/2010/main" val="2743861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14</a:t>
            </a:fld>
            <a:endParaRPr kumimoji="1" lang="ja-JP" altLang="en-US"/>
          </a:p>
        </p:txBody>
      </p:sp>
    </p:spTree>
    <p:extLst>
      <p:ext uri="{BB962C8B-B14F-4D97-AF65-F5344CB8AC3E}">
        <p14:creationId xmlns:p14="http://schemas.microsoft.com/office/powerpoint/2010/main" val="2732033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15</a:t>
            </a:fld>
            <a:endParaRPr kumimoji="1" lang="ja-JP" altLang="en-US"/>
          </a:p>
        </p:txBody>
      </p:sp>
    </p:spTree>
    <p:extLst>
      <p:ext uri="{BB962C8B-B14F-4D97-AF65-F5344CB8AC3E}">
        <p14:creationId xmlns:p14="http://schemas.microsoft.com/office/powerpoint/2010/main" val="2661812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16</a:t>
            </a:fld>
            <a:endParaRPr kumimoji="1" lang="ja-JP" altLang="en-US"/>
          </a:p>
        </p:txBody>
      </p:sp>
    </p:spTree>
    <p:extLst>
      <p:ext uri="{BB962C8B-B14F-4D97-AF65-F5344CB8AC3E}">
        <p14:creationId xmlns:p14="http://schemas.microsoft.com/office/powerpoint/2010/main" val="1666216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4051771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393263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40824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2621409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4273058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2802563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1233698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3150274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24</a:t>
            </a:fld>
            <a:endParaRPr kumimoji="1" lang="ja-JP" altLang="en-US"/>
          </a:p>
        </p:txBody>
      </p:sp>
    </p:spTree>
    <p:extLst>
      <p:ext uri="{BB962C8B-B14F-4D97-AF65-F5344CB8AC3E}">
        <p14:creationId xmlns:p14="http://schemas.microsoft.com/office/powerpoint/2010/main" val="1548490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090946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2405355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2692662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73941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3785406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2061367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2333120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850445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3475170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33</a:t>
            </a:fld>
            <a:endParaRPr kumimoji="1" lang="ja-JP" altLang="en-US"/>
          </a:p>
        </p:txBody>
      </p:sp>
    </p:spTree>
    <p:extLst>
      <p:ext uri="{BB962C8B-B14F-4D97-AF65-F5344CB8AC3E}">
        <p14:creationId xmlns:p14="http://schemas.microsoft.com/office/powerpoint/2010/main" val="1903069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34</a:t>
            </a:fld>
            <a:endParaRPr kumimoji="1" lang="ja-JP" altLang="en-US"/>
          </a:p>
        </p:txBody>
      </p:sp>
    </p:spTree>
    <p:extLst>
      <p:ext uri="{BB962C8B-B14F-4D97-AF65-F5344CB8AC3E}">
        <p14:creationId xmlns:p14="http://schemas.microsoft.com/office/powerpoint/2010/main" val="38622143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35</a:t>
            </a:fld>
            <a:endParaRPr kumimoji="1" lang="ja-JP" altLang="en-US"/>
          </a:p>
        </p:txBody>
      </p:sp>
    </p:spTree>
    <p:extLst>
      <p:ext uri="{BB962C8B-B14F-4D97-AF65-F5344CB8AC3E}">
        <p14:creationId xmlns:p14="http://schemas.microsoft.com/office/powerpoint/2010/main" val="39195472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21657724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37</a:t>
            </a:fld>
            <a:endParaRPr kumimoji="1" lang="ja-JP" altLang="en-US"/>
          </a:p>
        </p:txBody>
      </p:sp>
    </p:spTree>
    <p:extLst>
      <p:ext uri="{BB962C8B-B14F-4D97-AF65-F5344CB8AC3E}">
        <p14:creationId xmlns:p14="http://schemas.microsoft.com/office/powerpoint/2010/main" val="39774471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38</a:t>
            </a:fld>
            <a:endParaRPr kumimoji="1" lang="ja-JP" altLang="en-US"/>
          </a:p>
        </p:txBody>
      </p:sp>
    </p:spTree>
    <p:extLst>
      <p:ext uri="{BB962C8B-B14F-4D97-AF65-F5344CB8AC3E}">
        <p14:creationId xmlns:p14="http://schemas.microsoft.com/office/powerpoint/2010/main" val="3154743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3496679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39</a:t>
            </a:fld>
            <a:endParaRPr kumimoji="1" lang="ja-JP" altLang="en-US"/>
          </a:p>
        </p:txBody>
      </p:sp>
    </p:spTree>
    <p:extLst>
      <p:ext uri="{BB962C8B-B14F-4D97-AF65-F5344CB8AC3E}">
        <p14:creationId xmlns:p14="http://schemas.microsoft.com/office/powerpoint/2010/main" val="31135919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40</a:t>
            </a:fld>
            <a:endParaRPr kumimoji="1" lang="ja-JP" altLang="en-US"/>
          </a:p>
        </p:txBody>
      </p:sp>
    </p:spTree>
    <p:extLst>
      <p:ext uri="{BB962C8B-B14F-4D97-AF65-F5344CB8AC3E}">
        <p14:creationId xmlns:p14="http://schemas.microsoft.com/office/powerpoint/2010/main" val="41817483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41</a:t>
            </a:fld>
            <a:endParaRPr kumimoji="1" lang="ja-JP" altLang="en-US"/>
          </a:p>
        </p:txBody>
      </p:sp>
    </p:spTree>
    <p:extLst>
      <p:ext uri="{BB962C8B-B14F-4D97-AF65-F5344CB8AC3E}">
        <p14:creationId xmlns:p14="http://schemas.microsoft.com/office/powerpoint/2010/main" val="7781236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42</a:t>
            </a:fld>
            <a:endParaRPr kumimoji="1" lang="ja-JP" altLang="en-US"/>
          </a:p>
        </p:txBody>
      </p:sp>
    </p:spTree>
    <p:extLst>
      <p:ext uri="{BB962C8B-B14F-4D97-AF65-F5344CB8AC3E}">
        <p14:creationId xmlns:p14="http://schemas.microsoft.com/office/powerpoint/2010/main" val="13054986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31861975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44</a:t>
            </a:fld>
            <a:endParaRPr kumimoji="1" lang="ja-JP" altLang="en-US"/>
          </a:p>
        </p:txBody>
      </p:sp>
    </p:spTree>
    <p:extLst>
      <p:ext uri="{BB962C8B-B14F-4D97-AF65-F5344CB8AC3E}">
        <p14:creationId xmlns:p14="http://schemas.microsoft.com/office/powerpoint/2010/main" val="145806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45</a:t>
            </a:fld>
            <a:endParaRPr kumimoji="1" lang="ja-JP" altLang="en-US"/>
          </a:p>
        </p:txBody>
      </p:sp>
    </p:spTree>
    <p:extLst>
      <p:ext uri="{BB962C8B-B14F-4D97-AF65-F5344CB8AC3E}">
        <p14:creationId xmlns:p14="http://schemas.microsoft.com/office/powerpoint/2010/main" val="22767953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3854386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47</a:t>
            </a:fld>
            <a:endParaRPr kumimoji="1" lang="ja-JP" altLang="en-US"/>
          </a:p>
        </p:txBody>
      </p:sp>
    </p:spTree>
    <p:extLst>
      <p:ext uri="{BB962C8B-B14F-4D97-AF65-F5344CB8AC3E}">
        <p14:creationId xmlns:p14="http://schemas.microsoft.com/office/powerpoint/2010/main" val="8364592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48</a:t>
            </a:fld>
            <a:endParaRPr kumimoji="1" lang="ja-JP" altLang="en-US"/>
          </a:p>
        </p:txBody>
      </p:sp>
    </p:spTree>
    <p:extLst>
      <p:ext uri="{BB962C8B-B14F-4D97-AF65-F5344CB8AC3E}">
        <p14:creationId xmlns:p14="http://schemas.microsoft.com/office/powerpoint/2010/main" val="2668263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49</a:t>
            </a:fld>
            <a:endParaRPr kumimoji="1" lang="ja-JP" altLang="en-US"/>
          </a:p>
        </p:txBody>
      </p:sp>
    </p:spTree>
    <p:extLst>
      <p:ext uri="{BB962C8B-B14F-4D97-AF65-F5344CB8AC3E}">
        <p14:creationId xmlns:p14="http://schemas.microsoft.com/office/powerpoint/2010/main" val="3205133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06493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2909740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149767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CA85632-6543-417D-AA37-747D5FCD144A}" type="datetime1">
              <a:rPr kumimoji="1" lang="ja-JP" altLang="en-US" smtClean="0"/>
              <a:t>2021/2/25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06565E3-0D02-4356-A8E4-34212A8E714C}" type="datetime1">
              <a:rPr kumimoji="1" lang="ja-JP" altLang="en-US" smtClean="0"/>
              <a:t>2021/2/25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1AE0380-F014-4923-9788-A7EEF4DBE4AF}" type="datetime1">
              <a:rPr kumimoji="1" lang="ja-JP" altLang="en-US" smtClean="0"/>
              <a:t>2021/2/25</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820F06B-049D-4BD4-9820-27A6981014E2}" type="datetime1">
              <a:rPr kumimoji="1" lang="ja-JP" altLang="en-US" smtClean="0"/>
              <a:t>2021/2/25</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B99404-B2ED-46D2-9FEA-10E2217461D3}" type="datetime1">
              <a:rPr kumimoji="1" lang="ja-JP" altLang="en-US" smtClean="0"/>
              <a:t>2021/2/25</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6610-8A1B-469C-9F96-3C27427A06DB}" type="datetime1">
              <a:rPr kumimoji="1" lang="ja-JP" altLang="en-US" smtClean="0"/>
              <a:t>2021/2/25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lists.linuxfoundation.org/mailman/listinfo/openchain-japan-w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12776"/>
            <a:ext cx="7772400" cy="1470025"/>
          </a:xfrm>
          <a:noFill/>
          <a:ln>
            <a:solidFill>
              <a:schemeClr val="bg1">
                <a:lumMod val="50000"/>
              </a:schemeClr>
            </a:solidFill>
          </a:ln>
        </p:spPr>
        <p:txBody>
          <a:bodyPr>
            <a:normAutofit/>
          </a:bodyPr>
          <a:lstStyle/>
          <a:p>
            <a:r>
              <a:rPr lang="en-US" altLang="ja-JP" sz="4000" dirty="0">
                <a:latin typeface="Meiryo UI" panose="020B0604030504040204" pitchFamily="50" charset="-128"/>
                <a:ea typeface="Meiryo UI" panose="020B0604030504040204" pitchFamily="50" charset="-128"/>
                <a:cs typeface="Meiryo UI" panose="020B0604030504040204" pitchFamily="50" charset="-128"/>
              </a:rPr>
              <a:t>Frequent Misunderstandings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
            </a:r>
            <a:br>
              <a:rPr lang="en-US" altLang="ja-JP" sz="4000" dirty="0">
                <a:latin typeface="Meiryo UI" panose="020B0604030504040204" pitchFamily="50" charset="-128"/>
                <a:ea typeface="Meiryo UI" panose="020B0604030504040204" pitchFamily="50" charset="-128"/>
                <a:cs typeface="Meiryo UI" panose="020B0604030504040204" pitchFamily="50" charset="-128"/>
              </a:rPr>
            </a:br>
            <a:r>
              <a:rPr lang="en-US" altLang="ja-JP" sz="4000" dirty="0">
                <a:latin typeface="Meiryo UI" panose="020B0604030504040204" pitchFamily="50" charset="-128"/>
                <a:ea typeface="Meiryo UI" panose="020B0604030504040204" pitchFamily="50" charset="-128"/>
                <a:cs typeface="Meiryo UI" panose="020B0604030504040204" pitchFamily="50" charset="-128"/>
              </a:rPr>
              <a:t>of OSS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licenses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err="1" smtClean="0">
                <a:latin typeface="Meiryo UI" panose="020B0604030504040204" pitchFamily="50" charset="-128"/>
                <a:ea typeface="Meiryo UI" panose="020B0604030504040204" pitchFamily="50" charset="-128"/>
                <a:cs typeface="Meiryo UI" panose="020B0604030504040204" pitchFamily="50" charset="-128"/>
              </a:rPr>
              <a:t>V6</a:t>
            </a:r>
            <a:endParaRPr kumimoji="1" lang="ja-JP" altLang="en-US" sz="4000" dirty="0"/>
          </a:p>
        </p:txBody>
      </p:sp>
      <p:sp>
        <p:nvSpPr>
          <p:cNvPr id="3" name="サブタイトル 2"/>
          <p:cNvSpPr>
            <a:spLocks noGrp="1"/>
          </p:cNvSpPr>
          <p:nvPr>
            <p:ph type="subTitle" idx="1"/>
            <p:custDataLst>
              <p:tags r:id="rId1"/>
            </p:custDataLst>
          </p:nvPr>
        </p:nvSpPr>
        <p:spPr>
          <a:xfrm>
            <a:off x="899592" y="3645024"/>
            <a:ext cx="7344816" cy="2351112"/>
          </a:xfrm>
          <a:noFill/>
          <a:ln>
            <a:solidFill>
              <a:schemeClr val="bg1">
                <a:lumMod val="65000"/>
              </a:schemeClr>
            </a:solidFill>
          </a:ln>
        </p:spPr>
        <p:txBody>
          <a:bodyPr>
            <a:normAutofit fontScale="55000" lnSpcReduction="20000"/>
          </a:bodyPr>
          <a:lstStyle/>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summarizes misunderstandings which are frequently appeared in articles on the internet and questions in seminars etc.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Contents are for beginners, general, and may be common to many companies.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you have any comments about the contents of the FAQs, please join FAQ sub-WG.</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You can freely use this document and make additions or modifications on this document,</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this document can be used under the CC0-1.0(Public Domain).  </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Please be advised that in no event shall the author and provider be liable with regard to the contents of this document.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[Provided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Japan WG (FAQ sub-WG)]</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Coorperaton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by Open Source License Laboratory】</a:t>
            </a:r>
          </a:p>
        </p:txBody>
      </p:sp>
      <p:sp>
        <p:nvSpPr>
          <p:cNvPr id="4" name="フッター プレースホルダー 3"/>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0</a:t>
            </a:fld>
            <a:endParaRPr kumimoji="1" lang="ja-JP" altLang="en-US" dirty="0"/>
          </a:p>
        </p:txBody>
      </p:sp>
    </p:spTree>
    <p:extLst>
      <p:ext uri="{BB962C8B-B14F-4D97-AF65-F5344CB8AC3E}">
        <p14:creationId xmlns:p14="http://schemas.microsoft.com/office/powerpoint/2010/main" val="330589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5446"/>
            <a:ext cx="8280920" cy="365387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59173"/>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a license violator be a patent infringer?</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In general, OSS is granted patent rights and copyrights on the assumption that the user will comply with the license conditions. If the user does not comply with the license terms, then this OSS cannot be used.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Therefore, the license violator is infringing the patent or copyright.</a:t>
            </a:r>
          </a:p>
        </p:txBody>
      </p:sp>
      <p:sp>
        <p:nvSpPr>
          <p:cNvPr id="4" name="角丸四角形 3"/>
          <p:cNvSpPr/>
          <p:nvPr/>
        </p:nvSpPr>
        <p:spPr>
          <a:xfrm>
            <a:off x="467544" y="1268760"/>
            <a:ext cx="8280920" cy="13263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When we released our OSS, we adopted a license that allows us to license our own patent rights that are implemented in this OSS. Does this mean that users who do not comply with the license are infringing the patent rights?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79247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patent</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xmlns="" id="{14AAAD3A-3E62-4E79-8733-751C2A441437}"/>
              </a:ext>
            </a:extLst>
          </p:cNvPr>
          <p:cNvSpPr>
            <a:spLocks noGrp="1"/>
          </p:cNvSpPr>
          <p:nvPr>
            <p:ph type="sldNum" sz="quarter" idx="12"/>
          </p:nvPr>
        </p:nvSpPr>
        <p:spPr/>
        <p:txBody>
          <a:bodyPr/>
          <a:lstStyle/>
          <a:p>
            <a:fld id="{CA73D1A0-EDAA-48A0-B59C-E1DC4E30C901}" type="slidenum">
              <a:rPr lang="ja-JP" altLang="en-US" smtClean="0"/>
              <a:pPr/>
              <a:t>9</a:t>
            </a:fld>
            <a:endParaRPr lang="ja-JP" altLang="en-US"/>
          </a:p>
        </p:txBody>
      </p:sp>
    </p:spTree>
    <p:extLst>
      <p:ext uri="{BB962C8B-B14F-4D97-AF65-F5344CB8AC3E}">
        <p14:creationId xmlns:p14="http://schemas.microsoft.com/office/powerpoint/2010/main" val="106321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19256" cy="74082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contribute to an OSS community, </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abandon my patent?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fontScale="85000" lnSpcReduction="2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 contributor has no duty to abandon the patents on a program in making a contribution.</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However, this contributor virtually cannot enforce patents against the users of the OSS once the program is contributed.</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On the other hand, the contributor can still enforce patents against users or corporates who are infringing the patent outside the scope of this OSS.</a:t>
            </a: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Enforcing a patent typically includes requesting an injunction and/or claiming compensation for damages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contributing 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patented program of mine to an OSS community, do I need to abandon my patent on this program?</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D7C43168-A981-4C44-B720-84CFB61613FA}"/>
              </a:ext>
            </a:extLst>
          </p:cNvPr>
          <p:cNvSpPr txBox="1"/>
          <p:nvPr/>
        </p:nvSpPr>
        <p:spPr>
          <a:xfrm>
            <a:off x="219436" y="6428654"/>
            <a:ext cx="3344452"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#community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contribute</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F4539F25-E2B3-49C7-BB93-98EDFC4D1478}"/>
              </a:ext>
            </a:extLst>
          </p:cNvPr>
          <p:cNvSpPr>
            <a:spLocks noGrp="1"/>
          </p:cNvSpPr>
          <p:nvPr>
            <p:ph type="sldNum" sz="quarter" idx="12"/>
          </p:nvPr>
        </p:nvSpPr>
        <p:spPr/>
        <p:txBody>
          <a:bodyPr/>
          <a:lstStyle/>
          <a:p>
            <a:fld id="{CA73D1A0-EDAA-48A0-B59C-E1DC4E30C901}" type="slidenum">
              <a:rPr kumimoji="1" lang="ja-JP" altLang="en-US" smtClean="0"/>
              <a:t>10</a:t>
            </a:fld>
            <a:endParaRPr kumimoji="1" lang="ja-JP" altLang="en-US"/>
          </a:p>
        </p:txBody>
      </p:sp>
    </p:spTree>
    <p:extLst>
      <p:ext uri="{BB962C8B-B14F-4D97-AF65-F5344CB8AC3E}">
        <p14:creationId xmlns:p14="http://schemas.microsoft.com/office/powerpoint/2010/main" val="201118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5"/>
            <a:ext cx="8424936" cy="860921"/>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only provide a list of OSS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names</a:t>
            </a:r>
            <a:b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as OSS information?</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Ask the developer to research the correct OSS information and tell him or her to comply with the license terms.</a:t>
            </a:r>
          </a:p>
          <a:p>
            <a:pPr fontAlgn="base">
              <a:lnSpc>
                <a:spcPts val="3000"/>
              </a:lnSpc>
              <a:spcBef>
                <a:spcPts val="0"/>
              </a:spcBef>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The original developer's product is in violation of the license.</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Remember that ultimately your company is responsible for your customers.</a:t>
            </a:r>
          </a:p>
        </p:txBody>
      </p:sp>
      <p:sp>
        <p:nvSpPr>
          <p:cNvPr id="4" name="角丸四角形 3"/>
          <p:cNvSpPr/>
          <p:nvPr/>
        </p:nvSpPr>
        <p:spPr>
          <a:xfrm>
            <a:off x="467544" y="1340768"/>
            <a:ext cx="8280920" cy="172064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The OEM developer provided me with a list of OSS, but it only lists the name of the OSS, not its version or licensing terms. OSS is used in some of the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firmwares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that were created quite a long time ago, and even the developer does not know what's in them. Is it possible for our company to include only the OSS list in our products for sale?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a:t>
            </a:r>
            <a:r>
              <a:rPr lang="en-US" altLang="ja-JP" sz="1200" dirty="0" smtClean="0">
                <a:latin typeface="Meiryo UI" panose="020B0604030504040204" pitchFamily="50" charset="-128"/>
                <a:ea typeface="Meiryo UI" panose="020B0604030504040204" pitchFamily="50" charset="-128"/>
              </a:rPr>
              <a:t> traceability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 xmlns:a16="http://schemas.microsoft.com/office/drawing/2014/main" id="{3D993663-CB84-42B2-A959-ABCA381E53C2}"/>
              </a:ext>
            </a:extLst>
          </p:cNvPr>
          <p:cNvSpPr>
            <a:spLocks noGrp="1"/>
          </p:cNvSpPr>
          <p:nvPr>
            <p:ph type="sldNum" sz="quarter" idx="12"/>
          </p:nvPr>
        </p:nvSpPr>
        <p:spPr/>
        <p:txBody>
          <a:bodyPr/>
          <a:lstStyle/>
          <a:p>
            <a:fld id="{CA73D1A0-EDAA-48A0-B59C-E1DC4E30C901}" type="slidenum">
              <a:rPr lang="ja-JP" altLang="en-US" smtClean="0"/>
              <a:pPr/>
              <a:t>11</a:t>
            </a:fld>
            <a:endParaRPr lang="ja-JP" altLang="en-US"/>
          </a:p>
        </p:txBody>
      </p:sp>
    </p:spTree>
    <p:extLst>
      <p:ext uri="{BB962C8B-B14F-4D97-AF65-F5344CB8AC3E}">
        <p14:creationId xmlns:p14="http://schemas.microsoft.com/office/powerpoint/2010/main" val="233722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16632"/>
            <a:ext cx="8219256" cy="72008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preferable to provide translated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firstly need to include the original license provided by the OSS developer to meet the license condition.</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feel the need to translate the license into a language more familiar to you and your customers, you can attach a translation as a reference, but do not forget to clarify which one is official.</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 OSS license condition requires that the license document to be included when the OSS is distributed.  If the license is written in foreign language, is it better to provide the customer with a translated version of the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D69AB619-9418-4A18-9DF8-A83427F9DBDD}"/>
              </a:ext>
            </a:extLst>
          </p:cNvPr>
          <p:cNvSpPr txBox="1"/>
          <p:nvPr/>
        </p:nvSpPr>
        <p:spPr>
          <a:xfrm>
            <a:off x="219436" y="6428654"/>
            <a:ext cx="3632484" cy="276999"/>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#translation</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#Japanese</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61864164-C825-452C-AFCC-5C1D40BA06CC}"/>
              </a:ext>
            </a:extLst>
          </p:cNvPr>
          <p:cNvSpPr>
            <a:spLocks noGrp="1"/>
          </p:cNvSpPr>
          <p:nvPr>
            <p:ph type="sldNum" sz="quarter" idx="12"/>
          </p:nvPr>
        </p:nvSpPr>
        <p:spPr/>
        <p:txBody>
          <a:bodyPr/>
          <a:lstStyle/>
          <a:p>
            <a:fld id="{CA73D1A0-EDAA-48A0-B59C-E1DC4E30C901}" type="slidenum">
              <a:rPr kumimoji="1" lang="ja-JP" altLang="en-US" smtClean="0"/>
              <a:t>12</a:t>
            </a:fld>
            <a:endParaRPr kumimoji="1" lang="ja-JP" altLang="en-US"/>
          </a:p>
        </p:txBody>
      </p:sp>
    </p:spTree>
    <p:extLst>
      <p:ext uri="{BB962C8B-B14F-4D97-AF65-F5344CB8AC3E}">
        <p14:creationId xmlns:p14="http://schemas.microsoft.com/office/powerpoint/2010/main" val="253383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5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only need to provide the name and URL of the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Many licenses require that the license document itself be attached.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However, some OSS allow you to include a link to a license document instead of a license document. If you want to describe the link, please confirm whether it is an approved OSS.</a:t>
            </a:r>
          </a:p>
        </p:txBody>
      </p:sp>
      <p:sp>
        <p:nvSpPr>
          <p:cNvPr id="4" name="角丸四角形 3"/>
          <p:cNvSpPr/>
          <p:nvPr/>
        </p:nvSpPr>
        <p:spPr>
          <a:xfrm>
            <a:off x="467544" y="1340768"/>
            <a:ext cx="8280920" cy="15121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acceptable to provide the license document, which is defined in the license conditions at the time of OSS distribution, only to show the name of the license or to include a link to the license document?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60973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395536"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059832" y="3140968"/>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スライド番号プレースホルダー 17">
            <a:extLst>
              <a:ext uri="{FF2B5EF4-FFF2-40B4-BE49-F238E27FC236}">
                <a16:creationId xmlns:a16="http://schemas.microsoft.com/office/drawing/2014/main" xmlns="" id="{BA8AFF02-E1A2-49D1-9FDC-53030467514E}"/>
              </a:ext>
            </a:extLst>
          </p:cNvPr>
          <p:cNvSpPr>
            <a:spLocks noGrp="1"/>
          </p:cNvSpPr>
          <p:nvPr>
            <p:ph type="sldNum" sz="quarter" idx="12"/>
          </p:nvPr>
        </p:nvSpPr>
        <p:spPr/>
        <p:txBody>
          <a:bodyPr/>
          <a:lstStyle/>
          <a:p>
            <a:fld id="{CA73D1A0-EDAA-48A0-B59C-E1DC4E30C901}" type="slidenum">
              <a:rPr kumimoji="1" lang="ja-JP" altLang="en-US" smtClean="0"/>
              <a:t>13</a:t>
            </a:fld>
            <a:endParaRPr kumimoji="1" lang="ja-JP" altLang="en-US"/>
          </a:p>
        </p:txBody>
      </p:sp>
    </p:spTree>
    <p:extLst>
      <p:ext uri="{BB962C8B-B14F-4D97-AF65-F5344CB8AC3E}">
        <p14:creationId xmlns:p14="http://schemas.microsoft.com/office/powerpoint/2010/main" val="118019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print license documents on paper to provide them?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06352"/>
            <a:ext cx="8291264" cy="2902967"/>
          </a:xfrm>
        </p:spPr>
        <p:txBody>
          <a:bodyPr>
            <a:noAutofit/>
          </a:bodyPr>
          <a:lstStyle/>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doesn't necessarily have to be printed on paper. In many licenses, the means are not limited.</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Depending on the form in which the OSS is redistributed, it can be printed on paper, attached electronically, or displayed on the screen of the application, as long as it is easy to understand and visible to the recipient.</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some licenses require the display in the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UI.Make</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sure that the license terms and conditions specify how to provide the license documents.</a:t>
            </a:r>
          </a:p>
        </p:txBody>
      </p:sp>
      <p:sp>
        <p:nvSpPr>
          <p:cNvPr id="4" name="角丸四角形 3"/>
          <p:cNvSpPr/>
          <p:nvPr/>
        </p:nvSpPr>
        <p:spPr>
          <a:xfrm>
            <a:off x="467544" y="1343437"/>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Does the "provision of license documents" required in the OSS license mean that they must be printed on paper, such as manuals?</a:t>
            </a:r>
          </a:p>
        </p:txBody>
      </p:sp>
      <p:sp>
        <p:nvSpPr>
          <p:cNvPr id="9" name="テキスト ボックス 8"/>
          <p:cNvSpPr txBox="1"/>
          <p:nvPr/>
        </p:nvSpPr>
        <p:spPr>
          <a:xfrm>
            <a:off x="3275856" y="2564904"/>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67544" y="6309320"/>
            <a:ext cx="160973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395536"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44F456D2-24E6-4A02-AA7E-8F0B696E26B4}"/>
              </a:ext>
            </a:extLst>
          </p:cNvPr>
          <p:cNvSpPr>
            <a:spLocks noGrp="1"/>
          </p:cNvSpPr>
          <p:nvPr>
            <p:ph type="sldNum" sz="quarter" idx="12"/>
          </p:nvPr>
        </p:nvSpPr>
        <p:spPr/>
        <p:txBody>
          <a:bodyPr/>
          <a:lstStyle/>
          <a:p>
            <a:fld id="{CA73D1A0-EDAA-48A0-B59C-E1DC4E30C901}" type="slidenum">
              <a:rPr kumimoji="1" lang="ja-JP" altLang="en-US" smtClean="0"/>
              <a:t>14</a:t>
            </a:fld>
            <a:endParaRPr kumimoji="1" lang="ja-JP" altLang="en-US"/>
          </a:p>
        </p:txBody>
      </p:sp>
    </p:spTree>
    <p:extLst>
      <p:ext uri="{BB962C8B-B14F-4D97-AF65-F5344CB8AC3E}">
        <p14:creationId xmlns:p14="http://schemas.microsoft.com/office/powerpoint/2010/main" val="90877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501008"/>
            <a:ext cx="8280920" cy="280831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attaching a license document become a modification of the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not a modification of the OSS itself, but an act to comply with the license conditions.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the license wasn't attached, first find the original and attach it to the license file if it's attached there. It is recommended to ask the copyright holder to attach the license if it is not also attached to the original OSS.</a:t>
            </a:r>
          </a:p>
        </p:txBody>
      </p:sp>
      <p:sp>
        <p:nvSpPr>
          <p:cNvPr id="4" name="角丸四角形 3"/>
          <p:cNvSpPr/>
          <p:nvPr/>
        </p:nvSpPr>
        <p:spPr>
          <a:xfrm>
            <a:off x="467544" y="1340768"/>
            <a:ext cx="8280920" cy="194421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have obtained an OSS that is listed as being under a prominent license. However, despite the obligation to attach the license at the time of distribution, the license file was not attached. If I attach the specified license file to this OSS, does it mean that I have modified the OSS?</a:t>
            </a:r>
          </a:p>
        </p:txBody>
      </p:sp>
      <p:sp>
        <p:nvSpPr>
          <p:cNvPr id="9" name="テキスト ボックス 8"/>
          <p:cNvSpPr txBox="1"/>
          <p:nvPr/>
        </p:nvSpPr>
        <p:spPr>
          <a:xfrm>
            <a:off x="3131840" y="3429000"/>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2748445"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#modification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395536" y="314096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910DD122-B6F3-4696-AC68-8BF13FA72CA4}"/>
              </a:ext>
            </a:extLst>
          </p:cNvPr>
          <p:cNvSpPr>
            <a:spLocks noGrp="1"/>
          </p:cNvSpPr>
          <p:nvPr>
            <p:ph type="sldNum" sz="quarter" idx="12"/>
          </p:nvPr>
        </p:nvSpPr>
        <p:spPr/>
        <p:txBody>
          <a:bodyPr/>
          <a:lstStyle/>
          <a:p>
            <a:fld id="{CA73D1A0-EDAA-48A0-B59C-E1DC4E30C901}" type="slidenum">
              <a:rPr kumimoji="1" lang="ja-JP" altLang="en-US" smtClean="0"/>
              <a:t>15</a:t>
            </a:fld>
            <a:endParaRPr kumimoji="1" lang="ja-JP" altLang="en-US"/>
          </a:p>
        </p:txBody>
      </p:sp>
    </p:spTree>
    <p:extLst>
      <p:ext uri="{BB962C8B-B14F-4D97-AF65-F5344CB8AC3E}">
        <p14:creationId xmlns:p14="http://schemas.microsoft.com/office/powerpoint/2010/main" val="264603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If it's the same license document, does it need to be listed in duplicate?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351906"/>
            <a:ext cx="8219256" cy="2927215"/>
          </a:xfrm>
        </p:spPr>
        <p:txBody>
          <a:bodyPr>
            <a:noAutofit/>
          </a:bodyPr>
          <a:lstStyle/>
          <a:p>
            <a:pPr fontAlgn="base">
              <a:lnSpc>
                <a:spcPts val="2400"/>
              </a:lnSpc>
              <a:spcBef>
                <a:spcPts val="0"/>
              </a:spcBef>
              <a:buFont typeface="Wingdings" panose="05000000000000000000" pitchFamily="2" charset="2"/>
              <a:buChar char="u"/>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If the license documents are the same, and each OSS and license are associated with each other, there is no need to attach the same number of license documents for each OSS. However, there are cases where the license documents are slightly different, and especially when copyright information is described in the license text, it is necessary to attach the respective license documents.</a:t>
            </a:r>
          </a:p>
          <a:p>
            <a:pPr marL="265113" indent="-265113" fontAlgn="base">
              <a:lnSpc>
                <a:spcPts val="2400"/>
              </a:lnSpc>
              <a:spcBef>
                <a:spcPts val="0"/>
              </a:spcBef>
              <a:buFont typeface="Wingdings" panose="05000000000000000000" pitchFamily="2" charset="2"/>
              <a:buChar char="u"/>
            </a:pPr>
            <a:r>
              <a:rPr lang="en-US" altLang="ja-JP" sz="1800" dirty="0" smtClean="0">
                <a:latin typeface="Meiryo UI" panose="020B0604030504040204" pitchFamily="50" charset="-128"/>
                <a:ea typeface="Meiryo UI" panose="020B0604030504040204" pitchFamily="50" charset="-128"/>
              </a:rPr>
              <a:t>Any other matters specified in the license terms and conditions (e.g., attachment of files containing IP information and acknowledgements) must be complied with.</a:t>
            </a:r>
          </a:p>
          <a:p>
            <a:pPr marL="0" fontAlgn="base">
              <a:lnSpc>
                <a:spcPts val="24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10640"/>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smtClean="0">
                <a:solidFill>
                  <a:schemeClr val="tx1"/>
                </a:solidFill>
                <a:latin typeface="Meiryo UI" panose="020B0604030504040204" pitchFamily="50" charset="-128"/>
                <a:ea typeface="Meiryo UI" panose="020B0604030504040204" pitchFamily="50" charset="-128"/>
              </a:rPr>
              <a:t>　</a:t>
            </a:r>
            <a:r>
              <a:rPr lang="en-US" altLang="ja-JP" dirty="0" smtClean="0">
                <a:solidFill>
                  <a:schemeClr val="tx1"/>
                </a:solidFill>
                <a:latin typeface="Meiryo UI" panose="020B0604030504040204" pitchFamily="50" charset="-128"/>
                <a:ea typeface="Meiryo UI" panose="020B0604030504040204" pitchFamily="50" charset="-128"/>
              </a:rPr>
              <a:t>I found out that the same license is applied to multiple OSS that will be used in the product. Do I need a single license document attached?</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2659559"/>
            <a:ext cx="3744416" cy="769441"/>
          </a:xfrm>
          <a:prstGeom prst="rect">
            <a:avLst/>
          </a:prstGeom>
          <a:noFill/>
        </p:spPr>
        <p:txBody>
          <a:bodyPr wrap="square" rtlCol="0">
            <a:spAutoFit/>
          </a:bodyPr>
          <a:lstStyle/>
          <a:p>
            <a:r>
              <a:rPr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2696572"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duplication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323528"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 xmlns:a16="http://schemas.microsoft.com/office/drawing/2014/main" id="{AC2BF35C-D178-47F8-BAC1-61881A7F6C4B}"/>
              </a:ext>
            </a:extLst>
          </p:cNvPr>
          <p:cNvSpPr>
            <a:spLocks noGrp="1"/>
          </p:cNvSpPr>
          <p:nvPr>
            <p:ph type="sldNum" sz="quarter" idx="12"/>
          </p:nvPr>
        </p:nvSpPr>
        <p:spPr/>
        <p:txBody>
          <a:bodyPr/>
          <a:lstStyle/>
          <a:p>
            <a:fld id="{CA73D1A0-EDAA-48A0-B59C-E1DC4E30C901}" type="slidenum">
              <a:rPr lang="ja-JP" altLang="en-US" smtClean="0"/>
              <a:pPr/>
              <a:t>16</a:t>
            </a:fld>
            <a:endParaRPr lang="ja-JP" altLang="en-US"/>
          </a:p>
        </p:txBody>
      </p:sp>
    </p:spTree>
    <p:extLst>
      <p:ext uri="{BB962C8B-B14F-4D97-AF65-F5344CB8AC3E}">
        <p14:creationId xmlns:p14="http://schemas.microsoft.com/office/powerpoint/2010/main" val="271462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352928"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abide by the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licensing conditions when I install the OSS on a PC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that will be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my customer’s?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Most OSS licenses require you to abide by the conditions when you distribute the OSS. In your case, you are distributing the OSS when you deliver the PC to the customer.</a:t>
            </a:r>
          </a:p>
          <a:p>
            <a:pPr marL="0" indent="0" eaLnBrk="0" fontAlgn="base" hangingPunct="0">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Notes:</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Some OSS license exempt you from abiding by the conditions under certain circumstances. </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Either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ｗ</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ay, if your customer intends to deliver this PC to a third party, the customer relies on you in obtaining the OSS information.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Upon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request from a customer, I am installing an OSS module on a PC before delivering this PC to them. In this situation, do I still have to abide by the license conditions of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F9E38008-4463-4391-838A-71F8CDF36BB5}"/>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#behalf</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install</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xmlns="" id="{D23E2259-94F0-4C45-8AB1-B08165898BAC}"/>
              </a:ext>
            </a:extLst>
          </p:cNvPr>
          <p:cNvSpPr>
            <a:spLocks noGrp="1"/>
          </p:cNvSpPr>
          <p:nvPr>
            <p:ph type="sldNum" sz="quarter" idx="12"/>
          </p:nvPr>
        </p:nvSpPr>
        <p:spPr/>
        <p:txBody>
          <a:bodyPr/>
          <a:lstStyle/>
          <a:p>
            <a:fld id="{CA73D1A0-EDAA-48A0-B59C-E1DC4E30C901}" type="slidenum">
              <a:rPr kumimoji="1" lang="ja-JP" altLang="en-US" smtClean="0"/>
              <a:t>17</a:t>
            </a:fld>
            <a:endParaRPr kumimoji="1" lang="ja-JP" altLang="en-US"/>
          </a:p>
        </p:txBody>
      </p:sp>
    </p:spTree>
    <p:extLst>
      <p:ext uri="{BB962C8B-B14F-4D97-AF65-F5344CB8AC3E}">
        <p14:creationId xmlns:p14="http://schemas.microsoft.com/office/powerpoint/2010/main" val="246417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3"/>
            <a:ext cx="8208912"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modify the license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OSS I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downloaded</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Unless you are the copyright owner of the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(or</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have a permission from them), you do not have the right to modify the license conditions.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license contains a condition that my customer cannot accept. Can I delete the condition for the customer when I distribute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C42B301E-8030-40DA-93BB-AEAF5A9F83A9}"/>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#modify</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F9E8D1E8-5119-4A37-876E-79B66BB81ECF}"/>
              </a:ext>
            </a:extLst>
          </p:cNvPr>
          <p:cNvSpPr>
            <a:spLocks noGrp="1"/>
          </p:cNvSpPr>
          <p:nvPr>
            <p:ph type="sldNum" sz="quarter" idx="12"/>
          </p:nvPr>
        </p:nvSpPr>
        <p:spPr/>
        <p:txBody>
          <a:bodyPr/>
          <a:lstStyle/>
          <a:p>
            <a:fld id="{CA73D1A0-EDAA-48A0-B59C-E1DC4E30C901}" type="slidenum">
              <a:rPr kumimoji="1" lang="ja-JP" altLang="en-US" smtClean="0"/>
              <a:t>18</a:t>
            </a:fld>
            <a:endParaRPr kumimoji="1" lang="ja-JP" altLang="en-US"/>
          </a:p>
        </p:txBody>
      </p:sp>
    </p:spTree>
    <p:extLst>
      <p:ext uri="{BB962C8B-B14F-4D97-AF65-F5344CB8AC3E}">
        <p14:creationId xmlns:p14="http://schemas.microsoft.com/office/powerpoint/2010/main" val="245784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476672"/>
            <a:ext cx="8363272" cy="6187604"/>
          </a:xfrm>
          <a:ln>
            <a:noFill/>
          </a:ln>
        </p:spPr>
        <p:txBody>
          <a:bodyPr>
            <a:noAutofit/>
          </a:bodyPr>
          <a:lstStyle/>
          <a:p>
            <a:pPr fontAlgn="t">
              <a:buFont typeface="+mj-lt"/>
              <a:buAutoNum type="arabicPeriod"/>
            </a:pPr>
            <a:r>
              <a:rPr lang="en-US" altLang="ja-JP" sz="900" dirty="0">
                <a:latin typeface="Meiryo UI" panose="020B0604030504040204" pitchFamily="50" charset="-128"/>
                <a:ea typeface="Meiryo UI" panose="020B0604030504040204" pitchFamily="50" charset="-128"/>
              </a:rPr>
              <a:t>(</a:t>
            </a:r>
            <a:r>
              <a:rPr lang="en-US" altLang="ja-JP" sz="900" dirty="0" smtClean="0">
                <a:latin typeface="Meiryo UI" panose="020B0604030504040204" pitchFamily="50" charset="-128"/>
                <a:ea typeface="Meiryo UI" panose="020B0604030504040204" pitchFamily="50" charset="-128"/>
              </a:rPr>
              <a:t>Index 1/2)</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a:t>
            </a:r>
            <a:r>
              <a:rPr lang="en-US" altLang="ja-JP" sz="900" dirty="0" smtClean="0">
                <a:latin typeface="Meiryo UI" panose="020B0604030504040204" pitchFamily="50" charset="-128"/>
                <a:ea typeface="Meiryo UI" panose="020B0604030504040204" pitchFamily="50" charset="-128"/>
              </a:rPr>
              <a:t>Index 2/2)</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OSS for commercial purposes</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In</a:t>
            </a:r>
            <a:r>
              <a:rPr lang="ja-JP" altLang="en-US" sz="9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without restriction?</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OSS names be used in sales promotion media</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When I post a program to the OSS community, does that OSS become a patent </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infringement?</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a license violator be a patent infringer</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 contribute to an OSS community, do I need to abandon my patent?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only provide a list of OSS </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names as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OSS information?</a:t>
            </a:r>
            <a:r>
              <a:rPr lang="ja-JP" altLang="en-US" sz="900" dirty="0" smtClean="0">
                <a:latin typeface="Meiryo UI" panose="020B0604030504040204" pitchFamily="50" charset="-128"/>
                <a:ea typeface="Meiryo UI" panose="020B0604030504040204" pitchFamily="50" charset="-128"/>
                <a:cs typeface="Meiryo UI" panose="020B0604030504040204" pitchFamily="50" charset="-128"/>
              </a:rPr>
              <a:t> </a:t>
            </a:r>
            <a:endParaRPr lang="en-US" altLang="ja-JP" sz="900" dirty="0" smtClean="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Is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it preferable to provide translated license document?</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 I only need to provide the name and URL of the license document?</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 I need to print license documents on paper to provide them?</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Does attaching a license document become a modification of the OSS</a:t>
            </a:r>
            <a:r>
              <a:rPr lang="en-US" altLang="ja-JP" sz="900" dirty="0" smtClean="0">
                <a:latin typeface="Meiryo UI" panose="020B0604030504040204" pitchFamily="50" charset="-128"/>
                <a:ea typeface="Meiryo UI" panose="020B0604030504040204" pitchFamily="50" charset="-128"/>
              </a:rPr>
              <a:t>?</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it's the same license document, does it need to be listed in duplicate?</a:t>
            </a:r>
            <a:r>
              <a:rPr lang="ja-JP" altLang="en-US" sz="900" dirty="0">
                <a:latin typeface="Meiryo UI" panose="020B0604030504040204" pitchFamily="50" charset="-128"/>
                <a:ea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rPr>
              <a:t> </a:t>
            </a:r>
            <a:endParaRPr lang="en-US" altLang="ja-JP" sz="900" dirty="0" smtClean="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Should I abide by the licensing conditions when I install the OSS on a PC that will be my customer’s</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900" dirty="0" smtClean="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Can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I modify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 OSS I downloaded</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the conditions of use of the product be freely set</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 OSS I created?</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Should I make the source code available to the community?</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Whom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we just post the source code on the web when we ship a product containing OSS</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Do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I need to apply each license when an OSS module consists of multiple components?</a:t>
            </a:r>
          </a:p>
          <a:p>
            <a:pPr fontAlgn="t">
              <a:buFont typeface="+mj-lt"/>
              <a:buAutoNum type="arabicPeriod"/>
            </a:pP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Do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I need to consider each license when I</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recognize OSS dependencies?</a:t>
            </a:r>
            <a:r>
              <a:rPr lang="ja-JP" altLang="en-US" sz="900" dirty="0">
                <a:latin typeface="Meiryo UI" panose="020B0604030504040204" pitchFamily="50" charset="-128"/>
                <a:ea typeface="Meiryo UI" panose="020B0604030504040204" pitchFamily="50" charset="-128"/>
              </a:rPr>
              <a:t>　</a:t>
            </a:r>
            <a:endParaRPr lang="en-US" altLang="ja-JP" sz="900" dirty="0" smtClean="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providing functionality from a server the same as distributing it</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an OSS module consisting of two components with incompatible licenses?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smtClean="0">
                <a:latin typeface="Meiryo UI" panose="020B0604030504040204" pitchFamily="50" charset="-128"/>
                <a:ea typeface="Meiryo UI" panose="020B0604030504040204" pitchFamily="50" charset="-128"/>
              </a:rPr>
              <a:t>Does </a:t>
            </a:r>
            <a:r>
              <a:rPr lang="en-US" altLang="ja-JP" sz="900" dirty="0">
                <a:latin typeface="Meiryo UI" panose="020B0604030504040204" pitchFamily="50" charset="-128"/>
                <a:ea typeface="Meiryo UI" panose="020B0604030504040204" pitchFamily="50" charset="-128"/>
              </a:rPr>
              <a:t>my program become OSS when it matches certain OSS by unintentionally</a:t>
            </a:r>
            <a:r>
              <a:rPr lang="en-US" altLang="ja-JP" sz="900" dirty="0" smtClean="0">
                <a:latin typeface="Meiryo UI" panose="020B0604030504040204" pitchFamily="50" charset="-128"/>
                <a:ea typeface="Meiryo UI" panose="020B0604030504040204" pitchFamily="50" charset="-128"/>
              </a:rPr>
              <a:t>?</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Will the artifacts of OSS development tools be OSS</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Should I comply with both licenses simultaneously in dual licenses?</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 use dual licensed OSS, can I attach only the selected one</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smtClean="0">
                <a:latin typeface="Meiryo UI" panose="020B0604030504040204" pitchFamily="50" charset="-128"/>
                <a:ea typeface="Meiryo UI" panose="020B0604030504040204" pitchFamily="50" charset="-128"/>
              </a:rPr>
              <a:t>Should </a:t>
            </a:r>
            <a:r>
              <a:rPr lang="en-US" altLang="ja-JP" sz="900" dirty="0">
                <a:latin typeface="Meiryo UI" panose="020B0604030504040204" pitchFamily="50" charset="-128"/>
                <a:ea typeface="Meiryo UI" panose="020B0604030504040204" pitchFamily="50" charset="-128"/>
              </a:rPr>
              <a:t>a contribution to a dual license be a dual license</a:t>
            </a:r>
            <a:r>
              <a:rPr lang="en-US" altLang="ja-JP" sz="900" dirty="0" smtClean="0">
                <a:latin typeface="Meiryo UI" panose="020B0604030504040204" pitchFamily="50" charset="-128"/>
                <a:ea typeface="Meiryo UI" panose="020B0604030504040204" pitchFamily="50" charset="-128"/>
              </a:rPr>
              <a:t>?</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Does the license listed in the source code take precedence over the website</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b="1" i="1" dirty="0">
              <a:solidFill>
                <a:srgbClr val="FF0000"/>
              </a:solidFill>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r>
              <a:rPr lang="ja-JP" altLang="en-US" dirty="0"/>
              <a:t>（</a:t>
            </a:r>
            <a:r>
              <a:rPr lang="en-US" altLang="ja-JP" dirty="0"/>
              <a:t>Public domain</a:t>
            </a:r>
            <a:r>
              <a:rPr lang="ja-JP" altLang="en-US" dirty="0"/>
              <a:t>）</a:t>
            </a:r>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13" name="スライド番号プレースホルダー 12">
            <a:extLst>
              <a:ext uri="{FF2B5EF4-FFF2-40B4-BE49-F238E27FC236}">
                <a16:creationId xmlns:a16="http://schemas.microsoft.com/office/drawing/2014/main" xmlns="" id="{A635E36C-11A3-4D77-89A7-E2BA3E08138D}"/>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75049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the conditions of use of the product be freely set?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OSS is licensed for use by adhering to its license terms, it should be considered.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Some OSS licenses prohibit changes or additions to the terms of use. If the terms of use of the product conflict with such OSS license terms, there is a way to satisfy the OSS license terms by stating that the OSS license terms take precedence. Please consult with the legal department of each company before making a decision.</a:t>
            </a: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We use OSS in our products. Can we decide the terms of use for our products without considering the license terms of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31318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#add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xmlns="" id="{0F636C2E-D51F-497E-98B9-33EF1F082E90}"/>
              </a:ext>
            </a:extLst>
          </p:cNvPr>
          <p:cNvSpPr>
            <a:spLocks noGrp="1"/>
          </p:cNvSpPr>
          <p:nvPr>
            <p:ph type="sldNum" sz="quarter" idx="12"/>
          </p:nvPr>
        </p:nvSpPr>
        <p:spPr/>
        <p:txBody>
          <a:bodyPr/>
          <a:lstStyle/>
          <a:p>
            <a:fld id="{CA73D1A0-EDAA-48A0-B59C-E1DC4E30C901}" type="slidenum">
              <a:rPr lang="ja-JP" altLang="en-US" smtClean="0"/>
              <a:pPr/>
              <a:t>19</a:t>
            </a:fld>
            <a:endParaRPr lang="ja-JP" altLang="en-US"/>
          </a:p>
        </p:txBody>
      </p:sp>
    </p:spTree>
    <p:extLst>
      <p:ext uri="{BB962C8B-B14F-4D97-AF65-F5344CB8AC3E}">
        <p14:creationId xmlns:p14="http://schemas.microsoft.com/office/powerpoint/2010/main" val="197405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the OSS I created</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are the only copyright owner of the</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 you can change the license at your own discretion.</a:t>
            </a:r>
          </a:p>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this program already includes copyrightable work from contributors, you can still change the license by obtaining proper consent from all of them.</a:t>
            </a: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There is a program that I created and released as OSS.</a:t>
            </a:r>
          </a:p>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change the license type and distribute the OSS again?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8467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change</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373768" y="2505670"/>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E8A9B641-2982-4C00-AE47-93B7E59D3302}"/>
              </a:ext>
            </a:extLst>
          </p:cNvPr>
          <p:cNvSpPr>
            <a:spLocks noGrp="1"/>
          </p:cNvSpPr>
          <p:nvPr>
            <p:ph type="sldNum" sz="quarter" idx="12"/>
          </p:nvPr>
        </p:nvSpPr>
        <p:spPr/>
        <p:txBody>
          <a:bodyPr/>
          <a:lstStyle/>
          <a:p>
            <a:fld id="{CA73D1A0-EDAA-48A0-B59C-E1DC4E30C901}" type="slidenum">
              <a:rPr kumimoji="1" lang="ja-JP" altLang="en-US" smtClean="0"/>
              <a:t>20</a:t>
            </a:fld>
            <a:endParaRPr kumimoji="1" lang="ja-JP" altLang="en-US"/>
          </a:p>
        </p:txBody>
      </p:sp>
    </p:spTree>
    <p:extLst>
      <p:ext uri="{BB962C8B-B14F-4D97-AF65-F5344CB8AC3E}">
        <p14:creationId xmlns:p14="http://schemas.microsoft.com/office/powerpoint/2010/main" val="356275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280920" cy="64807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community?</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429000"/>
            <a:ext cx="8291264" cy="2594957"/>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do not ask you to provide the source code that you modified to the OSS community.</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Apart from conditions, a merit of sharing the modified code with the community is that you will not need to make the same modification (especially a bug fix) in the successor versions of the OSS.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modify an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module, do I need to provide the modified source code to the OSS community?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FDD3924C-59C7-4962-A40C-917F2D58E905}"/>
              </a:ext>
            </a:extLst>
          </p:cNvPr>
          <p:cNvSpPr txBox="1"/>
          <p:nvPr/>
        </p:nvSpPr>
        <p:spPr>
          <a:xfrm>
            <a:off x="356658" y="6428654"/>
            <a:ext cx="3999318"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#modify #community</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ED16F2E2-CA6B-4F26-BD59-DF8852CFE7A7}"/>
              </a:ext>
            </a:extLst>
          </p:cNvPr>
          <p:cNvSpPr>
            <a:spLocks noGrp="1"/>
          </p:cNvSpPr>
          <p:nvPr>
            <p:ph type="sldNum" sz="quarter" idx="12"/>
          </p:nvPr>
        </p:nvSpPr>
        <p:spPr/>
        <p:txBody>
          <a:bodyPr/>
          <a:lstStyle/>
          <a:p>
            <a:fld id="{CA73D1A0-EDAA-48A0-B59C-E1DC4E30C901}" type="slidenum">
              <a:rPr kumimoji="1" lang="ja-JP" altLang="en-US" smtClean="0"/>
              <a:t>21</a:t>
            </a:fld>
            <a:endParaRPr kumimoji="1" lang="ja-JP" altLang="en-US"/>
          </a:p>
        </p:txBody>
      </p:sp>
    </p:spTree>
    <p:extLst>
      <p:ext uri="{BB962C8B-B14F-4D97-AF65-F5344CB8AC3E}">
        <p14:creationId xmlns:p14="http://schemas.microsoft.com/office/powerpoint/2010/main" val="283114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80920" cy="733745"/>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85000" lnSpcReduction="10000"/>
          </a:bodyPr>
          <a:lstStyle/>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If you have embedded the said OSS in a product and will distribute it, you must make sure the users have access to the source code that corresponds to the binary you used through your own distribution channel such as web site.</a:t>
            </a:r>
          </a:p>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OSS developers, on the other hand, does not have to maintain the link to the exact source code you used based on your product life, in case they upgrade the versions, etc. </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is it sufficient to attach the URL of the download site of the OSS developer?</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1" name="テキスト ボックス 10">
            <a:extLst>
              <a:ext uri="{FF2B5EF4-FFF2-40B4-BE49-F238E27FC236}">
                <a16:creationId xmlns:a16="http://schemas.microsoft.com/office/drawing/2014/main" xmlns="" id="{F253B77F-70F1-4C76-8703-D708C315F6E7}"/>
              </a:ext>
            </a:extLst>
          </p:cNvPr>
          <p:cNvSpPr txBox="1"/>
          <p:nvPr/>
        </p:nvSpPr>
        <p:spPr>
          <a:xfrm>
            <a:off x="356658"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E1504686-5AD7-4B79-91D0-B5A988D7913D}"/>
              </a:ext>
            </a:extLst>
          </p:cNvPr>
          <p:cNvSpPr>
            <a:spLocks noGrp="1"/>
          </p:cNvSpPr>
          <p:nvPr>
            <p:ph type="sldNum" sz="quarter" idx="12"/>
          </p:nvPr>
        </p:nvSpPr>
        <p:spPr/>
        <p:txBody>
          <a:bodyPr/>
          <a:lstStyle/>
          <a:p>
            <a:fld id="{CA73D1A0-EDAA-48A0-B59C-E1DC4E30C901}" type="slidenum">
              <a:rPr kumimoji="1" lang="ja-JP" altLang="en-US" smtClean="0"/>
              <a:t>22</a:t>
            </a:fld>
            <a:endParaRPr kumimoji="1" lang="ja-JP" altLang="en-US"/>
          </a:p>
        </p:txBody>
      </p:sp>
    </p:spTree>
    <p:extLst>
      <p:ext uri="{BB962C8B-B14F-4D97-AF65-F5344CB8AC3E}">
        <p14:creationId xmlns:p14="http://schemas.microsoft.com/office/powerpoint/2010/main" val="395663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75472"/>
            <a:ext cx="8280920" cy="36338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public?</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a:extLst>
              <a:ext uri="{FF2B5EF4-FFF2-40B4-BE49-F238E27FC236}">
                <a16:creationId xmlns:a16="http://schemas.microsoft.com/office/drawing/2014/main" xmlns="" id="{D92C157B-B5E9-40EF-A2D6-A8B49D353884}"/>
              </a:ext>
            </a:extLst>
          </p:cNvPr>
          <p:cNvSpPr>
            <a:spLocks noGrp="1"/>
          </p:cNvSpPr>
          <p:nvPr>
            <p:ph idx="1"/>
          </p:nvPr>
        </p:nvSpPr>
        <p:spPr>
          <a:xfrm>
            <a:off x="457200" y="3475692"/>
            <a:ext cx="8280920" cy="2833628"/>
          </a:xfrm>
        </p:spPr>
        <p:txBody>
          <a:bodyPr>
            <a:noAutofit/>
          </a:bodyPr>
          <a:lstStyle/>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Most OSS licenses ask you to make the source code </a:t>
            </a:r>
            <a:r>
              <a:rPr lang="en-US" altLang="ja-JP" sz="2000" dirty="0">
                <a:latin typeface="Meiryo UI" panose="020B0604030504040204" pitchFamily="50" charset="-128"/>
                <a:ea typeface="Meiryo UI" panose="020B0604030504040204" pitchFamily="50" charset="-128"/>
              </a:rPr>
              <a:t>available to the recipients of your program (with or separate from the binary.</a:t>
            </a:r>
          </a:p>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 While many of the licenses ask you to provide the source code to the recipients of your binary, others may do so to the developers of the OSS, or even ask you to post the source code on the internet.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51915"/>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do I need to provide the source code to people worldwide, e.g. on the internet?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531766"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201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731567"/>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8E67B4E6-2309-48E5-9E52-862318F68C92}"/>
              </a:ext>
            </a:extLst>
          </p:cNvPr>
          <p:cNvSpPr>
            <a:spLocks noGrp="1"/>
          </p:cNvSpPr>
          <p:nvPr>
            <p:ph type="sldNum" sz="quarter" idx="12"/>
          </p:nvPr>
        </p:nvSpPr>
        <p:spPr/>
        <p:txBody>
          <a:bodyPr/>
          <a:lstStyle/>
          <a:p>
            <a:fld id="{CA73D1A0-EDAA-48A0-B59C-E1DC4E30C901}" type="slidenum">
              <a:rPr kumimoji="1" lang="ja-JP" altLang="en-US" smtClean="0"/>
              <a:t>23</a:t>
            </a:fld>
            <a:endParaRPr kumimoji="1" lang="ja-JP" altLang="en-US"/>
          </a:p>
        </p:txBody>
      </p:sp>
    </p:spTree>
    <p:extLst>
      <p:ext uri="{BB962C8B-B14F-4D97-AF65-F5344CB8AC3E}">
        <p14:creationId xmlns:p14="http://schemas.microsoft.com/office/powerpoint/2010/main" val="1611117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39592"/>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Can we just post the source code on the web when we ship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 product containing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80904"/>
            <a:ext cx="8291264" cy="2728416"/>
          </a:xfrm>
        </p:spPr>
        <p:txBody>
          <a:bodyPr>
            <a:noAutofit/>
          </a:bodyPr>
          <a:lstStyle/>
          <a:p>
            <a:pPr fontAlgn="base">
              <a:spcBef>
                <a:spcPts val="0"/>
              </a:spcBef>
              <a:buFont typeface="Wingdings" panose="05000000000000000000" pitchFamily="2" charset="2"/>
              <a:buChar char="u"/>
            </a:pP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In case of upgrading the OSS by upgrading the product, you need to publish the new version of the source code as well as the source code before the upgrade on the web. The period of posting the source code on the web is different for each version of the product. </a:t>
            </a:r>
          </a:p>
          <a:p>
            <a:pPr fontAlgn="base">
              <a:spcBef>
                <a:spcPts val="0"/>
              </a:spcBef>
              <a:buFont typeface="Wingdings" panose="05000000000000000000" pitchFamily="2" charset="2"/>
              <a:buChar char="u"/>
            </a:pP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As long as you're offering your product, you need to keep your source code posted on the web.</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In addition, the terms of the license may stipulate that the product may be posted for a certain period of time after it is no longer available.</a:t>
            </a:r>
          </a:p>
          <a:p>
            <a:pPr fontAlgn="base">
              <a:spcBef>
                <a:spcPts val="0"/>
              </a:spcBef>
              <a:buFont typeface="Wingdings" panose="05000000000000000000" pitchFamily="2" charset="2"/>
              <a:buChar char="u"/>
            </a:pP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If you are posting on the web, make sure you can maintain this appropriate response.</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15957"/>
            <a:ext cx="8280920" cy="1614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We are going to distribute the source code on our website, because the license condition of the OSS used for the product requires us to distribute the source code when we distribute the OSS. In this case, if we post the source code of OSS on our website at the time of first shipment of the product, won't we have to worry about the violation of OSS license even if we upgrade the product afterwards?</a:t>
            </a:r>
            <a:endPar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2794932" cy="276999"/>
          </a:xfrm>
          <a:prstGeom prst="rect">
            <a:avLst/>
          </a:prstGeom>
          <a:noFill/>
        </p:spPr>
        <p:txBody>
          <a:bodyPr wrap="none" rtlCol="0">
            <a:spAutoFit/>
          </a:bodyPr>
          <a:lstStyle/>
          <a:p>
            <a:r>
              <a:rPr lang="en-US" altLang="ja-JP" sz="1200" dirty="0" smtClean="0">
                <a:latin typeface="Meiryo UI" panose="020B0604030504040204" pitchFamily="50" charset="-128"/>
                <a:ea typeface="Meiryo UI" panose="020B0604030504040204" pitchFamily="50" charset="-128"/>
              </a:rPr>
              <a:t># Providing Source Code </a:t>
            </a:r>
            <a:r>
              <a:rPr kumimoji="1" lang="ja-JP" altLang="en-US" sz="1200" dirty="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#period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35496" y="46673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62936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 xmlns:a16="http://schemas.microsoft.com/office/drawing/2014/main" id="{870723DE-46D7-4158-B131-E12D378C19B6}"/>
              </a:ext>
            </a:extLst>
          </p:cNvPr>
          <p:cNvSpPr>
            <a:spLocks noGrp="1"/>
          </p:cNvSpPr>
          <p:nvPr>
            <p:ph type="sldNum" sz="quarter" idx="12"/>
          </p:nvPr>
        </p:nvSpPr>
        <p:spPr/>
        <p:txBody>
          <a:bodyPr/>
          <a:lstStyle/>
          <a:p>
            <a:fld id="{CA73D1A0-EDAA-48A0-B59C-E1DC4E30C901}" type="slidenum">
              <a:rPr lang="ja-JP" altLang="en-US" smtClean="0"/>
              <a:pPr/>
              <a:t>24</a:t>
            </a:fld>
            <a:endParaRPr lang="ja-JP" altLang="en-US"/>
          </a:p>
        </p:txBody>
      </p:sp>
    </p:spTree>
    <p:extLst>
      <p:ext uri="{BB962C8B-B14F-4D97-AF65-F5344CB8AC3E}">
        <p14:creationId xmlns:p14="http://schemas.microsoft.com/office/powerpoint/2010/main" val="1498698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8072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apply each license when an OSS module consists of multiple components?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embedded in the product consists of multiple components, each of which has its own OSS license. Do I need to abide by each license?</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5971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multiple</a:t>
            </a:r>
            <a:r>
              <a:rPr kumimoji="1" lang="en-US" altLang="ja-JP"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component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コンテンツ プレースホルダー 9"/>
          <p:cNvSpPr>
            <a:spLocks noGrp="1"/>
          </p:cNvSpPr>
          <p:nvPr>
            <p:ph idx="1"/>
          </p:nvPr>
        </p:nvSpPr>
        <p:spPr>
          <a:xfrm>
            <a:off x="486418" y="3789040"/>
            <a:ext cx="8262045" cy="2594957"/>
          </a:xfrm>
        </p:spPr>
        <p:txBody>
          <a:bodyPr>
            <a:normAutofit fontScale="92500" lnSpcReduction="20000"/>
          </a:bodyPr>
          <a:lstStyle/>
          <a:p>
            <a:pPr marL="0" indent="0" eaLnBrk="0" fontAlgn="base" hangingPunc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When each component has its own author, each author has the right to specify the license conditions. As long as you use the components and distribute them in a product, you must comply with the conditions set by the authors.</a:t>
            </a:r>
          </a:p>
          <a:p>
            <a:pPr marL="0" indent="0" eaLnBrk="0" fontAlgn="base" hangingPunct="0">
              <a:buNone/>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lnSpc>
                <a:spcPct val="120000"/>
              </a:lnSpc>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 should I deal with OSS components that adopt incompatible licenses?</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03848"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スライド番号プレースホルダー 19">
            <a:extLst>
              <a:ext uri="{FF2B5EF4-FFF2-40B4-BE49-F238E27FC236}">
                <a16:creationId xmlns:a16="http://schemas.microsoft.com/office/drawing/2014/main" xmlns="" id="{3E64E0B6-4665-4741-81FD-FEEAA04B94AB}"/>
              </a:ext>
            </a:extLst>
          </p:cNvPr>
          <p:cNvSpPr>
            <a:spLocks noGrp="1"/>
          </p:cNvSpPr>
          <p:nvPr>
            <p:ph type="sldNum" sz="quarter" idx="12"/>
          </p:nvPr>
        </p:nvSpPr>
        <p:spPr/>
        <p:txBody>
          <a:bodyPr/>
          <a:lstStyle/>
          <a:p>
            <a:fld id="{CA73D1A0-EDAA-48A0-B59C-E1DC4E30C901}" type="slidenum">
              <a:rPr kumimoji="1" lang="ja-JP" altLang="en-US" smtClean="0"/>
              <a:t>25</a:t>
            </a:fld>
            <a:endParaRPr kumimoji="1" lang="ja-JP" altLang="en-US"/>
          </a:p>
        </p:txBody>
      </p:sp>
    </p:spTree>
    <p:extLst>
      <p:ext uri="{BB962C8B-B14F-4D97-AF65-F5344CB8AC3E}">
        <p14:creationId xmlns:p14="http://schemas.microsoft.com/office/powerpoint/2010/main" val="2960205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Do I need to consider each license when 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recognize OSS dependencies?</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eaLnBrk="0" fontAlgn="base" hangingPunct="0">
              <a:lnSpc>
                <a:spcPts val="30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Whether the OSS is your choice or not is irrelevant to the matter. As long as you use the components and distribute them, you must comply with the conditions applied to each OSS component.</a:t>
            </a: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obtained has automatically incorporated other dependent OSS components using a dependency manager. In redistributing these, can I ignore the licenses of the OSS components that are incorporated without my intention?</a:t>
            </a:r>
          </a:p>
        </p:txBody>
      </p:sp>
      <p:sp>
        <p:nvSpPr>
          <p:cNvPr id="9" name="テキスト ボックス 8"/>
          <p:cNvSpPr txBox="1"/>
          <p:nvPr/>
        </p:nvSpPr>
        <p:spPr>
          <a:xfrm>
            <a:off x="3131840" y="3235623"/>
            <a:ext cx="158417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334739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the library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package management tool</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89312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C67888FB-208C-4E00-B5C0-7E88A14A7E3A}"/>
              </a:ext>
            </a:extLst>
          </p:cNvPr>
          <p:cNvSpPr>
            <a:spLocks noGrp="1"/>
          </p:cNvSpPr>
          <p:nvPr>
            <p:ph type="sldNum" sz="quarter" idx="12"/>
          </p:nvPr>
        </p:nvSpPr>
        <p:spPr/>
        <p:txBody>
          <a:bodyPr/>
          <a:lstStyle/>
          <a:p>
            <a:fld id="{CA73D1A0-EDAA-48A0-B59C-E1DC4E30C901}" type="slidenum">
              <a:rPr kumimoji="1" lang="ja-JP" altLang="en-US" smtClean="0"/>
              <a:t>26</a:t>
            </a:fld>
            <a:endParaRPr kumimoji="1" lang="ja-JP" altLang="en-US"/>
          </a:p>
        </p:txBody>
      </p:sp>
    </p:spTree>
    <p:extLst>
      <p:ext uri="{BB962C8B-B14F-4D97-AF65-F5344CB8AC3E}">
        <p14:creationId xmlns:p14="http://schemas.microsoft.com/office/powerpoint/2010/main" val="3712473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6251"/>
            <a:ext cx="8280920" cy="360306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providing functionality from a server the same as distributing it?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Since web service customers are not supposed to receive a copy of OSS, it does not mean that they have distributed it.</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Some OSS licenses impose an obligation to make OSS available to Web service customers, even if the OSS itself is not distributed.</a:t>
            </a:r>
          </a:p>
        </p:txBody>
      </p:sp>
      <p:sp>
        <p:nvSpPr>
          <p:cNvPr id="4" name="角丸四角形 3"/>
          <p:cNvSpPr/>
          <p:nvPr/>
        </p:nvSpPr>
        <p:spPr>
          <a:xfrm>
            <a:off x="467544" y="1462475"/>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I use OSS in a Web service and only receive the result of using OSS functions on the server at the customer's terminal, does that mean I have distributed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2118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service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xmlns="" id="{7B58E431-82DD-4E7C-93D5-AC3433C03D98}"/>
              </a:ext>
            </a:extLst>
          </p:cNvPr>
          <p:cNvSpPr>
            <a:spLocks noGrp="1"/>
          </p:cNvSpPr>
          <p:nvPr>
            <p:ph type="sldNum" sz="quarter" idx="12"/>
          </p:nvPr>
        </p:nvSpPr>
        <p:spPr/>
        <p:txBody>
          <a:bodyPr/>
          <a:lstStyle/>
          <a:p>
            <a:fld id="{CA73D1A0-EDAA-48A0-B59C-E1DC4E30C901}" type="slidenum">
              <a:rPr lang="ja-JP" altLang="en-US" smtClean="0"/>
              <a:pPr/>
              <a:t>27</a:t>
            </a:fld>
            <a:endParaRPr lang="ja-JP" altLang="en-US"/>
          </a:p>
        </p:txBody>
      </p:sp>
    </p:spTree>
    <p:extLst>
      <p:ext uri="{BB962C8B-B14F-4D97-AF65-F5344CB8AC3E}">
        <p14:creationId xmlns:p14="http://schemas.microsoft.com/office/powerpoint/2010/main" val="33162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94868"/>
            <a:ext cx="8280920" cy="713852"/>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Can I use an OSS module</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consisting of two components with incompatible licenses</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808312"/>
          </a:xfrm>
        </p:spPr>
        <p:txBody>
          <a:bodyPr>
            <a:noAutofit/>
          </a:bodyPr>
          <a:lstStyle/>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Incorporating OSS components with incompatible licenses and distributing the derived work constitutes a violation of OSS license.</a:t>
            </a:r>
          </a:p>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Even though</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this case was originally a violation of OSS license by the author of the OSS module, you will also become a violator if you distribute a product incorporating the OSS module.</a:t>
            </a:r>
          </a:p>
          <a:p>
            <a:pPr marL="0" indent="0" eaLnBrk="0" fontAlgn="base" hangingPunct="0">
              <a:lnSpc>
                <a:spcPct val="120000"/>
              </a:lnSpc>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The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 module I intend to embed in the product consists of a few components, the license terms of which are incompatible.  Can I still use the OSS in our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16F23E6F-2EAC-4376-B017-D2FDC764EFCB}"/>
              </a:ext>
            </a:extLst>
          </p:cNvPr>
          <p:cNvSpPr>
            <a:spLocks noGrp="1"/>
          </p:cNvSpPr>
          <p:nvPr>
            <p:ph type="sldNum" sz="quarter" idx="12"/>
          </p:nvPr>
        </p:nvSpPr>
        <p:spPr/>
        <p:txBody>
          <a:bodyPr/>
          <a:lstStyle/>
          <a:p>
            <a:fld id="{CA73D1A0-EDAA-48A0-B59C-E1DC4E30C901}" type="slidenum">
              <a:rPr kumimoji="1" lang="ja-JP" altLang="en-US" smtClean="0"/>
              <a:t>28</a:t>
            </a:fld>
            <a:endParaRPr kumimoji="1" lang="ja-JP" altLang="en-US"/>
          </a:p>
        </p:txBody>
      </p:sp>
    </p:spTree>
    <p:extLst>
      <p:ext uri="{BB962C8B-B14F-4D97-AF65-F5344CB8AC3E}">
        <p14:creationId xmlns:p14="http://schemas.microsoft.com/office/powerpoint/2010/main" val="350791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692696"/>
            <a:ext cx="8363272" cy="5971580"/>
          </a:xfrm>
          <a:ln>
            <a:noFill/>
          </a:ln>
        </p:spPr>
        <p:txBody>
          <a:bodyPr>
            <a:noAutofit/>
          </a:bodyPr>
          <a:lstStyle/>
          <a:p>
            <a:pPr fontAlgn="t">
              <a:buFont typeface="+mj-lt"/>
              <a:buAutoNum type="arabicPeriod" startAt="36"/>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avoid conforming to the license when the OSS is NOT retrievable</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900" dirty="0" smtClean="0">
              <a:latin typeface="Meiryo UI" panose="020B0604030504040204" pitchFamily="50" charset="-128"/>
              <a:ea typeface="Meiryo UI" panose="020B0604030504040204" pitchFamily="50" charset="-128"/>
            </a:endParaRPr>
          </a:p>
          <a:p>
            <a:pPr fontAlgn="t">
              <a:buFont typeface="+mj-lt"/>
              <a:buAutoNum type="arabicPeriod" startAt="36"/>
            </a:pPr>
            <a:r>
              <a:rPr lang="en-US" altLang="ja-JP" sz="900" dirty="0" smtClean="0">
                <a:latin typeface="Meiryo UI" panose="020B0604030504040204" pitchFamily="50" charset="-128"/>
                <a:ea typeface="Meiryo UI" panose="020B0604030504040204" pitchFamily="50" charset="-128"/>
              </a:rPr>
              <a:t>Is </a:t>
            </a:r>
            <a:r>
              <a:rPr lang="en-US" altLang="ja-JP" sz="900" dirty="0">
                <a:latin typeface="Meiryo UI" panose="020B0604030504040204" pitchFamily="50" charset="-128"/>
                <a:ea typeface="Meiryo UI" panose="020B0604030504040204" pitchFamily="50" charset="-128"/>
              </a:rPr>
              <a:t>it unnecessary to provide OSS-related information attached to OEM products?</a:t>
            </a:r>
            <a:endParaRPr lang="en-US" altLang="ja-JP" sz="900" b="1" i="1" dirty="0">
              <a:solidFill>
                <a:srgbClr val="C00000"/>
              </a:solidFill>
              <a:latin typeface="Meiryo UI" panose="020B0604030504040204" pitchFamily="50" charset="-128"/>
              <a:ea typeface="Meiryo UI" panose="020B0604030504040204" pitchFamily="50" charset="-128"/>
            </a:endParaRPr>
          </a:p>
          <a:p>
            <a:pPr fontAlgn="t">
              <a:buFont typeface="+mj-lt"/>
              <a:buAutoNum type="arabicPeriod" startAt="36"/>
            </a:pPr>
            <a:r>
              <a:rPr lang="en-US" altLang="ja-JP" sz="900" dirty="0">
                <a:latin typeface="Meiryo UI" panose="020B0604030504040204" pitchFamily="50" charset="-128"/>
                <a:ea typeface="Meiryo UI" panose="020B0604030504040204" pitchFamily="50" charset="-128"/>
              </a:rPr>
              <a:t>Is it necessary to comply with the OSS license included in other software?</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6"/>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6"/>
            </a:pPr>
            <a:r>
              <a:rPr lang="en-US" altLang="ja-JP" sz="900" dirty="0">
                <a:latin typeface="Meiryo UI" panose="020B0604030504040204" pitchFamily="50" charset="-128"/>
                <a:ea typeface="Meiryo UI" panose="020B0604030504040204" pitchFamily="50" charset="-128"/>
              </a:rPr>
              <a:t>Is it necessary to check only the top of the source code for the copyright notice of OSS?</a:t>
            </a:r>
          </a:p>
          <a:p>
            <a:pPr fontAlgn="t">
              <a:buFont typeface="+mj-lt"/>
              <a:buAutoNum type="arabicPeriod" startAt="36"/>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it without a copyright notice?</a:t>
            </a:r>
            <a:r>
              <a:rPr lang="ja-JP" altLang="en-US" sz="900" dirty="0">
                <a:latin typeface="Meiryo UI" panose="020B0604030504040204" pitchFamily="50" charset="-128"/>
                <a:ea typeface="Meiryo UI" panose="020B0604030504040204" pitchFamily="50" charset="-128"/>
              </a:rPr>
              <a:t>　</a:t>
            </a:r>
            <a:endParaRPr lang="en-US" altLang="ja-JP" sz="900" dirty="0" smtClean="0">
              <a:latin typeface="Meiryo UI" panose="020B0604030504040204" pitchFamily="50" charset="-128"/>
              <a:ea typeface="Meiryo UI" panose="020B0604030504040204" pitchFamily="50" charset="-128"/>
            </a:endParaRPr>
          </a:p>
          <a:p>
            <a:pPr fontAlgn="t">
              <a:buFont typeface="+mj-lt"/>
              <a:buAutoNum type="arabicPeriod" startAt="36"/>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freely use software without a license</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b="1" i="1" dirty="0" smtClean="0">
              <a:solidFill>
                <a:srgbClr val="FF0000"/>
              </a:solidFill>
              <a:latin typeface="Meiryo UI" panose="020B0604030504040204" pitchFamily="50" charset="-128"/>
              <a:ea typeface="Meiryo UI" panose="020B0604030504040204" pitchFamily="50" charset="-128"/>
            </a:endParaRPr>
          </a:p>
          <a:p>
            <a:pPr fontAlgn="t">
              <a:buFont typeface="+mj-lt"/>
              <a:buAutoNum type="arabicPeriod" startAt="36"/>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there a requirement for public domain</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fontAlgn="t">
              <a:buFont typeface="+mj-lt"/>
              <a:buAutoNum type="arabicPeriod" startAt="36"/>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Are there any conditions for public domain with disclaimer</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fontAlgn="t">
              <a:buFont typeface="+mj-lt"/>
              <a:buAutoNum type="arabicPeriod" startAt="36"/>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it within my company, even if commercial use is prohibited</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6"/>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6"/>
            </a:pPr>
            <a:r>
              <a:rPr lang="en-US" altLang="ja-JP" sz="900" dirty="0">
                <a:latin typeface="Meiryo UI" panose="020B0604030504040204" pitchFamily="50" charset="-128"/>
                <a:ea typeface="Meiryo UI" panose="020B0604030504040204" pitchFamily="50" charset="-128"/>
              </a:rPr>
              <a:t>Is it possible to use the sample code published in OSS books?</a:t>
            </a:r>
          </a:p>
          <a:p>
            <a:pPr fontAlgn="t">
              <a:buFont typeface="+mj-lt"/>
              <a:buAutoNum type="arabicPeriod" startAt="36"/>
            </a:pPr>
            <a:r>
              <a:rPr lang="en-US" altLang="ja-JP" sz="900" dirty="0">
                <a:latin typeface="Meiryo UI" panose="020B0604030504040204" pitchFamily="50" charset="-128"/>
                <a:ea typeface="Meiryo UI" panose="020B0604030504040204" pitchFamily="50" charset="-128"/>
              </a:rPr>
              <a:t>Does the OSS disclaimer remain valid even if OSS is incorporated into the product?</a:t>
            </a:r>
          </a:p>
          <a:p>
            <a:pPr fontAlgn="t">
              <a:buFont typeface="+mj-lt"/>
              <a:buAutoNum type="arabicPeriod" startAt="36"/>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Are the license terms of a product unrelated to the license terms of OSS?</a:t>
            </a:r>
            <a:r>
              <a:rPr lang="ja-JP" altLang="en-US" sz="900" dirty="0">
                <a:latin typeface="Meiryo UI" panose="020B0604030504040204" pitchFamily="50" charset="-128"/>
                <a:ea typeface="Meiryo UI" panose="020B0604030504040204" pitchFamily="50" charset="-128"/>
              </a:rPr>
              <a:t>　</a:t>
            </a:r>
            <a:endParaRPr lang="ja-JP" altLang="en-US" sz="900" dirty="0">
              <a:solidFill>
                <a:srgbClr val="C00000"/>
              </a:solidFill>
              <a:latin typeface="Meiryo UI" panose="020B0604030504040204" pitchFamily="50" charset="-128"/>
              <a:ea typeface="Meiryo UI" panose="020B0604030504040204" pitchFamily="50" charset="-128"/>
            </a:endParaRPr>
          </a:p>
          <a:p>
            <a:pPr fontAlgn="t">
              <a:buFont typeface="+mj-lt"/>
              <a:buAutoNum type="arabicPeriod" startAt="36"/>
            </a:pPr>
            <a:r>
              <a:rPr lang="en-US" altLang="ja-JP" sz="900" dirty="0" smtClean="0">
                <a:latin typeface="Meiryo UI" panose="020B0604030504040204" pitchFamily="50" charset="-128"/>
                <a:ea typeface="Meiryo UI" panose="020B0604030504040204" pitchFamily="50" charset="-128"/>
              </a:rPr>
              <a:t>Glossary</a:t>
            </a:r>
            <a:r>
              <a:rPr lang="en-US" altLang="ja-JP" sz="900" dirty="0" smtClean="0">
                <a:solidFill>
                  <a:srgbClr val="C00000"/>
                </a:solidFill>
                <a:latin typeface="Meiryo UI" panose="020B0604030504040204" pitchFamily="50" charset="-128"/>
                <a:ea typeface="Meiryo UI" panose="020B0604030504040204" pitchFamily="50" charset="-128"/>
              </a:rPr>
              <a:t> </a:t>
            </a:r>
            <a:r>
              <a:rPr lang="en-US" altLang="ja-JP" sz="900" b="1" i="1" dirty="0" smtClean="0">
                <a:solidFill>
                  <a:srgbClr val="FF0000"/>
                </a:solidFill>
                <a:latin typeface="Meiryo UI" panose="020B0604030504040204" pitchFamily="50" charset="-128"/>
                <a:ea typeface="Meiryo UI" panose="020B0604030504040204" pitchFamily="50" charset="-128"/>
              </a:rPr>
              <a:t>NEW</a:t>
            </a:r>
            <a:endParaRPr lang="ja-JP" altLang="en-US" sz="900" b="1" i="1" dirty="0">
              <a:solidFill>
                <a:srgbClr val="FF0000"/>
              </a:solidFill>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r>
              <a:rPr lang="ja-JP" altLang="en-US" dirty="0"/>
              <a:t>（</a:t>
            </a:r>
            <a:r>
              <a:rPr lang="en-US" altLang="ja-JP" dirty="0"/>
              <a:t>Public domain</a:t>
            </a:r>
            <a:r>
              <a:rPr lang="ja-JP" altLang="en-US" dirty="0"/>
              <a:t>）</a:t>
            </a:r>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13" name="スライド番号プレースホルダー 12">
            <a:extLst>
              <a:ext uri="{FF2B5EF4-FFF2-40B4-BE49-F238E27FC236}">
                <a16:creationId xmlns:a16="http://schemas.microsoft.com/office/drawing/2014/main" xmlns="" id="{A635E36C-11A3-4D77-89A7-E2BA3E08138D}"/>
              </a:ext>
            </a:extLst>
          </p:cNvPr>
          <p:cNvSpPr>
            <a:spLocks noGrp="1"/>
          </p:cNvSpPr>
          <p:nvPr>
            <p:ph type="sldNum" sz="quarter" idx="12"/>
          </p:nvPr>
        </p:nvSpPr>
        <p:spPr/>
        <p:txBody>
          <a:bodyPr/>
          <a:lstStyle/>
          <a:p>
            <a:fld id="{CA73D1A0-EDAA-48A0-B59C-E1DC4E30C901}" type="slidenum">
              <a:rPr kumimoji="1" lang="ja-JP" altLang="en-US" smtClean="0"/>
              <a:t>2</a:t>
            </a:fld>
            <a:endParaRPr kumimoji="1" lang="ja-JP" altLang="en-US"/>
          </a:p>
        </p:txBody>
      </p:sp>
    </p:spTree>
    <p:extLst>
      <p:ext uri="{BB962C8B-B14F-4D97-AF65-F5344CB8AC3E}">
        <p14:creationId xmlns:p14="http://schemas.microsoft.com/office/powerpoint/2010/main" val="4140352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70609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p:cNvSpPr>
            <a:spLocks noGrp="1"/>
          </p:cNvSpPr>
          <p:nvPr>
            <p:ph idx="1"/>
          </p:nvPr>
        </p:nvSpPr>
        <p:spPr>
          <a:xfrm>
            <a:off x="508000" y="3641540"/>
            <a:ext cx="8250808" cy="2718900"/>
          </a:xfrm>
        </p:spPr>
        <p:txBody>
          <a:bodyPr>
            <a:normAutofit/>
          </a:bodyPr>
          <a:lstStyle/>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must conform to the license because you distributed (or intend to distribute) the OSS regardless of it being nonfunctional.</a:t>
            </a:r>
          </a:p>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If the OSS is not distributed yet, you may remove the OSS from the product to avoid this confusion.</a:t>
            </a:r>
          </a:p>
          <a:p>
            <a:endParaRPr kumimoji="1" lang="ja-JP" altLang="en-US" sz="2000" dirty="0"/>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19" name="スライド番号プレースホルダー 18">
            <a:extLst>
              <a:ext uri="{FF2B5EF4-FFF2-40B4-BE49-F238E27FC236}">
                <a16:creationId xmlns:a16="http://schemas.microsoft.com/office/drawing/2014/main" xmlns="" id="{1091ABA6-642A-4BA0-A17B-B5D2258DC4AC}"/>
              </a:ext>
            </a:extLst>
          </p:cNvPr>
          <p:cNvSpPr>
            <a:spLocks noGrp="1"/>
          </p:cNvSpPr>
          <p:nvPr>
            <p:ph type="sldNum" sz="quarter" idx="12"/>
          </p:nvPr>
        </p:nvSpPr>
        <p:spPr/>
        <p:txBody>
          <a:bodyPr/>
          <a:lstStyle/>
          <a:p>
            <a:fld id="{CA73D1A0-EDAA-48A0-B59C-E1DC4E30C901}" type="slidenum">
              <a:rPr kumimoji="1" lang="ja-JP" altLang="en-US" smtClean="0"/>
              <a:t>29</a:t>
            </a:fld>
            <a:endParaRPr kumimoji="1" lang="ja-JP" altLang="en-US"/>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embedded an OSS module that never functions in a commercial product. Am I exempt from conforming to the licensing conditions of such OSS in this case?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2788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nonfunctional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705470"/>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8534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88733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80248"/>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rPr>
              <a:t>Does my program become OSS when it matches certain OSS by unintentionally?</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I found a portion of my program, automatically generated with a proprietary development tool, matching a portion of OSS. If this OSS was developed by using the same tool, do I have to abide by the license conditions applied to this OSS in distributing my program?</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19527" cy="461665"/>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development #tool</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automatical #generate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99695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332214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p:cNvSpPr>
            <a:spLocks noGrp="1"/>
          </p:cNvSpPr>
          <p:nvPr>
            <p:ph idx="1"/>
          </p:nvPr>
        </p:nvSpPr>
        <p:spPr>
          <a:xfrm>
            <a:off x="486418" y="4174928"/>
            <a:ext cx="8200381" cy="2211915"/>
          </a:xfrm>
        </p:spPr>
        <p:txBody>
          <a:bodyPr>
            <a:normAutofit/>
          </a:bodyPr>
          <a:lstStyle/>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Since your program is not based on this OSS, you do not have to abide by its license.</a:t>
            </a:r>
          </a:p>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 mere fact that your program and the OSS being the same does not mean a breach of copyright license unless you copied the original work.</a:t>
            </a:r>
            <a:endParaRPr kumimoji="1" lang="ja-JP" altLang="en-US" sz="20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6BA7CCB6-8658-4C25-B4B3-0D0E9E0B6432}"/>
              </a:ext>
            </a:extLst>
          </p:cNvPr>
          <p:cNvSpPr>
            <a:spLocks noGrp="1"/>
          </p:cNvSpPr>
          <p:nvPr>
            <p:ph type="sldNum" sz="quarter" idx="12"/>
          </p:nvPr>
        </p:nvSpPr>
        <p:spPr/>
        <p:txBody>
          <a:bodyPr/>
          <a:lstStyle/>
          <a:p>
            <a:fld id="{CA73D1A0-EDAA-48A0-B59C-E1DC4E30C901}" type="slidenum">
              <a:rPr kumimoji="1" lang="ja-JP" altLang="en-US" smtClean="0"/>
              <a:t>30</a:t>
            </a:fld>
            <a:endParaRPr kumimoji="1" lang="ja-JP" altLang="en-US"/>
          </a:p>
        </p:txBody>
      </p:sp>
    </p:spTree>
    <p:extLst>
      <p:ext uri="{BB962C8B-B14F-4D97-AF65-F5344CB8AC3E}">
        <p14:creationId xmlns:p14="http://schemas.microsoft.com/office/powerpoint/2010/main" val="69025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Will the artifacts of OSS development tools be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87660"/>
            <a:ext cx="8291264" cy="3121660"/>
          </a:xfrm>
        </p:spPr>
        <p:txBody>
          <a:bodyPr>
            <a:noAutofit/>
          </a:bodyPr>
          <a:lstStyle/>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Deliverables created with OSS development tools are not subject to the OSS license unless they contain some of the code of the tool.</a:t>
            </a:r>
          </a:p>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the tool automatically imports other OSS or works of third parties, such as a package management tool, it is necessary to check whether it can comply with the license terms of the imported OSS or works.</a:t>
            </a:r>
          </a:p>
          <a:p>
            <a:pPr marL="0" indent="0" fontAlgn="base">
              <a:lnSpc>
                <a:spcPts val="25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(Reference) In some cases, there is an exception to the effect that the OSS license does not apply even if the generated deliverables contain part of the code of the development tool.</a:t>
            </a: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Does the license of the OSS apply to the deliverables created with OSS development tools?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2402774" cy="461665"/>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#Development tools </a:t>
            </a:r>
          </a:p>
          <a:p>
            <a:r>
              <a:rPr lang="en-US" altLang="ja-JP" sz="1200" dirty="0">
                <a:latin typeface="Meiryo UI" panose="020B0604030504040204" pitchFamily="50" charset="-128"/>
                <a:ea typeface="Meiryo UI" panose="020B0604030504040204" pitchFamily="50" charset="-128"/>
              </a:rPr>
              <a:t>#Package management tools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xmlns="" id="{0459D98E-7DAB-4E00-B4E8-867330813916}"/>
              </a:ext>
            </a:extLst>
          </p:cNvPr>
          <p:cNvSpPr>
            <a:spLocks noGrp="1"/>
          </p:cNvSpPr>
          <p:nvPr>
            <p:ph type="sldNum" sz="quarter" idx="12"/>
          </p:nvPr>
        </p:nvSpPr>
        <p:spPr/>
        <p:txBody>
          <a:bodyPr/>
          <a:lstStyle/>
          <a:p>
            <a:fld id="{CA73D1A0-EDAA-48A0-B59C-E1DC4E30C901}" type="slidenum">
              <a:rPr lang="ja-JP" altLang="en-US" smtClean="0"/>
              <a:pPr/>
              <a:t>31</a:t>
            </a:fld>
            <a:endParaRPr lang="ja-JP" altLang="en-US"/>
          </a:p>
        </p:txBody>
      </p:sp>
    </p:spTree>
    <p:extLst>
      <p:ext uri="{BB962C8B-B14F-4D97-AF65-F5344CB8AC3E}">
        <p14:creationId xmlns:p14="http://schemas.microsoft.com/office/powerpoint/2010/main" val="1900734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0936" y="131423"/>
            <a:ext cx="8267528" cy="705289"/>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Will I be bound by both licenses under a dual licensing</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model</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85000" lnSpcReduction="20000"/>
          </a:bodyPr>
          <a:lstStyle/>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Dual licensing is a model which allow users to choose one of the two licenses that better suits their needs, e.g. which license is suitable for the use case, or compatible with the license of other modules that they plan to combine.</a:t>
            </a:r>
          </a:p>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That said, you must double-check the information provided by the OSS project thoroughly, because in the rare case, the author uses the term “dual license” to state that the users will be bound by two licenses.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an OSS module is distributed under two different licenses (dual license), do I need to comply with both licenses?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1541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BCCF6938-7E45-4267-873A-C8EE6061388F}"/>
              </a:ext>
            </a:extLst>
          </p:cNvPr>
          <p:cNvSpPr>
            <a:spLocks noGrp="1"/>
          </p:cNvSpPr>
          <p:nvPr>
            <p:ph type="sldNum" sz="quarter" idx="12"/>
          </p:nvPr>
        </p:nvSpPr>
        <p:spPr/>
        <p:txBody>
          <a:bodyPr/>
          <a:lstStyle/>
          <a:p>
            <a:fld id="{CA73D1A0-EDAA-48A0-B59C-E1DC4E30C901}" type="slidenum">
              <a:rPr kumimoji="1" lang="ja-JP" altLang="en-US" smtClean="0"/>
              <a:t>32</a:t>
            </a:fld>
            <a:endParaRPr kumimoji="1" lang="ja-JP" altLang="en-US"/>
          </a:p>
        </p:txBody>
      </p:sp>
    </p:spTree>
    <p:extLst>
      <p:ext uri="{BB962C8B-B14F-4D97-AF65-F5344CB8AC3E}">
        <p14:creationId xmlns:p14="http://schemas.microsoft.com/office/powerpoint/2010/main" val="1835604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672178"/>
            <a:ext cx="8280920" cy="363714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81362"/>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If I use dual licensed OSS, can I attach only the selected one?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559312"/>
            <a:ext cx="8291264" cy="2797037"/>
          </a:xfrm>
        </p:spPr>
        <p:txBody>
          <a:bodyPr>
            <a:noAutofit/>
          </a:bodyPr>
          <a:lstStyle/>
          <a:p>
            <a:pPr eaLnBrk="0" fontAlgn="base" hangingPunct="0">
              <a:spcBef>
                <a:spcPts val="0"/>
              </a:spcBef>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You just need to follow the license you selected, so you can meet the requirements by attaching the license document you selected.</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spcBef>
                <a:spcPts val="0"/>
              </a:spcBef>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However, if there are conditions on how the licensed documents are distributed and attached, you must comply with those conditions.</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2235"/>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distribute a dual licensed OSS in binary, can I only attach the selected license document?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2088232" cy="769441"/>
          </a:xfrm>
          <a:prstGeom prst="rect">
            <a:avLst/>
          </a:prstGeom>
          <a:noFill/>
        </p:spPr>
        <p:txBody>
          <a:bodyPr wrap="square" rtlCol="0">
            <a:spAutoFit/>
          </a:bodyPr>
          <a:lstStyle/>
          <a:p>
            <a:r>
              <a:rPr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2339102"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en-US" altLang="ja-JP" sz="1200" dirty="0" smtClean="0">
                <a:latin typeface="Meiryo UI" panose="020B0604030504040204" pitchFamily="50" charset="-128"/>
                <a:ea typeface="Meiryo UI" panose="020B0604030504040204" pitchFamily="50" charset="-128"/>
              </a:rPr>
              <a:t>dual 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#multi 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 xmlns:a16="http://schemas.microsoft.com/office/drawing/2014/main" id="{A848C78D-AE47-4794-94F8-3FDF90C2C0B0}"/>
              </a:ext>
            </a:extLst>
          </p:cNvPr>
          <p:cNvSpPr>
            <a:spLocks noGrp="1"/>
          </p:cNvSpPr>
          <p:nvPr>
            <p:ph type="sldNum" sz="quarter" idx="12"/>
          </p:nvPr>
        </p:nvSpPr>
        <p:spPr/>
        <p:txBody>
          <a:bodyPr/>
          <a:lstStyle/>
          <a:p>
            <a:fld id="{CA73D1A0-EDAA-48A0-B59C-E1DC4E30C901}" type="slidenum">
              <a:rPr lang="ja-JP" altLang="en-US" smtClean="0"/>
              <a:pPr/>
              <a:t>33</a:t>
            </a:fld>
            <a:endParaRPr lang="ja-JP" altLang="en-US"/>
          </a:p>
        </p:txBody>
      </p:sp>
    </p:spTree>
    <p:extLst>
      <p:ext uri="{BB962C8B-B14F-4D97-AF65-F5344CB8AC3E}">
        <p14:creationId xmlns:p14="http://schemas.microsoft.com/office/powerpoint/2010/main" val="969996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a contribution to a dual license be a dual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should be aware that if the OSS community updates the original OSS, the updated version will also be published under a dual license.</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not possible to have it updated only with the selected license.</a:t>
            </a: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dual-license OSS was distributed by selecting one license and modifying it. If I post this modification to the original OSS community, do I have to post it under the original dual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66366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community</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14D13D22-7B49-4C04-AED5-EE5F24DF61CA}"/>
              </a:ext>
            </a:extLst>
          </p:cNvPr>
          <p:cNvSpPr>
            <a:spLocks noGrp="1"/>
          </p:cNvSpPr>
          <p:nvPr>
            <p:ph type="sldNum" sz="quarter" idx="12"/>
          </p:nvPr>
        </p:nvSpPr>
        <p:spPr/>
        <p:txBody>
          <a:bodyPr/>
          <a:lstStyle/>
          <a:p>
            <a:fld id="{CA73D1A0-EDAA-48A0-B59C-E1DC4E30C901}" type="slidenum">
              <a:rPr kumimoji="1" lang="ja-JP" altLang="en-US" smtClean="0"/>
              <a:t>34</a:t>
            </a:fld>
            <a:endParaRPr kumimoji="1" lang="ja-JP" altLang="en-US"/>
          </a:p>
        </p:txBody>
      </p:sp>
    </p:spTree>
    <p:extLst>
      <p:ext uri="{BB962C8B-B14F-4D97-AF65-F5344CB8AC3E}">
        <p14:creationId xmlns:p14="http://schemas.microsoft.com/office/powerpoint/2010/main" val="4014131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license listed in the source code take precedence over the website?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xmlns="" id="{7C7EA47F-2F04-42A4-84B4-07F9BBFD1EFB}"/>
              </a:ext>
            </a:extLst>
          </p:cNvPr>
          <p:cNvSpPr>
            <a:spLocks noGrp="1"/>
          </p:cNvSpPr>
          <p:nvPr>
            <p:ph idx="1"/>
          </p:nvPr>
        </p:nvSpPr>
        <p:spPr>
          <a:xfrm>
            <a:off x="457200" y="3899323"/>
            <a:ext cx="8280920" cy="2409997"/>
          </a:xfrm>
        </p:spPr>
        <p:txBody>
          <a:bodyPr>
            <a:noAutofit/>
          </a:bodyPr>
          <a:lstStyle/>
          <a:p>
            <a:pPr>
              <a:lnSpc>
                <a:spcPts val="25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The site may only list the main license, so basically you need to comply with both </a:t>
            </a:r>
            <a:r>
              <a:rPr lang="en-US" altLang="ja-JP" sz="1600" dirty="0" err="1">
                <a:latin typeface="Meiryo UI" panose="020B0604030504040204" pitchFamily="50" charset="-128"/>
                <a:ea typeface="Meiryo UI" panose="020B0604030504040204" pitchFamily="50" charset="-128"/>
              </a:rPr>
              <a:t>license_A</a:t>
            </a:r>
            <a:r>
              <a:rPr lang="en-US" altLang="ja-JP" sz="1600" dirty="0">
                <a:latin typeface="Meiryo UI" panose="020B0604030504040204" pitchFamily="50" charset="-128"/>
                <a:ea typeface="Meiryo UI" panose="020B0604030504040204" pitchFamily="50" charset="-128"/>
              </a:rPr>
              <a:t> and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listed in the downloaded OSS.</a:t>
            </a:r>
          </a:p>
          <a:p>
            <a:pPr>
              <a:lnSpc>
                <a:spcPts val="25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However, there are cases where, for example, compliance with both </a:t>
            </a:r>
            <a:r>
              <a:rPr lang="en-US" altLang="ja-JP" sz="1600" dirty="0" err="1">
                <a:latin typeface="Meiryo UI" panose="020B0604030504040204" pitchFamily="50" charset="-128"/>
                <a:ea typeface="Meiryo UI" panose="020B0604030504040204" pitchFamily="50" charset="-128"/>
              </a:rPr>
              <a:t>License_A</a:t>
            </a:r>
            <a:r>
              <a:rPr lang="en-US" altLang="ja-JP" sz="1600" dirty="0">
                <a:latin typeface="Meiryo UI" panose="020B0604030504040204" pitchFamily="50" charset="-128"/>
                <a:ea typeface="Meiryo UI" panose="020B0604030504040204" pitchFamily="50" charset="-128"/>
              </a:rPr>
              <a:t> and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required, cases of dual licenses, or cases where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mistakenly included.</a:t>
            </a:r>
          </a:p>
          <a:p>
            <a:pPr>
              <a:lnSpc>
                <a:spcPts val="25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This time, you mentioned that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listed in addition to </a:t>
            </a:r>
            <a:r>
              <a:rPr lang="en-US" altLang="ja-JP" sz="1600" dirty="0" err="1">
                <a:latin typeface="Meiryo UI" panose="020B0604030504040204" pitchFamily="50" charset="-128"/>
                <a:ea typeface="Meiryo UI" panose="020B0604030504040204" pitchFamily="50" charset="-128"/>
              </a:rPr>
              <a:t>License_A</a:t>
            </a:r>
            <a:r>
              <a:rPr lang="en-US" altLang="ja-JP" sz="1600" dirty="0">
                <a:latin typeface="Meiryo UI" panose="020B0604030504040204" pitchFamily="50" charset="-128"/>
                <a:ea typeface="Meiryo UI" panose="020B0604030504040204" pitchFamily="50" charset="-128"/>
              </a:rPr>
              <a:t>. Please check why and how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listed.</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12949"/>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 The official website of the OSS to be incorporated into the product was listed as </a:t>
            </a:r>
            <a:r>
              <a:rPr lang="en-US" altLang="ja-JP" dirty="0" err="1">
                <a:solidFill>
                  <a:schemeClr val="tx1"/>
                </a:solidFill>
                <a:latin typeface="Meiryo UI" panose="020B0604030504040204" pitchFamily="50" charset="-128"/>
                <a:ea typeface="Meiryo UI" panose="020B0604030504040204" pitchFamily="50" charset="-128"/>
              </a:rPr>
              <a:t>License_A</a:t>
            </a: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However, in the downloaded OSS, there were license documents for </a:t>
            </a:r>
            <a:r>
              <a:rPr lang="en-US" altLang="ja-JP" dirty="0" err="1">
                <a:solidFill>
                  <a:schemeClr val="tx1"/>
                </a:solidFill>
                <a:latin typeface="Meiryo UI" panose="020B0604030504040204" pitchFamily="50" charset="-128"/>
                <a:ea typeface="Meiryo UI" panose="020B0604030504040204" pitchFamily="50" charset="-128"/>
              </a:rPr>
              <a:t>License_A</a:t>
            </a:r>
            <a:r>
              <a:rPr lang="en-US" altLang="ja-JP" dirty="0">
                <a:solidFill>
                  <a:schemeClr val="tx1"/>
                </a:solidFill>
                <a:latin typeface="Meiryo UI" panose="020B0604030504040204" pitchFamily="50" charset="-128"/>
                <a:ea typeface="Meiryo UI" panose="020B0604030504040204" pitchFamily="50" charset="-128"/>
              </a:rPr>
              <a:t> and </a:t>
            </a:r>
            <a:r>
              <a:rPr lang="en-US" altLang="ja-JP" dirty="0" err="1">
                <a:solidFill>
                  <a:schemeClr val="tx1"/>
                </a:solidFill>
                <a:latin typeface="Meiryo UI" panose="020B0604030504040204" pitchFamily="50" charset="-128"/>
                <a:ea typeface="Meiryo UI" panose="020B0604030504040204" pitchFamily="50" charset="-128"/>
              </a:rPr>
              <a:t>License_B</a:t>
            </a:r>
            <a:r>
              <a:rPr lang="en-US" altLang="ja-JP" dirty="0">
                <a:solidFill>
                  <a:schemeClr val="tx1"/>
                </a:solidFill>
                <a:latin typeface="Meiryo UI" panose="020B0604030504040204" pitchFamily="50" charset="-128"/>
                <a:ea typeface="Meiryo UI" panose="020B0604030504040204" pitchFamily="50" charset="-128"/>
              </a:rPr>
              <a:t>. In the product incorporating this OSS, do I need to worry about </a:t>
            </a:r>
            <a:r>
              <a:rPr lang="en-US" altLang="ja-JP" dirty="0" err="1">
                <a:solidFill>
                  <a:schemeClr val="tx1"/>
                </a:solidFill>
                <a:latin typeface="Meiryo UI" panose="020B0604030504040204" pitchFamily="50" charset="-128"/>
                <a:ea typeface="Meiryo UI" panose="020B0604030504040204" pitchFamily="50" charset="-128"/>
              </a:rPr>
              <a:t>license_B</a:t>
            </a:r>
            <a:r>
              <a:rPr lang="en-US" altLang="ja-JP" dirty="0">
                <a:solidFill>
                  <a:schemeClr val="tx1"/>
                </a:solidFill>
                <a:latin typeface="Meiryo UI" panose="020B0604030504040204" pitchFamily="50" charset="-128"/>
                <a:ea typeface="Meiryo UI" panose="020B0604030504040204" pitchFamily="50" charset="-128"/>
              </a:rPr>
              <a: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3651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xmlns="" id="{D2704C38-2FB8-4428-851A-6AEA7B8618F6}"/>
              </a:ext>
            </a:extLst>
          </p:cNvPr>
          <p:cNvSpPr>
            <a:spLocks noGrp="1"/>
          </p:cNvSpPr>
          <p:nvPr>
            <p:ph type="sldNum" sz="quarter" idx="12"/>
          </p:nvPr>
        </p:nvSpPr>
        <p:spPr/>
        <p:txBody>
          <a:bodyPr/>
          <a:lstStyle/>
          <a:p>
            <a:fld id="{CA73D1A0-EDAA-48A0-B59C-E1DC4E30C901}" type="slidenum">
              <a:rPr lang="ja-JP" altLang="en-US" smtClean="0"/>
              <a:pPr/>
              <a:t>35</a:t>
            </a:fld>
            <a:endParaRPr lang="ja-JP" altLang="en-US"/>
          </a:p>
        </p:txBody>
      </p:sp>
    </p:spTree>
    <p:extLst>
      <p:ext uri="{BB962C8B-B14F-4D97-AF65-F5344CB8AC3E}">
        <p14:creationId xmlns:p14="http://schemas.microsoft.com/office/powerpoint/2010/main" val="1898007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709865"/>
          </a:xfrm>
          <a:ln>
            <a:solidFill>
              <a:schemeClr val="bg1">
                <a:lumMod val="50000"/>
              </a:schemeClr>
            </a:solidFill>
          </a:ln>
        </p:spPr>
        <p:txBody>
          <a:bodyPr>
            <a:noAutofit/>
          </a:bodyPr>
          <a:lstStyle/>
          <a:p>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Can we avoid confor</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ming to the license when the OSS is embedded?</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embedded OSS in our products. Considering that our users cannot retrieve any code embedded in the product, can we insist we virtually do not redistribute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3128044"/>
            <a:ext cx="1512168"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378246"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distributed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14503" y="279370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xmlns="" id="{901C7EE4-8C22-446D-A06A-BF60C309A9EE}"/>
              </a:ext>
            </a:extLst>
          </p:cNvPr>
          <p:cNvSpPr>
            <a:spLocks noGrp="1"/>
          </p:cNvSpPr>
          <p:nvPr>
            <p:ph idx="1"/>
          </p:nvPr>
        </p:nvSpPr>
        <p:spPr>
          <a:xfrm>
            <a:off x="518864" y="3955065"/>
            <a:ext cx="8229600" cy="2431778"/>
          </a:xfrm>
        </p:spPr>
        <p:txBody>
          <a:bodyPr>
            <a:normAutofit/>
          </a:bodyPr>
          <a:lstStyle/>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rPr>
              <a:t>You distributed the OSS in reality. Whether the OSS is retrievable or not is irrelevant to the matter.</a:t>
            </a:r>
          </a:p>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rPr>
              <a:t>As such, you are bound by the licensing conditions of the OSS you have redistributed. </a:t>
            </a:r>
            <a:endParaRPr lang="ja-JP" altLang="en-US" sz="20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5386FA88-AA20-4950-B43F-26B3B9685729}"/>
              </a:ext>
            </a:extLst>
          </p:cNvPr>
          <p:cNvSpPr>
            <a:spLocks noGrp="1"/>
          </p:cNvSpPr>
          <p:nvPr>
            <p:ph type="sldNum" sz="quarter" idx="12"/>
          </p:nvPr>
        </p:nvSpPr>
        <p:spPr/>
        <p:txBody>
          <a:bodyPr/>
          <a:lstStyle/>
          <a:p>
            <a:fld id="{CA73D1A0-EDAA-48A0-B59C-E1DC4E30C901}" type="slidenum">
              <a:rPr kumimoji="1" lang="ja-JP" altLang="en-US" smtClean="0"/>
              <a:t>36</a:t>
            </a:fld>
            <a:endParaRPr kumimoji="1" lang="ja-JP" altLang="en-US"/>
          </a:p>
        </p:txBody>
      </p:sp>
    </p:spTree>
    <p:extLst>
      <p:ext uri="{BB962C8B-B14F-4D97-AF65-F5344CB8AC3E}">
        <p14:creationId xmlns:p14="http://schemas.microsoft.com/office/powerpoint/2010/main" val="3869031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853370"/>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rPr>
              <a:t>Is it unnecessary to provide OSS-related information attached to OEM products?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395536" y="4012617"/>
            <a:ext cx="8291264" cy="2296703"/>
          </a:xfrm>
        </p:spPr>
        <p:txBody>
          <a:bodyPr>
            <a:noAutofit/>
          </a:bodyPr>
          <a:lstStyle/>
          <a:p>
            <a:pPr fontAlgn="base">
              <a:spcBef>
                <a:spcPts val="0"/>
              </a:spcBef>
              <a:buFont typeface="Wingdings" panose="05000000000000000000" pitchFamily="2" charset="2"/>
              <a:buChar char="u"/>
            </a:pPr>
            <a:r>
              <a:rPr lang="en-US" altLang="ja-JP" sz="1600" dirty="0" smtClean="0">
                <a:latin typeface="Meiryo UI" panose="020B0604030504040204" pitchFamily="50" charset="-128"/>
                <a:ea typeface="Meiryo UI" panose="020B0604030504040204" pitchFamily="50" charset="-128"/>
              </a:rPr>
              <a:t>Other companies' products are likely to include the necessary information in a medium to accompany their products in order to comply with the OSS licensing conditions.</a:t>
            </a:r>
          </a:p>
          <a:p>
            <a:pPr fontAlgn="base">
              <a:spcBef>
                <a:spcPts val="0"/>
              </a:spcBef>
              <a:buFont typeface="Wingdings" panose="05000000000000000000" pitchFamily="2" charset="2"/>
              <a:buChar char="u"/>
            </a:pPr>
            <a:r>
              <a:rPr lang="en-US" altLang="ja-JP" sz="1600" dirty="0" smtClean="0">
                <a:latin typeface="Meiryo UI" panose="020B0604030504040204" pitchFamily="50" charset="-128"/>
                <a:ea typeface="Meiryo UI" panose="020B0604030504040204" pitchFamily="50" charset="-128"/>
              </a:rPr>
              <a:t>It is the responsibility of the company selling the product to provide correct information and necessary source code of the OSS embedded in the product. Failure to do so will result in the violation of the licensing conditions of OSS.</a:t>
            </a:r>
          </a:p>
          <a:p>
            <a:pPr fontAlgn="base">
              <a:spcBef>
                <a:spcPts val="0"/>
              </a:spcBef>
              <a:buFont typeface="Wingdings" panose="05000000000000000000" pitchFamily="2" charset="2"/>
              <a:buChar char="u"/>
            </a:pPr>
            <a:r>
              <a:rPr lang="en-US" altLang="ja-JP" sz="1600" dirty="0" smtClean="0">
                <a:latin typeface="Meiryo UI" panose="020B0604030504040204" pitchFamily="50" charset="-128"/>
                <a:ea typeface="Meiryo UI" panose="020B0604030504040204" pitchFamily="50" charset="-128"/>
              </a:rPr>
              <a:t>Therefore, you don't have to use the same medium as other companies' products, but you need to provide your customers with OSS-related information as well.</a:t>
            </a:r>
            <a:endParaRPr lang="en-US" altLang="ja-JP" sz="16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16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412776"/>
            <a:ext cx="8280920" cy="158417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smtClean="0">
                <a:solidFill>
                  <a:schemeClr val="tx1"/>
                </a:solidFill>
                <a:latin typeface="Meiryo UI" panose="020B0604030504040204" pitchFamily="50" charset="-128"/>
                <a:ea typeface="Meiryo UI" panose="020B0604030504040204" pitchFamily="50" charset="-128"/>
              </a:rPr>
              <a:t>  We plan to purchase other companies' products and sell them under our own brand. The other company's product came with the media that contains the list of OSS, license conditions, and source code to be provided. </a:t>
            </a:r>
            <a:r>
              <a:rPr lang="en-US" altLang="ja-JP" dirty="0">
                <a:solidFill>
                  <a:schemeClr val="tx1"/>
                </a:solidFill>
                <a:latin typeface="Meiryo UI" panose="020B0604030504040204" pitchFamily="50" charset="-128"/>
                <a:ea typeface="Meiryo UI" panose="020B0604030504040204" pitchFamily="50" charset="-128"/>
              </a:rPr>
              <a:t>When we sell our products, we don't have a budget, so can we sell them without the duplicate of the media?</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3307631"/>
            <a:ext cx="1368152" cy="769441"/>
          </a:xfrm>
          <a:prstGeom prst="rect">
            <a:avLst/>
          </a:prstGeom>
          <a:noFill/>
        </p:spPr>
        <p:txBody>
          <a:bodyPr wrap="square" rtlCol="0">
            <a:spAutoFit/>
          </a:bodyPr>
          <a:lstStyle/>
          <a:p>
            <a:r>
              <a:rPr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35496"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 xmlns:a16="http://schemas.microsoft.com/office/drawing/2014/main" id="{B2FB07E6-D19E-49F9-BF34-49B0E5DE2B73}"/>
              </a:ext>
            </a:extLst>
          </p:cNvPr>
          <p:cNvSpPr>
            <a:spLocks noGrp="1"/>
          </p:cNvSpPr>
          <p:nvPr>
            <p:ph type="sldNum" sz="quarter" idx="12"/>
          </p:nvPr>
        </p:nvSpPr>
        <p:spPr/>
        <p:txBody>
          <a:bodyPr/>
          <a:lstStyle/>
          <a:p>
            <a:fld id="{CA73D1A0-EDAA-48A0-B59C-E1DC4E30C901}" type="slidenum">
              <a:rPr lang="ja-JP" altLang="en-US" smtClean="0"/>
              <a:pPr/>
              <a:t>37</a:t>
            </a:fld>
            <a:endParaRPr lang="ja-JP" altLang="en-US"/>
          </a:p>
        </p:txBody>
      </p:sp>
    </p:spTree>
    <p:extLst>
      <p:ext uri="{BB962C8B-B14F-4D97-AF65-F5344CB8AC3E}">
        <p14:creationId xmlns:p14="http://schemas.microsoft.com/office/powerpoint/2010/main" val="3628723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235622"/>
            <a:ext cx="8280920" cy="307369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759003"/>
          </a:xfrm>
          <a:ln>
            <a:solidFill>
              <a:schemeClr val="bg1">
                <a:lumMod val="50000"/>
              </a:schemeClr>
            </a:solidFill>
          </a:ln>
        </p:spPr>
        <p:txBody>
          <a:bodyPr>
            <a:noAutofit/>
          </a:bodyPr>
          <a:lstStyle/>
          <a:p>
            <a:r>
              <a:rPr lang="en-US" altLang="ja-JP" sz="2600" dirty="0" smtClean="0">
                <a:latin typeface="Meiryo UI" panose="020B0604030504040204" pitchFamily="50" charset="-128"/>
                <a:ea typeface="Meiryo UI" panose="020B0604030504040204" pitchFamily="50" charset="-128"/>
              </a:rPr>
              <a:t>Is it necessary to comply with the OSS license included in other software?</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 xmlns:a16="http://schemas.microsoft.com/office/drawing/2014/main" id="{7C7EA47F-2F04-42A4-84B4-07F9BBFD1EFB}"/>
              </a:ext>
            </a:extLst>
          </p:cNvPr>
          <p:cNvSpPr>
            <a:spLocks noGrp="1"/>
          </p:cNvSpPr>
          <p:nvPr>
            <p:ph idx="1"/>
          </p:nvPr>
        </p:nvSpPr>
        <p:spPr>
          <a:xfrm>
            <a:off x="457200" y="4288011"/>
            <a:ext cx="8280920" cy="2021307"/>
          </a:xfrm>
        </p:spPr>
        <p:txBody>
          <a:bodyPr>
            <a:noAutofit/>
          </a:bodyPr>
          <a:lstStyle/>
          <a:p>
            <a:pPr>
              <a:lnSpc>
                <a:spcPts val="2500"/>
              </a:lnSpc>
              <a:spcBef>
                <a:spcPts val="0"/>
              </a:spcBef>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rPr>
              <a:t>Even if the OSS is included in the software made by other companies, you are required to comply with the license conditions of the OSS. However, in the case of this question, it is possible that Company A has a separate contract with OSS developers, so please check with Company A.</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10639"/>
            <a:ext cx="8280920" cy="187795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We are planning to make a contract with another company A to embed Company A's software, which is not OSS, in our products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After I got the software from Company A, I found that OSS was included, but there was no mention of using OSS. In </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this case, is it necessary for us to comply with the license condition of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379639"/>
            <a:ext cx="1512168"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818126" cy="276999"/>
          </a:xfrm>
          <a:prstGeom prst="rect">
            <a:avLst/>
          </a:prstGeom>
          <a:noFill/>
        </p:spPr>
        <p:txBody>
          <a:bodyPr wrap="none" rtlCol="0">
            <a:spAutoFit/>
          </a:bodyPr>
          <a:lstStyle/>
          <a:p>
            <a:r>
              <a:rPr lang="en-US" altLang="ja-JP" sz="1200" dirty="0" smtClean="0">
                <a:latin typeface="Meiryo UI" panose="020B0604030504040204" pitchFamily="50" charset="-128"/>
                <a:ea typeface="Meiryo UI" panose="020B0604030504040204" pitchFamily="50" charset="-128"/>
              </a:rPr>
              <a:t>#third-party software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98940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 xmlns:a16="http://schemas.microsoft.com/office/drawing/2014/main" id="{42878D76-58B8-4B25-801C-15281088C324}"/>
              </a:ext>
            </a:extLst>
          </p:cNvPr>
          <p:cNvSpPr>
            <a:spLocks noGrp="1"/>
          </p:cNvSpPr>
          <p:nvPr>
            <p:ph type="sldNum" sz="quarter" idx="12"/>
          </p:nvPr>
        </p:nvSpPr>
        <p:spPr/>
        <p:txBody>
          <a:bodyPr/>
          <a:lstStyle/>
          <a:p>
            <a:fld id="{CA73D1A0-EDAA-48A0-B59C-E1DC4E30C901}" type="slidenum">
              <a:rPr lang="ja-JP" altLang="en-US" smtClean="0"/>
              <a:pPr/>
              <a:t>38</a:t>
            </a:fld>
            <a:endParaRPr lang="ja-JP" altLang="en-US"/>
          </a:p>
        </p:txBody>
      </p:sp>
    </p:spTree>
    <p:extLst>
      <p:ext uri="{BB962C8B-B14F-4D97-AF65-F5344CB8AC3E}">
        <p14:creationId xmlns:p14="http://schemas.microsoft.com/office/powerpoint/2010/main" val="52912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766F598E-5490-4DAB-AEBD-70F978EAC1FD}"/>
              </a:ext>
            </a:extLst>
          </p:cNvPr>
          <p:cNvSpPr txBox="1"/>
          <p:nvPr/>
        </p:nvSpPr>
        <p:spPr>
          <a:xfrm>
            <a:off x="396260" y="6428654"/>
            <a:ext cx="1877437" cy="276999"/>
          </a:xfrm>
          <a:prstGeom prst="rect">
            <a:avLst/>
          </a:prstGeom>
          <a:noFill/>
        </p:spPr>
        <p:txBody>
          <a:bodyPr wrap="none" rtlCol="0">
            <a:spAutoFit/>
          </a:bodyPr>
          <a:lstStyle/>
          <a:p>
            <a:r>
              <a:rPr lang="en-US" altLang="ja-JP" sz="1200" smtClean="0">
                <a:latin typeface="Meiryo UI" panose="020B0604030504040204" pitchFamily="50" charset="-128"/>
                <a:ea typeface="Meiryo UI" panose="020B0604030504040204" pitchFamily="50" charset="-128"/>
              </a:rPr>
              <a:t>#</a:t>
            </a:r>
            <a:r>
              <a:rPr lang="en-US" altLang="ja-JP" sz="1200" smtClean="0">
                <a:latin typeface="Meiryo UI" panose="020B0604030504040204" pitchFamily="50" charset="-128"/>
                <a:ea typeface="Meiryo UI" panose="020B0604030504040204" pitchFamily="50" charset="-128"/>
                <a:cs typeface="Meiryo UI" panose="020B0604030504040204" pitchFamily="50" charset="-128"/>
              </a:rPr>
              <a:t>commercial </a:t>
            </a:r>
            <a:r>
              <a:rPr lang="en-US" altLang="ja-JP" sz="1200">
                <a:latin typeface="Meiryo UI" panose="020B0604030504040204" pitchFamily="50" charset="-128"/>
                <a:ea typeface="Meiryo UI" panose="020B0604030504040204" pitchFamily="50" charset="-128"/>
                <a:cs typeface="Meiryo UI" panose="020B0604030504040204" pitchFamily="50" charset="-128"/>
              </a:rPr>
              <a:t>purpose</a:t>
            </a:r>
            <a:r>
              <a:rPr lang="en-US" altLang="ja-JP" sz="1200" smtClean="0">
                <a:latin typeface="Meiryo UI" panose="020B0604030504040204" pitchFamily="50" charset="-128"/>
                <a:ea typeface="Meiryo UI" panose="020B0604030504040204" pitchFamily="50" charset="-128"/>
                <a:cs typeface="Meiryo UI" panose="020B0604030504040204" pitchFamily="50" charset="-128"/>
              </a:rPr>
              <a:t> </a:t>
            </a:r>
            <a:endParaRPr lang="ja-JP" altLang="en-US" sz="1200" dirty="0">
              <a:latin typeface="Meiryo UI" panose="020B0604030504040204" pitchFamily="50" charset="-128"/>
              <a:ea typeface="Meiryo UI" panose="020B0604030504040204" pitchFamily="50" charset="-128"/>
            </a:endParaRP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use OSS for commercial purposes?</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29000"/>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For OSS, the license terms are written in its OSS license.</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are free to use it, including product use, as long as you follow the OSS license conditions.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the OSS license is approved by OSI, you can use it commercially, but in other cases, you need to check the conditions.</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https://opensource.org/</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want to use OSS for commercial purposes, is that OK?</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xmlns=""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xmlns=""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B89A6F23-9B8E-40B7-BC78-663411428595}"/>
              </a:ext>
            </a:extLst>
          </p:cNvPr>
          <p:cNvSpPr>
            <a:spLocks noGrp="1"/>
          </p:cNvSpPr>
          <p:nvPr>
            <p:ph type="sldNum" sz="quarter" idx="12"/>
          </p:nvPr>
        </p:nvSpPr>
        <p:spPr/>
        <p:txBody>
          <a:bodyPr/>
          <a:lstStyle/>
          <a:p>
            <a:fld id="{CA73D1A0-EDAA-48A0-B59C-E1DC4E30C901}" type="slidenum">
              <a:rPr lang="ja-JP" altLang="en-US" smtClean="0"/>
              <a:pPr/>
              <a:t>3</a:t>
            </a:fld>
            <a:endParaRPr lang="ja-JP" altLang="en-US"/>
          </a:p>
        </p:txBody>
      </p:sp>
    </p:spTree>
    <p:extLst>
      <p:ext uri="{BB962C8B-B14F-4D97-AF65-F5344CB8AC3E}">
        <p14:creationId xmlns:p14="http://schemas.microsoft.com/office/powerpoint/2010/main" val="4218286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96535"/>
            <a:ext cx="8424936" cy="864403"/>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According to the Universal Copyright Convention, a copyright notice contains three elements; 1) the symbol © (or the word  "Copyright") , 2) the copyright owner's name, and 3) the year of first publication.</a:t>
            </a:r>
          </a:p>
          <a:p>
            <a:pPr lvl="1" eaLnBrk="0" fontAlgn="base" hangingPunct="0">
              <a:lnSpc>
                <a:spcPts val="30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Foundation 2020</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publish year of a revised work may be added to the end of the original year.</a:t>
            </a:r>
          </a:p>
          <a:p>
            <a:pPr lvl="1" eaLnBrk="0" fontAlgn="base" hangingPunct="0">
              <a:lnSpc>
                <a:spcPts val="30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 Foundation 2018-2020</a:t>
            </a:r>
          </a:p>
        </p:txBody>
      </p:sp>
      <p:sp>
        <p:nvSpPr>
          <p:cNvPr id="4" name="角丸四角形 3"/>
          <p:cNvSpPr/>
          <p:nvPr/>
        </p:nvSpPr>
        <p:spPr>
          <a:xfrm>
            <a:off x="467544" y="1425811"/>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including the copyright notice of the OSS used in my product, is notifying the name of the copyright owner satisfy the condition?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0050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08520" y="620688"/>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32856"/>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E121AD74-AEA3-4055-9BA9-1DF0C3784FEE}"/>
              </a:ext>
            </a:extLst>
          </p:cNvPr>
          <p:cNvSpPr>
            <a:spLocks noGrp="1"/>
          </p:cNvSpPr>
          <p:nvPr>
            <p:ph type="sldNum" sz="quarter" idx="12"/>
          </p:nvPr>
        </p:nvSpPr>
        <p:spPr/>
        <p:txBody>
          <a:bodyPr/>
          <a:lstStyle/>
          <a:p>
            <a:fld id="{CA73D1A0-EDAA-48A0-B59C-E1DC4E30C901}" type="slidenum">
              <a:rPr kumimoji="1" lang="ja-JP" altLang="en-US" smtClean="0"/>
              <a:t>39</a:t>
            </a:fld>
            <a:endParaRPr kumimoji="1" lang="ja-JP" altLang="en-US"/>
          </a:p>
        </p:txBody>
      </p:sp>
    </p:spTree>
    <p:extLst>
      <p:ext uri="{BB962C8B-B14F-4D97-AF65-F5344CB8AC3E}">
        <p14:creationId xmlns:p14="http://schemas.microsoft.com/office/powerpoint/2010/main" val="4231581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157999"/>
            <a:ext cx="8280920" cy="769936"/>
          </a:xfrm>
          <a:ln>
            <a:solidFill>
              <a:schemeClr val="bg1">
                <a:lumMod val="50000"/>
              </a:schemeClr>
            </a:solidFill>
          </a:ln>
        </p:spPr>
        <p:txBody>
          <a:bodyPr>
            <a:noAutofit/>
          </a:bodyPr>
          <a:lstStyle/>
          <a:p>
            <a:pPr fontAlgn="ctr">
              <a:lnSpc>
                <a:spcPts val="3000"/>
              </a:lnSpc>
              <a:spcAft>
                <a:spcPct val="0"/>
              </a:spcAft>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10" name="コンテンツ プレースホルダー 9"/>
          <p:cNvSpPr>
            <a:spLocks noGrp="1"/>
          </p:cNvSpPr>
          <p:nvPr>
            <p:ph idx="1"/>
          </p:nvPr>
        </p:nvSpPr>
        <p:spPr>
          <a:xfrm>
            <a:off x="457200" y="3417336"/>
            <a:ext cx="8291264" cy="2891984"/>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Other than the first part of the source code, it is also described in NOTICE, README, COPYING, LICENSE, AUTHORS, etc. However, some of these files may have a copyright notice on the license itself.</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number of OSS files is large, there is a possibility that extraction leakage will occur, so it is also effective to use tools such as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FOSSology</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it is not listed, you can identify the developer from the download site and contact the copyright holder.</a:t>
            </a:r>
          </a:p>
          <a:p>
            <a:pPr eaLnBrk="0" fontAlgn="base" hangingPunct="0">
              <a:spcBef>
                <a:spcPts val="0"/>
              </a:spcBef>
              <a:buFont typeface="Wingdings" panose="05000000000000000000" pitchFamily="2" charset="2"/>
              <a:buChar char="u"/>
            </a:pP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300531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copyright holder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#copyright notice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49667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E6A47A3A-B17B-4074-9F11-C4C8C7A0EBB3}"/>
              </a:ext>
            </a:extLst>
          </p:cNvPr>
          <p:cNvSpPr>
            <a:spLocks noGrp="1"/>
          </p:cNvSpPr>
          <p:nvPr>
            <p:ph type="sldNum" sz="quarter" idx="12"/>
          </p:nvPr>
        </p:nvSpPr>
        <p:spPr/>
        <p:txBody>
          <a:bodyPr/>
          <a:lstStyle/>
          <a:p>
            <a:fld id="{CA73D1A0-EDAA-48A0-B59C-E1DC4E30C901}" type="slidenum">
              <a:rPr kumimoji="1" lang="ja-JP" altLang="en-US" smtClean="0"/>
              <a:t>40</a:t>
            </a:fld>
            <a:endParaRPr kumimoji="1" lang="ja-JP" altLang="en-US"/>
          </a:p>
        </p:txBody>
      </p:sp>
    </p:spTree>
    <p:extLst>
      <p:ext uri="{BB962C8B-B14F-4D97-AF65-F5344CB8AC3E}">
        <p14:creationId xmlns:p14="http://schemas.microsoft.com/office/powerpoint/2010/main" val="2815888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48866"/>
            <a:ext cx="8280920" cy="37379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Can I use it without a copyright notice?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30892"/>
            <a:ext cx="8280920" cy="12620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400"/>
              </a:lnSpc>
              <a:spcBef>
                <a:spcPct val="0"/>
              </a:spcBef>
              <a:spcAft>
                <a:spcPct val="0"/>
              </a:spcAft>
            </a:pP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that we want to use for our products was a license that must have a copyright notice when it is distributed. I have a license document but no copyright notice.</a:t>
            </a:r>
          </a:p>
          <a:p>
            <a:pPr fontAlgn="ctr">
              <a:lnSpc>
                <a:spcPts val="2400"/>
              </a:lnSpc>
              <a:spcBef>
                <a:spcPct val="0"/>
              </a:spcBef>
              <a:spcAft>
                <a:spcPct val="0"/>
              </a:spcAft>
            </a:pP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Can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use this OSS for products without the copyright notice?</a:t>
            </a:r>
            <a:endParaRPr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731567"/>
            <a:ext cx="3168352" cy="769441"/>
          </a:xfrm>
          <a:prstGeom prst="rect">
            <a:avLst/>
          </a:prstGeom>
          <a:noFill/>
        </p:spPr>
        <p:txBody>
          <a:bodyPr wrap="square" rtlCol="0">
            <a:spAutoFit/>
          </a:bodyPr>
          <a:lstStyle/>
          <a:p>
            <a:r>
              <a:rPr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3348802" cy="276999"/>
          </a:xfrm>
          <a:prstGeom prst="rect">
            <a:avLst/>
          </a:prstGeom>
          <a:noFill/>
        </p:spPr>
        <p:txBody>
          <a:bodyPr wrap="none" rtlCol="0">
            <a:spAutoFit/>
          </a:bodyPr>
          <a:lstStyle/>
          <a:p>
            <a:r>
              <a:rPr lang="en-US" altLang="ja-JP" sz="1200" dirty="0" smtClean="0">
                <a:latin typeface="Meiryo UI" panose="020B0604030504040204" pitchFamily="50" charset="-128"/>
                <a:ea typeface="Meiryo UI" panose="020B0604030504040204" pitchFamily="50" charset="-128"/>
              </a:rPr>
              <a:t># Many OSS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ライ</a:t>
            </a:r>
            <a:r>
              <a:rPr kumimoji="1" lang="en-US" altLang="ja-JP" sz="1200" dirty="0" smtClean="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compatibility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395536" y="23654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spcBef>
                <a:spcPts val="0"/>
              </a:spcBef>
              <a:buFont typeface="Wingdings" panose="05000000000000000000" pitchFamily="2" charset="2"/>
              <a:buChar char="u"/>
            </a:pPr>
            <a:r>
              <a:rPr lang="en-US" altLang="ja-JP" sz="1800" dirty="0" smtClean="0">
                <a:latin typeface="Meiryo UI" panose="020B0604030504040204" pitchFamily="50" charset="-128"/>
                <a:ea typeface="Meiryo UI" panose="020B0604030504040204" pitchFamily="50" charset="-128"/>
              </a:rPr>
              <a:t>Using it in a product without a copyright notice of OSS is a violation of the license.</a:t>
            </a:r>
          </a:p>
          <a:p>
            <a:pPr eaLnBrk="0" fontAlgn="base" hangingPunct="0">
              <a:spcBef>
                <a:spcPts val="0"/>
              </a:spcBef>
              <a:buFont typeface="Wingdings" panose="05000000000000000000" pitchFamily="2" charset="2"/>
              <a:buChar char="u"/>
            </a:pPr>
            <a:r>
              <a:rPr lang="en-US" altLang="ja-JP" sz="1800" dirty="0" smtClean="0">
                <a:latin typeface="Meiryo UI" panose="020B0604030504040204" pitchFamily="50" charset="-128"/>
                <a:ea typeface="Meiryo UI" panose="020B0604030504040204" pitchFamily="50" charset="-128"/>
              </a:rPr>
              <a:t>Please trace back to the source to identify the copyright holder and confirm the contents of the copyright notice. However, there may be cases where the author does not want the name of the author to be written, so please respect the author's wishes in that case.</a:t>
            </a:r>
          </a:p>
          <a:p>
            <a:pPr eaLnBrk="0" fontAlgn="base" hangingPunct="0">
              <a:spcBef>
                <a:spcPts val="0"/>
              </a:spcBef>
              <a:buFont typeface="Wingdings" panose="05000000000000000000" pitchFamily="2" charset="2"/>
              <a:buChar char="u"/>
            </a:pPr>
            <a:r>
              <a:rPr lang="en-US" altLang="ja-JP" sz="1800" dirty="0" smtClean="0">
                <a:latin typeface="Meiryo UI" panose="020B0604030504040204" pitchFamily="50" charset="-128"/>
                <a:ea typeface="Meiryo UI" panose="020B0604030504040204" pitchFamily="50" charset="-128"/>
              </a:rPr>
              <a:t>If it was obtained through multiple companies, it may have been altered along the way and the copyright holder may have increased.</a:t>
            </a:r>
            <a:endParaRPr lang="en-US" altLang="ja-JP" sz="1800" dirty="0">
              <a:latin typeface="Meiryo UI" panose="020B0604030504040204" pitchFamily="50" charset="-128"/>
              <a:ea typeface="Meiryo UI" panose="020B0604030504040204" pitchFamily="50" charset="-128"/>
            </a:endParaRPr>
          </a:p>
          <a:p>
            <a:pPr eaLnBrk="0" fontAlgn="base" hangingPunct="0">
              <a:spcBef>
                <a:spcPts val="0"/>
              </a:spcBef>
              <a:buFont typeface="Wingdings" panose="05000000000000000000" pitchFamily="2" charset="2"/>
              <a:buChar char="u"/>
            </a:pPr>
            <a:r>
              <a:rPr lang="en-US" altLang="ja-JP" sz="1800" dirty="0" smtClean="0">
                <a:latin typeface="Meiryo UI" panose="020B0604030504040204" pitchFamily="50" charset="-128"/>
                <a:ea typeface="Meiryo UI" panose="020B0604030504040204" pitchFamily="50" charset="-128"/>
              </a:rPr>
              <a:t>The same action should be taken when only the name of the license and a link to the license document template are included.</a:t>
            </a:r>
            <a:endParaRPr lang="en-US" altLang="ja-JP" sz="1800" dirty="0">
              <a:latin typeface="Meiryo UI" panose="020B0604030504040204" pitchFamily="50" charset="-128"/>
              <a:ea typeface="Meiryo UI" panose="020B0604030504040204" pitchFamily="50" charset="-128"/>
            </a:endParaRPr>
          </a:p>
        </p:txBody>
      </p:sp>
      <p:sp>
        <p:nvSpPr>
          <p:cNvPr id="15" name="スライド番号プレースホルダー 14">
            <a:extLst>
              <a:ext uri="{FF2B5EF4-FFF2-40B4-BE49-F238E27FC236}">
                <a16:creationId xmlns="" xmlns:a16="http://schemas.microsoft.com/office/drawing/2014/main" id="{28D59D5F-7D60-4DB8-A165-908D6AC368B3}"/>
              </a:ext>
            </a:extLst>
          </p:cNvPr>
          <p:cNvSpPr>
            <a:spLocks noGrp="1"/>
          </p:cNvSpPr>
          <p:nvPr>
            <p:ph type="sldNum" sz="quarter" idx="12"/>
          </p:nvPr>
        </p:nvSpPr>
        <p:spPr/>
        <p:txBody>
          <a:bodyPr/>
          <a:lstStyle/>
          <a:p>
            <a:fld id="{CA73D1A0-EDAA-48A0-B59C-E1DC4E30C901}" type="slidenum">
              <a:rPr lang="ja-JP" altLang="en-US" smtClean="0"/>
              <a:pPr/>
              <a:t>41</a:t>
            </a:fld>
            <a:endParaRPr lang="ja-JP" altLang="en-US"/>
          </a:p>
        </p:txBody>
      </p:sp>
    </p:spTree>
    <p:extLst>
      <p:ext uri="{BB962C8B-B14F-4D97-AF65-F5344CB8AC3E}">
        <p14:creationId xmlns:p14="http://schemas.microsoft.com/office/powerpoint/2010/main" val="4134887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565338"/>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freely use software without a license?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01008"/>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OSS license describes the conditions for licensing the use of OSS.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Since the license document is not attached, we do not know the license conditions of this software and cannot integrate it into our products.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want to use this software, please ask the copyright holder for the license conditions.</a:t>
            </a:r>
          </a:p>
        </p:txBody>
      </p:sp>
      <p:sp>
        <p:nvSpPr>
          <p:cNvPr id="4" name="角丸四角形 3"/>
          <p:cNvSpPr/>
          <p:nvPr/>
        </p:nvSpPr>
        <p:spPr>
          <a:xfrm>
            <a:off x="467544" y="1247557"/>
            <a:ext cx="8280920" cy="11236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am looking for OSS that can be used in my product. The OSS I downloaded from the Internet did not come with a license document, but can I incorporate it into my product?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8178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xmlns="" id="{3A1DF99E-AFF8-46FF-85CF-BBCEF1E10C47}"/>
              </a:ext>
            </a:extLst>
          </p:cNvPr>
          <p:cNvSpPr>
            <a:spLocks noGrp="1"/>
          </p:cNvSpPr>
          <p:nvPr>
            <p:ph type="sldNum" sz="quarter" idx="12"/>
          </p:nvPr>
        </p:nvSpPr>
        <p:spPr/>
        <p:txBody>
          <a:bodyPr/>
          <a:lstStyle/>
          <a:p>
            <a:fld id="{CA73D1A0-EDAA-48A0-B59C-E1DC4E30C901}" type="slidenum">
              <a:rPr lang="ja-JP" altLang="en-US" smtClean="0"/>
              <a:pPr/>
              <a:t>42</a:t>
            </a:fld>
            <a:endParaRPr lang="ja-JP" altLang="en-US"/>
          </a:p>
        </p:txBody>
      </p:sp>
    </p:spTree>
    <p:extLst>
      <p:ext uri="{BB962C8B-B14F-4D97-AF65-F5344CB8AC3E}">
        <p14:creationId xmlns:p14="http://schemas.microsoft.com/office/powerpoint/2010/main" val="2265521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Is there a requirement for public domain?</a:t>
            </a:r>
            <a:endParaRPr kumimoji="1" lang="ja-JP" altLang="en-US" sz="2800" strike="sngStrike"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01008"/>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Public domain software is considered to be a declaration by the copyright holder that they do not claim any copyright. Therefore, there are no specific conditions to be observed when copying, modifying, distributing, or otherwise using the software.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when redistributing the software, we recommend that you include the README information so that recipients can recognize it, or clearly indicate that it is in the public domain.</a:t>
            </a: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README file of the OSS I got only states that it is a public domain. Can I assume that there is no license requirement when I distribute it?</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xmlns="" id="{8C098FD8-04F3-491E-ACCA-F203C18376FF}"/>
              </a:ext>
            </a:extLst>
          </p:cNvPr>
          <p:cNvSpPr>
            <a:spLocks noGrp="1"/>
          </p:cNvSpPr>
          <p:nvPr>
            <p:ph type="sldNum" sz="quarter" idx="12"/>
          </p:nvPr>
        </p:nvSpPr>
        <p:spPr/>
        <p:txBody>
          <a:bodyPr/>
          <a:lstStyle/>
          <a:p>
            <a:fld id="{CA73D1A0-EDAA-48A0-B59C-E1DC4E30C901}" type="slidenum">
              <a:rPr lang="ja-JP" altLang="en-US" smtClean="0"/>
              <a:pPr/>
              <a:t>43</a:t>
            </a:fld>
            <a:endParaRPr lang="ja-JP" altLang="en-US"/>
          </a:p>
        </p:txBody>
      </p:sp>
    </p:spTree>
    <p:extLst>
      <p:ext uri="{BB962C8B-B14F-4D97-AF65-F5344CB8AC3E}">
        <p14:creationId xmlns:p14="http://schemas.microsoft.com/office/powerpoint/2010/main" val="2043682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Are there any conditions for public domain with disclaimer?</a:t>
            </a:r>
            <a:endParaRPr kumimoji="1" lang="ja-JP" altLang="en-US" sz="2400" strike="sngStrike"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2158"/>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Since it is public domain software, the copyright holder does not claim copyright and there are no conditions. The statement that the developer is not responsible for the software is intended to emphasize this.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Therefore, when redistributing the software, we recommend that you include the README information as well.</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README file of the OSS that I got says that it is public domain and that the developer is not responsible for it. Do I have to tell both of them when I redistribute it?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80357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xmlns="" id="{ABB552FF-08F5-4DA5-B59A-E14CF6C4BBEE}"/>
              </a:ext>
            </a:extLst>
          </p:cNvPr>
          <p:cNvSpPr>
            <a:spLocks noGrp="1"/>
          </p:cNvSpPr>
          <p:nvPr>
            <p:ph type="sldNum" sz="quarter" idx="12"/>
          </p:nvPr>
        </p:nvSpPr>
        <p:spPr/>
        <p:txBody>
          <a:bodyPr/>
          <a:lstStyle/>
          <a:p>
            <a:fld id="{CA73D1A0-EDAA-48A0-B59C-E1DC4E30C901}" type="slidenum">
              <a:rPr lang="ja-JP" altLang="en-US" smtClean="0"/>
              <a:pPr/>
              <a:t>44</a:t>
            </a:fld>
            <a:endParaRPr lang="ja-JP" altLang="en-US"/>
          </a:p>
        </p:txBody>
      </p:sp>
    </p:spTree>
    <p:extLst>
      <p:ext uri="{BB962C8B-B14F-4D97-AF65-F5344CB8AC3E}">
        <p14:creationId xmlns:p14="http://schemas.microsoft.com/office/powerpoint/2010/main" val="286544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2"/>
            <a:ext cx="8280920" cy="39859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use it within my company, even if commercial use is prohibited?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2852936"/>
            <a:ext cx="8291264" cy="3168352"/>
          </a:xfrm>
        </p:spPr>
        <p:txBody>
          <a:bodyPr>
            <a:noAutofit/>
          </a:bodyPr>
          <a:lstStyle/>
          <a:p>
            <a:pPr fontAlgn="base">
              <a:lnSpc>
                <a:spcPts val="22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In general, for commercial companies, internal use is considered commercial use, regardless of the purpose. Therefore, it is not allowed to use software that is prohibited for commercial use within the company. However, for example, some license conditions prohibit the sale of software for a fee, but allow internal use by the company.</a:t>
            </a:r>
          </a:p>
          <a:p>
            <a:pPr fontAlgn="base">
              <a:lnSpc>
                <a:spcPts val="22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On the other hand, if you are a non-profit organization, you can use it internally. However, even among non-profit organizations, there are cases where the organizations that can use the service are limited, for example, NPOs can use the service, but governmental organizations are not eligible.</a:t>
            </a:r>
          </a:p>
          <a:p>
            <a:pPr fontAlgn="base">
              <a:lnSpc>
                <a:spcPts val="22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Please check for any additional explanations regarding "commercial use" in this way before making your decision.</a:t>
            </a:r>
          </a:p>
        </p:txBody>
      </p:sp>
      <p:sp>
        <p:nvSpPr>
          <p:cNvPr id="4" name="角丸四角形 3"/>
          <p:cNvSpPr/>
          <p:nvPr/>
        </p:nvSpPr>
        <p:spPr>
          <a:xfrm>
            <a:off x="467544" y="1268760"/>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 The license terms of the OSS I obtained prohibit commercial use. Can I use it within my company?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29951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262831"/>
            <a:ext cx="271927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 within a company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#prohibited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6912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xmlns="" id="{D19B027C-588F-4ADC-A831-6C0CD1EF5215}"/>
              </a:ext>
            </a:extLst>
          </p:cNvPr>
          <p:cNvSpPr/>
          <p:nvPr/>
        </p:nvSpPr>
        <p:spPr>
          <a:xfrm>
            <a:off x="395537" y="5849642"/>
            <a:ext cx="8352928" cy="382541"/>
          </a:xfrm>
          <a:prstGeom prst="rect">
            <a:avLst/>
          </a:prstGeom>
        </p:spPr>
        <p:txBody>
          <a:bodyPr wrap="square">
            <a:spAutoFit/>
          </a:bodyPr>
          <a:lstStyle/>
          <a:p>
            <a:pPr algn="r" fontAlgn="base">
              <a:lnSpc>
                <a:spcPts val="2700"/>
              </a:lnSpc>
            </a:pPr>
            <a:r>
              <a:rPr lang="en-US" altLang="ja-JP" sz="1200" dirty="0">
                <a:latin typeface="Meiryo UI" panose="020B0604030504040204" pitchFamily="50" charset="-128"/>
                <a:ea typeface="Meiryo UI" panose="020B0604030504040204" pitchFamily="50" charset="-128"/>
              </a:rPr>
              <a:t>(Reference) Software that is prohibited for commercial use does not meet the OSI definition of OSS.</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890549C6-91AD-4A47-824F-8039D897FA7D}"/>
              </a:ext>
            </a:extLst>
          </p:cNvPr>
          <p:cNvSpPr>
            <a:spLocks noGrp="1"/>
          </p:cNvSpPr>
          <p:nvPr>
            <p:ph type="sldNum" sz="quarter" idx="12"/>
          </p:nvPr>
        </p:nvSpPr>
        <p:spPr/>
        <p:txBody>
          <a:bodyPr/>
          <a:lstStyle/>
          <a:p>
            <a:fld id="{CA73D1A0-EDAA-48A0-B59C-E1DC4E30C901}" type="slidenum">
              <a:rPr lang="ja-JP" altLang="en-US" smtClean="0"/>
              <a:pPr/>
              <a:t>45</a:t>
            </a:fld>
            <a:endParaRPr lang="ja-JP" altLang="en-US"/>
          </a:p>
        </p:txBody>
      </p:sp>
    </p:spTree>
    <p:extLst>
      <p:ext uri="{BB962C8B-B14F-4D97-AF65-F5344CB8AC3E}">
        <p14:creationId xmlns:p14="http://schemas.microsoft.com/office/powerpoint/2010/main" val="2667595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5"/>
            <a:ext cx="8424936" cy="781363"/>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5648"/>
            <a:ext cx="8291264" cy="2733671"/>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are referring to the license terms in using the OSS as a program.</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Licensing</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terms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of the documents or diagrams are most likely not the same. You must check the licensing terms of whatever you intend to use for your product individually.</a:t>
            </a:r>
          </a:p>
        </p:txBody>
      </p:sp>
      <p:sp>
        <p:nvSpPr>
          <p:cNvPr id="4" name="角丸四角形 3"/>
          <p:cNvSpPr/>
          <p:nvPr/>
        </p:nvSpPr>
        <p:spPr>
          <a:xfrm>
            <a:off x="467544" y="1340768"/>
            <a:ext cx="8280920" cy="11437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I assume to be able to use the documents or diagrams on an OSS community’s website for my product under the same license terms as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19668"/>
            <a:ext cx="230425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341894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w</a:t>
            </a:r>
            <a:r>
              <a:rPr kumimoji="1" lang="en-US" altLang="ja-JP" sz="1200" dirty="0">
                <a:latin typeface="Meiryo UI" panose="020B0604030504040204" pitchFamily="50" charset="-128"/>
                <a:ea typeface="Meiryo UI" panose="020B0604030504040204" pitchFamily="50" charset="-128"/>
              </a:rPr>
              <a:t>ebsite</a:t>
            </a:r>
            <a:r>
              <a:rPr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#document</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#diagram</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62122" y="633462"/>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31904"/>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B17059C4-6790-4259-8753-CAEEEB963D1E}"/>
              </a:ext>
            </a:extLst>
          </p:cNvPr>
          <p:cNvSpPr>
            <a:spLocks noGrp="1"/>
          </p:cNvSpPr>
          <p:nvPr>
            <p:ph type="sldNum" sz="quarter" idx="12"/>
          </p:nvPr>
        </p:nvSpPr>
        <p:spPr/>
        <p:txBody>
          <a:bodyPr/>
          <a:lstStyle/>
          <a:p>
            <a:fld id="{CA73D1A0-EDAA-48A0-B59C-E1DC4E30C901}" type="slidenum">
              <a:rPr kumimoji="1" lang="ja-JP" altLang="en-US" smtClean="0"/>
              <a:t>46</a:t>
            </a:fld>
            <a:endParaRPr kumimoji="1" lang="ja-JP" altLang="en-US"/>
          </a:p>
        </p:txBody>
      </p:sp>
    </p:spTree>
    <p:extLst>
      <p:ext uri="{BB962C8B-B14F-4D97-AF65-F5344CB8AC3E}">
        <p14:creationId xmlns:p14="http://schemas.microsoft.com/office/powerpoint/2010/main" val="904906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possible to use the sample code published in OSS books?</a:t>
            </a:r>
          </a:p>
        </p:txBody>
      </p:sp>
      <p:sp>
        <p:nvSpPr>
          <p:cNvPr id="10" name="コンテンツ プレースホルダー 9"/>
          <p:cNvSpPr>
            <a:spLocks noGrp="1"/>
          </p:cNvSpPr>
          <p:nvPr>
            <p:ph idx="1"/>
          </p:nvPr>
        </p:nvSpPr>
        <p:spPr>
          <a:xfrm>
            <a:off x="457200" y="3475692"/>
            <a:ext cx="8291264" cy="2833628"/>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license terms of OSS exempt the developers of OSS, not the company that developed and sold the products incorporating OSS.</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product disclaimer is determined by the terms and conditions of the product.</a:t>
            </a: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 has been incorporated into our products. Since the license of the OSS describes the terms of disclaimer, does our company exempt users from the defects of the product caused by the OSS?</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20640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site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sample code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07034"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395536"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71BBB628-83FE-49D3-BCE9-70EE90974800}"/>
              </a:ext>
            </a:extLst>
          </p:cNvPr>
          <p:cNvSpPr>
            <a:spLocks noGrp="1"/>
          </p:cNvSpPr>
          <p:nvPr>
            <p:ph type="sldNum" sz="quarter" idx="12"/>
          </p:nvPr>
        </p:nvSpPr>
        <p:spPr/>
        <p:txBody>
          <a:bodyPr/>
          <a:lstStyle/>
          <a:p>
            <a:fld id="{CA73D1A0-EDAA-48A0-B59C-E1DC4E30C901}" type="slidenum">
              <a:rPr kumimoji="1" lang="ja-JP" altLang="en-US" smtClean="0"/>
              <a:t>47</a:t>
            </a:fld>
            <a:endParaRPr kumimoji="1" lang="ja-JP" altLang="en-US"/>
          </a:p>
        </p:txBody>
      </p:sp>
    </p:spTree>
    <p:extLst>
      <p:ext uri="{BB962C8B-B14F-4D97-AF65-F5344CB8AC3E}">
        <p14:creationId xmlns:p14="http://schemas.microsoft.com/office/powerpoint/2010/main" val="35942317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OSS disclaimer remain valid even if OSS is incorporated into the product?</a:t>
            </a: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necessary to confirm the terms and conditions of use of the sample code for books, etc., because they do not necessarily mean that free use is permitted.</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the terms of use are not stated, you may not use it without the permission of the copyright holder.</a:t>
            </a:r>
          </a:p>
        </p:txBody>
      </p:sp>
      <p:sp>
        <p:nvSpPr>
          <p:cNvPr id="4" name="角丸四角形 3"/>
          <p:cNvSpPr/>
          <p:nvPr/>
        </p:nvSpPr>
        <p:spPr>
          <a:xfrm>
            <a:off x="467544" y="1340767"/>
            <a:ext cx="8280920" cy="13036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would like to incorporate sample codes published in books and magazines that introduce OSS into my products, can I use them freely?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2098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#disclaimer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#agreement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EBB16909-F942-40DC-BDC7-4AD2C11C0F31}"/>
              </a:ext>
            </a:extLst>
          </p:cNvPr>
          <p:cNvSpPr>
            <a:spLocks noGrp="1"/>
          </p:cNvSpPr>
          <p:nvPr>
            <p:ph type="sldNum" sz="quarter" idx="12"/>
          </p:nvPr>
        </p:nvSpPr>
        <p:spPr/>
        <p:txBody>
          <a:bodyPr/>
          <a:lstStyle/>
          <a:p>
            <a:fld id="{CA73D1A0-EDAA-48A0-B59C-E1DC4E30C901}" type="slidenum">
              <a:rPr kumimoji="1" lang="ja-JP" altLang="en-US" smtClean="0"/>
              <a:t>48</a:t>
            </a:fld>
            <a:endParaRPr kumimoji="1" lang="ja-JP" altLang="en-US"/>
          </a:p>
        </p:txBody>
      </p:sp>
    </p:spTree>
    <p:extLst>
      <p:ext uri="{BB962C8B-B14F-4D97-AF65-F5344CB8AC3E}">
        <p14:creationId xmlns:p14="http://schemas.microsoft.com/office/powerpoint/2010/main" val="332358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116632"/>
            <a:ext cx="7869560"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without restriction?</a:t>
            </a:r>
            <a:endParaRPr kumimoji="1" lang="ja-JP" altLang="en-US" sz="2400" strike="sngStrike"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19256"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Firstly, free programs on the web are not always OSS. There are other types of free program with different license terms and conditions.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Regardless of the license type, you are not allowed to include such a program in your product unless the program’s copyright holder permits you to do so.</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intend to use the program but cannot find the license conditions, you should contact the copyright holder directly.</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downloaded a free program which I thought was OSS, but cannot find any license conditions in the files or on the web site. Can I assume there is no restrictions in including the program in my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1" name="テキスト ボックス 10">
            <a:extLst>
              <a:ext uri="{FF2B5EF4-FFF2-40B4-BE49-F238E27FC236}">
                <a16:creationId xmlns:a16="http://schemas.microsoft.com/office/drawing/2014/main" xmlns="" id="{754F9331-8652-43EF-AEC7-0E42F96CC6FA}"/>
              </a:ext>
            </a:extLst>
          </p:cNvPr>
          <p:cNvSpPr txBox="1"/>
          <p:nvPr/>
        </p:nvSpPr>
        <p:spPr>
          <a:xfrm>
            <a:off x="219436" y="6428654"/>
            <a:ext cx="1734449"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8E172ABA-C012-4B6F-A1AD-E25E9B4AC60C}"/>
              </a:ext>
            </a:extLst>
          </p:cNvPr>
          <p:cNvSpPr>
            <a:spLocks noGrp="1"/>
          </p:cNvSpPr>
          <p:nvPr>
            <p:ph type="sldNum" sz="quarter" idx="12"/>
          </p:nvPr>
        </p:nvSpPr>
        <p:spPr/>
        <p:txBody>
          <a:bodyPr/>
          <a:lstStyle/>
          <a:p>
            <a:fld id="{CA73D1A0-EDAA-48A0-B59C-E1DC4E30C901}" type="slidenum">
              <a:rPr kumimoji="1" lang="ja-JP" altLang="en-US" smtClean="0"/>
              <a:t>4</a:t>
            </a:fld>
            <a:endParaRPr kumimoji="1" lang="ja-JP" altLang="en-US"/>
          </a:p>
        </p:txBody>
      </p:sp>
    </p:spTree>
    <p:extLst>
      <p:ext uri="{BB962C8B-B14F-4D97-AF65-F5344CB8AC3E}">
        <p14:creationId xmlns:p14="http://schemas.microsoft.com/office/powerpoint/2010/main" val="1705708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92896"/>
            <a:ext cx="8280920" cy="381642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Are the license terms of a product unrelated to the license terms of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2800"/>
              </a:lnSpc>
              <a:spcBef>
                <a:spcPts val="0"/>
              </a:spcBef>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rPr>
              <a:t>The terms of the OSS license may conflict with the license terms of the product. For example, some OSS licenses may not prohibit reverse engineering of certain parts of the product.</a:t>
            </a:r>
          </a:p>
          <a:p>
            <a:pPr eaLnBrk="0" fontAlgn="base" hangingPunct="0">
              <a:lnSpc>
                <a:spcPts val="2800"/>
              </a:lnSpc>
              <a:spcBef>
                <a:spcPts val="0"/>
              </a:spcBef>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rPr>
              <a:t>Therefore, it is necessary to create licensing terms for the product that are consistent with the licensing terms of the OSS to be incorporated.</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7"/>
            <a:ext cx="8280920" cy="11050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smtClean="0">
                <a:solidFill>
                  <a:schemeClr val="tx1"/>
                </a:solidFill>
                <a:latin typeface="Meiryo UI" panose="020B0604030504040204" pitchFamily="50" charset="-128"/>
                <a:ea typeface="Meiryo UI" panose="020B0604030504040204" pitchFamily="50" charset="-128"/>
              </a:rPr>
              <a:t>  Since we can use OSS freely, do we need to take into account the license conditions of the OSS built into the product in the license agreement?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2141484"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#Product</a:t>
            </a:r>
            <a:r>
              <a:rPr kumimoji="1" lang="ja-JP" altLang="en-US"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Terms of Use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 xmlns:a16="http://schemas.microsoft.com/office/drawing/2014/main" id="{0402D0C6-ABAB-46C8-A91F-4E5D5F81556E}"/>
              </a:ext>
            </a:extLst>
          </p:cNvPr>
          <p:cNvSpPr>
            <a:spLocks noGrp="1"/>
          </p:cNvSpPr>
          <p:nvPr>
            <p:ph type="sldNum" sz="quarter" idx="12"/>
          </p:nvPr>
        </p:nvSpPr>
        <p:spPr/>
        <p:txBody>
          <a:bodyPr/>
          <a:lstStyle/>
          <a:p>
            <a:fld id="{CA73D1A0-EDAA-48A0-B59C-E1DC4E30C901}" type="slidenum">
              <a:rPr lang="ja-JP" altLang="en-US" smtClean="0"/>
              <a:pPr/>
              <a:t>49</a:t>
            </a:fld>
            <a:endParaRPr lang="ja-JP" altLang="en-US"/>
          </a:p>
        </p:txBody>
      </p:sp>
      <p:sp>
        <p:nvSpPr>
          <p:cNvPr id="16" name="テキスト ボックス 15"/>
          <p:cNvSpPr txBox="1"/>
          <p:nvPr/>
        </p:nvSpPr>
        <p:spPr>
          <a:xfrm>
            <a:off x="3131840" y="2731567"/>
            <a:ext cx="2088232" cy="769441"/>
          </a:xfrm>
          <a:prstGeom prst="rect">
            <a:avLst/>
          </a:prstGeom>
          <a:noFill/>
        </p:spPr>
        <p:txBody>
          <a:bodyPr wrap="square" rtlCol="0">
            <a:spAutoFit/>
          </a:bodyPr>
          <a:lstStyle/>
          <a:p>
            <a:r>
              <a:rPr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94721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0F3A61C-9D5F-4096-8BBA-CEAA89537D99}"/>
              </a:ext>
            </a:extLst>
          </p:cNvPr>
          <p:cNvSpPr>
            <a:spLocks noGrp="1"/>
          </p:cNvSpPr>
          <p:nvPr>
            <p:ph type="title"/>
          </p:nvPr>
        </p:nvSpPr>
        <p:spPr>
          <a:xfrm>
            <a:off x="457200" y="274638"/>
            <a:ext cx="8229600" cy="634082"/>
          </a:xfrm>
        </p:spPr>
        <p:txBody>
          <a:bodyPr>
            <a:normAutofit/>
          </a:bodyPr>
          <a:lstStyle/>
          <a:p>
            <a:r>
              <a:rPr lang="en-US" altLang="ja-JP" sz="3200" u="sng" dirty="0">
                <a:latin typeface="Meiryo UI" panose="020B0604030504040204" pitchFamily="50" charset="-128"/>
                <a:ea typeface="Meiryo UI" panose="020B0604030504040204" pitchFamily="50" charset="-128"/>
              </a:rPr>
              <a:t>Glossary</a:t>
            </a:r>
            <a:endParaRPr kumimoji="1" lang="ja-JP" altLang="en-US" sz="3200" u="sng"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a16="http://schemas.microsoft.com/office/drawing/2014/main" xmlns="" id="{E042F5E5-F065-440B-B6D9-1E2FBB49EF98}"/>
              </a:ext>
            </a:extLst>
          </p:cNvPr>
          <p:cNvSpPr>
            <a:spLocks noGrp="1"/>
          </p:cNvSpPr>
          <p:nvPr>
            <p:ph idx="1"/>
          </p:nvPr>
        </p:nvSpPr>
        <p:spPr>
          <a:xfrm>
            <a:off x="899592" y="1268760"/>
            <a:ext cx="7787208" cy="4857403"/>
          </a:xfrm>
        </p:spPr>
        <p:txBody>
          <a:bodyPr>
            <a:normAutofit/>
          </a:bodyPr>
          <a:lstStyle/>
          <a:p>
            <a:r>
              <a:rPr lang="en-US" altLang="ja-JP" sz="1800" b="1" u="sng" dirty="0">
                <a:latin typeface="Meiryo UI" panose="020B0604030504040204" pitchFamily="50" charset="-128"/>
                <a:ea typeface="Meiryo UI" panose="020B0604030504040204" pitchFamily="50" charset="-128"/>
              </a:rPr>
              <a:t>proprietary software</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r>
              <a:rPr lang="en-US" altLang="ja-JP" sz="1800" dirty="0" err="1">
                <a:latin typeface="Meiryo UI" panose="020B0604030504040204" pitchFamily="50" charset="-128"/>
                <a:ea typeface="Meiryo UI" panose="020B0604030504040204" pitchFamily="50" charset="-128"/>
              </a:rPr>
              <a:t>Software</a:t>
            </a:r>
            <a:r>
              <a:rPr lang="en-US" altLang="ja-JP" sz="1800" dirty="0">
                <a:latin typeface="Meiryo UI" panose="020B0604030504040204" pitchFamily="50" charset="-128"/>
                <a:ea typeface="Meiryo UI" panose="020B0604030504040204" pitchFamily="50" charset="-128"/>
              </a:rPr>
              <a:t> for which a limited license is granted to use, copy, modify, and distribute the software.</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In some cases, it is used as an antonym for OSS.</a:t>
            </a:r>
          </a:p>
          <a:p>
            <a:endParaRPr lang="en-US" altLang="ja-JP" sz="1800" dirty="0">
              <a:latin typeface="Meiryo UI" panose="020B0604030504040204" pitchFamily="50" charset="-128"/>
              <a:ea typeface="Meiryo UI" panose="020B0604030504040204" pitchFamily="50" charset="-128"/>
            </a:endParaRPr>
          </a:p>
          <a:p>
            <a:r>
              <a:rPr lang="en-US" altLang="ja-JP" sz="1800" b="1" u="sng" dirty="0">
                <a:latin typeface="Meiryo UI" panose="020B0604030504040204" pitchFamily="50" charset="-128"/>
                <a:ea typeface="Meiryo UI" panose="020B0604030504040204" pitchFamily="50" charset="-128"/>
              </a:rPr>
              <a:t>license compatibility</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Regarding “license compatibility”, there are two Japanese translations of “compatibility”, “</a:t>
            </a:r>
            <a:r>
              <a:rPr lang="en-US" altLang="ja-JP" sz="1800" dirty="0" err="1">
                <a:latin typeface="Meiryo UI" panose="020B0604030504040204" pitchFamily="50" charset="-128"/>
                <a:ea typeface="Meiryo UI" panose="020B0604030504040204" pitchFamily="50" charset="-128"/>
              </a:rPr>
              <a:t>ryoritsu</a:t>
            </a:r>
            <a:r>
              <a:rPr lang="en-US" altLang="ja-JP" sz="1800" dirty="0">
                <a:latin typeface="Meiryo UI" panose="020B0604030504040204" pitchFamily="50" charset="-128"/>
                <a:ea typeface="Meiryo UI" panose="020B0604030504040204" pitchFamily="50" charset="-128"/>
              </a:rPr>
              <a:t>” and “</a:t>
            </a:r>
            <a:r>
              <a:rPr lang="en-US" altLang="ja-JP" sz="1800" dirty="0" err="1">
                <a:latin typeface="Meiryo UI" panose="020B0604030504040204" pitchFamily="50" charset="-128"/>
                <a:ea typeface="Meiryo UI" panose="020B0604030504040204" pitchFamily="50" charset="-128"/>
              </a:rPr>
              <a:t>gokansei</a:t>
            </a:r>
            <a:r>
              <a:rPr lang="en-US" altLang="ja-JP" sz="1800" dirty="0">
                <a:latin typeface="Meiryo UI" panose="020B0604030504040204" pitchFamily="50" charset="-128"/>
                <a:ea typeface="Meiryo UI" panose="020B0604030504040204" pitchFamily="50" charset="-128"/>
              </a:rPr>
              <a:t>”. The</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Japanese word “</a:t>
            </a:r>
            <a:r>
              <a:rPr lang="en-US" altLang="ja-JP" sz="1800" dirty="0" err="1">
                <a:latin typeface="Meiryo UI" panose="020B0604030504040204" pitchFamily="50" charset="-128"/>
                <a:ea typeface="Meiryo UI" panose="020B0604030504040204" pitchFamily="50" charset="-128"/>
              </a:rPr>
              <a:t>gokansei</a:t>
            </a:r>
            <a:r>
              <a:rPr lang="en-US" altLang="ja-JP" sz="1800" dirty="0">
                <a:latin typeface="Meiryo UI" panose="020B0604030504040204" pitchFamily="50" charset="-128"/>
                <a:ea typeface="Meiryo UI" panose="020B0604030504040204" pitchFamily="50" charset="-128"/>
              </a:rPr>
              <a:t>” means exchange, but “license</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compatibility” does not mean that you can exchange licenses, so</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please be careful not to misunderstand.</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xmlns="" id="{55023027-03E2-417B-89BD-54CC023B8461}"/>
              </a:ext>
            </a:extLst>
          </p:cNvPr>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8" name="スライド番号プレースホルダー 7">
            <a:extLst>
              <a:ext uri="{FF2B5EF4-FFF2-40B4-BE49-F238E27FC236}">
                <a16:creationId xmlns:a16="http://schemas.microsoft.com/office/drawing/2014/main" xmlns="" id="{25A54ED2-80F0-4954-9339-3DC629151A4D}"/>
              </a:ext>
            </a:extLst>
          </p:cNvPr>
          <p:cNvSpPr>
            <a:spLocks noGrp="1"/>
          </p:cNvSpPr>
          <p:nvPr>
            <p:ph type="sldNum" sz="quarter" idx="12"/>
          </p:nvPr>
        </p:nvSpPr>
        <p:spPr/>
        <p:txBody>
          <a:bodyPr/>
          <a:lstStyle/>
          <a:p>
            <a:fld id="{CA73D1A0-EDAA-48A0-B59C-E1DC4E30C901}" type="slidenum">
              <a:rPr lang="ja-JP" altLang="en-US" smtClean="0"/>
              <a:pPr/>
              <a:t>50</a:t>
            </a:fld>
            <a:endParaRPr lang="ja-JP" altLang="en-US"/>
          </a:p>
        </p:txBody>
      </p:sp>
    </p:spTree>
    <p:extLst>
      <p:ext uri="{BB962C8B-B14F-4D97-AF65-F5344CB8AC3E}">
        <p14:creationId xmlns:p14="http://schemas.microsoft.com/office/powerpoint/2010/main" val="38269703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51</a:t>
            </a:fld>
            <a:endParaRPr kumimoji="1" lang="ja-JP" altLang="en-US"/>
          </a:p>
        </p:txBody>
      </p:sp>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a:solidFill>
                  <a:schemeClr val="tx1"/>
                </a:solidFill>
                <a:latin typeface="Meiryo UI" panose="020B0604030504040204" pitchFamily="50" charset="-128"/>
                <a:ea typeface="Meiryo UI" panose="020B0604030504040204" pitchFamily="50" charset="-128"/>
              </a:rPr>
              <a:t>END</a:t>
            </a:r>
            <a:endParaRPr kumimoji="1" lang="ja-JP" altLang="en-US" sz="5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4245" y="3933056"/>
            <a:ext cx="8387040" cy="1754326"/>
          </a:xfrm>
          <a:prstGeom prst="rect">
            <a:avLst/>
          </a:prstGeom>
          <a:noFill/>
        </p:spPr>
        <p:txBody>
          <a:bodyPr wrap="none" rtlCol="0">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You can make registration for </a:t>
            </a:r>
            <a:r>
              <a:rPr lang="en-US" altLang="ja-JP" dirty="0" err="1">
                <a:latin typeface="メイリオ" panose="020B0604030504040204" pitchFamily="50" charset="-128"/>
                <a:ea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rPr>
              <a:t>-japan-</a:t>
            </a:r>
            <a:r>
              <a:rPr lang="en-US" altLang="ja-JP" dirty="0" err="1">
                <a:latin typeface="メイリオ" panose="020B0604030504040204" pitchFamily="50" charset="-128"/>
                <a:ea typeface="メイリオ" panose="020B0604030504040204" pitchFamily="50" charset="-128"/>
              </a:rPr>
              <a:t>wg</a:t>
            </a:r>
            <a:r>
              <a:rPr lang="en-US" altLang="ja-JP" dirty="0">
                <a:latin typeface="メイリオ" panose="020B0604030504040204" pitchFamily="50" charset="-128"/>
                <a:ea typeface="メイリオ" panose="020B0604030504040204" pitchFamily="50" charset="-128"/>
              </a:rPr>
              <a:t> mailing list from </a:t>
            </a:r>
          </a:p>
          <a:p>
            <a:r>
              <a:rPr lang="en-US" altLang="ja-JP" dirty="0">
                <a:latin typeface="メイリオ" panose="020B0604030504040204" pitchFamily="50" charset="-128"/>
                <a:ea typeface="メイリオ" panose="020B0604030504040204" pitchFamily="50" charset="-128"/>
              </a:rPr>
              <a:t>    the following URL:</a:t>
            </a: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hlinkClick r:id="rId2"/>
              </a:rPr>
              <a:t>https://lists.linuxfoundation.org/mailman/listinfo/openchain-japan-wg</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Mailing list</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openchain-japan-wg@lists.linuxfoundation.org</a:t>
            </a:r>
            <a:endParaRPr lang="ja-JP" altLang="en-US"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2445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24035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40998" y="185507"/>
            <a:ext cx="8212191" cy="648072"/>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6371"/>
            <a:ext cx="8229600"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must check the license conditions in light of the way you  use the OSS (as opposed to how your colleagues have used the same OSS in a different context).</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e.g. If your colleagues used certain OSS in an in-house system or SaaS, the chances are they have been exempt from license obligations. If you redistribute the OSS as part of a commercial product, you must check if each obligation is in line with your business model. </a:t>
            </a:r>
          </a:p>
        </p:txBody>
      </p:sp>
      <p:sp>
        <p:nvSpPr>
          <p:cNvPr id="4" name="角丸四角形 3"/>
          <p:cNvSpPr/>
          <p:nvPr/>
        </p:nvSpPr>
        <p:spPr>
          <a:xfrm>
            <a:off x="467544" y="1268760"/>
            <a:ext cx="8280920" cy="18001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Searching for a program that best suits my project's requirements, I happened to come across the same OSS that had been approved for use by a different project within my company. Can I assume I can fulfil the license conditions of this OSS since my colleagues have been able to use it to date?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36113" y="292116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314096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3224FE39-BAEA-4CD9-B412-F0BA506C14A4}"/>
              </a:ext>
            </a:extLst>
          </p:cNvPr>
          <p:cNvSpPr txBox="1"/>
          <p:nvPr/>
        </p:nvSpPr>
        <p:spPr>
          <a:xfrm>
            <a:off x="219436" y="6428654"/>
            <a:ext cx="1037463"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D727DA9C-9E06-4E5E-904B-9FE18FC0F557}"/>
              </a:ext>
            </a:extLst>
          </p:cNvPr>
          <p:cNvSpPr txBox="1"/>
          <p:nvPr/>
        </p:nvSpPr>
        <p:spPr>
          <a:xfrm>
            <a:off x="219436" y="6428654"/>
            <a:ext cx="19954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#track record </a:t>
            </a:r>
            <a:endParaRPr kumimoji="1" lang="ja-JP" altLang="en-US" sz="1200" dirty="0">
              <a:latin typeface="Meiryo UI" panose="020B0604030504040204" pitchFamily="50" charset="-128"/>
              <a:ea typeface="Meiryo UI" panose="020B0604030504040204" pitchFamily="50" charset="-128"/>
            </a:endParaRPr>
          </a:p>
        </p:txBody>
      </p:sp>
      <p:sp>
        <p:nvSpPr>
          <p:cNvPr id="20" name="スライド番号プレースホルダー 19">
            <a:extLst>
              <a:ext uri="{FF2B5EF4-FFF2-40B4-BE49-F238E27FC236}">
                <a16:creationId xmlns:a16="http://schemas.microsoft.com/office/drawing/2014/main" xmlns="" id="{6155F632-A4F9-4217-80F7-0187177B6DFC}"/>
              </a:ext>
            </a:extLst>
          </p:cNvPr>
          <p:cNvSpPr>
            <a:spLocks noGrp="1"/>
          </p:cNvSpPr>
          <p:nvPr>
            <p:ph type="sldNum" sz="quarter" idx="12"/>
          </p:nvPr>
        </p:nvSpPr>
        <p:spPr/>
        <p:txBody>
          <a:bodyPr/>
          <a:lstStyle/>
          <a:p>
            <a:fld id="{CA73D1A0-EDAA-48A0-B59C-E1DC4E30C901}" type="slidenum">
              <a:rPr kumimoji="1" lang="ja-JP" altLang="en-US" smtClean="0"/>
              <a:t>5</a:t>
            </a:fld>
            <a:endParaRPr kumimoji="1" lang="ja-JP" altLang="en-US"/>
          </a:p>
        </p:txBody>
      </p:sp>
    </p:spTree>
    <p:extLst>
      <p:ext uri="{BB962C8B-B14F-4D97-AF65-F5344CB8AC3E}">
        <p14:creationId xmlns:p14="http://schemas.microsoft.com/office/powerpoint/2010/main" val="115685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25152" y="199366"/>
            <a:ext cx="8323312"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OSS names be used in sales promotion media?</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48872" cy="3113770"/>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some cases, trademark rights have been obtained for OSS names and logos, and their use in product names may violate the Unfair Competition Prevention Law. In addition, some OSS prohibit the use of the OSS name as a selling point of the product by license, so you cannot use it without permission.</a:t>
            </a:r>
            <a:r>
              <a:rPr lang="en-US" altLang="ja-JP" sz="1600" dirty="0">
                <a:latin typeface="Meiryo UI" panose="020B0604030504040204" pitchFamily="50" charset="-128"/>
                <a:ea typeface="Meiryo UI" panose="020B0604030504040204" pitchFamily="50" charset="-128"/>
              </a:rPr>
              <a:t/>
            </a:r>
            <a:br>
              <a:rPr lang="en-US" altLang="ja-JP" sz="1600" dirty="0">
                <a:latin typeface="Meiryo UI" panose="020B0604030504040204" pitchFamily="50" charset="-128"/>
                <a:ea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If the OSS has guidelines (*) on trademarks, you need to follow them.</a:t>
            </a:r>
          </a:p>
          <a:p>
            <a:pPr marL="0" indent="0" fontAlgn="base">
              <a:spcBef>
                <a:spcPts val="0"/>
              </a:spcBef>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 Example: Guidelines for the use of Linux trademarks</a:t>
            </a:r>
            <a:r>
              <a:rPr lang="ja-JP" altLang="en-US" sz="1600" dirty="0">
                <a:latin typeface="Meiryo UI" panose="020B0604030504040204" pitchFamily="50" charset="-128"/>
                <a:ea typeface="Meiryo UI" panose="020B0604030504040204" pitchFamily="50" charset="-128"/>
              </a:rPr>
              <a:t/>
            </a:r>
            <a:br>
              <a:rPr lang="ja-JP" altLang="en-US"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https://www.linuxfoundation.jp/trademark-usage/</a:t>
            </a:r>
            <a:endParaRPr lang="en-US" altLang="ja-JP" sz="16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Although OSS licenses mainly describe the conditions for using software (copyrighted works), the conditions for using trademarks are not described, and they are often not licensed. Therefore, if you want to add an OSS name to a product name, it is better to obtain permission from the community.</a:t>
            </a:r>
          </a:p>
        </p:txBody>
      </p:sp>
      <p:sp>
        <p:nvSpPr>
          <p:cNvPr id="4" name="角丸四角形 3"/>
          <p:cNvSpPr/>
          <p:nvPr/>
        </p:nvSpPr>
        <p:spPr>
          <a:xfrm>
            <a:off x="467544" y="1325668"/>
            <a:ext cx="8280920" cy="9307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Can I use the OSS name in product names, brochures, and other promotional media for sales and marketing?</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r>
              <a:rPr kumimoji="1" lang="ja-JP" altLang="en-US" dirty="0">
                <a:latin typeface="Meiryo UI" panose="020B0604030504040204" pitchFamily="50" charset="-128"/>
                <a:ea typeface="Meiryo UI" panose="020B0604030504040204" pitchFamily="50" charset="-128"/>
              </a:rPr>
              <a:t>（パブリックドメイン）</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2147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 name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trademark</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xmlns="" id="{5FC8D741-CC0D-41EF-8DDB-9ADB24C6C094}"/>
              </a:ext>
            </a:extLst>
          </p:cNvPr>
          <p:cNvSpPr>
            <a:spLocks noGrp="1"/>
          </p:cNvSpPr>
          <p:nvPr>
            <p:ph type="sldNum" sz="quarter" idx="12"/>
          </p:nvPr>
        </p:nvSpPr>
        <p:spPr/>
        <p:txBody>
          <a:bodyPr/>
          <a:lstStyle/>
          <a:p>
            <a:fld id="{CA73D1A0-EDAA-48A0-B59C-E1DC4E30C901}" type="slidenum">
              <a:rPr lang="ja-JP" altLang="en-US" smtClean="0"/>
              <a:pPr/>
              <a:t>6</a:t>
            </a:fld>
            <a:endParaRPr lang="ja-JP" altLang="en-US"/>
          </a:p>
        </p:txBody>
      </p:sp>
    </p:spTree>
    <p:extLst>
      <p:ext uri="{BB962C8B-B14F-4D97-AF65-F5344CB8AC3E}">
        <p14:creationId xmlns:p14="http://schemas.microsoft.com/office/powerpoint/2010/main" val="47479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した</a:t>
            </a: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Q&amp;A</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085584"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1"/>
            <a:ext cx="8280920" cy="2448272"/>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Whether</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an OSS project owns certain patents of the OSS or not, there is always a chance that a third party owns similar or peripheral patents related to the OSS.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i.e. You are fully responsible for avoiding conceivable patent risks in using OSS for business. </a:t>
            </a: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Considering OSS is free software, can I assume it doesn’t involve patent infringement risks?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488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F6244045-13BF-4DAF-95C0-AD4A5E63C6F5}"/>
              </a:ext>
            </a:extLst>
          </p:cNvPr>
          <p:cNvSpPr txBox="1"/>
          <p:nvPr/>
        </p:nvSpPr>
        <p:spPr>
          <a:xfrm>
            <a:off x="219436" y="6309320"/>
            <a:ext cx="5288668" cy="461665"/>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br>
              <a:rPr lang="en-US" altLang="ja-JP" sz="1200" dirty="0">
                <a:latin typeface="Meiryo UI" panose="020B0604030504040204" pitchFamily="50" charset="-128"/>
                <a:ea typeface="Meiryo UI" panose="020B0604030504040204" pitchFamily="50" charset="-128"/>
              </a:rPr>
            </a:br>
            <a:r>
              <a:rPr lang="en-US" altLang="ja-JP" sz="1200" dirty="0">
                <a:latin typeface="Meiryo UI" panose="020B0604030504040204" pitchFamily="50" charset="-128"/>
                <a:ea typeface="Meiryo UI" panose="020B0604030504040204" pitchFamily="50" charset="-128"/>
              </a:rPr>
              <a:t>#patent</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xmlns="" id="{619B4D1B-291E-467A-95B5-47F9074FC284}"/>
              </a:ext>
            </a:extLst>
          </p:cNvPr>
          <p:cNvSpPr>
            <a:spLocks noGrp="1"/>
          </p:cNvSpPr>
          <p:nvPr>
            <p:ph type="sldNum" sz="quarter" idx="12"/>
          </p:nvPr>
        </p:nvSpPr>
        <p:spPr/>
        <p:txBody>
          <a:bodyPr/>
          <a:lstStyle/>
          <a:p>
            <a:fld id="{CA73D1A0-EDAA-48A0-B59C-E1DC4E30C901}" type="slidenum">
              <a:rPr kumimoji="1" lang="ja-JP" altLang="en-US" smtClean="0"/>
              <a:t>7</a:t>
            </a:fld>
            <a:endParaRPr kumimoji="1" lang="ja-JP" altLang="en-US"/>
          </a:p>
        </p:txBody>
      </p:sp>
    </p:spTree>
    <p:extLst>
      <p:ext uri="{BB962C8B-B14F-4D97-AF65-F5344CB8AC3E}">
        <p14:creationId xmlns:p14="http://schemas.microsoft.com/office/powerpoint/2010/main" val="303745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2"/>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When I post a program to the OSS community, does that OSS become a patent infringement?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Under Japanese Patent Law, it is not possible to offer software including patents for production, use, transfer, export, import or transfer without permission of the patent owner.</a:t>
            </a:r>
          </a:p>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if the program you posted contains a patent that is not licensed by the patent holder, you are infringing the patent even if you do not earn a profit</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p>
          <a:p>
            <a:pPr fontAlgn="base">
              <a:lnSpc>
                <a:spcPts val="25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500"/>
              </a:lnSpc>
              <a:spcBef>
                <a:spcPts val="0"/>
              </a:spcBef>
              <a:buNone/>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【Related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Clause] Patent Law (Article 2, Paragraph 3: "Implementation")</a:t>
            </a: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If a company developer posts a program to the OSS community and publishes it as free OSS on GitHub etc., could it be a patent infringement even though the company is not making a profit?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2513830"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en-US" altLang="ja-JP" sz="1200" dirty="0" smtClean="0">
                <a:latin typeface="Meiryo UI" panose="020B0604030504040204" pitchFamily="50" charset="-128"/>
                <a:ea typeface="Meiryo UI" panose="020B0604030504040204" pitchFamily="50" charset="-128"/>
              </a:rPr>
              <a:t>post</a:t>
            </a:r>
            <a:r>
              <a:rPr kumimoji="1" lang="ja-JP" altLang="en-US" sz="1200" dirty="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a:t>
            </a:r>
            <a:r>
              <a:rPr lang="en-US" altLang="ja-JP" sz="1200" dirty="0" smtClean="0">
                <a:latin typeface="Meiryo UI" panose="020B0604030504040204" pitchFamily="50" charset="-128"/>
                <a:ea typeface="Meiryo UI" panose="020B0604030504040204" pitchFamily="50" charset="-128"/>
              </a:rPr>
              <a:t>patent  </a:t>
            </a:r>
            <a:r>
              <a:rPr lang="en-US" altLang="ja-JP" sz="1200" smtClean="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xmlns="" id="{621EBE14-1F28-4FCA-B7FE-78AB3D60F96A}"/>
              </a:ext>
            </a:extLst>
          </p:cNvPr>
          <p:cNvSpPr>
            <a:spLocks noGrp="1"/>
          </p:cNvSpPr>
          <p:nvPr>
            <p:ph type="sldNum" sz="quarter" idx="12"/>
          </p:nvPr>
        </p:nvSpPr>
        <p:spPr/>
        <p:txBody>
          <a:bodyPr/>
          <a:lstStyle/>
          <a:p>
            <a:fld id="{CA73D1A0-EDAA-48A0-B59C-E1DC4E30C901}" type="slidenum">
              <a:rPr lang="ja-JP" altLang="en-US" smtClean="0"/>
              <a:pPr/>
              <a:t>8</a:t>
            </a:fld>
            <a:endParaRPr lang="ja-JP" altLang="en-US"/>
          </a:p>
        </p:txBody>
      </p:sp>
      <p:sp>
        <p:nvSpPr>
          <p:cNvPr id="14" name="テキスト ボックス 13"/>
          <p:cNvSpPr txBox="1"/>
          <p:nvPr/>
        </p:nvSpPr>
        <p:spPr>
          <a:xfrm>
            <a:off x="3203848" y="2803575"/>
            <a:ext cx="3744416" cy="769441"/>
          </a:xfrm>
          <a:prstGeom prst="rect">
            <a:avLst/>
          </a:prstGeom>
          <a:noFill/>
        </p:spPr>
        <p:txBody>
          <a:bodyPr wrap="square" rtlCol="0">
            <a:spAutoFit/>
          </a:bodyPr>
          <a:lstStyle/>
          <a:p>
            <a:r>
              <a:rPr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87454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5476</TotalTime>
  <Words>5427</Words>
  <Application>Microsoft Office PowerPoint</Application>
  <PresentationFormat>画面に合わせる (4:3)</PresentationFormat>
  <Paragraphs>688</Paragraphs>
  <Slides>52</Slides>
  <Notes>50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52</vt:i4>
      </vt:variant>
    </vt:vector>
  </HeadingPairs>
  <TitlesOfParts>
    <vt:vector size="59" baseType="lpstr">
      <vt:lpstr>Meiryo UI</vt:lpstr>
      <vt:lpstr>ＭＳ Ｐゴシック</vt:lpstr>
      <vt:lpstr>メイリオ</vt:lpstr>
      <vt:lpstr>Arial</vt:lpstr>
      <vt:lpstr>Calibri</vt:lpstr>
      <vt:lpstr>Wingdings</vt:lpstr>
      <vt:lpstr>Office ​​テーマ</vt:lpstr>
      <vt:lpstr>Frequent Misunderstandings  of OSS licenses　V6</vt:lpstr>
      <vt:lpstr>Index</vt:lpstr>
      <vt:lpstr>Index</vt:lpstr>
      <vt:lpstr>Can I use OSS for commercial purposes?</vt:lpstr>
      <vt:lpstr>In the absence of any conditions, can I use a free program without restriction?</vt:lpstr>
      <vt:lpstr>Can I use the same OSS my colleagues have already used without problem?</vt:lpstr>
      <vt:lpstr>Can OSS names be used in sales promotion media?</vt:lpstr>
      <vt:lpstr>Can I assume OSS doesn’t involve patent infringement risks?</vt:lpstr>
      <vt:lpstr>When I post a program to the OSS community, does that OSS become a patent infringement?</vt:lpstr>
      <vt:lpstr>Can a license violator be a patent infringer?</vt:lpstr>
      <vt:lpstr>If I contribute to an OSS community,  do I need to abandon my patent?</vt:lpstr>
      <vt:lpstr>Can I only provide a list of OSS names  as OSS information?</vt:lpstr>
      <vt:lpstr>Is it preferable to provide translated license document?</vt:lpstr>
      <vt:lpstr>Do I only need to provide the name and URL of the license document?</vt:lpstr>
      <vt:lpstr>Do I need to print license documents on paper to provide them?</vt:lpstr>
      <vt:lpstr>Does attaching a license document become a modification of the OSS?</vt:lpstr>
      <vt:lpstr>If it's the same license document, does it need to be listed in duplicate?</vt:lpstr>
      <vt:lpstr>Should I abide by the licensing conditions when I install the OSS on a PC that will be my customer’s?</vt:lpstr>
      <vt:lpstr>Can I modify the license of the OSS I downloaded?</vt:lpstr>
      <vt:lpstr>Can the conditions of use of the product be freely set?</vt:lpstr>
      <vt:lpstr>Can I change the license of the OSS I created?</vt:lpstr>
      <vt:lpstr>Should I make the source code available to the community?</vt:lpstr>
      <vt:lpstr>Can I provide source code via the developer’s web site?</vt:lpstr>
      <vt:lpstr>Should I make the source code available to the public?</vt:lpstr>
      <vt:lpstr>Can we just post the source code on the web when we ship a product containing OSS?</vt:lpstr>
      <vt:lpstr>Do I need to apply each license when an OSS module consists of multiple components?</vt:lpstr>
      <vt:lpstr>Do I need to consider each license when I recognize OSS dependencies?</vt:lpstr>
      <vt:lpstr>Is providing functionality from a server the same as distributing it?</vt:lpstr>
      <vt:lpstr>Can I use an OSS module consisting of two components with incompatible licenses?</vt:lpstr>
      <vt:lpstr>Am I exempt from the license of nonfunctional OSS embedded in the product?</vt:lpstr>
      <vt:lpstr>Does my program become OSS when it matches certain OSS by unintentionally?</vt:lpstr>
      <vt:lpstr>Will the artifacts of OSS development tools be OSS?</vt:lpstr>
      <vt:lpstr>Will I be bound by both licenses under a dual licensing model?</vt:lpstr>
      <vt:lpstr>If I use dual licensed OSS, can I attach only the selected one?</vt:lpstr>
      <vt:lpstr>Should a contribution to a dual license be a dual license?</vt:lpstr>
      <vt:lpstr>Does the license listed in the source code take precedence over the website?</vt:lpstr>
      <vt:lpstr>Can we avoid conforming to the license when the OSS is embedded?</vt:lpstr>
      <vt:lpstr>Is it unnecessary to provide OSS-related information attached to OEM products?</vt:lpstr>
      <vt:lpstr>Is it necessary to comply with the OSS license included in other software?</vt:lpstr>
      <vt:lpstr>Is a copyright notice equivalent to a copyright owner’s name?</vt:lpstr>
      <vt:lpstr>Is it necessary to check only the top of the source code for the copyright notice of OSS?</vt:lpstr>
      <vt:lpstr>Can I use it without a copyright notice?</vt:lpstr>
      <vt:lpstr>Can I freely use software without a license?</vt:lpstr>
      <vt:lpstr>Is there a requirement for public domain?</vt:lpstr>
      <vt:lpstr>Are there any conditions for public domain with disclaimer?</vt:lpstr>
      <vt:lpstr>Can I use it within my company, even if commercial use is prohibited?</vt:lpstr>
      <vt:lpstr>Can I use documents or diagrams on OSS for my product under the OSS license?</vt:lpstr>
      <vt:lpstr>Is it possible to use the sample code published in OSS books?</vt:lpstr>
      <vt:lpstr>Does the OSS disclaimer remain valid even if OSS is incorporated into the product?</vt:lpstr>
      <vt:lpstr>Are the license terms of a product unrelated to the license terms of OSS?</vt:lpstr>
      <vt:lpstr>Glossary</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Misunderstandings  of OSS licenses</dc:title>
  <dc:creator>Ohuchi, Yoshiko/大内 佳子</dc:creator>
  <cp:lastModifiedBy>yoshiko</cp:lastModifiedBy>
  <cp:revision>286</cp:revision>
  <dcterms:created xsi:type="dcterms:W3CDTF">2018-08-01T08:19:55Z</dcterms:created>
  <dcterms:modified xsi:type="dcterms:W3CDTF">2021-02-25T13:19:11Z</dcterms:modified>
  <cp:category>公開情報</cp:category>
</cp:coreProperties>
</file>