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Lst>
  <p:sldSz cx="6858000" cy="9906000" type="A4"/>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82" autoAdjust="0"/>
    <p:restoredTop sz="94660"/>
  </p:normalViewPr>
  <p:slideViewPr>
    <p:cSldViewPr snapToGrid="0">
      <p:cViewPr>
        <p:scale>
          <a:sx n="100" d="100"/>
          <a:sy n="100" d="100"/>
        </p:scale>
        <p:origin x="125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60D6C0-FBCE-42E6-B426-6FA125171F00}"/>
              </a:ext>
            </a:extLst>
          </p:cNvPr>
          <p:cNvSpPr>
            <a:spLocks noGrp="1"/>
          </p:cNvSpPr>
          <p:nvPr>
            <p:ph type="ctrTitle"/>
          </p:nvPr>
        </p:nvSpPr>
        <p:spPr>
          <a:xfrm>
            <a:off x="857250" y="1621191"/>
            <a:ext cx="5143500" cy="3448756"/>
          </a:xfrm>
        </p:spPr>
        <p:txBody>
          <a:bodyPr anchor="b"/>
          <a:lstStyle>
            <a:lvl1pPr algn="ctr">
              <a:defRPr sz="3375"/>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7288A8A-AE2D-447C-8EF7-345CD43D17B2}"/>
              </a:ext>
            </a:extLst>
          </p:cNvPr>
          <p:cNvSpPr>
            <a:spLocks noGrp="1"/>
          </p:cNvSpPr>
          <p:nvPr>
            <p:ph type="subTitle" idx="1"/>
          </p:nvPr>
        </p:nvSpPr>
        <p:spPr>
          <a:xfrm>
            <a:off x="857250" y="5202944"/>
            <a:ext cx="5143500" cy="2391656"/>
          </a:xfrm>
        </p:spPr>
        <p:txBody>
          <a:bodyPr/>
          <a:lstStyle>
            <a:lvl1pPr marL="0" indent="0" algn="ctr">
              <a:buNone/>
              <a:defRPr sz="135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7647311-1169-4F97-811F-A821395946D9}"/>
              </a:ext>
            </a:extLst>
          </p:cNvPr>
          <p:cNvSpPr>
            <a:spLocks noGrp="1"/>
          </p:cNvSpPr>
          <p:nvPr>
            <p:ph type="dt" sz="half" idx="10"/>
          </p:nvPr>
        </p:nvSpPr>
        <p:spPr/>
        <p:txBody>
          <a:bodyPr/>
          <a:lstStyle/>
          <a:p>
            <a:fld id="{83F10594-1B62-4B90-920A-44E63AFA5E18}" type="datetimeFigureOut">
              <a:rPr kumimoji="1" lang="ja-JP" altLang="en-US" smtClean="0"/>
              <a:t>2018/7/30</a:t>
            </a:fld>
            <a:endParaRPr kumimoji="1" lang="ja-JP" altLang="en-US"/>
          </a:p>
        </p:txBody>
      </p:sp>
      <p:sp>
        <p:nvSpPr>
          <p:cNvPr id="5" name="フッター プレースホルダー 4">
            <a:extLst>
              <a:ext uri="{FF2B5EF4-FFF2-40B4-BE49-F238E27FC236}">
                <a16:creationId xmlns:a16="http://schemas.microsoft.com/office/drawing/2014/main" id="{3F691835-DD7E-4C05-AB68-70FE54410AF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499D2F6-E21F-4022-8EE5-8BAF283582F2}"/>
              </a:ext>
            </a:extLst>
          </p:cNvPr>
          <p:cNvSpPr>
            <a:spLocks noGrp="1"/>
          </p:cNvSpPr>
          <p:nvPr>
            <p:ph type="sldNum" sz="quarter" idx="12"/>
          </p:nvPr>
        </p:nvSpPr>
        <p:spPr/>
        <p:txBody>
          <a:bodyPr/>
          <a:lstStyle/>
          <a:p>
            <a:fld id="{CDF576D3-9ECB-45A3-8D62-56DB5EAEA9D1}" type="slidenum">
              <a:rPr kumimoji="1" lang="ja-JP" altLang="en-US" smtClean="0"/>
              <a:t>‹#›</a:t>
            </a:fld>
            <a:endParaRPr kumimoji="1" lang="ja-JP" altLang="en-US"/>
          </a:p>
        </p:txBody>
      </p:sp>
    </p:spTree>
    <p:extLst>
      <p:ext uri="{BB962C8B-B14F-4D97-AF65-F5344CB8AC3E}">
        <p14:creationId xmlns:p14="http://schemas.microsoft.com/office/powerpoint/2010/main" val="3491940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9965AA-2ED5-42DC-A41D-CD63CBA05BE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B6998EB-4337-4462-ABEC-CA77A6E630A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678638F-ECF8-4AE4-A047-4C09100AC7B2}"/>
              </a:ext>
            </a:extLst>
          </p:cNvPr>
          <p:cNvSpPr>
            <a:spLocks noGrp="1"/>
          </p:cNvSpPr>
          <p:nvPr>
            <p:ph type="dt" sz="half" idx="10"/>
          </p:nvPr>
        </p:nvSpPr>
        <p:spPr/>
        <p:txBody>
          <a:bodyPr/>
          <a:lstStyle/>
          <a:p>
            <a:fld id="{83F10594-1B62-4B90-920A-44E63AFA5E18}" type="datetimeFigureOut">
              <a:rPr kumimoji="1" lang="ja-JP" altLang="en-US" smtClean="0"/>
              <a:t>2018/7/30</a:t>
            </a:fld>
            <a:endParaRPr kumimoji="1" lang="ja-JP" altLang="en-US"/>
          </a:p>
        </p:txBody>
      </p:sp>
      <p:sp>
        <p:nvSpPr>
          <p:cNvPr id="5" name="フッター プレースホルダー 4">
            <a:extLst>
              <a:ext uri="{FF2B5EF4-FFF2-40B4-BE49-F238E27FC236}">
                <a16:creationId xmlns:a16="http://schemas.microsoft.com/office/drawing/2014/main" id="{C6D300A3-2B52-4256-9487-9FDB6EE0CCF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9B3F3E7-428E-4F44-AF42-F34EE5568E54}"/>
              </a:ext>
            </a:extLst>
          </p:cNvPr>
          <p:cNvSpPr>
            <a:spLocks noGrp="1"/>
          </p:cNvSpPr>
          <p:nvPr>
            <p:ph type="sldNum" sz="quarter" idx="12"/>
          </p:nvPr>
        </p:nvSpPr>
        <p:spPr/>
        <p:txBody>
          <a:bodyPr/>
          <a:lstStyle/>
          <a:p>
            <a:fld id="{CDF576D3-9ECB-45A3-8D62-56DB5EAEA9D1}" type="slidenum">
              <a:rPr kumimoji="1" lang="ja-JP" altLang="en-US" smtClean="0"/>
              <a:t>‹#›</a:t>
            </a:fld>
            <a:endParaRPr kumimoji="1" lang="ja-JP" altLang="en-US"/>
          </a:p>
        </p:txBody>
      </p:sp>
    </p:spTree>
    <p:extLst>
      <p:ext uri="{BB962C8B-B14F-4D97-AF65-F5344CB8AC3E}">
        <p14:creationId xmlns:p14="http://schemas.microsoft.com/office/powerpoint/2010/main" val="207252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27F9870-C4BE-4832-9F6C-542872B1BB6F}"/>
              </a:ext>
            </a:extLst>
          </p:cNvPr>
          <p:cNvSpPr>
            <a:spLocks noGrp="1"/>
          </p:cNvSpPr>
          <p:nvPr>
            <p:ph type="title" orient="vert"/>
          </p:nvPr>
        </p:nvSpPr>
        <p:spPr>
          <a:xfrm>
            <a:off x="4907756" y="527403"/>
            <a:ext cx="1478756" cy="8394877"/>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4B1F036-2C2B-4A2B-855D-1C0574A799AD}"/>
              </a:ext>
            </a:extLst>
          </p:cNvPr>
          <p:cNvSpPr>
            <a:spLocks noGrp="1"/>
          </p:cNvSpPr>
          <p:nvPr>
            <p:ph type="body" orient="vert" idx="1"/>
          </p:nvPr>
        </p:nvSpPr>
        <p:spPr>
          <a:xfrm>
            <a:off x="471487" y="527403"/>
            <a:ext cx="4350544" cy="8394877"/>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0E4B36C-189E-4564-8CEC-F8D16EA3C3F2}"/>
              </a:ext>
            </a:extLst>
          </p:cNvPr>
          <p:cNvSpPr>
            <a:spLocks noGrp="1"/>
          </p:cNvSpPr>
          <p:nvPr>
            <p:ph type="dt" sz="half" idx="10"/>
          </p:nvPr>
        </p:nvSpPr>
        <p:spPr/>
        <p:txBody>
          <a:bodyPr/>
          <a:lstStyle/>
          <a:p>
            <a:fld id="{83F10594-1B62-4B90-920A-44E63AFA5E18}" type="datetimeFigureOut">
              <a:rPr kumimoji="1" lang="ja-JP" altLang="en-US" smtClean="0"/>
              <a:t>2018/7/30</a:t>
            </a:fld>
            <a:endParaRPr kumimoji="1" lang="ja-JP" altLang="en-US"/>
          </a:p>
        </p:txBody>
      </p:sp>
      <p:sp>
        <p:nvSpPr>
          <p:cNvPr id="5" name="フッター プレースホルダー 4">
            <a:extLst>
              <a:ext uri="{FF2B5EF4-FFF2-40B4-BE49-F238E27FC236}">
                <a16:creationId xmlns:a16="http://schemas.microsoft.com/office/drawing/2014/main" id="{7EBF40E7-653C-4597-83FA-F173957381E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F2EC7C2-D360-4562-9144-602720617DFC}"/>
              </a:ext>
            </a:extLst>
          </p:cNvPr>
          <p:cNvSpPr>
            <a:spLocks noGrp="1"/>
          </p:cNvSpPr>
          <p:nvPr>
            <p:ph type="sldNum" sz="quarter" idx="12"/>
          </p:nvPr>
        </p:nvSpPr>
        <p:spPr/>
        <p:txBody>
          <a:bodyPr/>
          <a:lstStyle/>
          <a:p>
            <a:fld id="{CDF576D3-9ECB-45A3-8D62-56DB5EAEA9D1}" type="slidenum">
              <a:rPr kumimoji="1" lang="ja-JP" altLang="en-US" smtClean="0"/>
              <a:t>‹#›</a:t>
            </a:fld>
            <a:endParaRPr kumimoji="1" lang="ja-JP" altLang="en-US"/>
          </a:p>
        </p:txBody>
      </p:sp>
    </p:spTree>
    <p:extLst>
      <p:ext uri="{BB962C8B-B14F-4D97-AF65-F5344CB8AC3E}">
        <p14:creationId xmlns:p14="http://schemas.microsoft.com/office/powerpoint/2010/main" val="1482370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2C9866-29B7-4D7F-8E00-5174D2E55DF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5F54CCF-B672-4EA2-B3C0-BB2D2A6BD6E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18DF206-C490-4498-A1F8-526B7C61A20B}"/>
              </a:ext>
            </a:extLst>
          </p:cNvPr>
          <p:cNvSpPr>
            <a:spLocks noGrp="1"/>
          </p:cNvSpPr>
          <p:nvPr>
            <p:ph type="dt" sz="half" idx="10"/>
          </p:nvPr>
        </p:nvSpPr>
        <p:spPr/>
        <p:txBody>
          <a:bodyPr/>
          <a:lstStyle/>
          <a:p>
            <a:fld id="{83F10594-1B62-4B90-920A-44E63AFA5E18}" type="datetimeFigureOut">
              <a:rPr kumimoji="1" lang="ja-JP" altLang="en-US" smtClean="0"/>
              <a:t>2018/7/30</a:t>
            </a:fld>
            <a:endParaRPr kumimoji="1" lang="ja-JP" altLang="en-US"/>
          </a:p>
        </p:txBody>
      </p:sp>
      <p:sp>
        <p:nvSpPr>
          <p:cNvPr id="5" name="フッター プレースホルダー 4">
            <a:extLst>
              <a:ext uri="{FF2B5EF4-FFF2-40B4-BE49-F238E27FC236}">
                <a16:creationId xmlns:a16="http://schemas.microsoft.com/office/drawing/2014/main" id="{EAAE8BC5-90BD-4F57-A201-047404050A8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A073DB3-10CA-42C1-8CF4-C5B024EEB56E}"/>
              </a:ext>
            </a:extLst>
          </p:cNvPr>
          <p:cNvSpPr>
            <a:spLocks noGrp="1"/>
          </p:cNvSpPr>
          <p:nvPr>
            <p:ph type="sldNum" sz="quarter" idx="12"/>
          </p:nvPr>
        </p:nvSpPr>
        <p:spPr/>
        <p:txBody>
          <a:bodyPr/>
          <a:lstStyle/>
          <a:p>
            <a:fld id="{CDF576D3-9ECB-45A3-8D62-56DB5EAEA9D1}" type="slidenum">
              <a:rPr kumimoji="1" lang="ja-JP" altLang="en-US" smtClean="0"/>
              <a:t>‹#›</a:t>
            </a:fld>
            <a:endParaRPr kumimoji="1" lang="ja-JP" altLang="en-US"/>
          </a:p>
        </p:txBody>
      </p:sp>
    </p:spTree>
    <p:extLst>
      <p:ext uri="{BB962C8B-B14F-4D97-AF65-F5344CB8AC3E}">
        <p14:creationId xmlns:p14="http://schemas.microsoft.com/office/powerpoint/2010/main" val="2815147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21E334-BC00-4E3E-ACD6-288A6F46C96E}"/>
              </a:ext>
            </a:extLst>
          </p:cNvPr>
          <p:cNvSpPr>
            <a:spLocks noGrp="1"/>
          </p:cNvSpPr>
          <p:nvPr>
            <p:ph type="title"/>
          </p:nvPr>
        </p:nvSpPr>
        <p:spPr>
          <a:xfrm>
            <a:off x="467916" y="2469622"/>
            <a:ext cx="5915025" cy="4120620"/>
          </a:xfrm>
        </p:spPr>
        <p:txBody>
          <a:bodyPr anchor="b"/>
          <a:lstStyle>
            <a:lvl1pPr>
              <a:defRPr sz="3375"/>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1B165A6-C4DB-43AB-8EC0-F7AD2092914B}"/>
              </a:ext>
            </a:extLst>
          </p:cNvPr>
          <p:cNvSpPr>
            <a:spLocks noGrp="1"/>
          </p:cNvSpPr>
          <p:nvPr>
            <p:ph type="body" idx="1"/>
          </p:nvPr>
        </p:nvSpPr>
        <p:spPr>
          <a:xfrm>
            <a:off x="467916" y="6629225"/>
            <a:ext cx="5915025" cy="21669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FBF22B7-B737-4B76-9725-B7285384AF39}"/>
              </a:ext>
            </a:extLst>
          </p:cNvPr>
          <p:cNvSpPr>
            <a:spLocks noGrp="1"/>
          </p:cNvSpPr>
          <p:nvPr>
            <p:ph type="dt" sz="half" idx="10"/>
          </p:nvPr>
        </p:nvSpPr>
        <p:spPr/>
        <p:txBody>
          <a:bodyPr/>
          <a:lstStyle/>
          <a:p>
            <a:fld id="{83F10594-1B62-4B90-920A-44E63AFA5E18}" type="datetimeFigureOut">
              <a:rPr kumimoji="1" lang="ja-JP" altLang="en-US" smtClean="0"/>
              <a:t>2018/7/30</a:t>
            </a:fld>
            <a:endParaRPr kumimoji="1" lang="ja-JP" altLang="en-US"/>
          </a:p>
        </p:txBody>
      </p:sp>
      <p:sp>
        <p:nvSpPr>
          <p:cNvPr id="5" name="フッター プレースホルダー 4">
            <a:extLst>
              <a:ext uri="{FF2B5EF4-FFF2-40B4-BE49-F238E27FC236}">
                <a16:creationId xmlns:a16="http://schemas.microsoft.com/office/drawing/2014/main" id="{26BEF98D-27F5-44B2-B041-7269780414A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3508419-CCE7-4D4F-B850-9384536ABF3F}"/>
              </a:ext>
            </a:extLst>
          </p:cNvPr>
          <p:cNvSpPr>
            <a:spLocks noGrp="1"/>
          </p:cNvSpPr>
          <p:nvPr>
            <p:ph type="sldNum" sz="quarter" idx="12"/>
          </p:nvPr>
        </p:nvSpPr>
        <p:spPr/>
        <p:txBody>
          <a:bodyPr/>
          <a:lstStyle/>
          <a:p>
            <a:fld id="{CDF576D3-9ECB-45A3-8D62-56DB5EAEA9D1}" type="slidenum">
              <a:rPr kumimoji="1" lang="ja-JP" altLang="en-US" smtClean="0"/>
              <a:t>‹#›</a:t>
            </a:fld>
            <a:endParaRPr kumimoji="1" lang="ja-JP" altLang="en-US"/>
          </a:p>
        </p:txBody>
      </p:sp>
    </p:spTree>
    <p:extLst>
      <p:ext uri="{BB962C8B-B14F-4D97-AF65-F5344CB8AC3E}">
        <p14:creationId xmlns:p14="http://schemas.microsoft.com/office/powerpoint/2010/main" val="3132415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7E7116-8EDA-4B7E-BECB-51A5F2BB361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43444E1-9FB8-4772-8ED2-C196F102D9F1}"/>
              </a:ext>
            </a:extLst>
          </p:cNvPr>
          <p:cNvSpPr>
            <a:spLocks noGrp="1"/>
          </p:cNvSpPr>
          <p:nvPr>
            <p:ph sz="half" idx="1"/>
          </p:nvPr>
        </p:nvSpPr>
        <p:spPr>
          <a:xfrm>
            <a:off x="471488" y="2637014"/>
            <a:ext cx="2914650" cy="6285266"/>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D120305-3A51-492A-927C-C001C998DE25}"/>
              </a:ext>
            </a:extLst>
          </p:cNvPr>
          <p:cNvSpPr>
            <a:spLocks noGrp="1"/>
          </p:cNvSpPr>
          <p:nvPr>
            <p:ph sz="half" idx="2"/>
          </p:nvPr>
        </p:nvSpPr>
        <p:spPr>
          <a:xfrm>
            <a:off x="3471863" y="2637014"/>
            <a:ext cx="2914650" cy="6285266"/>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B1EBFAB-F991-415D-9D5C-67F4E61E4EBC}"/>
              </a:ext>
            </a:extLst>
          </p:cNvPr>
          <p:cNvSpPr>
            <a:spLocks noGrp="1"/>
          </p:cNvSpPr>
          <p:nvPr>
            <p:ph type="dt" sz="half" idx="10"/>
          </p:nvPr>
        </p:nvSpPr>
        <p:spPr/>
        <p:txBody>
          <a:bodyPr/>
          <a:lstStyle/>
          <a:p>
            <a:fld id="{83F10594-1B62-4B90-920A-44E63AFA5E18}" type="datetimeFigureOut">
              <a:rPr kumimoji="1" lang="ja-JP" altLang="en-US" smtClean="0"/>
              <a:t>2018/7/30</a:t>
            </a:fld>
            <a:endParaRPr kumimoji="1" lang="ja-JP" altLang="en-US"/>
          </a:p>
        </p:txBody>
      </p:sp>
      <p:sp>
        <p:nvSpPr>
          <p:cNvPr id="6" name="フッター プレースホルダー 5">
            <a:extLst>
              <a:ext uri="{FF2B5EF4-FFF2-40B4-BE49-F238E27FC236}">
                <a16:creationId xmlns:a16="http://schemas.microsoft.com/office/drawing/2014/main" id="{262C7230-6FA1-4C3D-AF47-BB382F072BB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B5B9B6D-9EB8-4B9C-8880-F10E23907D54}"/>
              </a:ext>
            </a:extLst>
          </p:cNvPr>
          <p:cNvSpPr>
            <a:spLocks noGrp="1"/>
          </p:cNvSpPr>
          <p:nvPr>
            <p:ph type="sldNum" sz="quarter" idx="12"/>
          </p:nvPr>
        </p:nvSpPr>
        <p:spPr/>
        <p:txBody>
          <a:bodyPr/>
          <a:lstStyle/>
          <a:p>
            <a:fld id="{CDF576D3-9ECB-45A3-8D62-56DB5EAEA9D1}" type="slidenum">
              <a:rPr kumimoji="1" lang="ja-JP" altLang="en-US" smtClean="0"/>
              <a:t>‹#›</a:t>
            </a:fld>
            <a:endParaRPr kumimoji="1" lang="ja-JP" altLang="en-US"/>
          </a:p>
        </p:txBody>
      </p:sp>
    </p:spTree>
    <p:extLst>
      <p:ext uri="{BB962C8B-B14F-4D97-AF65-F5344CB8AC3E}">
        <p14:creationId xmlns:p14="http://schemas.microsoft.com/office/powerpoint/2010/main" val="2340605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C60BF6-FF70-4C21-8439-C0513B353EAB}"/>
              </a:ext>
            </a:extLst>
          </p:cNvPr>
          <p:cNvSpPr>
            <a:spLocks noGrp="1"/>
          </p:cNvSpPr>
          <p:nvPr>
            <p:ph type="title"/>
          </p:nvPr>
        </p:nvSpPr>
        <p:spPr>
          <a:xfrm>
            <a:off x="472381" y="527404"/>
            <a:ext cx="5915025" cy="1914702"/>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EE09130-E04B-45C6-8B4F-BE4A46933DF9}"/>
              </a:ext>
            </a:extLst>
          </p:cNvPr>
          <p:cNvSpPr>
            <a:spLocks noGrp="1"/>
          </p:cNvSpPr>
          <p:nvPr>
            <p:ph type="body" idx="1"/>
          </p:nvPr>
        </p:nvSpPr>
        <p:spPr>
          <a:xfrm>
            <a:off x="472381" y="2428347"/>
            <a:ext cx="2901255" cy="1190095"/>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B35D4B4-AC1A-447B-9E92-7EB864E77657}"/>
              </a:ext>
            </a:extLst>
          </p:cNvPr>
          <p:cNvSpPr>
            <a:spLocks noGrp="1"/>
          </p:cNvSpPr>
          <p:nvPr>
            <p:ph sz="half" idx="2"/>
          </p:nvPr>
        </p:nvSpPr>
        <p:spPr>
          <a:xfrm>
            <a:off x="472381" y="3618442"/>
            <a:ext cx="2901255" cy="5322183"/>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59772BC-4022-40B4-8CDF-8F1F51693EED}"/>
              </a:ext>
            </a:extLst>
          </p:cNvPr>
          <p:cNvSpPr>
            <a:spLocks noGrp="1"/>
          </p:cNvSpPr>
          <p:nvPr>
            <p:ph type="body" sz="quarter" idx="3"/>
          </p:nvPr>
        </p:nvSpPr>
        <p:spPr>
          <a:xfrm>
            <a:off x="3471863" y="2428347"/>
            <a:ext cx="2915543" cy="1190095"/>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5C7D202-5DFA-4CC2-B7BF-CBC47541B4A3}"/>
              </a:ext>
            </a:extLst>
          </p:cNvPr>
          <p:cNvSpPr>
            <a:spLocks noGrp="1"/>
          </p:cNvSpPr>
          <p:nvPr>
            <p:ph sz="quarter" idx="4"/>
          </p:nvPr>
        </p:nvSpPr>
        <p:spPr>
          <a:xfrm>
            <a:off x="3471863" y="3618442"/>
            <a:ext cx="2915543" cy="5322183"/>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3912EEE-14FB-477A-BB57-C89435991D11}"/>
              </a:ext>
            </a:extLst>
          </p:cNvPr>
          <p:cNvSpPr>
            <a:spLocks noGrp="1"/>
          </p:cNvSpPr>
          <p:nvPr>
            <p:ph type="dt" sz="half" idx="10"/>
          </p:nvPr>
        </p:nvSpPr>
        <p:spPr/>
        <p:txBody>
          <a:bodyPr/>
          <a:lstStyle/>
          <a:p>
            <a:fld id="{83F10594-1B62-4B90-920A-44E63AFA5E18}" type="datetimeFigureOut">
              <a:rPr kumimoji="1" lang="ja-JP" altLang="en-US" smtClean="0"/>
              <a:t>2018/7/30</a:t>
            </a:fld>
            <a:endParaRPr kumimoji="1" lang="ja-JP" altLang="en-US"/>
          </a:p>
        </p:txBody>
      </p:sp>
      <p:sp>
        <p:nvSpPr>
          <p:cNvPr id="8" name="フッター プレースホルダー 7">
            <a:extLst>
              <a:ext uri="{FF2B5EF4-FFF2-40B4-BE49-F238E27FC236}">
                <a16:creationId xmlns:a16="http://schemas.microsoft.com/office/drawing/2014/main" id="{8926CE11-E2CE-4473-842F-18176B54B9C0}"/>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365A9F8-690E-4C75-A24E-6F5D8D3D9289}"/>
              </a:ext>
            </a:extLst>
          </p:cNvPr>
          <p:cNvSpPr>
            <a:spLocks noGrp="1"/>
          </p:cNvSpPr>
          <p:nvPr>
            <p:ph type="sldNum" sz="quarter" idx="12"/>
          </p:nvPr>
        </p:nvSpPr>
        <p:spPr/>
        <p:txBody>
          <a:bodyPr/>
          <a:lstStyle/>
          <a:p>
            <a:fld id="{CDF576D3-9ECB-45A3-8D62-56DB5EAEA9D1}" type="slidenum">
              <a:rPr kumimoji="1" lang="ja-JP" altLang="en-US" smtClean="0"/>
              <a:t>‹#›</a:t>
            </a:fld>
            <a:endParaRPr kumimoji="1" lang="ja-JP" altLang="en-US"/>
          </a:p>
        </p:txBody>
      </p:sp>
    </p:spTree>
    <p:extLst>
      <p:ext uri="{BB962C8B-B14F-4D97-AF65-F5344CB8AC3E}">
        <p14:creationId xmlns:p14="http://schemas.microsoft.com/office/powerpoint/2010/main" val="1151292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783442-0AB2-432A-9471-268A95CDACB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3692241-4CF9-4C0B-BB87-22D56E35E941}"/>
              </a:ext>
            </a:extLst>
          </p:cNvPr>
          <p:cNvSpPr>
            <a:spLocks noGrp="1"/>
          </p:cNvSpPr>
          <p:nvPr>
            <p:ph type="dt" sz="half" idx="10"/>
          </p:nvPr>
        </p:nvSpPr>
        <p:spPr/>
        <p:txBody>
          <a:bodyPr/>
          <a:lstStyle/>
          <a:p>
            <a:fld id="{83F10594-1B62-4B90-920A-44E63AFA5E18}" type="datetimeFigureOut">
              <a:rPr kumimoji="1" lang="ja-JP" altLang="en-US" smtClean="0"/>
              <a:t>2018/7/30</a:t>
            </a:fld>
            <a:endParaRPr kumimoji="1" lang="ja-JP" altLang="en-US"/>
          </a:p>
        </p:txBody>
      </p:sp>
      <p:sp>
        <p:nvSpPr>
          <p:cNvPr id="4" name="フッター プレースホルダー 3">
            <a:extLst>
              <a:ext uri="{FF2B5EF4-FFF2-40B4-BE49-F238E27FC236}">
                <a16:creationId xmlns:a16="http://schemas.microsoft.com/office/drawing/2014/main" id="{58F36A5D-F3E8-4480-93A0-D979A30E029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1519316A-59BD-4BD8-8AB2-B4984C7A40A4}"/>
              </a:ext>
            </a:extLst>
          </p:cNvPr>
          <p:cNvSpPr>
            <a:spLocks noGrp="1"/>
          </p:cNvSpPr>
          <p:nvPr>
            <p:ph type="sldNum" sz="quarter" idx="12"/>
          </p:nvPr>
        </p:nvSpPr>
        <p:spPr/>
        <p:txBody>
          <a:bodyPr/>
          <a:lstStyle/>
          <a:p>
            <a:fld id="{CDF576D3-9ECB-45A3-8D62-56DB5EAEA9D1}" type="slidenum">
              <a:rPr kumimoji="1" lang="ja-JP" altLang="en-US" smtClean="0"/>
              <a:t>‹#›</a:t>
            </a:fld>
            <a:endParaRPr kumimoji="1" lang="ja-JP" altLang="en-US"/>
          </a:p>
        </p:txBody>
      </p:sp>
    </p:spTree>
    <p:extLst>
      <p:ext uri="{BB962C8B-B14F-4D97-AF65-F5344CB8AC3E}">
        <p14:creationId xmlns:p14="http://schemas.microsoft.com/office/powerpoint/2010/main" val="2720582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CE940E3-3C94-4EA2-A263-2906F67321F1}"/>
              </a:ext>
            </a:extLst>
          </p:cNvPr>
          <p:cNvSpPr>
            <a:spLocks noGrp="1"/>
          </p:cNvSpPr>
          <p:nvPr>
            <p:ph type="dt" sz="half" idx="10"/>
          </p:nvPr>
        </p:nvSpPr>
        <p:spPr/>
        <p:txBody>
          <a:bodyPr/>
          <a:lstStyle/>
          <a:p>
            <a:fld id="{83F10594-1B62-4B90-920A-44E63AFA5E18}" type="datetimeFigureOut">
              <a:rPr kumimoji="1" lang="ja-JP" altLang="en-US" smtClean="0"/>
              <a:t>2018/7/30</a:t>
            </a:fld>
            <a:endParaRPr kumimoji="1" lang="ja-JP" altLang="en-US"/>
          </a:p>
        </p:txBody>
      </p:sp>
      <p:sp>
        <p:nvSpPr>
          <p:cNvPr id="3" name="フッター プレースホルダー 2">
            <a:extLst>
              <a:ext uri="{FF2B5EF4-FFF2-40B4-BE49-F238E27FC236}">
                <a16:creationId xmlns:a16="http://schemas.microsoft.com/office/drawing/2014/main" id="{0CBD0DB6-EB3D-4664-950E-61B496AC812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E918613-DD62-457C-B302-30977DE6CE19}"/>
              </a:ext>
            </a:extLst>
          </p:cNvPr>
          <p:cNvSpPr>
            <a:spLocks noGrp="1"/>
          </p:cNvSpPr>
          <p:nvPr>
            <p:ph type="sldNum" sz="quarter" idx="12"/>
          </p:nvPr>
        </p:nvSpPr>
        <p:spPr/>
        <p:txBody>
          <a:bodyPr/>
          <a:lstStyle/>
          <a:p>
            <a:fld id="{CDF576D3-9ECB-45A3-8D62-56DB5EAEA9D1}" type="slidenum">
              <a:rPr kumimoji="1" lang="ja-JP" altLang="en-US" smtClean="0"/>
              <a:t>‹#›</a:t>
            </a:fld>
            <a:endParaRPr kumimoji="1" lang="ja-JP" altLang="en-US"/>
          </a:p>
        </p:txBody>
      </p:sp>
    </p:spTree>
    <p:extLst>
      <p:ext uri="{BB962C8B-B14F-4D97-AF65-F5344CB8AC3E}">
        <p14:creationId xmlns:p14="http://schemas.microsoft.com/office/powerpoint/2010/main" val="2853566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DA3A07-C011-461E-A44B-23EAA6039F8B}"/>
              </a:ext>
            </a:extLst>
          </p:cNvPr>
          <p:cNvSpPr>
            <a:spLocks noGrp="1"/>
          </p:cNvSpPr>
          <p:nvPr>
            <p:ph type="title"/>
          </p:nvPr>
        </p:nvSpPr>
        <p:spPr>
          <a:xfrm>
            <a:off x="472381" y="660400"/>
            <a:ext cx="2211883" cy="2311400"/>
          </a:xfrm>
        </p:spPr>
        <p:txBody>
          <a:bodyPr anchor="b"/>
          <a:lstStyle>
            <a:lvl1pPr>
              <a:defRPr sz="18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96FE026-4B67-4798-9DB0-7890A3CB8B27}"/>
              </a:ext>
            </a:extLst>
          </p:cNvPr>
          <p:cNvSpPr>
            <a:spLocks noGrp="1"/>
          </p:cNvSpPr>
          <p:nvPr>
            <p:ph idx="1"/>
          </p:nvPr>
        </p:nvSpPr>
        <p:spPr>
          <a:xfrm>
            <a:off x="2915543" y="1426281"/>
            <a:ext cx="3471863" cy="7039681"/>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D5E4E23-C3AD-4249-9ED6-09210E3270F8}"/>
              </a:ext>
            </a:extLst>
          </p:cNvPr>
          <p:cNvSpPr>
            <a:spLocks noGrp="1"/>
          </p:cNvSpPr>
          <p:nvPr>
            <p:ph type="body" sz="half" idx="2"/>
          </p:nvPr>
        </p:nvSpPr>
        <p:spPr>
          <a:xfrm>
            <a:off x="472381" y="2971800"/>
            <a:ext cx="2211883" cy="5505627"/>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ADAE2E2-E698-4B75-9D7F-FF2D60864B49}"/>
              </a:ext>
            </a:extLst>
          </p:cNvPr>
          <p:cNvSpPr>
            <a:spLocks noGrp="1"/>
          </p:cNvSpPr>
          <p:nvPr>
            <p:ph type="dt" sz="half" idx="10"/>
          </p:nvPr>
        </p:nvSpPr>
        <p:spPr/>
        <p:txBody>
          <a:bodyPr/>
          <a:lstStyle/>
          <a:p>
            <a:fld id="{83F10594-1B62-4B90-920A-44E63AFA5E18}" type="datetimeFigureOut">
              <a:rPr kumimoji="1" lang="ja-JP" altLang="en-US" smtClean="0"/>
              <a:t>2018/7/30</a:t>
            </a:fld>
            <a:endParaRPr kumimoji="1" lang="ja-JP" altLang="en-US"/>
          </a:p>
        </p:txBody>
      </p:sp>
      <p:sp>
        <p:nvSpPr>
          <p:cNvPr id="6" name="フッター プレースホルダー 5">
            <a:extLst>
              <a:ext uri="{FF2B5EF4-FFF2-40B4-BE49-F238E27FC236}">
                <a16:creationId xmlns:a16="http://schemas.microsoft.com/office/drawing/2014/main" id="{AA333362-8A34-4BA9-A7DE-D7B52FDC7B0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D8613AC-3E3B-4E04-A435-551CC1FC6277}"/>
              </a:ext>
            </a:extLst>
          </p:cNvPr>
          <p:cNvSpPr>
            <a:spLocks noGrp="1"/>
          </p:cNvSpPr>
          <p:nvPr>
            <p:ph type="sldNum" sz="quarter" idx="12"/>
          </p:nvPr>
        </p:nvSpPr>
        <p:spPr/>
        <p:txBody>
          <a:bodyPr/>
          <a:lstStyle/>
          <a:p>
            <a:fld id="{CDF576D3-9ECB-45A3-8D62-56DB5EAEA9D1}" type="slidenum">
              <a:rPr kumimoji="1" lang="ja-JP" altLang="en-US" smtClean="0"/>
              <a:t>‹#›</a:t>
            </a:fld>
            <a:endParaRPr kumimoji="1" lang="ja-JP" altLang="en-US"/>
          </a:p>
        </p:txBody>
      </p:sp>
    </p:spTree>
    <p:extLst>
      <p:ext uri="{BB962C8B-B14F-4D97-AF65-F5344CB8AC3E}">
        <p14:creationId xmlns:p14="http://schemas.microsoft.com/office/powerpoint/2010/main" val="4059830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7EDFD7-BCD5-45BD-B577-C3316718F339}"/>
              </a:ext>
            </a:extLst>
          </p:cNvPr>
          <p:cNvSpPr>
            <a:spLocks noGrp="1"/>
          </p:cNvSpPr>
          <p:nvPr>
            <p:ph type="title"/>
          </p:nvPr>
        </p:nvSpPr>
        <p:spPr>
          <a:xfrm>
            <a:off x="472381" y="660400"/>
            <a:ext cx="2211883" cy="2311400"/>
          </a:xfrm>
        </p:spPr>
        <p:txBody>
          <a:bodyPr anchor="b"/>
          <a:lstStyle>
            <a:lvl1pPr>
              <a:defRPr sz="18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91B5D57-DC98-4CF2-9231-95A45B41AAC8}"/>
              </a:ext>
            </a:extLst>
          </p:cNvPr>
          <p:cNvSpPr>
            <a:spLocks noGrp="1"/>
          </p:cNvSpPr>
          <p:nvPr>
            <p:ph type="pic" idx="1"/>
          </p:nvPr>
        </p:nvSpPr>
        <p:spPr>
          <a:xfrm>
            <a:off x="2915543" y="1426281"/>
            <a:ext cx="3471863" cy="7039681"/>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kumimoji="1" lang="ja-JP" altLang="en-US"/>
          </a:p>
        </p:txBody>
      </p:sp>
      <p:sp>
        <p:nvSpPr>
          <p:cNvPr id="4" name="テキスト プレースホルダー 3">
            <a:extLst>
              <a:ext uri="{FF2B5EF4-FFF2-40B4-BE49-F238E27FC236}">
                <a16:creationId xmlns:a16="http://schemas.microsoft.com/office/drawing/2014/main" id="{0EC31FBE-DC5A-4410-82FA-7C41B281F3EB}"/>
              </a:ext>
            </a:extLst>
          </p:cNvPr>
          <p:cNvSpPr>
            <a:spLocks noGrp="1"/>
          </p:cNvSpPr>
          <p:nvPr>
            <p:ph type="body" sz="half" idx="2"/>
          </p:nvPr>
        </p:nvSpPr>
        <p:spPr>
          <a:xfrm>
            <a:off x="472381" y="2971800"/>
            <a:ext cx="2211883" cy="5505627"/>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FD3CF11-F156-4B4C-B483-7178940AF04F}"/>
              </a:ext>
            </a:extLst>
          </p:cNvPr>
          <p:cNvSpPr>
            <a:spLocks noGrp="1"/>
          </p:cNvSpPr>
          <p:nvPr>
            <p:ph type="dt" sz="half" idx="10"/>
          </p:nvPr>
        </p:nvSpPr>
        <p:spPr/>
        <p:txBody>
          <a:bodyPr/>
          <a:lstStyle/>
          <a:p>
            <a:fld id="{83F10594-1B62-4B90-920A-44E63AFA5E18}" type="datetimeFigureOut">
              <a:rPr kumimoji="1" lang="ja-JP" altLang="en-US" smtClean="0"/>
              <a:t>2018/7/30</a:t>
            </a:fld>
            <a:endParaRPr kumimoji="1" lang="ja-JP" altLang="en-US"/>
          </a:p>
        </p:txBody>
      </p:sp>
      <p:sp>
        <p:nvSpPr>
          <p:cNvPr id="6" name="フッター プレースホルダー 5">
            <a:extLst>
              <a:ext uri="{FF2B5EF4-FFF2-40B4-BE49-F238E27FC236}">
                <a16:creationId xmlns:a16="http://schemas.microsoft.com/office/drawing/2014/main" id="{E5FD4BF6-F4B8-4D47-A428-B4EF4EB8423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B9FE972-35BD-4DA7-AB04-DD730767964B}"/>
              </a:ext>
            </a:extLst>
          </p:cNvPr>
          <p:cNvSpPr>
            <a:spLocks noGrp="1"/>
          </p:cNvSpPr>
          <p:nvPr>
            <p:ph type="sldNum" sz="quarter" idx="12"/>
          </p:nvPr>
        </p:nvSpPr>
        <p:spPr/>
        <p:txBody>
          <a:bodyPr/>
          <a:lstStyle/>
          <a:p>
            <a:fld id="{CDF576D3-9ECB-45A3-8D62-56DB5EAEA9D1}" type="slidenum">
              <a:rPr kumimoji="1" lang="ja-JP" altLang="en-US" smtClean="0"/>
              <a:t>‹#›</a:t>
            </a:fld>
            <a:endParaRPr kumimoji="1" lang="ja-JP" altLang="en-US"/>
          </a:p>
        </p:txBody>
      </p:sp>
    </p:spTree>
    <p:extLst>
      <p:ext uri="{BB962C8B-B14F-4D97-AF65-F5344CB8AC3E}">
        <p14:creationId xmlns:p14="http://schemas.microsoft.com/office/powerpoint/2010/main" val="4047816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D12E2DB-2FB0-4179-BB7A-70BF767AD1A9}"/>
              </a:ext>
            </a:extLst>
          </p:cNvPr>
          <p:cNvSpPr>
            <a:spLocks noGrp="1"/>
          </p:cNvSpPr>
          <p:nvPr>
            <p:ph type="title"/>
          </p:nvPr>
        </p:nvSpPr>
        <p:spPr>
          <a:xfrm>
            <a:off x="471488" y="527404"/>
            <a:ext cx="5915025" cy="1914702"/>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38D41D4-83E7-4BDA-BEB3-A876FA08DDD6}"/>
              </a:ext>
            </a:extLst>
          </p:cNvPr>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E433CFC-DC7D-4F99-8E70-7A481EBEB1E1}"/>
              </a:ext>
            </a:extLst>
          </p:cNvPr>
          <p:cNvSpPr>
            <a:spLocks noGrp="1"/>
          </p:cNvSpPr>
          <p:nvPr>
            <p:ph type="dt" sz="half" idx="2"/>
          </p:nvPr>
        </p:nvSpPr>
        <p:spPr>
          <a:xfrm>
            <a:off x="471488" y="9181395"/>
            <a:ext cx="1543050" cy="527403"/>
          </a:xfrm>
          <a:prstGeom prst="rect">
            <a:avLst/>
          </a:prstGeom>
        </p:spPr>
        <p:txBody>
          <a:bodyPr vert="horz" lIns="91440" tIns="45720" rIns="91440" bIns="45720" rtlCol="0" anchor="ctr"/>
          <a:lstStyle>
            <a:lvl1pPr algn="l">
              <a:defRPr sz="675">
                <a:solidFill>
                  <a:schemeClr val="tx1">
                    <a:tint val="75000"/>
                  </a:schemeClr>
                </a:solidFill>
              </a:defRPr>
            </a:lvl1pPr>
          </a:lstStyle>
          <a:p>
            <a:fld id="{83F10594-1B62-4B90-920A-44E63AFA5E18}" type="datetimeFigureOut">
              <a:rPr kumimoji="1" lang="ja-JP" altLang="en-US" smtClean="0"/>
              <a:t>2018/7/30</a:t>
            </a:fld>
            <a:endParaRPr kumimoji="1" lang="ja-JP" altLang="en-US"/>
          </a:p>
        </p:txBody>
      </p:sp>
      <p:sp>
        <p:nvSpPr>
          <p:cNvPr id="5" name="フッター プレースホルダー 4">
            <a:extLst>
              <a:ext uri="{FF2B5EF4-FFF2-40B4-BE49-F238E27FC236}">
                <a16:creationId xmlns:a16="http://schemas.microsoft.com/office/drawing/2014/main" id="{6B81CAFF-C1F6-4DCF-889B-70B9284A8205}"/>
              </a:ext>
            </a:extLst>
          </p:cNvPr>
          <p:cNvSpPr>
            <a:spLocks noGrp="1"/>
          </p:cNvSpPr>
          <p:nvPr>
            <p:ph type="ftr" sz="quarter" idx="3"/>
          </p:nvPr>
        </p:nvSpPr>
        <p:spPr>
          <a:xfrm>
            <a:off x="2271713" y="9181395"/>
            <a:ext cx="2314575" cy="527403"/>
          </a:xfrm>
          <a:prstGeom prst="rect">
            <a:avLst/>
          </a:prstGeom>
        </p:spPr>
        <p:txBody>
          <a:bodyPr vert="horz" lIns="91440" tIns="45720" rIns="91440" bIns="45720" rtlCol="0" anchor="ctr"/>
          <a:lstStyle>
            <a:lvl1pPr algn="ctr">
              <a:defRPr sz="675">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3F78FC5-6E47-4346-A34A-B0090FE228A6}"/>
              </a:ext>
            </a:extLst>
          </p:cNvPr>
          <p:cNvSpPr>
            <a:spLocks noGrp="1"/>
          </p:cNvSpPr>
          <p:nvPr>
            <p:ph type="sldNum" sz="quarter" idx="4"/>
          </p:nvPr>
        </p:nvSpPr>
        <p:spPr>
          <a:xfrm>
            <a:off x="4843463" y="9181395"/>
            <a:ext cx="1543050" cy="527403"/>
          </a:xfrm>
          <a:prstGeom prst="rect">
            <a:avLst/>
          </a:prstGeom>
        </p:spPr>
        <p:txBody>
          <a:bodyPr vert="horz" lIns="91440" tIns="45720" rIns="91440" bIns="45720" rtlCol="0" anchor="ctr"/>
          <a:lstStyle>
            <a:lvl1pPr algn="r">
              <a:defRPr sz="675">
                <a:solidFill>
                  <a:schemeClr val="tx1">
                    <a:tint val="75000"/>
                  </a:schemeClr>
                </a:solidFill>
              </a:defRPr>
            </a:lvl1pPr>
          </a:lstStyle>
          <a:p>
            <a:fld id="{CDF576D3-9ECB-45A3-8D62-56DB5EAEA9D1}" type="slidenum">
              <a:rPr kumimoji="1" lang="ja-JP" altLang="en-US" smtClean="0"/>
              <a:t>‹#›</a:t>
            </a:fld>
            <a:endParaRPr kumimoji="1" lang="ja-JP" altLang="en-US"/>
          </a:p>
        </p:txBody>
      </p:sp>
    </p:spTree>
    <p:extLst>
      <p:ext uri="{BB962C8B-B14F-4D97-AF65-F5344CB8AC3E}">
        <p14:creationId xmlns:p14="http://schemas.microsoft.com/office/powerpoint/2010/main" val="188199020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514350" rtl="0" eaLnBrk="1" latinLnBrk="0" hangingPunct="1">
        <a:lnSpc>
          <a:spcPct val="90000"/>
        </a:lnSpc>
        <a:spcBef>
          <a:spcPct val="0"/>
        </a:spcBef>
        <a:buNone/>
        <a:defRPr kumimoji="1" sz="2475" kern="1200">
          <a:solidFill>
            <a:schemeClr val="tx1"/>
          </a:solidFill>
          <a:latin typeface="+mj-lt"/>
          <a:ea typeface="+mj-ea"/>
          <a:cs typeface="+mj-cs"/>
        </a:defRPr>
      </a:lvl1pPr>
    </p:titleStyle>
    <p:bodyStyle>
      <a:lvl1pPr marL="128588" indent="-128588" algn="l" defTabSz="514350" rtl="0" eaLnBrk="1" latinLnBrk="0" hangingPunct="1">
        <a:lnSpc>
          <a:spcPct val="90000"/>
        </a:lnSpc>
        <a:spcBef>
          <a:spcPts val="563"/>
        </a:spcBef>
        <a:buFont typeface="Arial" panose="020B0604020202020204" pitchFamily="34" charset="0"/>
        <a:buChar char="•"/>
        <a:defRPr kumimoji="1"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kumimoji="1"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kumimoji="1"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kumimoji="1"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kumimoji="1"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kumimoji="1"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kumimoji="1"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kumimoji="1"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kumimoji="1" sz="1013" kern="1200">
          <a:solidFill>
            <a:schemeClr val="tx1"/>
          </a:solidFill>
          <a:latin typeface="+mn-lt"/>
          <a:ea typeface="+mn-ea"/>
          <a:cs typeface="+mn-cs"/>
        </a:defRPr>
      </a:lvl9pPr>
    </p:bodyStyle>
    <p:otherStyle>
      <a:defPPr>
        <a:defRPr lang="ja-JP"/>
      </a:defPPr>
      <a:lvl1pPr marL="0" algn="l" defTabSz="514350" rtl="0" eaLnBrk="1" latinLnBrk="0" hangingPunct="1">
        <a:defRPr kumimoji="1" sz="1013" kern="1200">
          <a:solidFill>
            <a:schemeClr val="tx1"/>
          </a:solidFill>
          <a:latin typeface="+mn-lt"/>
          <a:ea typeface="+mn-ea"/>
          <a:cs typeface="+mn-cs"/>
        </a:defRPr>
      </a:lvl1pPr>
      <a:lvl2pPr marL="257175" algn="l" defTabSz="514350" rtl="0" eaLnBrk="1" latinLnBrk="0" hangingPunct="1">
        <a:defRPr kumimoji="1" sz="1013" kern="1200">
          <a:solidFill>
            <a:schemeClr val="tx1"/>
          </a:solidFill>
          <a:latin typeface="+mn-lt"/>
          <a:ea typeface="+mn-ea"/>
          <a:cs typeface="+mn-cs"/>
        </a:defRPr>
      </a:lvl2pPr>
      <a:lvl3pPr marL="514350" algn="l" defTabSz="514350" rtl="0" eaLnBrk="1" latinLnBrk="0" hangingPunct="1">
        <a:defRPr kumimoji="1" sz="1013" kern="1200">
          <a:solidFill>
            <a:schemeClr val="tx1"/>
          </a:solidFill>
          <a:latin typeface="+mn-lt"/>
          <a:ea typeface="+mn-ea"/>
          <a:cs typeface="+mn-cs"/>
        </a:defRPr>
      </a:lvl3pPr>
      <a:lvl4pPr marL="771525" algn="l" defTabSz="514350" rtl="0" eaLnBrk="1" latinLnBrk="0" hangingPunct="1">
        <a:defRPr kumimoji="1" sz="1013" kern="1200">
          <a:solidFill>
            <a:schemeClr val="tx1"/>
          </a:solidFill>
          <a:latin typeface="+mn-lt"/>
          <a:ea typeface="+mn-ea"/>
          <a:cs typeface="+mn-cs"/>
        </a:defRPr>
      </a:lvl4pPr>
      <a:lvl5pPr marL="1028700" algn="l" defTabSz="514350" rtl="0" eaLnBrk="1" latinLnBrk="0" hangingPunct="1">
        <a:defRPr kumimoji="1" sz="1013" kern="1200">
          <a:solidFill>
            <a:schemeClr val="tx1"/>
          </a:solidFill>
          <a:latin typeface="+mn-lt"/>
          <a:ea typeface="+mn-ea"/>
          <a:cs typeface="+mn-cs"/>
        </a:defRPr>
      </a:lvl5pPr>
      <a:lvl6pPr marL="1285875" algn="l" defTabSz="514350" rtl="0" eaLnBrk="1" latinLnBrk="0" hangingPunct="1">
        <a:defRPr kumimoji="1" sz="1013" kern="1200">
          <a:solidFill>
            <a:schemeClr val="tx1"/>
          </a:solidFill>
          <a:latin typeface="+mn-lt"/>
          <a:ea typeface="+mn-ea"/>
          <a:cs typeface="+mn-cs"/>
        </a:defRPr>
      </a:lvl6pPr>
      <a:lvl7pPr marL="1543050" algn="l" defTabSz="514350" rtl="0" eaLnBrk="1" latinLnBrk="0" hangingPunct="1">
        <a:defRPr kumimoji="1" sz="1013" kern="1200">
          <a:solidFill>
            <a:schemeClr val="tx1"/>
          </a:solidFill>
          <a:latin typeface="+mn-lt"/>
          <a:ea typeface="+mn-ea"/>
          <a:cs typeface="+mn-cs"/>
        </a:defRPr>
      </a:lvl7pPr>
      <a:lvl8pPr marL="1800225" algn="l" defTabSz="514350" rtl="0" eaLnBrk="1" latinLnBrk="0" hangingPunct="1">
        <a:defRPr kumimoji="1" sz="1013" kern="1200">
          <a:solidFill>
            <a:schemeClr val="tx1"/>
          </a:solidFill>
          <a:latin typeface="+mn-lt"/>
          <a:ea typeface="+mn-ea"/>
          <a:cs typeface="+mn-cs"/>
        </a:defRPr>
      </a:lvl8pPr>
      <a:lvl9pPr marL="2057400" algn="l" defTabSz="514350" rtl="0" eaLnBrk="1" latinLnBrk="0" hangingPunct="1">
        <a:defRPr kumimoji="1"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hyperlink" Target="https://www.openchainproject.org/"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s://lists.linuxfoundation.org/mailman/listinfo/openchain-japan-wg" TargetMode="External"/><Relationship Id="rId7" Type="http://schemas.openxmlformats.org/officeDocument/2006/relationships/hyperlink" Target="https://wiki.linuxfoundation.org/openchain/openchain-japanese-working-group" TargetMode="External"/><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image" Target="../media/image10.jpeg"/><Relationship Id="rId4" Type="http://schemas.openxmlformats.org/officeDocument/2006/relationships/image" Target="../media/image2.png"/><Relationship Id="rId9"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フローチャート: 処理 25">
            <a:extLst>
              <a:ext uri="{FF2B5EF4-FFF2-40B4-BE49-F238E27FC236}">
                <a16:creationId xmlns:a16="http://schemas.microsoft.com/office/drawing/2014/main" id="{D8EBF979-130F-4766-8F0E-9DAA34A01312}"/>
              </a:ext>
            </a:extLst>
          </p:cNvPr>
          <p:cNvSpPr/>
          <p:nvPr/>
        </p:nvSpPr>
        <p:spPr>
          <a:xfrm>
            <a:off x="0" y="5060009"/>
            <a:ext cx="6831876" cy="2389058"/>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600" b="1" dirty="0"/>
              <a:t>　　　　　　　　　</a:t>
            </a:r>
            <a:r>
              <a:rPr kumimoji="1" lang="en-US" altLang="ja-JP" sz="1600" b="1" dirty="0" err="1"/>
              <a:t>OpenChain</a:t>
            </a:r>
            <a:r>
              <a:rPr kumimoji="1" lang="en-US" altLang="ja-JP" sz="1600" b="1" dirty="0"/>
              <a:t> Project</a:t>
            </a:r>
            <a:r>
              <a:rPr kumimoji="1" lang="ja-JP" altLang="en-US" sz="1600" b="1" dirty="0"/>
              <a:t>の</a:t>
            </a:r>
            <a:r>
              <a:rPr kumimoji="1" lang="en-US" altLang="ja-JP" sz="1600" b="1" dirty="0"/>
              <a:t>3</a:t>
            </a:r>
            <a:r>
              <a:rPr kumimoji="1" lang="ja-JP" altLang="en-US" sz="1600" b="1" dirty="0"/>
              <a:t>本柱</a:t>
            </a:r>
            <a:endParaRPr kumimoji="1" lang="en-US" altLang="ja-JP" sz="1600" dirty="0"/>
          </a:p>
          <a:p>
            <a:pPr marL="2160000" lvl="0" indent="-342900">
              <a:buFont typeface="Wingdings" pitchFamily="2" charset="2"/>
              <a:buChar char="u"/>
            </a:pPr>
            <a:r>
              <a:rPr lang="ja-JP" altLang="en-US" sz="1100" dirty="0">
                <a:latin typeface="+mn-ea"/>
              </a:rPr>
              <a:t>仕様 </a:t>
            </a:r>
            <a:r>
              <a:rPr lang="en-US" altLang="ja-JP" sz="1100" dirty="0">
                <a:latin typeface="+mn-ea"/>
              </a:rPr>
              <a:t>(Specification)</a:t>
            </a:r>
          </a:p>
          <a:p>
            <a:pPr marL="2160000" lvl="0" indent="-161925">
              <a:buFont typeface="Arial" pitchFamily="34" charset="0"/>
              <a:buChar char="•"/>
            </a:pPr>
            <a:r>
              <a:rPr lang="ja-JP" altLang="en-US" sz="1100" dirty="0">
                <a:latin typeface="+mn-ea"/>
              </a:rPr>
              <a:t>企業が組織内に確立すべきコンプライアンス プログラムの要件を定義する　</a:t>
            </a:r>
            <a:r>
              <a:rPr lang="en-US" altLang="ja-JP" sz="1100" dirty="0">
                <a:latin typeface="+mn-ea"/>
              </a:rPr>
              <a:t>https://www.openchainproject.org/spec</a:t>
            </a:r>
          </a:p>
          <a:p>
            <a:pPr marL="2160000" lvl="0" indent="-161925">
              <a:buFont typeface="Arial" pitchFamily="34" charset="0"/>
              <a:buChar char="•"/>
            </a:pPr>
            <a:r>
              <a:rPr lang="ja-JP" altLang="en-US" sz="1100" dirty="0">
                <a:latin typeface="+mn-ea"/>
              </a:rPr>
              <a:t>最新版は</a:t>
            </a:r>
            <a:r>
              <a:rPr lang="en-US" altLang="ja-JP" sz="1100" dirty="0">
                <a:latin typeface="+mn-ea"/>
              </a:rPr>
              <a:t>Version 1.2</a:t>
            </a:r>
          </a:p>
          <a:p>
            <a:pPr marL="2160000" lvl="0" indent="-161925">
              <a:buFont typeface="Arial" pitchFamily="34" charset="0"/>
              <a:buChar char="•"/>
            </a:pPr>
            <a:r>
              <a:rPr lang="ja-JP" altLang="en-US" sz="1100" dirty="0">
                <a:latin typeface="+mn-ea"/>
              </a:rPr>
              <a:t>各国語訳 </a:t>
            </a:r>
            <a:r>
              <a:rPr lang="en-US" altLang="ja-JP" sz="1100" dirty="0">
                <a:latin typeface="+mn-ea"/>
              </a:rPr>
              <a:t>https://www.openchainproject.org/translations</a:t>
            </a:r>
          </a:p>
          <a:p>
            <a:pPr marL="2160000" indent="-342900">
              <a:buFont typeface="Wingdings" pitchFamily="2" charset="2"/>
              <a:buChar char="u"/>
            </a:pPr>
            <a:r>
              <a:rPr lang="ja-JP" altLang="en-US" sz="1100" dirty="0">
                <a:latin typeface="+mn-ea"/>
              </a:rPr>
              <a:t>適合 </a:t>
            </a:r>
            <a:r>
              <a:rPr lang="en-US" altLang="ja-JP" sz="1100" dirty="0">
                <a:latin typeface="+mn-ea"/>
              </a:rPr>
              <a:t>(Conformance)</a:t>
            </a:r>
            <a:endParaRPr lang="en-US" altLang="ja-JP" sz="1100" dirty="0">
              <a:latin typeface="+mj-ea"/>
            </a:endParaRPr>
          </a:p>
          <a:p>
            <a:pPr marL="2160000" lvl="0" indent="-161925">
              <a:buFont typeface="Arial" pitchFamily="34" charset="0"/>
              <a:buChar char="•"/>
            </a:pPr>
            <a:r>
              <a:rPr lang="ja-JP" altLang="en-US" sz="1100" dirty="0">
                <a:latin typeface="+mn-ea"/>
              </a:rPr>
              <a:t>質問に回答することで、上記仕様への適合を自己認証</a:t>
            </a:r>
          </a:p>
          <a:p>
            <a:pPr marL="2160000" lvl="0" indent="0" defTabSz="809625">
              <a:buNone/>
            </a:pPr>
            <a:r>
              <a:rPr lang="en-US" altLang="ja-JP" sz="1100" dirty="0">
                <a:latin typeface="+mn-ea"/>
              </a:rPr>
              <a:t>https://www.openchainproject.org/conformance</a:t>
            </a:r>
          </a:p>
          <a:p>
            <a:pPr marL="2160000" lvl="0" indent="-161925">
              <a:buFont typeface="Arial" pitchFamily="34" charset="0"/>
              <a:buChar char="•"/>
            </a:pPr>
            <a:r>
              <a:rPr lang="ja-JP" altLang="en-US" sz="1100" dirty="0">
                <a:latin typeface="+mn-ea"/>
              </a:rPr>
              <a:t>自己認証すると会社名とロゴが</a:t>
            </a:r>
            <a:r>
              <a:rPr lang="en-US" altLang="ja-JP" sz="1100" dirty="0">
                <a:latin typeface="+mn-ea"/>
              </a:rPr>
              <a:t>Web</a:t>
            </a:r>
            <a:r>
              <a:rPr lang="ja-JP" altLang="en-US" sz="1100" dirty="0">
                <a:latin typeface="+mn-ea"/>
              </a:rPr>
              <a:t>サイトに表示される．</a:t>
            </a:r>
            <a:endParaRPr lang="en-US" altLang="ja-JP" sz="1100" dirty="0">
              <a:latin typeface="+mn-ea"/>
            </a:endParaRPr>
          </a:p>
          <a:p>
            <a:pPr marL="2160000" lvl="0" indent="-342900">
              <a:buFont typeface="Wingdings" pitchFamily="2" charset="2"/>
              <a:buChar char="u"/>
            </a:pPr>
            <a:r>
              <a:rPr lang="ja-JP" altLang="en-US" sz="1100" dirty="0">
                <a:latin typeface="+mn-ea"/>
              </a:rPr>
              <a:t>カリキュラム </a:t>
            </a:r>
            <a:r>
              <a:rPr lang="en-US" altLang="ja-JP" sz="1100" dirty="0">
                <a:latin typeface="+mn-ea"/>
              </a:rPr>
              <a:t>(Curriculum)</a:t>
            </a:r>
          </a:p>
          <a:p>
            <a:pPr marL="2160000" lvl="0" indent="-161925">
              <a:buFont typeface="Arial" pitchFamily="34" charset="0"/>
              <a:buChar char="•"/>
            </a:pPr>
            <a:r>
              <a:rPr lang="ja-JP" altLang="en-US" sz="1100" dirty="0">
                <a:latin typeface="+mn-ea"/>
              </a:rPr>
              <a:t>仕様の要求事項の一つである社内教育プログラムに活用することを想定した、</a:t>
            </a:r>
            <a:r>
              <a:rPr lang="en-US" altLang="ja-JP" sz="1100" dirty="0">
                <a:latin typeface="+mn-ea"/>
              </a:rPr>
              <a:t>PowerPoint</a:t>
            </a:r>
            <a:r>
              <a:rPr lang="ja-JP" altLang="en-US" sz="1100" dirty="0">
                <a:latin typeface="+mn-ea"/>
              </a:rPr>
              <a:t>スライド集</a:t>
            </a:r>
            <a:endParaRPr lang="en-US" altLang="ja-JP" sz="1100" dirty="0">
              <a:latin typeface="+mn-ea"/>
            </a:endParaRPr>
          </a:p>
        </p:txBody>
      </p:sp>
      <p:sp>
        <p:nvSpPr>
          <p:cNvPr id="20" name="フローチャート: 処理 19">
            <a:extLst>
              <a:ext uri="{FF2B5EF4-FFF2-40B4-BE49-F238E27FC236}">
                <a16:creationId xmlns:a16="http://schemas.microsoft.com/office/drawing/2014/main" id="{0F672828-C3C7-4D74-AF76-3D65AF759119}"/>
              </a:ext>
            </a:extLst>
          </p:cNvPr>
          <p:cNvSpPr/>
          <p:nvPr/>
        </p:nvSpPr>
        <p:spPr>
          <a:xfrm>
            <a:off x="0" y="856529"/>
            <a:ext cx="6831875" cy="2058219"/>
          </a:xfrm>
          <a:prstGeom prst="flowChartProcess">
            <a:avLst/>
          </a:prstGeom>
          <a:noFill/>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600" b="1" dirty="0"/>
              <a:t>                    </a:t>
            </a:r>
            <a:r>
              <a:rPr kumimoji="1" lang="en-US" altLang="ja-JP" sz="1600" b="1" dirty="0" err="1"/>
              <a:t>OpenChain</a:t>
            </a:r>
            <a:r>
              <a:rPr kumimoji="1" lang="en-US" altLang="ja-JP" sz="1600" dirty="0"/>
              <a:t> </a:t>
            </a:r>
            <a:r>
              <a:rPr kumimoji="1" lang="ja-JP" altLang="en-US" sz="1600" dirty="0"/>
              <a:t>プロジェクトって？</a:t>
            </a:r>
            <a:endParaRPr kumimoji="1" lang="en-US" altLang="ja-JP" dirty="0"/>
          </a:p>
          <a:p>
            <a:r>
              <a:rPr lang="ja-JP" altLang="en-US" sz="1100" dirty="0"/>
              <a:t>サプライチェーンの参加者が各組織内に確立すべきコンプライアンスプログラムの</a:t>
            </a:r>
            <a:endParaRPr lang="en-US" altLang="ja-JP" sz="1100" dirty="0"/>
          </a:p>
          <a:p>
            <a:r>
              <a:rPr lang="ja-JP" altLang="en-US" sz="1100" dirty="0"/>
              <a:t>要件を、</a:t>
            </a:r>
            <a:r>
              <a:rPr lang="en-US" altLang="ja-JP" sz="1100" b="1" dirty="0" err="1"/>
              <a:t>OpenChain</a:t>
            </a:r>
            <a:r>
              <a:rPr lang="ja-JP" altLang="en-US" sz="1100" b="1" dirty="0"/>
              <a:t>仕様</a:t>
            </a:r>
            <a:r>
              <a:rPr lang="ja-JP" altLang="en-US" sz="1100" dirty="0"/>
              <a:t>として定義し、その活用を推進するプロジェクトです．</a:t>
            </a:r>
            <a:endParaRPr lang="en-US" altLang="ja-JP" sz="1100" dirty="0"/>
          </a:p>
          <a:p>
            <a:r>
              <a:rPr lang="en-US" altLang="ja-JP" sz="1100" dirty="0" err="1"/>
              <a:t>OpenChain</a:t>
            </a:r>
            <a:r>
              <a:rPr lang="en-US" altLang="ja-JP" sz="1100" dirty="0"/>
              <a:t> </a:t>
            </a:r>
            <a:r>
              <a:rPr lang="ja-JP" altLang="en-US" sz="1100" dirty="0"/>
              <a:t>プロジェクトは、</a:t>
            </a:r>
            <a:r>
              <a:rPr lang="ja-JP" altLang="en-US" sz="1100" dirty="0">
                <a:latin typeface="+mn-ea"/>
              </a:rPr>
              <a:t>コンプライアンス プログラムの要件を定義する</a:t>
            </a:r>
            <a:endParaRPr lang="en-US" altLang="ja-JP" sz="1100" dirty="0">
              <a:latin typeface="+mn-ea"/>
            </a:endParaRPr>
          </a:p>
          <a:p>
            <a:r>
              <a:rPr lang="en-US" altLang="ja-JP" sz="1100" dirty="0">
                <a:latin typeface="+mn-ea"/>
              </a:rPr>
              <a:t>”</a:t>
            </a:r>
            <a:r>
              <a:rPr lang="ja-JP" altLang="en-US" sz="1100" b="1" dirty="0">
                <a:latin typeface="+mn-ea"/>
              </a:rPr>
              <a:t>仕様</a:t>
            </a:r>
            <a:r>
              <a:rPr lang="en-US" altLang="ja-JP" sz="1100" dirty="0">
                <a:latin typeface="+mn-ea"/>
              </a:rPr>
              <a:t>”</a:t>
            </a:r>
            <a:r>
              <a:rPr lang="ja-JP" altLang="en-US" sz="1100" dirty="0" err="1">
                <a:latin typeface="+mn-ea"/>
              </a:rPr>
              <a:t>、</a:t>
            </a:r>
            <a:r>
              <a:rPr lang="ja-JP" altLang="en-US" sz="1100" dirty="0"/>
              <a:t>仕様への適合を自己認証する</a:t>
            </a:r>
            <a:r>
              <a:rPr lang="en-US" altLang="ja-JP" sz="1100" dirty="0"/>
              <a:t>”</a:t>
            </a:r>
            <a:r>
              <a:rPr lang="ja-JP" altLang="en-US" sz="1100" b="1" dirty="0"/>
              <a:t>適合</a:t>
            </a:r>
            <a:r>
              <a:rPr lang="en-US" altLang="ja-JP" sz="1100" dirty="0"/>
              <a:t>”</a:t>
            </a:r>
            <a:r>
              <a:rPr lang="ja-JP" altLang="en-US" sz="1100" dirty="0" err="1"/>
              <a:t>、</a:t>
            </a:r>
            <a:r>
              <a:rPr lang="ja-JP" altLang="en-US" sz="1100" dirty="0"/>
              <a:t>仕様の要求事項の一つである</a:t>
            </a:r>
            <a:endParaRPr lang="en-US" altLang="ja-JP" sz="1100" dirty="0"/>
          </a:p>
          <a:p>
            <a:r>
              <a:rPr lang="ja-JP" altLang="en-US" sz="1100" dirty="0"/>
              <a:t>社内教育プログラムに活用することを想定した、</a:t>
            </a:r>
            <a:r>
              <a:rPr lang="en-US" altLang="ja-JP" sz="1100" dirty="0"/>
              <a:t>PowerPoint</a:t>
            </a:r>
            <a:r>
              <a:rPr lang="ja-JP" altLang="en-US" sz="1100" dirty="0"/>
              <a:t>スライド集の</a:t>
            </a:r>
            <a:endParaRPr lang="en-US" altLang="ja-JP" sz="1100" dirty="0"/>
          </a:p>
          <a:p>
            <a:r>
              <a:rPr lang="en-US" altLang="ja-JP" sz="1100" dirty="0"/>
              <a:t>”</a:t>
            </a:r>
            <a:r>
              <a:rPr lang="ja-JP" altLang="en-US" sz="1100" b="1" dirty="0"/>
              <a:t>カリキュラム</a:t>
            </a:r>
            <a:r>
              <a:rPr lang="en-US" altLang="ja-JP" sz="1100" dirty="0"/>
              <a:t>”</a:t>
            </a:r>
            <a:r>
              <a:rPr lang="ja-JP" altLang="en-US" sz="1100" dirty="0"/>
              <a:t>を</a:t>
            </a:r>
            <a:r>
              <a:rPr lang="en-US" altLang="ja-JP" sz="1100" dirty="0"/>
              <a:t>3</a:t>
            </a:r>
            <a:r>
              <a:rPr lang="ja-JP" altLang="en-US" sz="1100" dirty="0"/>
              <a:t>本の柱として活動しています．</a:t>
            </a:r>
          </a:p>
          <a:p>
            <a:br>
              <a:rPr lang="en-US" altLang="ja-JP" sz="1100" dirty="0"/>
            </a:br>
            <a:r>
              <a:rPr lang="en-US" altLang="ja-JP" sz="1100" dirty="0"/>
              <a:t>2018</a:t>
            </a:r>
            <a:r>
              <a:rPr lang="ja-JP" altLang="en-US" sz="1100" dirty="0"/>
              <a:t>年</a:t>
            </a:r>
            <a:r>
              <a:rPr lang="en-US" altLang="ja-JP" sz="1100" dirty="0"/>
              <a:t>7</a:t>
            </a:r>
            <a:r>
              <a:rPr lang="ja-JP" altLang="en-US" sz="1100" dirty="0"/>
              <a:t>月時点で以下の企業が参加しています</a:t>
            </a:r>
            <a:r>
              <a:rPr lang="en-US" altLang="ja-JP" sz="1100" dirty="0"/>
              <a:t>.</a:t>
            </a:r>
          </a:p>
          <a:p>
            <a:r>
              <a:rPr lang="en-US" altLang="ja-JP" sz="1100" dirty="0"/>
              <a:t>Adobe, Arm, Cisco, COMCAST, GitHub, Harman, Hitachi, </a:t>
            </a:r>
          </a:p>
          <a:p>
            <a:r>
              <a:rPr lang="en-US" altLang="ja-JP" sz="1100" dirty="0"/>
              <a:t>Qualcomm, SIEMENS, </a:t>
            </a:r>
            <a:r>
              <a:rPr lang="ja-JP" altLang="en-US" sz="1100" dirty="0"/>
              <a:t>ソニー</a:t>
            </a:r>
            <a:r>
              <a:rPr lang="en-US" altLang="ja-JP" sz="1100" dirty="0"/>
              <a:t>, TOYOTA, Western Digital, Wind River</a:t>
            </a:r>
            <a:endParaRPr kumimoji="1" lang="ja-JP" altLang="en-US" sz="1100" dirty="0"/>
          </a:p>
        </p:txBody>
      </p:sp>
      <p:pic>
        <p:nvPicPr>
          <p:cNvPr id="23" name="図 22">
            <a:extLst>
              <a:ext uri="{FF2B5EF4-FFF2-40B4-BE49-F238E27FC236}">
                <a16:creationId xmlns:a16="http://schemas.microsoft.com/office/drawing/2014/main" id="{C00650D5-198A-45F6-8F76-CCD03A557C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86" y="5650993"/>
            <a:ext cx="1752381" cy="1114286"/>
          </a:xfrm>
          <a:prstGeom prst="rect">
            <a:avLst/>
          </a:prstGeom>
        </p:spPr>
      </p:pic>
      <p:pic>
        <p:nvPicPr>
          <p:cNvPr id="5" name="図 4">
            <a:extLst>
              <a:ext uri="{FF2B5EF4-FFF2-40B4-BE49-F238E27FC236}">
                <a16:creationId xmlns:a16="http://schemas.microsoft.com/office/drawing/2014/main" id="{CA707440-63A7-4A68-A5FC-1818E2B61AB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224" y="9675228"/>
            <a:ext cx="2147476" cy="225484"/>
          </a:xfrm>
          <a:prstGeom prst="rect">
            <a:avLst/>
          </a:prstGeom>
        </p:spPr>
      </p:pic>
      <p:pic>
        <p:nvPicPr>
          <p:cNvPr id="11" name="図 10">
            <a:extLst>
              <a:ext uri="{FF2B5EF4-FFF2-40B4-BE49-F238E27FC236}">
                <a16:creationId xmlns:a16="http://schemas.microsoft.com/office/drawing/2014/main" id="{AD3F2B6C-A3FB-4A88-93B2-FC4A1C7B0C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5290" y="8175370"/>
            <a:ext cx="961488" cy="1012866"/>
          </a:xfrm>
          <a:prstGeom prst="rect">
            <a:avLst/>
          </a:prstGeom>
        </p:spPr>
      </p:pic>
      <p:sp>
        <p:nvSpPr>
          <p:cNvPr id="21" name="フローチャート: 処理 20">
            <a:extLst>
              <a:ext uri="{FF2B5EF4-FFF2-40B4-BE49-F238E27FC236}">
                <a16:creationId xmlns:a16="http://schemas.microsoft.com/office/drawing/2014/main" id="{E12A9AD0-3E8C-4903-B74C-14F9837F8256}"/>
              </a:ext>
            </a:extLst>
          </p:cNvPr>
          <p:cNvSpPr/>
          <p:nvPr/>
        </p:nvSpPr>
        <p:spPr>
          <a:xfrm>
            <a:off x="0" y="0"/>
            <a:ext cx="6840000" cy="691061"/>
          </a:xfrm>
          <a:prstGeom prst="flowChartProcess">
            <a:avLst/>
          </a:prstGeom>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solidFill>
                  <a:schemeClr val="tx1"/>
                </a:solidFill>
              </a:rPr>
              <a:t>The Linux Foundation</a:t>
            </a:r>
            <a:endParaRPr lang="en-US" altLang="ja-JP" dirty="0">
              <a:solidFill>
                <a:schemeClr val="tx1"/>
              </a:solidFill>
            </a:endParaRPr>
          </a:p>
          <a:p>
            <a:pPr algn="ctr"/>
            <a:r>
              <a:rPr kumimoji="1" lang="en-US" altLang="ja-JP" b="1" u="sng" dirty="0" err="1">
                <a:solidFill>
                  <a:schemeClr val="tx1"/>
                </a:solidFill>
              </a:rPr>
              <a:t>OpenChain</a:t>
            </a:r>
            <a:r>
              <a:rPr kumimoji="1" lang="en-US" altLang="ja-JP" b="1" u="sng" dirty="0">
                <a:solidFill>
                  <a:schemeClr val="tx1"/>
                </a:solidFill>
              </a:rPr>
              <a:t> Project</a:t>
            </a:r>
            <a:r>
              <a:rPr kumimoji="1" lang="en-US" altLang="ja-JP" dirty="0">
                <a:solidFill>
                  <a:schemeClr val="tx1"/>
                </a:solidFill>
              </a:rPr>
              <a:t> and Japan WG</a:t>
            </a:r>
          </a:p>
        </p:txBody>
      </p:sp>
      <p:pic>
        <p:nvPicPr>
          <p:cNvPr id="7" name="Shape 53">
            <a:extLst>
              <a:ext uri="{FF2B5EF4-FFF2-40B4-BE49-F238E27FC236}">
                <a16:creationId xmlns:a16="http://schemas.microsoft.com/office/drawing/2014/main" id="{740E5A53-C12F-42B7-BD46-ED849C0410B4}"/>
              </a:ext>
            </a:extLst>
          </p:cNvPr>
          <p:cNvPicPr preferRelativeResize="0"/>
          <p:nvPr/>
        </p:nvPicPr>
        <p:blipFill rotWithShape="1">
          <a:blip r:embed="rId5">
            <a:alphaModFix/>
          </a:blip>
          <a:srcRect/>
          <a:stretch/>
        </p:blipFill>
        <p:spPr>
          <a:xfrm>
            <a:off x="284473" y="118497"/>
            <a:ext cx="836947" cy="464971"/>
          </a:xfrm>
          <a:prstGeom prst="rect">
            <a:avLst/>
          </a:prstGeom>
          <a:noFill/>
          <a:ln>
            <a:noFill/>
          </a:ln>
        </p:spPr>
      </p:pic>
      <p:sp>
        <p:nvSpPr>
          <p:cNvPr id="39" name="テキスト ボックス 38">
            <a:extLst>
              <a:ext uri="{FF2B5EF4-FFF2-40B4-BE49-F238E27FC236}">
                <a16:creationId xmlns:a16="http://schemas.microsoft.com/office/drawing/2014/main" id="{D2A71918-342D-48D9-815C-0C33727FDA6D}"/>
              </a:ext>
            </a:extLst>
          </p:cNvPr>
          <p:cNvSpPr txBox="1"/>
          <p:nvPr/>
        </p:nvSpPr>
        <p:spPr>
          <a:xfrm>
            <a:off x="6180011" y="9688635"/>
            <a:ext cx="651866" cy="215444"/>
          </a:xfrm>
          <a:prstGeom prst="rect">
            <a:avLst/>
          </a:prstGeom>
          <a:noFill/>
        </p:spPr>
        <p:txBody>
          <a:bodyPr wrap="square" rtlCol="0">
            <a:spAutoFit/>
          </a:bodyPr>
          <a:lstStyle/>
          <a:p>
            <a:pPr marL="0" lvl="1"/>
            <a:r>
              <a:rPr lang="en-US" altLang="ja-JP" sz="800" dirty="0"/>
              <a:t>2018.6.29</a:t>
            </a:r>
            <a:endParaRPr kumimoji="1" lang="ja-JP" altLang="en-US" sz="800" dirty="0"/>
          </a:p>
        </p:txBody>
      </p:sp>
      <p:pic>
        <p:nvPicPr>
          <p:cNvPr id="3" name="図 2">
            <a:extLst>
              <a:ext uri="{FF2B5EF4-FFF2-40B4-BE49-F238E27FC236}">
                <a16:creationId xmlns:a16="http://schemas.microsoft.com/office/drawing/2014/main" id="{49A82FB0-6A94-4121-B4BE-50D8B02E100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53880" y="2936175"/>
            <a:ext cx="4550240" cy="2095505"/>
          </a:xfrm>
          <a:prstGeom prst="rect">
            <a:avLst/>
          </a:prstGeom>
        </p:spPr>
      </p:pic>
      <p:sp>
        <p:nvSpPr>
          <p:cNvPr id="60" name="フローチャート: 処理 59">
            <a:extLst>
              <a:ext uri="{FF2B5EF4-FFF2-40B4-BE49-F238E27FC236}">
                <a16:creationId xmlns:a16="http://schemas.microsoft.com/office/drawing/2014/main" id="{F9346586-3CC5-4401-B0E9-82E782E21C29}"/>
              </a:ext>
            </a:extLst>
          </p:cNvPr>
          <p:cNvSpPr/>
          <p:nvPr/>
        </p:nvSpPr>
        <p:spPr>
          <a:xfrm>
            <a:off x="1" y="7982273"/>
            <a:ext cx="6840000" cy="1205963"/>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600" b="1" dirty="0" err="1"/>
              <a:t>OpenChain</a:t>
            </a:r>
            <a:r>
              <a:rPr kumimoji="1" lang="ja-JP" altLang="en-US" sz="1600" b="1" dirty="0"/>
              <a:t>関連の</a:t>
            </a:r>
            <a:r>
              <a:rPr kumimoji="1" lang="en-US" altLang="ja-JP" sz="1600" b="1" dirty="0"/>
              <a:t>ML</a:t>
            </a:r>
          </a:p>
          <a:p>
            <a:pPr marL="542925" lvl="0" indent="-342900">
              <a:buFont typeface="Wingdings" panose="05000000000000000000" pitchFamily="2" charset="2"/>
              <a:buChar char="u"/>
            </a:pPr>
            <a:r>
              <a:rPr lang="en-US" altLang="ja-JP" sz="1100" dirty="0">
                <a:latin typeface="+mn-ea"/>
              </a:rPr>
              <a:t>Main Mailing List</a:t>
            </a:r>
          </a:p>
          <a:p>
            <a:pPr marL="542925" lvl="0" indent="-342900">
              <a:buFont typeface="Wingdings" panose="05000000000000000000" pitchFamily="2" charset="2"/>
              <a:buChar char="u"/>
            </a:pPr>
            <a:r>
              <a:rPr lang="en-US" altLang="ja-JP" sz="1100" dirty="0">
                <a:latin typeface="+mn-ea"/>
              </a:rPr>
              <a:t>Specification Mailing List</a:t>
            </a:r>
          </a:p>
          <a:p>
            <a:pPr marL="542925" lvl="0" indent="-342900">
              <a:buFont typeface="Wingdings" panose="05000000000000000000" pitchFamily="2" charset="2"/>
              <a:buChar char="u"/>
            </a:pPr>
            <a:r>
              <a:rPr lang="en-US" altLang="ja-JP" sz="1100" dirty="0">
                <a:latin typeface="+mn-ea"/>
              </a:rPr>
              <a:t>Curriculum Mailing List</a:t>
            </a:r>
          </a:p>
          <a:p>
            <a:pPr marL="542925" lvl="0" indent="-342900">
              <a:buFont typeface="Wingdings" panose="05000000000000000000" pitchFamily="2" charset="2"/>
              <a:buChar char="u"/>
            </a:pPr>
            <a:r>
              <a:rPr lang="en-US" altLang="ja-JP" sz="1100" dirty="0">
                <a:latin typeface="+mn-ea"/>
              </a:rPr>
              <a:t>Conformance Mailing List</a:t>
            </a:r>
            <a:endParaRPr lang="ja-JP" altLang="en-US" sz="1100" dirty="0">
              <a:latin typeface="+mn-ea"/>
            </a:endParaRPr>
          </a:p>
          <a:p>
            <a:pPr marL="542925" lvl="0" indent="-342900">
              <a:buFont typeface="Wingdings" panose="05000000000000000000" pitchFamily="2" charset="2"/>
              <a:buChar char="u"/>
            </a:pPr>
            <a:r>
              <a:rPr lang="ja-JP" altLang="en-US" sz="1100" dirty="0">
                <a:latin typeface="+mn-ea"/>
              </a:rPr>
              <a:t>日本</a:t>
            </a:r>
            <a:r>
              <a:rPr lang="en-US" altLang="ja-JP" sz="1100" dirty="0">
                <a:latin typeface="+mn-ea"/>
              </a:rPr>
              <a:t>WG</a:t>
            </a:r>
            <a:r>
              <a:rPr lang="ja-JP" altLang="en-US" sz="1100" dirty="0">
                <a:latin typeface="+mn-ea"/>
              </a:rPr>
              <a:t>のメーリングリスト </a:t>
            </a:r>
            <a:r>
              <a:rPr lang="en-US" altLang="ja-JP" sz="1100" dirty="0">
                <a:latin typeface="+mn-ea"/>
              </a:rPr>
              <a:t>(</a:t>
            </a:r>
            <a:r>
              <a:rPr lang="ja-JP" altLang="en-US" sz="1100" dirty="0">
                <a:latin typeface="+mn-ea"/>
              </a:rPr>
              <a:t>参加方法は裏面</a:t>
            </a:r>
            <a:r>
              <a:rPr lang="en-US" altLang="ja-JP" sz="1100" dirty="0">
                <a:latin typeface="+mn-ea"/>
              </a:rPr>
              <a:t>)</a:t>
            </a:r>
            <a:endParaRPr kumimoji="1" lang="ja-JP" altLang="en-US" sz="2000" dirty="0"/>
          </a:p>
        </p:txBody>
      </p:sp>
      <p:sp>
        <p:nvSpPr>
          <p:cNvPr id="61" name="テキスト ボックス 60">
            <a:extLst>
              <a:ext uri="{FF2B5EF4-FFF2-40B4-BE49-F238E27FC236}">
                <a16:creationId xmlns:a16="http://schemas.microsoft.com/office/drawing/2014/main" id="{4F73278F-A861-44C0-BB72-1472838012E1}"/>
              </a:ext>
            </a:extLst>
          </p:cNvPr>
          <p:cNvSpPr txBox="1"/>
          <p:nvPr/>
        </p:nvSpPr>
        <p:spPr>
          <a:xfrm>
            <a:off x="93653" y="7673685"/>
            <a:ext cx="6642425" cy="307777"/>
          </a:xfrm>
          <a:prstGeom prst="rect">
            <a:avLst/>
          </a:prstGeom>
          <a:noFill/>
        </p:spPr>
        <p:txBody>
          <a:bodyPr wrap="square" rtlCol="0">
            <a:spAutoFit/>
          </a:bodyPr>
          <a:lstStyle/>
          <a:p>
            <a:pPr algn="ctr"/>
            <a:r>
              <a:rPr lang="ja-JP" altLang="en-US" sz="1400" u="sng" dirty="0"/>
              <a:t>一緒に活動しましょう！　</a:t>
            </a:r>
            <a:r>
              <a:rPr kumimoji="1" lang="ja-JP" altLang="en-US" sz="1400" u="sng" dirty="0"/>
              <a:t>まずは、メーリングリスト</a:t>
            </a:r>
            <a:r>
              <a:rPr kumimoji="1" lang="en-US" altLang="ja-JP" sz="1400" u="sng" dirty="0"/>
              <a:t>(ML)</a:t>
            </a:r>
            <a:r>
              <a:rPr kumimoji="1" lang="ja-JP" altLang="en-US" sz="1400" u="sng" dirty="0"/>
              <a:t>に参加して下さい！</a:t>
            </a:r>
          </a:p>
        </p:txBody>
      </p:sp>
      <p:sp>
        <p:nvSpPr>
          <p:cNvPr id="30" name="テキスト ボックス 29">
            <a:extLst>
              <a:ext uri="{FF2B5EF4-FFF2-40B4-BE49-F238E27FC236}">
                <a16:creationId xmlns:a16="http://schemas.microsoft.com/office/drawing/2014/main" id="{0D7E0406-C4BD-4D88-8884-D4AC279FAFB7}"/>
              </a:ext>
            </a:extLst>
          </p:cNvPr>
          <p:cNvSpPr txBox="1"/>
          <p:nvPr/>
        </p:nvSpPr>
        <p:spPr>
          <a:xfrm>
            <a:off x="4613416" y="9231222"/>
            <a:ext cx="2225723" cy="483394"/>
          </a:xfrm>
          <a:prstGeom prst="rightArrow">
            <a:avLst>
              <a:gd name="adj1" fmla="val 63443"/>
              <a:gd name="adj2" fmla="val 50000"/>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lgn="ctr"/>
            <a:r>
              <a:rPr lang="en-US" altLang="ja-JP" sz="1400" u="sng" dirty="0"/>
              <a:t>Japan WG </a:t>
            </a:r>
            <a:r>
              <a:rPr lang="ja-JP" altLang="en-US" sz="1400" u="sng" dirty="0"/>
              <a:t>は裏面 </a:t>
            </a:r>
            <a:endParaRPr kumimoji="1" lang="ja-JP" altLang="en-US" sz="1400" u="sng" dirty="0"/>
          </a:p>
        </p:txBody>
      </p:sp>
      <p:pic>
        <p:nvPicPr>
          <p:cNvPr id="62" name="図 61">
            <a:extLst>
              <a:ext uri="{FF2B5EF4-FFF2-40B4-BE49-F238E27FC236}">
                <a16:creationId xmlns:a16="http://schemas.microsoft.com/office/drawing/2014/main" id="{F1984BA1-D633-4940-9C1A-DFEA05A1F8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9296" y="8130957"/>
            <a:ext cx="961488" cy="1012866"/>
          </a:xfrm>
          <a:prstGeom prst="rect">
            <a:avLst/>
          </a:prstGeom>
        </p:spPr>
      </p:pic>
      <p:sp>
        <p:nvSpPr>
          <p:cNvPr id="25" name="フローチャート: 処理 24">
            <a:extLst>
              <a:ext uri="{FF2B5EF4-FFF2-40B4-BE49-F238E27FC236}">
                <a16:creationId xmlns:a16="http://schemas.microsoft.com/office/drawing/2014/main" id="{646775DC-E0BA-47C9-B69F-00E385ED1846}"/>
              </a:ext>
            </a:extLst>
          </p:cNvPr>
          <p:cNvSpPr/>
          <p:nvPr/>
        </p:nvSpPr>
        <p:spPr>
          <a:xfrm>
            <a:off x="5386388" y="116653"/>
            <a:ext cx="1445487" cy="51525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t>Draft</a:t>
            </a:r>
            <a:r>
              <a:rPr lang="ja-JP" altLang="en-US" sz="1400" dirty="0"/>
              <a:t>版</a:t>
            </a:r>
            <a:endParaRPr lang="en-US" altLang="ja-JP" sz="1400" dirty="0"/>
          </a:p>
          <a:p>
            <a:pPr algn="ctr"/>
            <a:r>
              <a:rPr lang="ja-JP" altLang="en-US" sz="1400" dirty="0"/>
              <a:t>パターン</a:t>
            </a:r>
            <a:r>
              <a:rPr lang="en-US" altLang="ja-JP" sz="1400" dirty="0"/>
              <a:t>:B</a:t>
            </a:r>
          </a:p>
        </p:txBody>
      </p:sp>
      <p:pic>
        <p:nvPicPr>
          <p:cNvPr id="28" name="図 27">
            <a:extLst>
              <a:ext uri="{FF2B5EF4-FFF2-40B4-BE49-F238E27FC236}">
                <a16:creationId xmlns:a16="http://schemas.microsoft.com/office/drawing/2014/main" id="{62D5AE8A-493B-42E7-80FD-960FDDE2A61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46634" y="1091735"/>
            <a:ext cx="1347890" cy="1117330"/>
          </a:xfrm>
          <a:prstGeom prst="rect">
            <a:avLst/>
          </a:prstGeom>
        </p:spPr>
      </p:pic>
      <p:pic>
        <p:nvPicPr>
          <p:cNvPr id="29" name="図 28">
            <a:extLst>
              <a:ext uri="{FF2B5EF4-FFF2-40B4-BE49-F238E27FC236}">
                <a16:creationId xmlns:a16="http://schemas.microsoft.com/office/drawing/2014/main" id="{520C9B28-9766-43CD-B1C7-F260F559F98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16703" y="1845694"/>
            <a:ext cx="746734" cy="746734"/>
          </a:xfrm>
          <a:prstGeom prst="rect">
            <a:avLst/>
          </a:prstGeom>
        </p:spPr>
      </p:pic>
      <p:sp>
        <p:nvSpPr>
          <p:cNvPr id="31" name="テキスト ボックス 30">
            <a:extLst>
              <a:ext uri="{FF2B5EF4-FFF2-40B4-BE49-F238E27FC236}">
                <a16:creationId xmlns:a16="http://schemas.microsoft.com/office/drawing/2014/main" id="{545E83FA-142D-4629-97CA-F07383419A0F}"/>
              </a:ext>
            </a:extLst>
          </p:cNvPr>
          <p:cNvSpPr txBox="1"/>
          <p:nvPr/>
        </p:nvSpPr>
        <p:spPr>
          <a:xfrm>
            <a:off x="4479455" y="2518738"/>
            <a:ext cx="2424265" cy="253916"/>
          </a:xfrm>
          <a:prstGeom prst="rect">
            <a:avLst/>
          </a:prstGeom>
          <a:noFill/>
        </p:spPr>
        <p:txBody>
          <a:bodyPr wrap="square" rtlCol="0">
            <a:spAutoFit/>
          </a:bodyPr>
          <a:lstStyle/>
          <a:p>
            <a:r>
              <a:rPr lang="en-US" altLang="ja-JP" sz="1050" dirty="0">
                <a:hlinkClick r:id="rId9"/>
              </a:rPr>
              <a:t>https://www.openchainproject.org/</a:t>
            </a:r>
            <a:endParaRPr kumimoji="1" lang="ja-JP" altLang="en-US" sz="1050" dirty="0"/>
          </a:p>
        </p:txBody>
      </p:sp>
    </p:spTree>
    <p:extLst>
      <p:ext uri="{BB962C8B-B14F-4D97-AF65-F5344CB8AC3E}">
        <p14:creationId xmlns:p14="http://schemas.microsoft.com/office/powerpoint/2010/main" val="3672349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図 24">
            <a:extLst>
              <a:ext uri="{FF2B5EF4-FFF2-40B4-BE49-F238E27FC236}">
                <a16:creationId xmlns:a16="http://schemas.microsoft.com/office/drawing/2014/main" id="{1843F1DA-1C7A-4199-B967-F173A3D6D0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1181" y="605018"/>
            <a:ext cx="1752381" cy="1114286"/>
          </a:xfrm>
          <a:prstGeom prst="rect">
            <a:avLst/>
          </a:prstGeom>
        </p:spPr>
      </p:pic>
      <p:sp>
        <p:nvSpPr>
          <p:cNvPr id="31" name="フローチャート: 処理 30">
            <a:extLst>
              <a:ext uri="{FF2B5EF4-FFF2-40B4-BE49-F238E27FC236}">
                <a16:creationId xmlns:a16="http://schemas.microsoft.com/office/drawing/2014/main" id="{ECFF2D5B-FC6B-4011-BDF2-AE3E8986DA3D}"/>
              </a:ext>
            </a:extLst>
          </p:cNvPr>
          <p:cNvSpPr/>
          <p:nvPr/>
        </p:nvSpPr>
        <p:spPr>
          <a:xfrm>
            <a:off x="1" y="7332617"/>
            <a:ext cx="6840000" cy="2281646"/>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600" b="1" dirty="0"/>
              <a:t>ML</a:t>
            </a:r>
            <a:r>
              <a:rPr kumimoji="1" lang="ja-JP" altLang="en-US" sz="1600" b="1" dirty="0" err="1"/>
              <a:t>への</a:t>
            </a:r>
            <a:r>
              <a:rPr kumimoji="1" lang="ja-JP" altLang="en-US" sz="1600" b="1" dirty="0"/>
              <a:t>参加方法</a:t>
            </a:r>
            <a:endParaRPr kumimoji="1" lang="en-US" altLang="ja-JP" sz="1600" b="1" dirty="0"/>
          </a:p>
          <a:p>
            <a:pPr marL="228600" indent="-228600">
              <a:buFont typeface="+mj-ea"/>
              <a:buAutoNum type="circleNumDbPlain"/>
            </a:pPr>
            <a:r>
              <a:rPr lang="en-US" altLang="ja-JP" sz="1100" dirty="0"/>
              <a:t> </a:t>
            </a:r>
            <a:r>
              <a:rPr lang="en-US" altLang="ja-JP" sz="1100" u="sng" dirty="0">
                <a:hlinkClick r:id="rId3"/>
              </a:rPr>
              <a:t>https://lists.linuxfoundation.org/mailman/listinfo/openchain-japan-wg</a:t>
            </a:r>
            <a:br>
              <a:rPr lang="en-US" altLang="ja-JP" sz="1100" u="sng" dirty="0"/>
            </a:br>
            <a:r>
              <a:rPr lang="ja-JP" altLang="ja-JP" sz="1100" dirty="0"/>
              <a:t>にアクセスして、メールアドレス等の情報をご登録ください</a:t>
            </a:r>
            <a:r>
              <a:rPr lang="ja-JP" altLang="en-US" sz="1100" dirty="0"/>
              <a:t>．</a:t>
            </a:r>
            <a:endParaRPr lang="ja-JP" altLang="ja-JP" sz="1100" dirty="0"/>
          </a:p>
          <a:p>
            <a:pPr marL="228600" indent="-228600">
              <a:buFont typeface="+mj-ea"/>
              <a:buAutoNum type="circleNumDbPlain"/>
            </a:pPr>
            <a:r>
              <a:rPr lang="ja-JP" altLang="ja-JP" sz="1100" dirty="0"/>
              <a:t>手順</a:t>
            </a:r>
            <a:r>
              <a:rPr lang="ja-JP" altLang="en-US" sz="1100" dirty="0"/>
              <a:t>①</a:t>
            </a:r>
            <a:r>
              <a:rPr lang="ja-JP" altLang="ja-JP" sz="1100" dirty="0"/>
              <a:t>で登録していただいたアドレスに、</a:t>
            </a:r>
            <a:br>
              <a:rPr lang="en-US" altLang="ja-JP" sz="1100" dirty="0"/>
            </a:br>
            <a:r>
              <a:rPr lang="en-US" altLang="ja-JP" sz="1100" b="1" i="1" dirty="0"/>
              <a:t>Your confirmation is required to join the </a:t>
            </a:r>
            <a:r>
              <a:rPr lang="en-US" altLang="ja-JP" sz="1100" b="1" i="1" dirty="0" err="1"/>
              <a:t>Openchain</a:t>
            </a:r>
            <a:r>
              <a:rPr lang="en-US" altLang="ja-JP" sz="1100" b="1" i="1" dirty="0"/>
              <a:t>-japan-</a:t>
            </a:r>
            <a:r>
              <a:rPr lang="en-US" altLang="ja-JP" sz="1100" b="1" i="1" dirty="0" err="1"/>
              <a:t>wg</a:t>
            </a:r>
            <a:r>
              <a:rPr lang="en-US" altLang="ja-JP" sz="1100" b="1" i="1" dirty="0"/>
              <a:t> mailing list</a:t>
            </a:r>
            <a:br>
              <a:rPr lang="en-US" altLang="ja-JP" sz="1100" dirty="0"/>
            </a:br>
            <a:r>
              <a:rPr lang="ja-JP" altLang="ja-JP" sz="1100" dirty="0"/>
              <a:t>という件名のメールが届きます</a:t>
            </a:r>
            <a:r>
              <a:rPr lang="en-US" altLang="ja-JP" sz="1100" dirty="0"/>
              <a:t>. </a:t>
            </a:r>
            <a:endParaRPr lang="ja-JP" altLang="ja-JP" sz="1100" dirty="0"/>
          </a:p>
          <a:p>
            <a:pPr marL="228600" indent="-228600">
              <a:buFont typeface="+mj-ea"/>
              <a:buAutoNum type="circleNumDbPlain"/>
            </a:pPr>
            <a:r>
              <a:rPr lang="ja-JP" altLang="ja-JP" sz="1100" dirty="0"/>
              <a:t>手順</a:t>
            </a:r>
            <a:r>
              <a:rPr lang="en-US" altLang="ja-JP" sz="1100" dirty="0"/>
              <a:t>②</a:t>
            </a:r>
            <a:r>
              <a:rPr lang="ja-JP" altLang="ja-JP" sz="1100" dirty="0"/>
              <a:t>のメールに記載の確認手順を実施してください</a:t>
            </a:r>
            <a:r>
              <a:rPr lang="en-US" altLang="ja-JP" sz="1100" dirty="0"/>
              <a:t>.</a:t>
            </a:r>
          </a:p>
          <a:p>
            <a:pPr marL="228600" indent="-228600">
              <a:buFont typeface="+mj-ea"/>
              <a:buAutoNum type="circleNumDbPlain"/>
            </a:pPr>
            <a:r>
              <a:rPr lang="ja-JP" altLang="en-US" sz="1100" dirty="0"/>
              <a:t>承認</a:t>
            </a:r>
            <a:r>
              <a:rPr lang="ja-JP" altLang="ja-JP" sz="1100" dirty="0"/>
              <a:t>依頼メールが</a:t>
            </a:r>
            <a:r>
              <a:rPr lang="en-US" altLang="ja-JP" sz="1100" dirty="0"/>
              <a:t>ML</a:t>
            </a:r>
            <a:r>
              <a:rPr lang="ja-JP" altLang="ja-JP" sz="1100" dirty="0"/>
              <a:t>管理者に届き、管理者が承認操作を実施します</a:t>
            </a:r>
            <a:r>
              <a:rPr lang="en-US" altLang="ja-JP" sz="1100" dirty="0"/>
              <a:t>.</a:t>
            </a:r>
          </a:p>
          <a:p>
            <a:pPr marL="228600" indent="-228600">
              <a:buFont typeface="+mj-ea"/>
              <a:buAutoNum type="circleNumDbPlain"/>
            </a:pPr>
            <a:r>
              <a:rPr lang="ja-JP" altLang="ja-JP" sz="1100" dirty="0"/>
              <a:t>承認操作が完了しますと</a:t>
            </a:r>
            <a:br>
              <a:rPr lang="en-US" altLang="ja-JP" sz="1100" dirty="0"/>
            </a:br>
            <a:r>
              <a:rPr lang="en-US" altLang="ja-JP" sz="1100" b="1" i="1" dirty="0"/>
              <a:t>Welcome to the “</a:t>
            </a:r>
            <a:r>
              <a:rPr lang="en-US" altLang="ja-JP" sz="1100" b="1" i="1" dirty="0" err="1"/>
              <a:t>Openchain</a:t>
            </a:r>
            <a:r>
              <a:rPr lang="en-US" altLang="ja-JP" sz="1100" b="1" i="1" dirty="0"/>
              <a:t>-japan-</a:t>
            </a:r>
            <a:r>
              <a:rPr lang="en-US" altLang="ja-JP" sz="1100" b="1" i="1" dirty="0" err="1"/>
              <a:t>wg</a:t>
            </a:r>
            <a:r>
              <a:rPr lang="en-US" altLang="ja-JP" sz="1100" b="1" i="1" dirty="0"/>
              <a:t>” mailing list</a:t>
            </a:r>
            <a:br>
              <a:rPr lang="en-US" altLang="ja-JP" sz="1100" dirty="0"/>
            </a:br>
            <a:r>
              <a:rPr lang="ja-JP" altLang="ja-JP" sz="1100" dirty="0"/>
              <a:t>という件名のメールが届きます</a:t>
            </a:r>
            <a:r>
              <a:rPr lang="en-US" altLang="ja-JP" sz="1100" dirty="0"/>
              <a:t>. </a:t>
            </a:r>
            <a:r>
              <a:rPr lang="ja-JP" altLang="en-US" sz="1100" dirty="0"/>
              <a:t>これで完了です．</a:t>
            </a:r>
            <a:endParaRPr lang="en-US" altLang="ja-JP" sz="1100" dirty="0"/>
          </a:p>
          <a:p>
            <a:r>
              <a:rPr lang="ja-JP" altLang="en-US" sz="800" dirty="0"/>
              <a:t>ご注意</a:t>
            </a:r>
          </a:p>
          <a:p>
            <a:r>
              <a:rPr lang="ja-JP" altLang="en-US" sz="800" dirty="0"/>
              <a:t>・手順②のメールが迷惑メールに分類されるケースが散見されます．メールが届かない場合はご確認をお願いします．</a:t>
            </a:r>
          </a:p>
          <a:p>
            <a:r>
              <a:rPr lang="ja-JP" altLang="en-US" sz="800" dirty="0"/>
              <a:t>・手順④の管理者の操作は、不在等の理由でお時間をいただく場合があります．ご不便をお掛けしますがご容赦ください．</a:t>
            </a:r>
          </a:p>
        </p:txBody>
      </p:sp>
      <p:pic>
        <p:nvPicPr>
          <p:cNvPr id="5" name="図 4">
            <a:extLst>
              <a:ext uri="{FF2B5EF4-FFF2-40B4-BE49-F238E27FC236}">
                <a16:creationId xmlns:a16="http://schemas.microsoft.com/office/drawing/2014/main" id="{CA707440-63A7-4A68-A5FC-1818E2B61AB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66224" y="9675228"/>
            <a:ext cx="2147476" cy="225484"/>
          </a:xfrm>
          <a:prstGeom prst="rect">
            <a:avLst/>
          </a:prstGeom>
        </p:spPr>
      </p:pic>
      <p:pic>
        <p:nvPicPr>
          <p:cNvPr id="11" name="図 10">
            <a:extLst>
              <a:ext uri="{FF2B5EF4-FFF2-40B4-BE49-F238E27FC236}">
                <a16:creationId xmlns:a16="http://schemas.microsoft.com/office/drawing/2014/main" id="{AD3F2B6C-A3FB-4A88-93B2-FC4A1C7B0C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25775" y="8416020"/>
            <a:ext cx="961488" cy="1012866"/>
          </a:xfrm>
          <a:prstGeom prst="rect">
            <a:avLst/>
          </a:prstGeom>
        </p:spPr>
      </p:pic>
      <p:sp>
        <p:nvSpPr>
          <p:cNvPr id="21" name="フローチャート: 処理 20">
            <a:extLst>
              <a:ext uri="{FF2B5EF4-FFF2-40B4-BE49-F238E27FC236}">
                <a16:creationId xmlns:a16="http://schemas.microsoft.com/office/drawing/2014/main" id="{E12A9AD0-3E8C-4903-B74C-14F9837F8256}"/>
              </a:ext>
            </a:extLst>
          </p:cNvPr>
          <p:cNvSpPr/>
          <p:nvPr/>
        </p:nvSpPr>
        <p:spPr>
          <a:xfrm>
            <a:off x="0" y="0"/>
            <a:ext cx="6840000" cy="691061"/>
          </a:xfrm>
          <a:prstGeom prst="flowChartProcess">
            <a:avLst/>
          </a:prstGeom>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solidFill>
                  <a:schemeClr val="tx1"/>
                </a:solidFill>
              </a:rPr>
              <a:t>The Linux Foundation</a:t>
            </a:r>
            <a:endParaRPr lang="en-US" altLang="ja-JP" dirty="0">
              <a:solidFill>
                <a:schemeClr val="tx1"/>
              </a:solidFill>
            </a:endParaRPr>
          </a:p>
          <a:p>
            <a:pPr algn="ctr"/>
            <a:r>
              <a:rPr kumimoji="1" lang="en-US" altLang="ja-JP" dirty="0" err="1">
                <a:solidFill>
                  <a:schemeClr val="tx1"/>
                </a:solidFill>
              </a:rPr>
              <a:t>OpenChain</a:t>
            </a:r>
            <a:r>
              <a:rPr kumimoji="1" lang="en-US" altLang="ja-JP" dirty="0">
                <a:solidFill>
                  <a:schemeClr val="tx1"/>
                </a:solidFill>
              </a:rPr>
              <a:t> Project and </a:t>
            </a:r>
            <a:r>
              <a:rPr kumimoji="1" lang="en-US" altLang="ja-JP" b="1" u="sng" dirty="0">
                <a:solidFill>
                  <a:schemeClr val="tx1"/>
                </a:solidFill>
              </a:rPr>
              <a:t>Japan WG</a:t>
            </a:r>
          </a:p>
        </p:txBody>
      </p:sp>
      <p:pic>
        <p:nvPicPr>
          <p:cNvPr id="7" name="Shape 53">
            <a:extLst>
              <a:ext uri="{FF2B5EF4-FFF2-40B4-BE49-F238E27FC236}">
                <a16:creationId xmlns:a16="http://schemas.microsoft.com/office/drawing/2014/main" id="{740E5A53-C12F-42B7-BD46-ED849C0410B4}"/>
              </a:ext>
            </a:extLst>
          </p:cNvPr>
          <p:cNvPicPr preferRelativeResize="0"/>
          <p:nvPr/>
        </p:nvPicPr>
        <p:blipFill rotWithShape="1">
          <a:blip r:embed="rId6">
            <a:alphaModFix/>
          </a:blip>
          <a:srcRect/>
          <a:stretch/>
        </p:blipFill>
        <p:spPr>
          <a:xfrm>
            <a:off x="284473" y="118497"/>
            <a:ext cx="836947" cy="464971"/>
          </a:xfrm>
          <a:prstGeom prst="rect">
            <a:avLst/>
          </a:prstGeom>
          <a:noFill/>
          <a:ln>
            <a:noFill/>
          </a:ln>
        </p:spPr>
      </p:pic>
      <p:sp>
        <p:nvSpPr>
          <p:cNvPr id="26" name="フローチャート: 処理 25">
            <a:extLst>
              <a:ext uri="{FF2B5EF4-FFF2-40B4-BE49-F238E27FC236}">
                <a16:creationId xmlns:a16="http://schemas.microsoft.com/office/drawing/2014/main" id="{D8EBF979-130F-4766-8F0E-9DAA34A01312}"/>
              </a:ext>
            </a:extLst>
          </p:cNvPr>
          <p:cNvSpPr/>
          <p:nvPr/>
        </p:nvSpPr>
        <p:spPr>
          <a:xfrm>
            <a:off x="0" y="800245"/>
            <a:ext cx="4821864" cy="1710123"/>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600" b="1" dirty="0"/>
              <a:t>Japan WG</a:t>
            </a:r>
            <a:r>
              <a:rPr kumimoji="1" lang="ja-JP" altLang="en-US" sz="1600" dirty="0"/>
              <a:t>って？</a:t>
            </a:r>
            <a:endParaRPr kumimoji="1" lang="en-US" altLang="ja-JP" sz="1600" dirty="0"/>
          </a:p>
          <a:p>
            <a:r>
              <a:rPr lang="ja-JP" altLang="en-US" sz="1100" dirty="0"/>
              <a:t>日本でもコンプライアンスは重要という課題意識の、以下のようなモチベーションで設立した</a:t>
            </a:r>
            <a:r>
              <a:rPr lang="en-US" altLang="ja-JP" sz="1100" dirty="0"/>
              <a:t>Working Group</a:t>
            </a:r>
            <a:r>
              <a:rPr lang="ja-JP" altLang="en-US" sz="1100" dirty="0" err="1"/>
              <a:t>です</a:t>
            </a:r>
            <a:r>
              <a:rPr lang="en-US" altLang="ja-JP" sz="1100" dirty="0"/>
              <a:t>.</a:t>
            </a:r>
          </a:p>
          <a:p>
            <a:r>
              <a:rPr lang="ja-JP" altLang="en-US" sz="1100" dirty="0"/>
              <a:t>・日本でコンプライアンスの意識を高めよう！</a:t>
            </a:r>
          </a:p>
          <a:p>
            <a:r>
              <a:rPr lang="ja-JP" altLang="en-US" sz="1100" dirty="0"/>
              <a:t>・日本からアジアに向かってコンプライアンスの意識を高めよう！</a:t>
            </a:r>
          </a:p>
          <a:p>
            <a:r>
              <a:rPr lang="ja-JP" altLang="en-US" sz="1100" dirty="0"/>
              <a:t>・コンプライアンスに対する課題に関して情報交換しよう！</a:t>
            </a:r>
          </a:p>
          <a:p>
            <a:r>
              <a:rPr lang="ja-JP" altLang="en-US" sz="1100" dirty="0"/>
              <a:t>・日本語で議論が出来る場を設けよう！</a:t>
            </a:r>
            <a:endParaRPr lang="en-US" altLang="ja-JP" sz="1100" dirty="0"/>
          </a:p>
          <a:p>
            <a:endParaRPr lang="en-US" altLang="ja-JP" sz="1100" dirty="0"/>
          </a:p>
          <a:p>
            <a:r>
              <a:rPr lang="ja-JP" altLang="en-US" sz="1100" dirty="0"/>
              <a:t>賛同して頂ける参加者を募集中</a:t>
            </a:r>
            <a:r>
              <a:rPr lang="en-US" altLang="ja-JP" sz="1100" dirty="0"/>
              <a:t>.</a:t>
            </a:r>
            <a:endParaRPr kumimoji="1" lang="ja-JP" altLang="en-US" dirty="0"/>
          </a:p>
        </p:txBody>
      </p:sp>
      <p:sp>
        <p:nvSpPr>
          <p:cNvPr id="28" name="テキスト ボックス 27">
            <a:extLst>
              <a:ext uri="{FF2B5EF4-FFF2-40B4-BE49-F238E27FC236}">
                <a16:creationId xmlns:a16="http://schemas.microsoft.com/office/drawing/2014/main" id="{DB733CDB-9111-40FA-A721-698F821A0765}"/>
              </a:ext>
            </a:extLst>
          </p:cNvPr>
          <p:cNvSpPr txBox="1"/>
          <p:nvPr/>
        </p:nvSpPr>
        <p:spPr>
          <a:xfrm>
            <a:off x="1579419" y="2528111"/>
            <a:ext cx="5156660" cy="253916"/>
          </a:xfrm>
          <a:prstGeom prst="rect">
            <a:avLst/>
          </a:prstGeom>
          <a:noFill/>
        </p:spPr>
        <p:txBody>
          <a:bodyPr wrap="square" rtlCol="0">
            <a:spAutoFit/>
          </a:bodyPr>
          <a:lstStyle/>
          <a:p>
            <a:r>
              <a:rPr lang="en-US" altLang="ja-JP" sz="1050" dirty="0">
                <a:hlinkClick r:id="rId7"/>
              </a:rPr>
              <a:t>https://wiki.linuxfoundation.org/openchain/openchain-japanese-working-group</a:t>
            </a:r>
            <a:endParaRPr kumimoji="1" lang="ja-JP" altLang="en-US" sz="1050" dirty="0"/>
          </a:p>
        </p:txBody>
      </p:sp>
      <p:sp>
        <p:nvSpPr>
          <p:cNvPr id="29" name="フローチャート: 処理 28">
            <a:extLst>
              <a:ext uri="{FF2B5EF4-FFF2-40B4-BE49-F238E27FC236}">
                <a16:creationId xmlns:a16="http://schemas.microsoft.com/office/drawing/2014/main" id="{274077B5-CC18-425F-913A-26F3345ADB9A}"/>
              </a:ext>
            </a:extLst>
          </p:cNvPr>
          <p:cNvSpPr/>
          <p:nvPr/>
        </p:nvSpPr>
        <p:spPr>
          <a:xfrm>
            <a:off x="2089476" y="2941312"/>
            <a:ext cx="4750524" cy="1861966"/>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600" b="1" dirty="0"/>
              <a:t>Japan WG</a:t>
            </a:r>
            <a:r>
              <a:rPr kumimoji="1" lang="ja-JP" altLang="en-US" sz="1600" b="1" dirty="0"/>
              <a:t>活動状況</a:t>
            </a:r>
            <a:endParaRPr kumimoji="1" lang="en-US" altLang="ja-JP" sz="1600" b="1" dirty="0"/>
          </a:p>
          <a:p>
            <a:r>
              <a:rPr lang="en-US" altLang="ja-JP" sz="1100" dirty="0"/>
              <a:t>Japan WG</a:t>
            </a:r>
            <a:r>
              <a:rPr lang="ja-JP" altLang="en-US" sz="1100" dirty="0"/>
              <a:t>では、メーリングリストでの議論や、定期的にミーティングを</a:t>
            </a:r>
            <a:br>
              <a:rPr lang="en-US" altLang="ja-JP" sz="1100" dirty="0"/>
            </a:br>
            <a:r>
              <a:rPr lang="ja-JP" altLang="en-US" sz="1100" dirty="0"/>
              <a:t>開いて情報交換を実施中です</a:t>
            </a:r>
            <a:r>
              <a:rPr lang="en-US" altLang="ja-JP" sz="1100" dirty="0"/>
              <a:t>.</a:t>
            </a:r>
          </a:p>
          <a:p>
            <a:r>
              <a:rPr lang="ja-JP" altLang="en-US" sz="1100" dirty="0"/>
              <a:t>第</a:t>
            </a:r>
            <a:r>
              <a:rPr lang="en-US" altLang="ja-JP" sz="1100" dirty="0"/>
              <a:t>1</a:t>
            </a:r>
            <a:r>
              <a:rPr lang="ja-JP" altLang="en-US" sz="1100" dirty="0"/>
              <a:t>回 ミーティング </a:t>
            </a:r>
            <a:r>
              <a:rPr lang="en-US" altLang="ja-JP" sz="1100" dirty="0"/>
              <a:t>‘17/12 </a:t>
            </a:r>
            <a:r>
              <a:rPr lang="ja-JP" altLang="en-US" sz="1100" dirty="0"/>
              <a:t>＠ソニー本社クリエイティブラウンジ </a:t>
            </a:r>
            <a:r>
              <a:rPr lang="en-US" altLang="ja-JP" sz="1100" dirty="0"/>
              <a:t>(</a:t>
            </a:r>
            <a:r>
              <a:rPr lang="ja-JP" altLang="en-US" sz="1100" dirty="0"/>
              <a:t>品川</a:t>
            </a:r>
            <a:r>
              <a:rPr lang="en-US" altLang="ja-JP" sz="1100" dirty="0"/>
              <a:t>)</a:t>
            </a:r>
            <a:endParaRPr lang="ja-JP" altLang="en-US" sz="1100" dirty="0"/>
          </a:p>
          <a:p>
            <a:r>
              <a:rPr lang="ja-JP" altLang="en-US" sz="1100" dirty="0"/>
              <a:t>第</a:t>
            </a:r>
            <a:r>
              <a:rPr lang="en-US" altLang="ja-JP" sz="1100" dirty="0"/>
              <a:t>2</a:t>
            </a:r>
            <a:r>
              <a:rPr lang="ja-JP" altLang="en-US" sz="1100" dirty="0"/>
              <a:t>回 ミーティング </a:t>
            </a:r>
            <a:r>
              <a:rPr lang="en-US" altLang="ja-JP" sz="1100" dirty="0"/>
              <a:t>'18/2  @</a:t>
            </a:r>
            <a:r>
              <a:rPr lang="ja-JP" altLang="en-US" sz="1100" dirty="0"/>
              <a:t>日立品川オフィス </a:t>
            </a:r>
            <a:r>
              <a:rPr lang="en-US" altLang="ja-JP" sz="1100" dirty="0"/>
              <a:t>(</a:t>
            </a:r>
            <a:r>
              <a:rPr lang="ja-JP" altLang="en-US" sz="1100" dirty="0"/>
              <a:t>品川</a:t>
            </a:r>
            <a:r>
              <a:rPr lang="en-US" altLang="ja-JP" sz="1100" dirty="0"/>
              <a:t>)</a:t>
            </a:r>
            <a:endParaRPr lang="ja-JP" altLang="en-US" sz="1100" dirty="0"/>
          </a:p>
          <a:p>
            <a:r>
              <a:rPr lang="ja-JP" altLang="en-US" sz="1100" dirty="0"/>
              <a:t>第</a:t>
            </a:r>
            <a:r>
              <a:rPr lang="en-US" altLang="ja-JP" sz="1100" dirty="0"/>
              <a:t>3</a:t>
            </a:r>
            <a:r>
              <a:rPr lang="ja-JP" altLang="en-US" sz="1100" dirty="0"/>
              <a:t>回 ミーティング </a:t>
            </a:r>
            <a:r>
              <a:rPr lang="en-US" altLang="ja-JP" sz="1100" dirty="0"/>
              <a:t>'18/4  </a:t>
            </a:r>
            <a:r>
              <a:rPr lang="ja-JP" altLang="en-US" sz="1100" dirty="0"/>
              <a:t>＠パナソニック </a:t>
            </a:r>
            <a:r>
              <a:rPr lang="en-US" altLang="ja-JP" sz="1100" dirty="0"/>
              <a:t>Wonder Lab Osaka (</a:t>
            </a:r>
            <a:r>
              <a:rPr lang="ja-JP" altLang="en-US" sz="1100" dirty="0"/>
              <a:t>大阪</a:t>
            </a:r>
            <a:r>
              <a:rPr lang="en-US" altLang="ja-JP" sz="1100" dirty="0"/>
              <a:t>)</a:t>
            </a:r>
            <a:endParaRPr lang="ja-JP" altLang="en-US" sz="1100" dirty="0"/>
          </a:p>
          <a:p>
            <a:r>
              <a:rPr lang="ja-JP" altLang="en-US" sz="1100" dirty="0"/>
              <a:t>第</a:t>
            </a:r>
            <a:r>
              <a:rPr lang="en-US" altLang="ja-JP" sz="1100" dirty="0"/>
              <a:t>4</a:t>
            </a:r>
            <a:r>
              <a:rPr lang="ja-JP" altLang="en-US" sz="1100" dirty="0"/>
              <a:t>回 ミーティング </a:t>
            </a:r>
            <a:r>
              <a:rPr lang="en-US" altLang="ja-JP" sz="1100" dirty="0"/>
              <a:t>'18/6  </a:t>
            </a:r>
            <a:r>
              <a:rPr lang="ja-JP" altLang="en-US" sz="1100" dirty="0"/>
              <a:t>＠トヨタ自動車名古屋オフィス </a:t>
            </a:r>
            <a:r>
              <a:rPr lang="en-US" altLang="ja-JP" sz="1100" dirty="0"/>
              <a:t>(</a:t>
            </a:r>
            <a:r>
              <a:rPr lang="ja-JP" altLang="en-US" sz="1100" dirty="0"/>
              <a:t>名古屋</a:t>
            </a:r>
            <a:r>
              <a:rPr lang="en-US" altLang="ja-JP" sz="1100" dirty="0"/>
              <a:t>)</a:t>
            </a:r>
            <a:endParaRPr lang="ja-JP" altLang="en-US" sz="1100" dirty="0"/>
          </a:p>
          <a:p>
            <a:r>
              <a:rPr lang="en-US" altLang="ja-JP" sz="1100" dirty="0"/>
              <a:t>...</a:t>
            </a:r>
          </a:p>
          <a:p>
            <a:r>
              <a:rPr lang="ja-JP" altLang="en-US" sz="1100" dirty="0"/>
              <a:t>活動状況は、</a:t>
            </a:r>
            <a:r>
              <a:rPr lang="en-US" altLang="ja-JP" sz="1100" dirty="0"/>
              <a:t>Japan WG</a:t>
            </a:r>
            <a:r>
              <a:rPr lang="ja-JP" altLang="en-US" sz="1100" dirty="0"/>
              <a:t>の</a:t>
            </a:r>
            <a:r>
              <a:rPr lang="en-US" altLang="ja-JP" sz="1100" dirty="0"/>
              <a:t>Wiki</a:t>
            </a:r>
            <a:r>
              <a:rPr lang="ja-JP" altLang="en-US" sz="1100" dirty="0"/>
              <a:t>に纏めていますので、ご参照ください</a:t>
            </a:r>
            <a:r>
              <a:rPr lang="en-US" altLang="ja-JP" sz="1100" dirty="0"/>
              <a:t>.</a:t>
            </a:r>
            <a:endParaRPr kumimoji="1" lang="ja-JP" altLang="en-US" sz="1100" dirty="0"/>
          </a:p>
        </p:txBody>
      </p:sp>
      <p:sp>
        <p:nvSpPr>
          <p:cNvPr id="30" name="テキスト ボックス 29">
            <a:extLst>
              <a:ext uri="{FF2B5EF4-FFF2-40B4-BE49-F238E27FC236}">
                <a16:creationId xmlns:a16="http://schemas.microsoft.com/office/drawing/2014/main" id="{0D7E0406-C4BD-4D88-8884-D4AC279FAFB7}"/>
              </a:ext>
            </a:extLst>
          </p:cNvPr>
          <p:cNvSpPr txBox="1"/>
          <p:nvPr/>
        </p:nvSpPr>
        <p:spPr>
          <a:xfrm>
            <a:off x="93653" y="7054393"/>
            <a:ext cx="6642425" cy="307777"/>
          </a:xfrm>
          <a:prstGeom prst="rect">
            <a:avLst/>
          </a:prstGeom>
          <a:noFill/>
        </p:spPr>
        <p:txBody>
          <a:bodyPr wrap="square" rtlCol="0">
            <a:spAutoFit/>
          </a:bodyPr>
          <a:lstStyle/>
          <a:p>
            <a:pPr algn="ctr"/>
            <a:r>
              <a:rPr lang="ja-JP" altLang="en-US" sz="1400" u="sng" dirty="0"/>
              <a:t>一緒に活動しましょう！　</a:t>
            </a:r>
            <a:r>
              <a:rPr kumimoji="1" lang="ja-JP" altLang="en-US" sz="1400" u="sng" dirty="0"/>
              <a:t>まずは、メーリングリスト</a:t>
            </a:r>
            <a:r>
              <a:rPr kumimoji="1" lang="en-US" altLang="ja-JP" sz="1400" u="sng" dirty="0"/>
              <a:t>(ML)</a:t>
            </a:r>
            <a:r>
              <a:rPr kumimoji="1" lang="ja-JP" altLang="en-US" sz="1400" u="sng" dirty="0"/>
              <a:t>に参加して下さい！</a:t>
            </a:r>
          </a:p>
        </p:txBody>
      </p:sp>
      <p:pic>
        <p:nvPicPr>
          <p:cNvPr id="32" name="図 31">
            <a:extLst>
              <a:ext uri="{FF2B5EF4-FFF2-40B4-BE49-F238E27FC236}">
                <a16:creationId xmlns:a16="http://schemas.microsoft.com/office/drawing/2014/main" id="{233F546B-FF86-4A31-A220-839A7503C91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12793" y="7408475"/>
            <a:ext cx="1008000" cy="1008000"/>
          </a:xfrm>
          <a:prstGeom prst="rect">
            <a:avLst/>
          </a:prstGeom>
        </p:spPr>
      </p:pic>
      <p:pic>
        <p:nvPicPr>
          <p:cNvPr id="34" name="図 33">
            <a:extLst>
              <a:ext uri="{FF2B5EF4-FFF2-40B4-BE49-F238E27FC236}">
                <a16:creationId xmlns:a16="http://schemas.microsoft.com/office/drawing/2014/main" id="{64F47E7C-658F-4406-9EE6-004F1B74232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49267" y="3814440"/>
            <a:ext cx="1656000" cy="1106070"/>
          </a:xfrm>
          <a:prstGeom prst="rect">
            <a:avLst/>
          </a:prstGeom>
          <a:ln>
            <a:solidFill>
              <a:schemeClr val="accent1"/>
            </a:solidFill>
          </a:ln>
        </p:spPr>
      </p:pic>
      <p:pic>
        <p:nvPicPr>
          <p:cNvPr id="38" name="図 37">
            <a:extLst>
              <a:ext uri="{FF2B5EF4-FFF2-40B4-BE49-F238E27FC236}">
                <a16:creationId xmlns:a16="http://schemas.microsoft.com/office/drawing/2014/main" id="{84A95467-78EC-4C89-85D0-019176E39640}"/>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52155" y="2849803"/>
            <a:ext cx="1656000" cy="931500"/>
          </a:xfrm>
          <a:prstGeom prst="rect">
            <a:avLst/>
          </a:prstGeom>
          <a:ln>
            <a:solidFill>
              <a:schemeClr val="accent1"/>
            </a:solidFill>
          </a:ln>
        </p:spPr>
      </p:pic>
      <p:sp>
        <p:nvSpPr>
          <p:cNvPr id="33" name="フローチャート: 処理 32">
            <a:extLst>
              <a:ext uri="{FF2B5EF4-FFF2-40B4-BE49-F238E27FC236}">
                <a16:creationId xmlns:a16="http://schemas.microsoft.com/office/drawing/2014/main" id="{123070BB-EC58-4823-ABDC-DF05EEBCE40D}"/>
              </a:ext>
            </a:extLst>
          </p:cNvPr>
          <p:cNvSpPr/>
          <p:nvPr/>
        </p:nvSpPr>
        <p:spPr>
          <a:xfrm>
            <a:off x="0" y="5084478"/>
            <a:ext cx="4750524" cy="1861966"/>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600" b="1" dirty="0"/>
              <a:t>Japan WG</a:t>
            </a:r>
            <a:r>
              <a:rPr kumimoji="1" lang="ja-JP" altLang="en-US" sz="1600" b="1" dirty="0" err="1"/>
              <a:t>での</a:t>
            </a:r>
            <a:r>
              <a:rPr kumimoji="1" lang="ja-JP" altLang="en-US" sz="1600" b="1" dirty="0"/>
              <a:t>活動内容</a:t>
            </a:r>
            <a:r>
              <a:rPr kumimoji="1" lang="en-US" altLang="ja-JP" sz="1600" b="1" dirty="0"/>
              <a:t>(</a:t>
            </a:r>
            <a:r>
              <a:rPr kumimoji="1" lang="ja-JP" altLang="en-US" sz="1600" b="1" dirty="0"/>
              <a:t>一部</a:t>
            </a:r>
            <a:r>
              <a:rPr kumimoji="1" lang="en-US" altLang="ja-JP" sz="1600" b="1" dirty="0"/>
              <a:t>)</a:t>
            </a:r>
          </a:p>
          <a:p>
            <a:pPr marL="171450" indent="-171450">
              <a:buFont typeface="Wingdings" panose="05000000000000000000" pitchFamily="2" charset="2"/>
              <a:buChar char="u"/>
            </a:pPr>
            <a:r>
              <a:rPr lang="en-US" altLang="ja-JP" sz="1100" dirty="0" err="1"/>
              <a:t>OpenChain</a:t>
            </a:r>
            <a:r>
              <a:rPr lang="en-US" altLang="ja-JP" sz="1100" dirty="0"/>
              <a:t> </a:t>
            </a:r>
            <a:r>
              <a:rPr lang="ja-JP" altLang="en-US" sz="1100" dirty="0"/>
              <a:t>仕様に関する意見交換</a:t>
            </a:r>
            <a:endParaRPr lang="en-US" altLang="ja-JP" sz="1100" dirty="0"/>
          </a:p>
          <a:p>
            <a:pPr marL="628650" lvl="1" indent="-171450">
              <a:buFont typeface="Wingdings" panose="05000000000000000000" pitchFamily="2" charset="2"/>
              <a:buChar char="ü"/>
            </a:pPr>
            <a:r>
              <a:rPr lang="en-US" altLang="ja-JP" sz="1100" dirty="0" err="1"/>
              <a:t>OpenChain</a:t>
            </a:r>
            <a:r>
              <a:rPr lang="ja-JP" altLang="en-US" sz="1100" dirty="0"/>
              <a:t>の仕様に関して、疑問点を質問したい．</a:t>
            </a:r>
            <a:endParaRPr lang="en-US" altLang="ja-JP" sz="1100" dirty="0"/>
          </a:p>
          <a:p>
            <a:pPr marL="628650" lvl="1" indent="-171450">
              <a:buFont typeface="Wingdings" panose="05000000000000000000" pitchFamily="2" charset="2"/>
              <a:buChar char="ü"/>
            </a:pPr>
            <a:r>
              <a:rPr lang="en-US" altLang="ja-JP" sz="1100" dirty="0" err="1"/>
              <a:t>OpenChain</a:t>
            </a:r>
            <a:r>
              <a:rPr lang="ja-JP" altLang="en-US" sz="1100" dirty="0"/>
              <a:t>の仕様に関して、改善点を提案したい．</a:t>
            </a:r>
            <a:endParaRPr lang="en-US" altLang="ja-JP" sz="1100" dirty="0"/>
          </a:p>
          <a:p>
            <a:pPr lvl="1"/>
            <a:r>
              <a:rPr lang="ja-JP" altLang="en-US" sz="1100" dirty="0"/>
              <a:t>←</a:t>
            </a:r>
            <a:r>
              <a:rPr lang="en-US" altLang="ja-JP" sz="1100" dirty="0"/>
              <a:t>Japan WG</a:t>
            </a:r>
            <a:r>
              <a:rPr lang="ja-JP" altLang="en-US" sz="1100" dirty="0"/>
              <a:t>から質問、提案を実施しました．</a:t>
            </a:r>
            <a:endParaRPr lang="en-US" altLang="ja-JP" sz="1100" dirty="0"/>
          </a:p>
          <a:p>
            <a:endParaRPr lang="en-US" altLang="ja-JP" sz="700" dirty="0"/>
          </a:p>
          <a:p>
            <a:pPr marL="171450" indent="-171450">
              <a:buFont typeface="Wingdings" panose="05000000000000000000" pitchFamily="2" charset="2"/>
              <a:buChar char="u"/>
            </a:pPr>
            <a:r>
              <a:rPr lang="en-US" altLang="ja-JP" sz="1100" dirty="0" err="1"/>
              <a:t>JapanWG</a:t>
            </a:r>
            <a:r>
              <a:rPr lang="ja-JP" altLang="en-US" sz="1100" dirty="0"/>
              <a:t>内の情報共有</a:t>
            </a:r>
          </a:p>
          <a:p>
            <a:pPr marL="628650" lvl="1" indent="-171450">
              <a:buFont typeface="Wingdings" panose="05000000000000000000" pitchFamily="2" charset="2"/>
              <a:buChar char="ü"/>
            </a:pPr>
            <a:r>
              <a:rPr lang="ja-JP" altLang="en-US" sz="1100" dirty="0"/>
              <a:t>ライトニングトーク形式で情報共有を実施</a:t>
            </a:r>
            <a:endParaRPr lang="en-US" altLang="ja-JP" sz="1100" dirty="0"/>
          </a:p>
          <a:p>
            <a:pPr marL="1085850" lvl="2" indent="-171450">
              <a:buFont typeface="Arial" panose="020B0604020202020204" pitchFamily="34" charset="0"/>
              <a:buChar char="•"/>
            </a:pPr>
            <a:r>
              <a:rPr lang="ja-JP" altLang="en-US" sz="1100" dirty="0"/>
              <a:t>各社のコンプライアンス体制</a:t>
            </a:r>
            <a:endParaRPr lang="en-US" altLang="ja-JP" sz="1100" dirty="0"/>
          </a:p>
          <a:p>
            <a:pPr marL="1085850" lvl="2" indent="-171450">
              <a:buFont typeface="Arial" panose="020B0604020202020204" pitchFamily="34" charset="0"/>
              <a:buChar char="•"/>
            </a:pPr>
            <a:r>
              <a:rPr lang="ja-JP" altLang="en-US" sz="1100" dirty="0"/>
              <a:t>各社のコンプライアンス教育</a:t>
            </a:r>
            <a:endParaRPr lang="en-US" altLang="ja-JP" sz="1100" dirty="0"/>
          </a:p>
        </p:txBody>
      </p:sp>
      <p:pic>
        <p:nvPicPr>
          <p:cNvPr id="35" name="図 34">
            <a:extLst>
              <a:ext uri="{FF2B5EF4-FFF2-40B4-BE49-F238E27FC236}">
                <a16:creationId xmlns:a16="http://schemas.microsoft.com/office/drawing/2014/main" id="{446CF1B0-B8BA-4CD0-B5DB-40587D27393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115335" y="5359868"/>
            <a:ext cx="1447619" cy="1200000"/>
          </a:xfrm>
          <a:prstGeom prst="rect">
            <a:avLst/>
          </a:prstGeom>
        </p:spPr>
      </p:pic>
      <p:pic>
        <p:nvPicPr>
          <p:cNvPr id="19" name="図 18">
            <a:extLst>
              <a:ext uri="{FF2B5EF4-FFF2-40B4-BE49-F238E27FC236}">
                <a16:creationId xmlns:a16="http://schemas.microsoft.com/office/drawing/2014/main" id="{44B5ABBE-70B2-4562-95B9-8F9DB181B75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423371" y="1568731"/>
            <a:ext cx="1008000" cy="1008000"/>
          </a:xfrm>
          <a:prstGeom prst="rect">
            <a:avLst/>
          </a:prstGeom>
        </p:spPr>
      </p:pic>
      <p:sp>
        <p:nvSpPr>
          <p:cNvPr id="22" name="テキスト ボックス 21">
            <a:extLst>
              <a:ext uri="{FF2B5EF4-FFF2-40B4-BE49-F238E27FC236}">
                <a16:creationId xmlns:a16="http://schemas.microsoft.com/office/drawing/2014/main" id="{0F4369B4-7759-4A90-B264-D998AA8D51BC}"/>
              </a:ext>
            </a:extLst>
          </p:cNvPr>
          <p:cNvSpPr txBox="1"/>
          <p:nvPr/>
        </p:nvSpPr>
        <p:spPr>
          <a:xfrm>
            <a:off x="6180011" y="9688635"/>
            <a:ext cx="651866" cy="215444"/>
          </a:xfrm>
          <a:prstGeom prst="rect">
            <a:avLst/>
          </a:prstGeom>
          <a:noFill/>
        </p:spPr>
        <p:txBody>
          <a:bodyPr wrap="square" rtlCol="0">
            <a:spAutoFit/>
          </a:bodyPr>
          <a:lstStyle/>
          <a:p>
            <a:pPr marL="0" lvl="1"/>
            <a:r>
              <a:rPr lang="en-US" altLang="ja-JP" sz="800"/>
              <a:t>2018.6.29</a:t>
            </a:r>
            <a:endParaRPr kumimoji="1" lang="ja-JP" altLang="en-US" sz="800" dirty="0"/>
          </a:p>
        </p:txBody>
      </p:sp>
      <p:sp>
        <p:nvSpPr>
          <p:cNvPr id="23" name="フローチャート: 処理 22">
            <a:extLst>
              <a:ext uri="{FF2B5EF4-FFF2-40B4-BE49-F238E27FC236}">
                <a16:creationId xmlns:a16="http://schemas.microsoft.com/office/drawing/2014/main" id="{1FA50B3F-B0FD-4424-8C92-B4F111F79BD8}"/>
              </a:ext>
            </a:extLst>
          </p:cNvPr>
          <p:cNvSpPr/>
          <p:nvPr/>
        </p:nvSpPr>
        <p:spPr>
          <a:xfrm>
            <a:off x="5386388" y="116653"/>
            <a:ext cx="1445487" cy="51525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t>Draft</a:t>
            </a:r>
            <a:r>
              <a:rPr lang="ja-JP" altLang="en-US" sz="1400" dirty="0"/>
              <a:t>版</a:t>
            </a:r>
            <a:endParaRPr lang="en-US" altLang="ja-JP" sz="1400" dirty="0"/>
          </a:p>
          <a:p>
            <a:pPr algn="ctr"/>
            <a:r>
              <a:rPr lang="ja-JP" altLang="en-US" sz="1400" dirty="0"/>
              <a:t>パターン</a:t>
            </a:r>
            <a:r>
              <a:rPr lang="en-US" altLang="ja-JP" sz="1400" dirty="0"/>
              <a:t>:B</a:t>
            </a:r>
          </a:p>
        </p:txBody>
      </p:sp>
    </p:spTree>
    <p:extLst>
      <p:ext uri="{BB962C8B-B14F-4D97-AF65-F5344CB8AC3E}">
        <p14:creationId xmlns:p14="http://schemas.microsoft.com/office/powerpoint/2010/main" val="63876183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220</TotalTime>
  <Words>366</Words>
  <Application>Microsoft Office PowerPoint</Application>
  <PresentationFormat>A4 210 x 297 mm</PresentationFormat>
  <Paragraphs>77</Paragraphs>
  <Slides>2</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vt:i4>
      </vt:variant>
    </vt:vector>
  </HeadingPairs>
  <TitlesOfParts>
    <vt:vector size="7" baseType="lpstr">
      <vt:lpstr>游ゴシック</vt:lpstr>
      <vt:lpstr>游ゴシック Light</vt:lpstr>
      <vt:lpstr>Arial</vt:lpstr>
      <vt:lpstr>Wingdings</vt:lpstr>
      <vt:lpstr>Office テーマ</vt:lpstr>
      <vt:lpstr>PowerPoint プレゼンテーション</vt:lpstr>
      <vt:lpstr>PowerPoint プレゼンテーション</vt:lpstr>
    </vt:vector>
  </TitlesOfParts>
  <Company>(株)日立製作所</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野村祐治 / NOMURA，YUUJI</dc:creator>
  <cp:lastModifiedBy>今田律夫 / IMADA，NOBUO</cp:lastModifiedBy>
  <cp:revision>31</cp:revision>
  <cp:lastPrinted>2018-06-08T00:58:13Z</cp:lastPrinted>
  <dcterms:created xsi:type="dcterms:W3CDTF">2018-05-25T04:02:46Z</dcterms:created>
  <dcterms:modified xsi:type="dcterms:W3CDTF">2018-07-30T02:04:20Z</dcterms:modified>
</cp:coreProperties>
</file>