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1" r:id="rId3"/>
    <p:sldMasterId id="2147483686" r:id="rId4"/>
    <p:sldMasterId id="2147483692" r:id="rId5"/>
    <p:sldMasterId id="2147483697" r:id="rId6"/>
    <p:sldMasterId id="2147483717" r:id="rId7"/>
    <p:sldMasterId id="2147483733" r:id="rId8"/>
    <p:sldMasterId id="2147483752" r:id="rId9"/>
  </p:sldMasterIdLst>
  <p:notesMasterIdLst>
    <p:notesMasterId r:id="rId19"/>
  </p:notesMasterIdLst>
  <p:sldIdLst>
    <p:sldId id="338" r:id="rId10"/>
    <p:sldId id="340" r:id="rId11"/>
    <p:sldId id="398" r:id="rId12"/>
    <p:sldId id="409" r:id="rId13"/>
    <p:sldId id="400" r:id="rId14"/>
    <p:sldId id="410" r:id="rId15"/>
    <p:sldId id="346" r:id="rId16"/>
    <p:sldId id="412" r:id="rId17"/>
    <p:sldId id="411" r:id="rId18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0066FF"/>
    <a:srgbClr val="FFFF00"/>
    <a:srgbClr val="99FF66"/>
    <a:srgbClr val="FFCC99"/>
    <a:srgbClr val="FFFF99"/>
    <a:srgbClr val="00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84869" autoAdjust="0"/>
  </p:normalViewPr>
  <p:slideViewPr>
    <p:cSldViewPr>
      <p:cViewPr varScale="1">
        <p:scale>
          <a:sx n="110" d="100"/>
          <a:sy n="110" d="100"/>
        </p:scale>
        <p:origin x="1164" y="108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93" tIns="46047" rIns="92093" bIns="4604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fld id="{C44AA761-D904-4563-AA97-C4795CA9B7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8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6"/>
            <a:ext cx="8770432" cy="1440333"/>
          </a:xfrm>
          <a:prstGeom prst="rect">
            <a:avLst/>
          </a:prstGeom>
        </p:spPr>
        <p:txBody>
          <a:bodyPr wrap="none" lIns="30736" tIns="0" rIns="30736" bIns="0" anchor="b" anchorCtr="0">
            <a:noAutofit/>
          </a:bodyPr>
          <a:lstStyle>
            <a:lvl1pPr algn="l">
              <a:defRPr sz="32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2" cy="1080251"/>
          </a:xfrm>
          <a:prstGeom prst="rect">
            <a:avLst/>
          </a:prstGeom>
        </p:spPr>
        <p:txBody>
          <a:bodyPr wrap="none" lIns="30736" tIns="0" rIns="30736" bIns="0"/>
          <a:lstStyle>
            <a:lvl1pPr marL="0" indent="0" algn="l">
              <a:defRPr sz="21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8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9634205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0" dirty="0">
                <a:solidFill>
                  <a:srgbClr val="7FD13B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Sony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Corporation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400" dirty="0">
              <a:solidFill>
                <a:schemeClr val="bg1">
                  <a:lumMod val="65000"/>
                </a:schemeClr>
              </a:solidFill>
              <a:latin typeface="Myriad Pro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9910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99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8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194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463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056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056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975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7134874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2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04784" indent="-104784">
              <a:spcBef>
                <a:spcPts val="0"/>
              </a:spcBef>
              <a:buFont typeface="Arial" pitchFamily="34" charset="0"/>
              <a:buChar char="•"/>
              <a:defRPr sz="1950">
                <a:solidFill>
                  <a:schemeClr val="tx1"/>
                </a:solidFill>
              </a:defRPr>
            </a:lvl1pPr>
            <a:lvl2pPr marL="265678" indent="-108522">
              <a:spcBef>
                <a:spcPts val="0"/>
              </a:spcBef>
              <a:buFont typeface="Arial" pitchFamily="34" charset="0"/>
              <a:buChar char="•"/>
              <a:defRPr sz="1625">
                <a:solidFill>
                  <a:schemeClr val="tx1"/>
                </a:solidFill>
              </a:defRPr>
            </a:lvl2pPr>
            <a:lvl3pPr marL="420073" indent="-101081">
              <a:spcBef>
                <a:spcPts val="0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</a:defRPr>
            </a:lvl3pPr>
            <a:lvl4pPr marL="580995" indent="-104784">
              <a:spcBef>
                <a:spcPts val="0"/>
              </a:spcBef>
              <a:buFont typeface="Arial" pitchFamily="34" charset="0"/>
              <a:buChar char="•"/>
              <a:defRPr sz="1138">
                <a:solidFill>
                  <a:schemeClr val="tx1"/>
                </a:solidFill>
              </a:defRPr>
            </a:lvl4pPr>
            <a:lvl5pPr marL="741917" indent="-108522">
              <a:spcBef>
                <a:spcPts val="0"/>
              </a:spcBef>
              <a:buFont typeface="Arial" pitchFamily="34" charset="0"/>
              <a:buChar char="•"/>
              <a:defRPr sz="113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056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056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975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74226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056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056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056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056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975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1410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2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2018,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3467417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2018,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3481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2018,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88074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9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2"/>
            <a:ext cx="8970000" cy="5114521"/>
          </a:xfrm>
          <a:prstGeom prst="rect">
            <a:avLst/>
          </a:prstGeom>
        </p:spPr>
        <p:txBody>
          <a:bodyPr lIns="77662" tIns="38932" rIns="77662" bIns="38932"/>
          <a:lstStyle>
            <a:lvl1pPr marL="151315" indent="-151315">
              <a:spcBef>
                <a:spcPts val="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383655" indent="-156712">
              <a:spcBef>
                <a:spcPts val="0"/>
              </a:spcBef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n-ea"/>
                <a:ea typeface="+mn-ea"/>
              </a:defRPr>
            </a:lvl2pPr>
            <a:lvl3pPr marL="606611" indent="-145967">
              <a:spcBef>
                <a:spcPts val="0"/>
              </a:spcBef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n-ea"/>
                <a:ea typeface="+mn-ea"/>
              </a:defRPr>
            </a:lvl3pPr>
            <a:lvl4pPr marL="838993" indent="-151315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1071373" indent="-156712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697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20" y="1802719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377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20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584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50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5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583790" eaLnBrk="0" hangingPunct="0">
              <a:defRPr/>
            </a:pPr>
            <a:r>
              <a:rPr lang="en-US" altLang="ja-JP" sz="792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3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144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144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056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219692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3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13514" indent="-113514">
              <a:spcBef>
                <a:spcPts val="0"/>
              </a:spcBef>
              <a:buFont typeface="Arial" pitchFamily="34" charset="0"/>
              <a:buChar char="•"/>
              <a:defRPr sz="2113">
                <a:solidFill>
                  <a:schemeClr val="tx1"/>
                </a:solidFill>
              </a:defRPr>
            </a:lvl1pPr>
            <a:lvl2pPr marL="287810" indent="-117562">
              <a:spcBef>
                <a:spcPts val="0"/>
              </a:spcBef>
              <a:buFont typeface="Arial" pitchFamily="34" charset="0"/>
              <a:buChar char="•"/>
              <a:defRPr sz="1761">
                <a:solidFill>
                  <a:schemeClr val="tx1"/>
                </a:solidFill>
              </a:defRPr>
            </a:lvl2pPr>
            <a:lvl3pPr marL="455067" indent="-109501">
              <a:spcBef>
                <a:spcPts val="0"/>
              </a:spcBef>
              <a:buFont typeface="Arial" pitchFamily="34" charset="0"/>
              <a:buChar char="•"/>
              <a:defRPr sz="1408">
                <a:solidFill>
                  <a:schemeClr val="tx1"/>
                </a:solidFill>
              </a:defRPr>
            </a:lvl3pPr>
            <a:lvl4pPr marL="629396" indent="-113514">
              <a:spcBef>
                <a:spcPts val="0"/>
              </a:spcBef>
              <a:buFont typeface="Arial" pitchFamily="34" charset="0"/>
              <a:buChar char="•"/>
              <a:defRPr sz="1233">
                <a:solidFill>
                  <a:schemeClr val="tx1"/>
                </a:solidFill>
              </a:defRPr>
            </a:lvl4pPr>
            <a:lvl5pPr marL="803723" indent="-117562">
              <a:spcBef>
                <a:spcPts val="0"/>
              </a:spcBef>
              <a:buFont typeface="Arial" pitchFamily="34" charset="0"/>
              <a:buChar char="•"/>
              <a:defRPr sz="1233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50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3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144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144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056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75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50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5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583790" eaLnBrk="0" hangingPunct="0">
              <a:defRPr/>
            </a:pPr>
            <a:r>
              <a:rPr lang="en-US" altLang="ja-JP" sz="792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3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144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144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144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144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144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056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056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6818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7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408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408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3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316533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3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  <a:latin typeface="+mn-ea"/>
                <a:ea typeface="+mn-ea"/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  <a:latin typeface="+mn-ea"/>
                <a:ea typeface="+mn-ea"/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  <a:latin typeface="+mn-ea"/>
                <a:ea typeface="+mn-ea"/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  <a:latin typeface="+mn-ea"/>
                <a:ea typeface="+mn-ea"/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408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408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3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72431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408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408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3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86424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8"/>
            <a:ext cx="8770432" cy="1440333"/>
          </a:xfrm>
          <a:prstGeom prst="rect">
            <a:avLst/>
          </a:prstGeom>
        </p:spPr>
        <p:txBody>
          <a:bodyPr wrap="none" lIns="30736" tIns="0" rIns="30736" bIns="0" anchor="b" anchorCtr="0">
            <a:noAutofit/>
          </a:bodyPr>
          <a:lstStyle>
            <a:lvl1pPr algn="l">
              <a:defRPr sz="26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2" cy="1080251"/>
          </a:xfrm>
          <a:prstGeom prst="rect">
            <a:avLst/>
          </a:prstGeom>
        </p:spPr>
        <p:txBody>
          <a:bodyPr wrap="none" lIns="30736" tIns="0" rIns="30736" bIns="0"/>
          <a:lstStyle>
            <a:lvl1pPr marL="0" indent="0" algn="l">
              <a:defRPr sz="1706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71704">
              <a:defRPr/>
            </a:pPr>
            <a:fld id="{27D7B6D7-B93D-4A81-9951-1EF138C68E07}" type="slidenum">
              <a:rPr lang="en-US" altLang="ja-JP" sz="1219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871704">
                <a:defRPr/>
              </a:pPr>
              <a:t>‹#›</a:t>
            </a:fld>
            <a:r>
              <a:rPr lang="en-US" altLang="ja-JP" sz="1219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219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138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0336205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4"/>
            <a:ext cx="8970000" cy="5114521"/>
          </a:xfrm>
          <a:prstGeom prst="rect">
            <a:avLst/>
          </a:prstGeom>
        </p:spPr>
        <p:txBody>
          <a:bodyPr lIns="77662" tIns="38932" rIns="77662" bIns="38932"/>
          <a:lstStyle>
            <a:lvl1pPr marL="122943" indent="-122943">
              <a:spcBef>
                <a:spcPts val="0"/>
              </a:spcBef>
              <a:buFont typeface="Arial" pitchFamily="34" charset="0"/>
              <a:buChar char="•"/>
              <a:defRPr sz="2275">
                <a:solidFill>
                  <a:schemeClr val="tx1"/>
                </a:solidFill>
                <a:latin typeface="+mn-ea"/>
                <a:ea typeface="+mn-ea"/>
              </a:defRPr>
            </a:lvl1pPr>
            <a:lvl2pPr marL="311720" indent="-127329">
              <a:spcBef>
                <a:spcPts val="0"/>
              </a:spcBef>
              <a:buFont typeface="Arial" pitchFamily="34" charset="0"/>
              <a:buChar char="•"/>
              <a:defRPr sz="1869">
                <a:solidFill>
                  <a:schemeClr val="tx1"/>
                </a:solidFill>
                <a:latin typeface="+mn-ea"/>
                <a:ea typeface="+mn-ea"/>
              </a:defRPr>
            </a:lvl2pPr>
            <a:lvl3pPr marL="492871" indent="-118598">
              <a:spcBef>
                <a:spcPts val="0"/>
              </a:spcBef>
              <a:buFont typeface="Arial" pitchFamily="34" charset="0"/>
              <a:buChar char="•"/>
              <a:defRPr sz="1544">
                <a:solidFill>
                  <a:schemeClr val="tx1"/>
                </a:solidFill>
                <a:latin typeface="+mn-ea"/>
                <a:ea typeface="+mn-ea"/>
              </a:defRPr>
            </a:lvl3pPr>
            <a:lvl4pPr marL="681682" indent="-122943">
              <a:spcBef>
                <a:spcPts val="0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870491" indent="-127329">
              <a:spcBef>
                <a:spcPts val="0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71704">
              <a:defRPr/>
            </a:pPr>
            <a:fld id="{27D7B6D7-B93D-4A81-9951-1EF138C68E07}" type="slidenum">
              <a:rPr lang="en-US" altLang="ja-JP" sz="1219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871704">
                <a:defRPr/>
              </a:pPr>
              <a:t>‹#›</a:t>
            </a:fld>
            <a:r>
              <a:rPr lang="en-US" altLang="ja-JP" sz="1219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219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138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23251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71704">
              <a:defRPr/>
            </a:pPr>
            <a:fld id="{27D7B6D7-B93D-4A81-9951-1EF138C68E07}" type="slidenum">
              <a:rPr lang="en-US" altLang="ja-JP" sz="1219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871704">
                <a:defRPr/>
              </a:pPr>
              <a:t>‹#›</a:t>
            </a:fld>
            <a:r>
              <a:rPr lang="en-US" altLang="ja-JP" sz="1219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219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219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219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138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6719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8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1072866">
              <a:defRPr/>
            </a:pPr>
            <a:fld id="{27D7B6D7-B93D-4A81-9951-1EF138C68E07}" type="slidenum">
              <a:rPr lang="en-US" altLang="ja-JP" sz="1500" b="1" kern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pPr defTabSz="1072866">
                <a:defRPr/>
              </a:pPr>
              <a:t>‹#›</a:t>
            </a:fld>
            <a:r>
              <a:rPr lang="en-US" altLang="ja-JP" sz="1500" b="1" kern="0" dirty="0">
                <a:solidFill>
                  <a:prstClr val="white">
                    <a:lumMod val="50000"/>
                  </a:prstClr>
                </a:solidFill>
                <a:latin typeface="Segoe UI Symbol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5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5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500" dirty="0">
                <a:solidFill>
                  <a:prstClr val="white">
                    <a:lumMod val="6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2018 Sony Corporation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8708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2017, 2018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5738007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114521"/>
          </a:xfrm>
          <a:prstGeom prst="rect">
            <a:avLst/>
          </a:prstGeom>
        </p:spPr>
        <p:txBody>
          <a:bodyPr lIns="66191" tIns="33182" rIns="66191" bIns="33182">
            <a:normAutofit/>
          </a:bodyPr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2017, 2018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8803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2017, 2018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70104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38106"/>
            <a:ext cx="8942700" cy="40011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8" dirty="0">
                <a:solidFill>
                  <a:schemeClr val="bg1">
                    <a:lumMod val="65000"/>
                  </a:scheme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Copyright 2017, 2018 Sony Corporation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748858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5B1EF7F8-653B-4FFF-92D2-EEC3FEA0F9CF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F7DF1EAD-B850-417A-BBD4-2418A8E607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04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3597531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9146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Sony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Corporation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576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67819" y="1802717"/>
            <a:ext cx="8770431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67819" y="3595653"/>
            <a:ext cx="8770431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292349" y="3429795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080501" y="6510953"/>
            <a:ext cx="117314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175411" y="6408000"/>
            <a:ext cx="704068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Sony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Corporation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400" dirty="0">
              <a:solidFill>
                <a:schemeClr val="tx1"/>
              </a:solidFill>
              <a:latin typeface="Myriad Pro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04591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68000" y="46032"/>
            <a:ext cx="897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92349" y="908931"/>
            <a:ext cx="9355127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175412" y="6408000"/>
            <a:ext cx="526225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Sony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Corporation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400" dirty="0">
              <a:solidFill>
                <a:schemeClr val="tx1"/>
              </a:solidFill>
              <a:latin typeface="Myriad Pro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02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6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8917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8297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7429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6578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1857" indent="-291857" algn="l" rtl="0" eaLnBrk="1" fontAlgn="base" hangingPunct="1">
        <a:spcBef>
          <a:spcPct val="20000"/>
        </a:spcBef>
        <a:spcAft>
          <a:spcPct val="0"/>
        </a:spcAft>
        <a:defRPr kumimoji="1" sz="2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632357" indent="-243149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972858" indent="-194601" algn="l" rtl="0" eaLnBrk="1" fontAlgn="base" hangingPunct="1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362001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751148" indent="-194601" algn="l" rtl="0" eaLnBrk="1" fontAlgn="base" hangingPunct="1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140299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529447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2918586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07733" indent="-194601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170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297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429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578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723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4872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01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164" algn="l" defTabSz="77829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2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98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3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5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269497" algn="l" rtl="0" eaLnBrk="1" fontAlgn="base" hangingPunct="1">
        <a:spcBef>
          <a:spcPct val="0"/>
        </a:spcBef>
        <a:spcAft>
          <a:spcPct val="0"/>
        </a:spcAft>
        <a:defRPr kumimoji="1" sz="2194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538964" algn="l" rtl="0" eaLnBrk="1" fontAlgn="base" hangingPunct="1">
        <a:spcBef>
          <a:spcPct val="0"/>
        </a:spcBef>
        <a:spcAft>
          <a:spcPct val="0"/>
        </a:spcAft>
        <a:defRPr kumimoji="1" sz="2194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808434" algn="l" rtl="0" eaLnBrk="1" fontAlgn="base" hangingPunct="1">
        <a:spcBef>
          <a:spcPct val="0"/>
        </a:spcBef>
        <a:spcAft>
          <a:spcPct val="0"/>
        </a:spcAft>
        <a:defRPr kumimoji="1" sz="2194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077917" algn="l" rtl="0" eaLnBrk="1" fontAlgn="base" hangingPunct="1">
        <a:spcBef>
          <a:spcPct val="0"/>
        </a:spcBef>
        <a:spcAft>
          <a:spcPct val="0"/>
        </a:spcAft>
        <a:defRPr kumimoji="1" sz="2194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02109" indent="-202109" algn="l" rtl="0" eaLnBrk="1" fontAlgn="base" hangingPunct="1">
        <a:spcBef>
          <a:spcPct val="20000"/>
        </a:spcBef>
        <a:spcAft>
          <a:spcPct val="0"/>
        </a:spcAft>
        <a:defRPr kumimoji="1" sz="1706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437902" indent="-168378" algn="l" rtl="0" eaLnBrk="1" fontAlgn="base" hangingPunct="1">
        <a:spcBef>
          <a:spcPct val="20000"/>
        </a:spcBef>
        <a:spcAft>
          <a:spcPct val="0"/>
        </a:spcAft>
        <a:buChar char="–"/>
        <a:defRPr kumimoji="1" sz="1463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673696" indent="-134760" algn="l" rtl="0" eaLnBrk="1" fontAlgn="base" hangingPunct="1">
        <a:spcBef>
          <a:spcPct val="20000"/>
        </a:spcBef>
        <a:spcAft>
          <a:spcPct val="0"/>
        </a:spcAft>
        <a:buChar char="•"/>
        <a:defRPr kumimoji="1" sz="1463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943174" indent="-134760" algn="l" rtl="0" eaLnBrk="1" fontAlgn="base" hangingPunct="1">
        <a:spcBef>
          <a:spcPct val="20000"/>
        </a:spcBef>
        <a:spcAft>
          <a:spcPct val="0"/>
        </a:spcAft>
        <a:defRPr kumimoji="1" sz="1219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212655" indent="-134760" algn="l" rtl="0" eaLnBrk="1" fontAlgn="base" hangingPunct="1">
        <a:spcBef>
          <a:spcPct val="20000"/>
        </a:spcBef>
        <a:spcAft>
          <a:spcPct val="0"/>
        </a:spcAft>
        <a:defRPr kumimoji="1" sz="1219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482138" indent="-134760" algn="l" rtl="0" eaLnBrk="1" fontAlgn="base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6pPr>
      <a:lvl7pPr marL="1751620" indent="-134760" algn="l" rtl="0" eaLnBrk="1" fontAlgn="base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7pPr>
      <a:lvl8pPr marL="2021095" indent="-134760" algn="l" rtl="0" eaLnBrk="1" fontAlgn="base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8pPr>
      <a:lvl9pPr marL="2290576" indent="-134760" algn="l" rtl="0" eaLnBrk="1" fontAlgn="base" hangingPunct="1">
        <a:spcBef>
          <a:spcPct val="20000"/>
        </a:spcBef>
        <a:spcAft>
          <a:spcPct val="0"/>
        </a:spcAft>
        <a:buChar char="»"/>
        <a:defRPr kumimoji="1" sz="121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9497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8964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8434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7917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7396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16878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86356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55839" algn="l" defTabSz="538964" rtl="0" eaLnBrk="1" latinLnBrk="0" hangingPunct="1">
        <a:defRPr kumimoji="1"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2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4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11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291948" algn="l" rtl="0" eaLnBrk="1" fontAlgn="base" hangingPunct="1">
        <a:spcBef>
          <a:spcPct val="0"/>
        </a:spcBef>
        <a:spcAft>
          <a:spcPct val="0"/>
        </a:spcAft>
        <a:defRPr kumimoji="1" sz="2377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583863" algn="l" rtl="0" eaLnBrk="1" fontAlgn="base" hangingPunct="1">
        <a:spcBef>
          <a:spcPct val="0"/>
        </a:spcBef>
        <a:spcAft>
          <a:spcPct val="0"/>
        </a:spcAft>
        <a:defRPr kumimoji="1" sz="2377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875782" algn="l" rtl="0" eaLnBrk="1" fontAlgn="base" hangingPunct="1">
        <a:spcBef>
          <a:spcPct val="0"/>
        </a:spcBef>
        <a:spcAft>
          <a:spcPct val="0"/>
        </a:spcAft>
        <a:defRPr kumimoji="1" sz="2377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167714" algn="l" rtl="0" eaLnBrk="1" fontAlgn="base" hangingPunct="1">
        <a:spcBef>
          <a:spcPct val="0"/>
        </a:spcBef>
        <a:spcAft>
          <a:spcPct val="0"/>
        </a:spcAft>
        <a:defRPr kumimoji="1" sz="2377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18945" indent="-218945" algn="l" rtl="0" eaLnBrk="1" fontAlgn="base" hangingPunct="1">
        <a:spcBef>
          <a:spcPct val="20000"/>
        </a:spcBef>
        <a:spcAft>
          <a:spcPct val="0"/>
        </a:spcAft>
        <a:defRPr kumimoji="1" sz="184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474381" indent="-182405" algn="l" rtl="0" eaLnBrk="1" fontAlgn="base" hangingPunct="1">
        <a:spcBef>
          <a:spcPct val="20000"/>
        </a:spcBef>
        <a:spcAft>
          <a:spcPct val="0"/>
        </a:spcAft>
        <a:buChar char="–"/>
        <a:defRPr kumimoji="1" sz="1584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729818" indent="-145986" algn="l" rtl="0" eaLnBrk="1" fontAlgn="base" hangingPunct="1">
        <a:spcBef>
          <a:spcPct val="20000"/>
        </a:spcBef>
        <a:spcAft>
          <a:spcPct val="0"/>
        </a:spcAft>
        <a:buChar char="•"/>
        <a:defRPr kumimoji="1" sz="1584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021746" indent="-145986" algn="l" rtl="0" eaLnBrk="1" fontAlgn="base" hangingPunct="1">
        <a:spcBef>
          <a:spcPct val="20000"/>
        </a:spcBef>
        <a:spcAft>
          <a:spcPct val="0"/>
        </a:spcAft>
        <a:defRPr kumimoji="1" sz="132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313677" indent="-145986" algn="l" rtl="0" eaLnBrk="1" fontAlgn="base" hangingPunct="1">
        <a:spcBef>
          <a:spcPct val="20000"/>
        </a:spcBef>
        <a:spcAft>
          <a:spcPct val="0"/>
        </a:spcAft>
        <a:defRPr kumimoji="1" sz="132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605610" indent="-145986" algn="l" rtl="0" eaLnBrk="1" fontAlgn="base" hangingPunct="1">
        <a:spcBef>
          <a:spcPct val="20000"/>
        </a:spcBef>
        <a:spcAft>
          <a:spcPct val="0"/>
        </a:spcAft>
        <a:buChar char="»"/>
        <a:defRPr kumimoji="1" sz="1320">
          <a:solidFill>
            <a:schemeClr val="tx1"/>
          </a:solidFill>
          <a:latin typeface="+mn-lt"/>
          <a:ea typeface="+mn-ea"/>
        </a:defRPr>
      </a:lvl6pPr>
      <a:lvl7pPr marL="1897541" indent="-145986" algn="l" rtl="0" eaLnBrk="1" fontAlgn="base" hangingPunct="1">
        <a:spcBef>
          <a:spcPct val="20000"/>
        </a:spcBef>
        <a:spcAft>
          <a:spcPct val="0"/>
        </a:spcAft>
        <a:buChar char="»"/>
        <a:defRPr kumimoji="1" sz="1320">
          <a:solidFill>
            <a:schemeClr val="tx1"/>
          </a:solidFill>
          <a:latin typeface="+mn-lt"/>
          <a:ea typeface="+mn-ea"/>
        </a:defRPr>
      </a:lvl7pPr>
      <a:lvl8pPr marL="2189465" indent="-145986" algn="l" rtl="0" eaLnBrk="1" fontAlgn="base" hangingPunct="1">
        <a:spcBef>
          <a:spcPct val="20000"/>
        </a:spcBef>
        <a:spcAft>
          <a:spcPct val="0"/>
        </a:spcAft>
        <a:buChar char="»"/>
        <a:defRPr kumimoji="1" sz="1320">
          <a:solidFill>
            <a:schemeClr val="tx1"/>
          </a:solidFill>
          <a:latin typeface="+mn-lt"/>
          <a:ea typeface="+mn-ea"/>
        </a:defRPr>
      </a:lvl8pPr>
      <a:lvl9pPr marL="2481396" indent="-145986" algn="l" rtl="0" eaLnBrk="1" fontAlgn="base" hangingPunct="1">
        <a:spcBef>
          <a:spcPct val="20000"/>
        </a:spcBef>
        <a:spcAft>
          <a:spcPct val="0"/>
        </a:spcAft>
        <a:buChar char="»"/>
        <a:defRPr kumimoji="1" sz="13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1pPr>
      <a:lvl2pPr marL="291948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2pPr>
      <a:lvl3pPr marL="583863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3pPr>
      <a:lvl4pPr marL="875782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4pPr>
      <a:lvl5pPr marL="1167714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5pPr>
      <a:lvl6pPr marL="1459643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6pPr>
      <a:lvl7pPr marL="1751575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7pPr>
      <a:lvl8pPr marL="2043501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8pPr>
      <a:lvl9pPr marL="2335434" algn="l" defTabSz="583863" rtl="0" eaLnBrk="1" latinLnBrk="0" hangingPunct="1">
        <a:defRPr kumimoji="1" sz="11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9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3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16201"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32366"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48536"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264720"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37134" indent="-237134" algn="l" rtl="0" eaLnBrk="1" fontAlgn="base" hangingPunct="1">
        <a:spcBef>
          <a:spcPct val="20000"/>
        </a:spcBef>
        <a:spcAft>
          <a:spcPct val="0"/>
        </a:spcAft>
        <a:defRPr kumimoji="1" sz="2031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13790" indent="-197559" algn="l" rtl="0" eaLnBrk="1" fontAlgn="base" hangingPunct="1">
        <a:spcBef>
          <a:spcPct val="20000"/>
        </a:spcBef>
        <a:spcAft>
          <a:spcPct val="0"/>
        </a:spcAft>
        <a:buChar char="–"/>
        <a:defRPr kumimoji="1" sz="1706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790447" indent="-158113" algn="l" rtl="0" eaLnBrk="1" fontAlgn="base" hangingPunct="1">
        <a:spcBef>
          <a:spcPct val="20000"/>
        </a:spcBef>
        <a:spcAft>
          <a:spcPct val="0"/>
        </a:spcAft>
        <a:buChar char="•"/>
        <a:defRPr kumimoji="1" sz="1706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06626" indent="-158113" algn="l" rtl="0" eaLnBrk="1" fontAlgn="base" hangingPunct="1">
        <a:spcBef>
          <a:spcPct val="20000"/>
        </a:spcBef>
        <a:spcAft>
          <a:spcPct val="0"/>
        </a:spcAft>
        <a:defRPr kumimoji="1" sz="1463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22808" indent="-158113" algn="l" rtl="0" eaLnBrk="1" fontAlgn="base" hangingPunct="1">
        <a:spcBef>
          <a:spcPct val="20000"/>
        </a:spcBef>
        <a:spcAft>
          <a:spcPct val="0"/>
        </a:spcAft>
        <a:defRPr kumimoji="1" sz="1463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738993" indent="-158113" algn="l" rtl="0" eaLnBrk="1" fontAlgn="base" hangingPunct="1">
        <a:spcBef>
          <a:spcPct val="20000"/>
        </a:spcBef>
        <a:spcAft>
          <a:spcPct val="0"/>
        </a:spcAft>
        <a:buChar char="»"/>
        <a:defRPr kumimoji="1" sz="1463">
          <a:solidFill>
            <a:schemeClr val="tx1"/>
          </a:solidFill>
          <a:latin typeface="+mn-lt"/>
          <a:ea typeface="+mn-ea"/>
        </a:defRPr>
      </a:lvl6pPr>
      <a:lvl7pPr marL="2055176" indent="-158113" algn="l" rtl="0" eaLnBrk="1" fontAlgn="base" hangingPunct="1">
        <a:spcBef>
          <a:spcPct val="20000"/>
        </a:spcBef>
        <a:spcAft>
          <a:spcPct val="0"/>
        </a:spcAft>
        <a:buChar char="»"/>
        <a:defRPr kumimoji="1" sz="1463">
          <a:solidFill>
            <a:schemeClr val="tx1"/>
          </a:solidFill>
          <a:latin typeface="+mn-lt"/>
          <a:ea typeface="+mn-ea"/>
        </a:defRPr>
      </a:lvl7pPr>
      <a:lvl8pPr marL="2371351" indent="-158113" algn="l" rtl="0" eaLnBrk="1" fontAlgn="base" hangingPunct="1">
        <a:spcBef>
          <a:spcPct val="20000"/>
        </a:spcBef>
        <a:spcAft>
          <a:spcPct val="0"/>
        </a:spcAft>
        <a:buChar char="»"/>
        <a:defRPr kumimoji="1" sz="1463">
          <a:solidFill>
            <a:schemeClr val="tx1"/>
          </a:solidFill>
          <a:latin typeface="+mn-lt"/>
          <a:ea typeface="+mn-ea"/>
        </a:defRPr>
      </a:lvl8pPr>
      <a:lvl9pPr marL="2687533" indent="-158113" algn="l" rtl="0" eaLnBrk="1" fontAlgn="base" hangingPunct="1">
        <a:spcBef>
          <a:spcPct val="20000"/>
        </a:spcBef>
        <a:spcAft>
          <a:spcPct val="0"/>
        </a:spcAft>
        <a:buChar char="»"/>
        <a:defRPr kumimoji="1" sz="146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16201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32366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48536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64720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80900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97084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213261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529446" algn="l" defTabSz="632366" rtl="0" eaLnBrk="1" latinLnBrk="0" hangingPunct="1">
        <a:defRPr kumimoji="1"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4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0BA1EDD-4D46-46A0-A68F-FD4208138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3200" dirty="0"/>
              <a:t>SPDX Lite</a:t>
            </a:r>
            <a:endParaRPr kumimoji="1" lang="ja-JP" altLang="en-US" sz="3200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59FC7AEF-6932-441D-ACC5-70782202C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OpenChain</a:t>
            </a:r>
            <a:r>
              <a:rPr kumimoji="1" lang="en-US" altLang="ja-JP" dirty="0"/>
              <a:t> project Japan </a:t>
            </a:r>
            <a:r>
              <a:rPr lang="en-US" altLang="ja-JP" dirty="0"/>
              <a:t>w</a:t>
            </a:r>
            <a:r>
              <a:rPr kumimoji="1" lang="en-US" altLang="ja-JP" dirty="0"/>
              <a:t>orkgroup</a:t>
            </a:r>
          </a:p>
        </p:txBody>
      </p:sp>
    </p:spTree>
    <p:extLst>
      <p:ext uri="{BB962C8B-B14F-4D97-AF65-F5344CB8AC3E}">
        <p14:creationId xmlns:p14="http://schemas.microsoft.com/office/powerpoint/2010/main" val="335014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CA7AA-A346-4927-A1F2-43AA9CF6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SPDX Liteの背景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89DC4A-391D-46BE-BF39-AB35771669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000" y="1056491"/>
            <a:ext cx="8970000" cy="5396845"/>
          </a:xfrm>
        </p:spPr>
        <p:txBody>
          <a:bodyPr/>
          <a:lstStyle/>
          <a:p>
            <a:r>
              <a:rPr kumimoji="1" lang="en-US" altLang="ja-JP" sz="2400" dirty="0">
                <a:latin typeface="+mn-ea"/>
              </a:rPr>
              <a:t>実務上の問題</a:t>
            </a:r>
          </a:p>
          <a:p>
            <a:pPr lvl="1"/>
            <a:r>
              <a:rPr lang="ja-JP" altLang="en-US" sz="2000" dirty="0">
                <a:latin typeface="+mn-ea"/>
              </a:rPr>
              <a:t>協業するハードウェア</a:t>
            </a:r>
            <a:r>
              <a:rPr lang="en-US" altLang="ja-JP" sz="2000" dirty="0">
                <a:latin typeface="+mn-ea"/>
              </a:rPr>
              <a:t>/</a:t>
            </a:r>
            <a:r>
              <a:rPr lang="ja-JP" altLang="en-US" sz="2000" dirty="0">
                <a:latin typeface="+mn-ea"/>
              </a:rPr>
              <a:t>ソフトウェア</a:t>
            </a:r>
            <a:r>
              <a:rPr lang="en-US" altLang="ja-JP" sz="2000" dirty="0" err="1">
                <a:latin typeface="+mn-ea"/>
              </a:rPr>
              <a:t>サプライヤから</a:t>
            </a:r>
            <a:r>
              <a:rPr lang="ja-JP" altLang="en-US" sz="2000" dirty="0">
                <a:latin typeface="+mn-ea"/>
              </a:rPr>
              <a:t>、その中に含まれる</a:t>
            </a:r>
            <a:r>
              <a:rPr lang="en-US" altLang="ja-JP" sz="2000" dirty="0">
                <a:latin typeface="+mn-ea"/>
              </a:rPr>
              <a:t>OSS</a:t>
            </a:r>
            <a:r>
              <a:rPr lang="ja-JP" altLang="en-US" sz="2000" dirty="0">
                <a:latin typeface="+mn-ea"/>
              </a:rPr>
              <a:t>についての</a:t>
            </a:r>
            <a:r>
              <a:rPr lang="en-US" altLang="ja-JP" sz="2000" dirty="0" err="1">
                <a:latin typeface="+mn-ea"/>
              </a:rPr>
              <a:t>情報を</a:t>
            </a:r>
            <a:r>
              <a:rPr lang="ja-JP" altLang="en-US" sz="2000" dirty="0">
                <a:latin typeface="+mn-ea"/>
              </a:rPr>
              <a:t>正しく</a:t>
            </a:r>
            <a:r>
              <a:rPr lang="en-US" altLang="ja-JP" sz="2000" dirty="0" err="1">
                <a:latin typeface="+mn-ea"/>
              </a:rPr>
              <a:t>受け取</a:t>
            </a:r>
            <a:r>
              <a:rPr lang="ja-JP" altLang="en-US" sz="2000" dirty="0">
                <a:latin typeface="+mn-ea"/>
              </a:rPr>
              <a:t>れていないことがあります</a:t>
            </a:r>
            <a:endParaRPr lang="en-US" altLang="ja-JP" sz="2000" dirty="0">
              <a:latin typeface="+mn-ea"/>
            </a:endParaRPr>
          </a:p>
          <a:p>
            <a:pPr lvl="1"/>
            <a:endParaRPr lang="en-US" altLang="ja-JP" sz="2000" dirty="0">
              <a:latin typeface="+mn-ea"/>
            </a:endParaRPr>
          </a:p>
          <a:p>
            <a:r>
              <a:rPr lang="en-US" altLang="ja-JP" sz="2400" dirty="0" err="1">
                <a:latin typeface="+mn-ea"/>
              </a:rPr>
              <a:t>サプライヤが情報を提供できないのはなぜで</a:t>
            </a:r>
            <a:r>
              <a:rPr lang="ja-JP" altLang="en-US" sz="2400" dirty="0">
                <a:latin typeface="+mn-ea"/>
              </a:rPr>
              <a:t>しょう</a:t>
            </a:r>
            <a:r>
              <a:rPr lang="en-US" altLang="ja-JP" sz="2400" dirty="0">
                <a:latin typeface="+mn-ea"/>
              </a:rPr>
              <a:t>か?</a:t>
            </a:r>
          </a:p>
          <a:p>
            <a:pPr lvl="1"/>
            <a:r>
              <a:rPr lang="en-US" altLang="ja-JP" sz="2000" dirty="0">
                <a:latin typeface="+mn-ea"/>
              </a:rPr>
              <a:t>OSSライセンス (</a:t>
            </a:r>
            <a:r>
              <a:rPr lang="en-US" altLang="ja-JP" sz="2000" dirty="0" err="1">
                <a:latin typeface="+mn-ea"/>
              </a:rPr>
              <a:t>コンプライアンス</a:t>
            </a:r>
            <a:r>
              <a:rPr lang="en-US" altLang="ja-JP" sz="2000" dirty="0">
                <a:latin typeface="+mn-ea"/>
              </a:rPr>
              <a:t>)</a:t>
            </a:r>
            <a:r>
              <a:rPr lang="ja-JP" altLang="en-US" sz="2000" dirty="0">
                <a:latin typeface="+mn-ea"/>
              </a:rPr>
              <a:t>について知識がない</a:t>
            </a:r>
            <a:endParaRPr lang="en-US" altLang="ja-JP" sz="2000" dirty="0">
              <a:latin typeface="+mn-ea"/>
            </a:endParaRPr>
          </a:p>
          <a:p>
            <a:pPr lvl="1"/>
            <a:r>
              <a:rPr lang="en-US" altLang="ja-JP" sz="2000" dirty="0">
                <a:latin typeface="+mn-ea"/>
              </a:rPr>
              <a:t>OSS</a:t>
            </a:r>
            <a:r>
              <a:rPr lang="ja-JP" altLang="en-US" sz="2000" dirty="0">
                <a:latin typeface="+mn-ea"/>
              </a:rPr>
              <a:t>の情報を抽出したり、評価できる</a:t>
            </a:r>
            <a:r>
              <a:rPr lang="en-US" altLang="ja-JP" sz="2000" dirty="0" err="1">
                <a:latin typeface="+mn-ea"/>
              </a:rPr>
              <a:t>ツール</a:t>
            </a:r>
            <a:r>
              <a:rPr lang="ja-JP" altLang="en-US" sz="2000" dirty="0">
                <a:latin typeface="+mn-ea"/>
              </a:rPr>
              <a:t>の利用方法を知らない</a:t>
            </a:r>
            <a:endParaRPr lang="en-US" altLang="ja-JP" sz="2000" dirty="0">
              <a:latin typeface="+mn-ea"/>
            </a:endParaRPr>
          </a:p>
          <a:p>
            <a:pPr lvl="1"/>
            <a:endParaRPr lang="en-US" altLang="ja-JP" sz="20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日本企業にとって、サプライヤとはどのような方々が当てはまるでしょうか</a:t>
            </a:r>
            <a:r>
              <a:rPr lang="en-US" altLang="ja-JP" sz="2400" dirty="0">
                <a:latin typeface="+mn-ea"/>
              </a:rPr>
              <a:t>?</a:t>
            </a:r>
            <a:endParaRPr kumimoji="1" lang="en-US" altLang="ja-JP" sz="2400" dirty="0">
              <a:latin typeface="+mn-ea"/>
            </a:endParaRPr>
          </a:p>
          <a:p>
            <a:pPr lvl="1"/>
            <a:r>
              <a:rPr kumimoji="1" lang="en-US" altLang="ja-JP" sz="2000" dirty="0">
                <a:latin typeface="+mn-ea"/>
              </a:rPr>
              <a:t>ハードウェアベンダー</a:t>
            </a:r>
          </a:p>
          <a:p>
            <a:pPr lvl="1"/>
            <a:r>
              <a:rPr lang="en-US" altLang="ja-JP" sz="2000" dirty="0">
                <a:latin typeface="+mn-ea"/>
              </a:rPr>
              <a:t>ODMベンダー</a:t>
            </a:r>
          </a:p>
          <a:p>
            <a:pPr lvl="1"/>
            <a:r>
              <a:rPr kumimoji="1" lang="en-US" altLang="ja-JP" sz="2000" dirty="0">
                <a:latin typeface="+mn-ea"/>
              </a:rPr>
              <a:t>SoCベンダー</a:t>
            </a:r>
          </a:p>
          <a:p>
            <a:pPr lvl="1"/>
            <a:r>
              <a:rPr lang="en-US" altLang="ja-JP" sz="2000" dirty="0" err="1">
                <a:latin typeface="+mn-ea"/>
              </a:rPr>
              <a:t>ソフトウェアパートナ</a:t>
            </a:r>
            <a:r>
              <a:rPr lang="en-US" altLang="ja-JP" sz="2000" dirty="0">
                <a:latin typeface="+mn-ea"/>
              </a:rPr>
              <a:t>ー</a:t>
            </a:r>
          </a:p>
          <a:p>
            <a:pPr lvl="1"/>
            <a:endParaRPr lang="en-US" altLang="ja-JP" sz="2000" dirty="0">
              <a:latin typeface="+mn-ea"/>
            </a:endParaRPr>
          </a:p>
          <a:p>
            <a:pPr lvl="1"/>
            <a:r>
              <a:rPr kumimoji="1" lang="ja-JP" altLang="en-US" sz="2000" dirty="0">
                <a:latin typeface="+mn-ea"/>
              </a:rPr>
              <a:t>多くは日本、もしくはアジア圏の企業</a:t>
            </a:r>
            <a:endParaRPr kumimoji="1" lang="en-US" altLang="ja-JP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22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07068FD-BAA2-4D9B-87D2-CEA4A227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OSS</a:t>
            </a:r>
            <a:r>
              <a:rPr lang="ja-JP" altLang="en-US" dirty="0"/>
              <a:t>ライセンス取り扱いの</a:t>
            </a:r>
            <a:r>
              <a:rPr lang="en-US" altLang="ja-JP" dirty="0" err="1"/>
              <a:t>成長モデルとJWG</a:t>
            </a:r>
            <a:r>
              <a:rPr lang="ja-JP" altLang="en-US" dirty="0"/>
              <a:t>の</a:t>
            </a:r>
            <a:r>
              <a:rPr lang="en-US" altLang="ja-JP" dirty="0" err="1"/>
              <a:t>活動</a:t>
            </a:r>
            <a:endParaRPr kumimoji="1" lang="ja-JP" altLang="en-US" dirty="0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8E238362-D7B0-4701-A221-888F52134713}"/>
              </a:ext>
            </a:extLst>
          </p:cNvPr>
          <p:cNvSpPr/>
          <p:nvPr/>
        </p:nvSpPr>
        <p:spPr>
          <a:xfrm flipH="1">
            <a:off x="560511" y="2905748"/>
            <a:ext cx="8877487" cy="3493294"/>
          </a:xfrm>
          <a:prstGeom prst="rtTriangl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sz="1400" dirty="0"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6B6527-F32C-4C87-9CA2-AAFAE507F313}"/>
              </a:ext>
            </a:extLst>
          </p:cNvPr>
          <p:cNvSpPr/>
          <p:nvPr/>
        </p:nvSpPr>
        <p:spPr>
          <a:xfrm>
            <a:off x="364096" y="5208749"/>
            <a:ext cx="129599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+mn-ea"/>
                <a:ea typeface="+mn-ea"/>
              </a:rPr>
              <a:t>導入</a:t>
            </a:r>
            <a:endParaRPr lang="en-US" altLang="ja-JP" sz="1400" dirty="0">
              <a:latin typeface="+mn-ea"/>
              <a:ea typeface="+mn-ea"/>
            </a:endParaRPr>
          </a:p>
          <a:p>
            <a:r>
              <a:rPr lang="ja-JP" altLang="en-US" sz="1400" dirty="0">
                <a:latin typeface="+mn-ea"/>
                <a:ea typeface="+mn-ea"/>
              </a:rPr>
              <a:t>オリエンテーション</a:t>
            </a:r>
            <a:endParaRPr lang="en-US" altLang="ja-JP" sz="1400" dirty="0"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7407FD-1281-4255-9B40-AEAFED4F6F9E}"/>
              </a:ext>
            </a:extLst>
          </p:cNvPr>
          <p:cNvSpPr/>
          <p:nvPr/>
        </p:nvSpPr>
        <p:spPr>
          <a:xfrm>
            <a:off x="1746110" y="4848113"/>
            <a:ext cx="115212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1400" dirty="0">
                <a:latin typeface="+mn-ea"/>
                <a:ea typeface="+mn-ea"/>
              </a:rPr>
              <a:t>基礎教育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FEF24E-BE99-4A50-A568-123A4E46F680}"/>
              </a:ext>
            </a:extLst>
          </p:cNvPr>
          <p:cNvSpPr/>
          <p:nvPr/>
        </p:nvSpPr>
        <p:spPr>
          <a:xfrm>
            <a:off x="2984256" y="4498506"/>
            <a:ext cx="1266486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latin typeface="+mn-ea"/>
                <a:ea typeface="+mn-ea"/>
              </a:rPr>
              <a:t>実践練習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7537D5-7B31-40A9-92DF-C918F12E835D}"/>
              </a:ext>
            </a:extLst>
          </p:cNvPr>
          <p:cNvSpPr/>
          <p:nvPr/>
        </p:nvSpPr>
        <p:spPr>
          <a:xfrm>
            <a:off x="4559585" y="3703871"/>
            <a:ext cx="147484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n-ea"/>
                <a:ea typeface="+mn-ea"/>
              </a:rPr>
              <a:t>プロセスの作成</a:t>
            </a:r>
            <a:endParaRPr lang="ja-JP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99C5F9-B911-4547-B2DF-785C96F71BAF}"/>
              </a:ext>
            </a:extLst>
          </p:cNvPr>
          <p:cNvSpPr/>
          <p:nvPr/>
        </p:nvSpPr>
        <p:spPr>
          <a:xfrm>
            <a:off x="6255088" y="3115841"/>
            <a:ext cx="1511829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n-ea"/>
                <a:ea typeface="+mn-ea"/>
              </a:rPr>
              <a:t>プロセスの改善</a:t>
            </a:r>
            <a:endParaRPr lang="ja-JP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2DC35FC-3001-48CB-8DDE-36A56F4F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85" y="2619476"/>
            <a:ext cx="1351734" cy="894491"/>
          </a:xfrm>
          <a:prstGeom prst="rect">
            <a:avLst/>
          </a:prstGeom>
        </p:spPr>
      </p:pic>
      <p:pic>
        <p:nvPicPr>
          <p:cNvPr id="12" name="Picture 2" descr="ホーム">
            <a:extLst>
              <a:ext uri="{FF2B5EF4-FFF2-40B4-BE49-F238E27FC236}">
                <a16:creationId xmlns:a16="http://schemas.microsoft.com/office/drawing/2014/main" id="{C26DEFE5-AE5C-40A7-90CC-027880FB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88" y="1605521"/>
            <a:ext cx="1351734" cy="53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147694-69D5-4F18-AE0D-96F2DA9ED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88" y="2233323"/>
            <a:ext cx="1351734" cy="750135"/>
          </a:xfrm>
          <a:prstGeom prst="rect">
            <a:avLst/>
          </a:prstGeom>
        </p:spPr>
      </p:pic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9EE3E3E0-A7F9-4687-B161-C736D6EB3BDA}"/>
              </a:ext>
            </a:extLst>
          </p:cNvPr>
          <p:cNvSpPr/>
          <p:nvPr/>
        </p:nvSpPr>
        <p:spPr>
          <a:xfrm rot="5400000">
            <a:off x="1953521" y="2032357"/>
            <a:ext cx="707795" cy="38866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A6145A9-09B6-4020-BB62-BA96A9557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538" y="1412137"/>
            <a:ext cx="1605185" cy="80259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41B725-A23C-4CE5-BF82-C3C528ABCF2A}"/>
              </a:ext>
            </a:extLst>
          </p:cNvPr>
          <p:cNvSpPr/>
          <p:nvPr/>
        </p:nvSpPr>
        <p:spPr>
          <a:xfrm>
            <a:off x="8086264" y="2335860"/>
            <a:ext cx="1351734" cy="3077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n-ea"/>
                <a:ea typeface="+mn-ea"/>
              </a:rPr>
              <a:t>Contribution</a:t>
            </a:r>
            <a:endParaRPr lang="ja-JP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BA0C283-4127-4327-BAB5-78E302F8C3B3}"/>
              </a:ext>
            </a:extLst>
          </p:cNvPr>
          <p:cNvGrpSpPr/>
          <p:nvPr/>
        </p:nvGrpSpPr>
        <p:grpSpPr>
          <a:xfrm>
            <a:off x="1408757" y="2458899"/>
            <a:ext cx="1826835" cy="1019746"/>
            <a:chOff x="1408757" y="2458899"/>
            <a:chExt cx="1826835" cy="101974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5C051B8-D885-43BA-A939-A78BC501637E}"/>
                </a:ext>
              </a:extLst>
            </p:cNvPr>
            <p:cNvSpPr/>
            <p:nvPr/>
          </p:nvSpPr>
          <p:spPr>
            <a:xfrm>
              <a:off x="1408757" y="3170868"/>
              <a:ext cx="1826835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400" b="1" dirty="0">
                  <a:latin typeface="+mn-ea"/>
                  <a:ea typeface="+mn-ea"/>
                </a:rPr>
                <a:t>Japan workgroup</a:t>
              </a:r>
              <a:endParaRPr lang="ja-JP" altLang="en-US" sz="1400" b="1" dirty="0">
                <a:latin typeface="+mn-ea"/>
                <a:ea typeface="+mn-ea"/>
              </a:endParaRPr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4DF338-7F37-4413-9E47-91D08A0DD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095" y="2458899"/>
              <a:ext cx="1324160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83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07068FD-BAA2-4D9B-87D2-CEA4A227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OSS</a:t>
            </a:r>
            <a:r>
              <a:rPr lang="ja-JP" altLang="en-US" dirty="0"/>
              <a:t>ライセンス取り扱いの</a:t>
            </a:r>
            <a:r>
              <a:rPr lang="en-US" altLang="ja-JP" dirty="0" err="1"/>
              <a:t>成長モデルとJWG</a:t>
            </a:r>
            <a:r>
              <a:rPr lang="ja-JP" altLang="en-US" dirty="0"/>
              <a:t>の</a:t>
            </a:r>
            <a:r>
              <a:rPr lang="en-US" altLang="ja-JP" dirty="0" err="1"/>
              <a:t>活動</a:t>
            </a:r>
            <a:endParaRPr kumimoji="1" lang="ja-JP" altLang="en-US" dirty="0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8E238362-D7B0-4701-A221-888F52134713}"/>
              </a:ext>
            </a:extLst>
          </p:cNvPr>
          <p:cNvSpPr/>
          <p:nvPr/>
        </p:nvSpPr>
        <p:spPr>
          <a:xfrm flipH="1">
            <a:off x="560511" y="2905748"/>
            <a:ext cx="8877487" cy="3493294"/>
          </a:xfrm>
          <a:prstGeom prst="rtTriangl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sz="1400" dirty="0"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6B6527-F32C-4C87-9CA2-AAFAE507F313}"/>
              </a:ext>
            </a:extLst>
          </p:cNvPr>
          <p:cNvSpPr/>
          <p:nvPr/>
        </p:nvSpPr>
        <p:spPr>
          <a:xfrm>
            <a:off x="364096" y="5208749"/>
            <a:ext cx="129599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+mn-ea"/>
                <a:ea typeface="+mn-ea"/>
              </a:rPr>
              <a:t>導入</a:t>
            </a:r>
            <a:endParaRPr lang="en-US" altLang="ja-JP" sz="1400" dirty="0">
              <a:latin typeface="+mn-ea"/>
              <a:ea typeface="+mn-ea"/>
            </a:endParaRPr>
          </a:p>
          <a:p>
            <a:r>
              <a:rPr lang="ja-JP" altLang="en-US" sz="1400" dirty="0">
                <a:latin typeface="+mn-ea"/>
                <a:ea typeface="+mn-ea"/>
              </a:rPr>
              <a:t>オリエンテーション</a:t>
            </a:r>
            <a:endParaRPr lang="en-US" altLang="ja-JP" sz="1400" dirty="0"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7407FD-1281-4255-9B40-AEAFED4F6F9E}"/>
              </a:ext>
            </a:extLst>
          </p:cNvPr>
          <p:cNvSpPr/>
          <p:nvPr/>
        </p:nvSpPr>
        <p:spPr>
          <a:xfrm>
            <a:off x="1746110" y="4848113"/>
            <a:ext cx="115212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1400" dirty="0">
                <a:latin typeface="+mn-ea"/>
                <a:ea typeface="+mn-ea"/>
              </a:rPr>
              <a:t>基礎教育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FEF24E-BE99-4A50-A568-123A4E46F680}"/>
              </a:ext>
            </a:extLst>
          </p:cNvPr>
          <p:cNvSpPr/>
          <p:nvPr/>
        </p:nvSpPr>
        <p:spPr>
          <a:xfrm>
            <a:off x="2984256" y="4498506"/>
            <a:ext cx="1266486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latin typeface="+mn-ea"/>
                <a:ea typeface="+mn-ea"/>
              </a:rPr>
              <a:t>実践練習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7537D5-7B31-40A9-92DF-C918F12E835D}"/>
              </a:ext>
            </a:extLst>
          </p:cNvPr>
          <p:cNvSpPr/>
          <p:nvPr/>
        </p:nvSpPr>
        <p:spPr>
          <a:xfrm>
            <a:off x="4559585" y="3703871"/>
            <a:ext cx="147484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n-ea"/>
                <a:ea typeface="+mn-ea"/>
              </a:rPr>
              <a:t>プロセスの作成</a:t>
            </a:r>
            <a:endParaRPr lang="ja-JP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99C5F9-B911-4547-B2DF-785C96F71BAF}"/>
              </a:ext>
            </a:extLst>
          </p:cNvPr>
          <p:cNvSpPr/>
          <p:nvPr/>
        </p:nvSpPr>
        <p:spPr>
          <a:xfrm>
            <a:off x="6255088" y="3115841"/>
            <a:ext cx="1511829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n-ea"/>
                <a:ea typeface="+mn-ea"/>
              </a:rPr>
              <a:t>プロセスの改善</a:t>
            </a:r>
            <a:endParaRPr lang="ja-JP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2DC35FC-3001-48CB-8DDE-36A56F4F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85" y="2619476"/>
            <a:ext cx="1351734" cy="894491"/>
          </a:xfrm>
          <a:prstGeom prst="rect">
            <a:avLst/>
          </a:prstGeom>
        </p:spPr>
      </p:pic>
      <p:pic>
        <p:nvPicPr>
          <p:cNvPr id="12" name="Picture 2" descr="ホーム">
            <a:extLst>
              <a:ext uri="{FF2B5EF4-FFF2-40B4-BE49-F238E27FC236}">
                <a16:creationId xmlns:a16="http://schemas.microsoft.com/office/drawing/2014/main" id="{C26DEFE5-AE5C-40A7-90CC-027880FB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88" y="1605521"/>
            <a:ext cx="1351734" cy="53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147694-69D5-4F18-AE0D-96F2DA9ED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88" y="2233323"/>
            <a:ext cx="1351734" cy="750135"/>
          </a:xfrm>
          <a:prstGeom prst="rect">
            <a:avLst/>
          </a:prstGeom>
        </p:spPr>
      </p:pic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9EE3E3E0-A7F9-4687-B161-C736D6EB3BDA}"/>
              </a:ext>
            </a:extLst>
          </p:cNvPr>
          <p:cNvSpPr/>
          <p:nvPr/>
        </p:nvSpPr>
        <p:spPr>
          <a:xfrm rot="5400000">
            <a:off x="1953521" y="2032357"/>
            <a:ext cx="707795" cy="38866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A6145A9-09B6-4020-BB62-BA96A9557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538" y="1412137"/>
            <a:ext cx="1605185" cy="80259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41B725-A23C-4CE5-BF82-C3C528ABCF2A}"/>
              </a:ext>
            </a:extLst>
          </p:cNvPr>
          <p:cNvSpPr/>
          <p:nvPr/>
        </p:nvSpPr>
        <p:spPr>
          <a:xfrm>
            <a:off x="8086264" y="2335860"/>
            <a:ext cx="1351734" cy="3077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n-ea"/>
                <a:ea typeface="+mn-ea"/>
              </a:rPr>
              <a:t>Contribution</a:t>
            </a:r>
            <a:endParaRPr lang="ja-JP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BA0C283-4127-4327-BAB5-78E302F8C3B3}"/>
              </a:ext>
            </a:extLst>
          </p:cNvPr>
          <p:cNvGrpSpPr/>
          <p:nvPr/>
        </p:nvGrpSpPr>
        <p:grpSpPr>
          <a:xfrm>
            <a:off x="1408757" y="2458899"/>
            <a:ext cx="1826835" cy="1019746"/>
            <a:chOff x="1408757" y="2458899"/>
            <a:chExt cx="1826835" cy="101974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5C051B8-D885-43BA-A939-A78BC501637E}"/>
                </a:ext>
              </a:extLst>
            </p:cNvPr>
            <p:cNvSpPr/>
            <p:nvPr/>
          </p:nvSpPr>
          <p:spPr>
            <a:xfrm>
              <a:off x="1408757" y="3170868"/>
              <a:ext cx="1826835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400" b="1" dirty="0">
                  <a:latin typeface="+mn-ea"/>
                  <a:ea typeface="+mn-ea"/>
                </a:rPr>
                <a:t>Japan workgroup</a:t>
              </a:r>
              <a:endParaRPr lang="ja-JP" altLang="en-US" sz="1400" b="1" dirty="0">
                <a:latin typeface="+mn-ea"/>
                <a:ea typeface="+mn-ea"/>
              </a:endParaRPr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4DF338-7F37-4413-9E47-91D08A0DD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095" y="2458899"/>
              <a:ext cx="1324160" cy="704948"/>
            </a:xfrm>
            <a:prstGeom prst="rect">
              <a:avLst/>
            </a:prstGeom>
          </p:spPr>
        </p:pic>
      </p:grp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745634A-B408-4FB6-83B2-438B6A76694E}"/>
              </a:ext>
            </a:extLst>
          </p:cNvPr>
          <p:cNvSpPr/>
          <p:nvPr/>
        </p:nvSpPr>
        <p:spPr>
          <a:xfrm flipH="1">
            <a:off x="560509" y="4923486"/>
            <a:ext cx="3816426" cy="14755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sz="1400" dirty="0"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CF8D87-AC70-4BCD-930C-08A166502007}"/>
              </a:ext>
            </a:extLst>
          </p:cNvPr>
          <p:cNvSpPr/>
          <p:nvPr/>
        </p:nvSpPr>
        <p:spPr>
          <a:xfrm>
            <a:off x="1121504" y="5698975"/>
            <a:ext cx="312923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>
                <a:latin typeface="+mn-ea"/>
                <a:ea typeface="+mn-ea"/>
              </a:rPr>
              <a:t>取引先の立場</a:t>
            </a:r>
            <a:endParaRPr lang="ja-JP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15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EC2A8-3464-495D-9591-6D78D632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SPDX Liteの提案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C4312-C434-4F19-9F90-94C0CE572567}"/>
              </a:ext>
            </a:extLst>
          </p:cNvPr>
          <p:cNvSpPr txBox="1">
            <a:spLocks/>
          </p:cNvSpPr>
          <p:nvPr/>
        </p:nvSpPr>
        <p:spPr>
          <a:xfrm>
            <a:off x="468000" y="1056491"/>
            <a:ext cx="9237528" cy="5324837"/>
          </a:xfrm>
          <a:prstGeom prst="rect">
            <a:avLst/>
          </a:prstGeom>
        </p:spPr>
        <p:txBody>
          <a:bodyPr/>
          <a:lstStyle>
            <a:lvl1pPr marL="269471" indent="-269471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27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1pPr>
            <a:lvl2pPr marL="583854" indent="-22449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95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2pPr>
            <a:lvl3pPr marL="898238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95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3pPr>
            <a:lvl4pPr marL="1257533" indent="-179675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62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4pPr>
            <a:lvl5pPr marL="1616833" indent="-179675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625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5pPr>
            <a:lvl6pPr marL="1976135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6pPr>
            <a:lvl7pPr marL="2335435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7pPr>
            <a:lvl8pPr marL="2694726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8pPr>
            <a:lvl9pPr marL="3054026" indent="-17967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800" kern="0" dirty="0"/>
              <a:t>SPDX</a:t>
            </a:r>
            <a:r>
              <a:rPr lang="ja-JP" altLang="en-US" sz="2800" kern="0" dirty="0"/>
              <a:t> </a:t>
            </a:r>
            <a:r>
              <a:rPr lang="en-US" altLang="ja-JP" sz="2800" kern="0" dirty="0"/>
              <a:t>Lite:</a:t>
            </a:r>
          </a:p>
          <a:p>
            <a:endParaRPr lang="en-US" altLang="ja-JP" sz="2800" kern="0" dirty="0"/>
          </a:p>
          <a:p>
            <a:pPr lvl="1"/>
            <a:r>
              <a:rPr lang="en-US" altLang="ja-JP" sz="2400" kern="0" dirty="0" err="1"/>
              <a:t>SPDX仕様のサブセット</a:t>
            </a:r>
            <a:r>
              <a:rPr lang="en-US" altLang="ja-JP" sz="2400" kern="0" dirty="0"/>
              <a:t> (</a:t>
            </a:r>
            <a:r>
              <a:rPr lang="en-US" altLang="ja-JP" sz="2400" kern="0" dirty="0" err="1"/>
              <a:t>互換性</a:t>
            </a:r>
            <a:r>
              <a:rPr lang="en-US" altLang="ja-JP" sz="2400" kern="0" dirty="0"/>
              <a:t>)</a:t>
            </a:r>
          </a:p>
          <a:p>
            <a:pPr lvl="1"/>
            <a:endParaRPr lang="en-US" altLang="ja-JP" sz="2400" kern="0" dirty="0"/>
          </a:p>
          <a:p>
            <a:pPr lvl="1"/>
            <a:r>
              <a:rPr lang="en-US" altLang="ja-JP" sz="2400" kern="0" dirty="0" err="1"/>
              <a:t>自動車</a:t>
            </a:r>
            <a:r>
              <a:rPr lang="ja-JP" altLang="en-US" sz="2400" kern="0" dirty="0"/>
              <a:t>業界や</a:t>
            </a:r>
            <a:r>
              <a:rPr lang="en-US" altLang="ja-JP" sz="2400" kern="0" dirty="0" err="1"/>
              <a:t>家電業界</a:t>
            </a:r>
            <a:r>
              <a:rPr lang="ja-JP" altLang="en-US" sz="2400" kern="0" dirty="0"/>
              <a:t>に必要とされる</a:t>
            </a:r>
            <a:r>
              <a:rPr lang="en-US" altLang="ja-JP" sz="2400" kern="0" dirty="0" err="1"/>
              <a:t>最低要件</a:t>
            </a:r>
            <a:r>
              <a:rPr lang="en-US" altLang="ja-JP" sz="2400" kern="0" dirty="0"/>
              <a:t>(</a:t>
            </a:r>
            <a:r>
              <a:rPr lang="en-US" altLang="ja-JP" sz="2400" kern="0" dirty="0" err="1"/>
              <a:t>最小ワークロード</a:t>
            </a:r>
            <a:r>
              <a:rPr lang="en-US" altLang="ja-JP" sz="2400" kern="0" dirty="0"/>
              <a:t>)</a:t>
            </a:r>
          </a:p>
          <a:p>
            <a:pPr lvl="1"/>
            <a:endParaRPr lang="en-US" altLang="ja-JP" sz="2400" kern="0" dirty="0"/>
          </a:p>
          <a:p>
            <a:pPr lvl="1"/>
            <a:r>
              <a:rPr lang="en-US" altLang="ja-JP" sz="2400" kern="0" dirty="0" err="1"/>
              <a:t>特別なツールを使用せずに手動で作成可能</a:t>
            </a:r>
            <a:r>
              <a:rPr lang="en-US" altLang="ja-JP" sz="2400" kern="0" dirty="0"/>
              <a:t>(</a:t>
            </a:r>
            <a:r>
              <a:rPr lang="en-US" altLang="ja-JP" sz="2400" kern="0" dirty="0" err="1"/>
              <a:t>作成が容易</a:t>
            </a:r>
            <a:r>
              <a:rPr lang="en-US" altLang="ja-JP" sz="2400" kern="0" dirty="0"/>
              <a:t>)</a:t>
            </a:r>
          </a:p>
          <a:p>
            <a:pPr lvl="1"/>
            <a:endParaRPr lang="en-US" altLang="ja-JP" sz="2400" kern="0" dirty="0"/>
          </a:p>
          <a:p>
            <a:pPr lvl="1"/>
            <a:r>
              <a:rPr lang="en-US" altLang="ja-JP" sz="2400" kern="0" dirty="0" err="1"/>
              <a:t>実際のビジネスで実証済み</a:t>
            </a:r>
            <a:r>
              <a:rPr lang="en-US" altLang="ja-JP" sz="2400" kern="0" dirty="0"/>
              <a:t>(</a:t>
            </a:r>
            <a:r>
              <a:rPr lang="en-US" altLang="ja-JP" sz="2400" kern="0" dirty="0" err="1"/>
              <a:t>業界指向</a:t>
            </a:r>
            <a:r>
              <a:rPr lang="en-US" altLang="ja-JP" sz="2400" kern="0" dirty="0"/>
              <a:t>)</a:t>
            </a:r>
          </a:p>
          <a:p>
            <a:endParaRPr lang="en-US" altLang="ja-JP" sz="2400" kern="0" dirty="0"/>
          </a:p>
          <a:p>
            <a:endParaRPr lang="en-US" altLang="ja-JP" sz="2400" kern="0" dirty="0"/>
          </a:p>
          <a:p>
            <a:endParaRPr lang="en-US" altLang="ja-JP" sz="2400" kern="0" dirty="0"/>
          </a:p>
          <a:p>
            <a:endParaRPr lang="ja-JP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16174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07068FD-BAA2-4D9B-87D2-CEA4A227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シナリオ①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OSS</a:t>
            </a:r>
            <a:r>
              <a:rPr lang="ja-JP" altLang="en-US" dirty="0"/>
              <a:t>ライセンスに詳しくないサプライヤ向け</a:t>
            </a:r>
            <a:endParaRPr kumimoji="1" lang="ja-JP" altLang="en-US" dirty="0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8E238362-D7B0-4701-A221-888F52134713}"/>
              </a:ext>
            </a:extLst>
          </p:cNvPr>
          <p:cNvSpPr/>
          <p:nvPr/>
        </p:nvSpPr>
        <p:spPr>
          <a:xfrm flipH="1">
            <a:off x="560511" y="2905748"/>
            <a:ext cx="8877487" cy="3493294"/>
          </a:xfrm>
          <a:prstGeom prst="rtTriangle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sz="1400" dirty="0"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6B6527-F32C-4C87-9CA2-AAFAE507F313}"/>
              </a:ext>
            </a:extLst>
          </p:cNvPr>
          <p:cNvSpPr/>
          <p:nvPr/>
        </p:nvSpPr>
        <p:spPr>
          <a:xfrm>
            <a:off x="364096" y="5208749"/>
            <a:ext cx="129599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+mn-ea"/>
                <a:ea typeface="+mn-ea"/>
              </a:rPr>
              <a:t>導入</a:t>
            </a:r>
            <a:endParaRPr lang="en-US" altLang="ja-JP" sz="1400" dirty="0">
              <a:latin typeface="+mn-ea"/>
              <a:ea typeface="+mn-ea"/>
            </a:endParaRPr>
          </a:p>
          <a:p>
            <a:r>
              <a:rPr lang="ja-JP" altLang="en-US" sz="1400" dirty="0">
                <a:latin typeface="+mn-ea"/>
                <a:ea typeface="+mn-ea"/>
              </a:rPr>
              <a:t>オリエンテーション</a:t>
            </a:r>
            <a:endParaRPr lang="en-US" altLang="ja-JP" sz="1400" dirty="0"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7407FD-1281-4255-9B40-AEAFED4F6F9E}"/>
              </a:ext>
            </a:extLst>
          </p:cNvPr>
          <p:cNvSpPr/>
          <p:nvPr/>
        </p:nvSpPr>
        <p:spPr>
          <a:xfrm>
            <a:off x="1746110" y="4848113"/>
            <a:ext cx="115212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1400" dirty="0">
                <a:latin typeface="+mn-ea"/>
                <a:ea typeface="+mn-ea"/>
              </a:rPr>
              <a:t>基礎教育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FEF24E-BE99-4A50-A568-123A4E46F680}"/>
              </a:ext>
            </a:extLst>
          </p:cNvPr>
          <p:cNvSpPr/>
          <p:nvPr/>
        </p:nvSpPr>
        <p:spPr>
          <a:xfrm>
            <a:off x="2984256" y="4498506"/>
            <a:ext cx="1266486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latin typeface="+mn-ea"/>
                <a:ea typeface="+mn-ea"/>
              </a:rPr>
              <a:t>実践練習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7537D5-7B31-40A9-92DF-C918F12E835D}"/>
              </a:ext>
            </a:extLst>
          </p:cNvPr>
          <p:cNvSpPr/>
          <p:nvPr/>
        </p:nvSpPr>
        <p:spPr>
          <a:xfrm>
            <a:off x="4559585" y="3703871"/>
            <a:ext cx="147484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n-ea"/>
                <a:ea typeface="+mn-ea"/>
              </a:rPr>
              <a:t>プロセスの作成</a:t>
            </a:r>
            <a:endParaRPr lang="ja-JP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99C5F9-B911-4547-B2DF-785C96F71BAF}"/>
              </a:ext>
            </a:extLst>
          </p:cNvPr>
          <p:cNvSpPr/>
          <p:nvPr/>
        </p:nvSpPr>
        <p:spPr>
          <a:xfrm>
            <a:off x="6255088" y="3115841"/>
            <a:ext cx="1511829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n-ea"/>
                <a:ea typeface="+mn-ea"/>
              </a:rPr>
              <a:t>プロセスの改善</a:t>
            </a:r>
            <a:endParaRPr lang="ja-JP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2DC35FC-3001-48CB-8DDE-36A56F4F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85" y="2619476"/>
            <a:ext cx="1351734" cy="894491"/>
          </a:xfrm>
          <a:prstGeom prst="rect">
            <a:avLst/>
          </a:prstGeom>
        </p:spPr>
      </p:pic>
      <p:pic>
        <p:nvPicPr>
          <p:cNvPr id="12" name="Picture 2" descr="ホーム">
            <a:extLst>
              <a:ext uri="{FF2B5EF4-FFF2-40B4-BE49-F238E27FC236}">
                <a16:creationId xmlns:a16="http://schemas.microsoft.com/office/drawing/2014/main" id="{C26DEFE5-AE5C-40A7-90CC-027880FB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88" y="1605521"/>
            <a:ext cx="1351734" cy="53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147694-69D5-4F18-AE0D-96F2DA9ED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88" y="2233323"/>
            <a:ext cx="1351734" cy="750135"/>
          </a:xfrm>
          <a:prstGeom prst="rect">
            <a:avLst/>
          </a:prstGeom>
        </p:spPr>
      </p:pic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9EE3E3E0-A7F9-4687-B161-C736D6EB3BDA}"/>
              </a:ext>
            </a:extLst>
          </p:cNvPr>
          <p:cNvSpPr/>
          <p:nvPr/>
        </p:nvSpPr>
        <p:spPr>
          <a:xfrm rot="5400000">
            <a:off x="1953521" y="2032357"/>
            <a:ext cx="707795" cy="38866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A6145A9-09B6-4020-BB62-BA96A9557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538" y="1412137"/>
            <a:ext cx="1605185" cy="802593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41B725-A23C-4CE5-BF82-C3C528ABCF2A}"/>
              </a:ext>
            </a:extLst>
          </p:cNvPr>
          <p:cNvSpPr/>
          <p:nvPr/>
        </p:nvSpPr>
        <p:spPr>
          <a:xfrm>
            <a:off x="8086264" y="2335860"/>
            <a:ext cx="1351734" cy="3077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+mn-ea"/>
                <a:ea typeface="+mn-ea"/>
              </a:rPr>
              <a:t>Contribution</a:t>
            </a:r>
            <a:endParaRPr lang="ja-JP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BA0C283-4127-4327-BAB5-78E302F8C3B3}"/>
              </a:ext>
            </a:extLst>
          </p:cNvPr>
          <p:cNvGrpSpPr/>
          <p:nvPr/>
        </p:nvGrpSpPr>
        <p:grpSpPr>
          <a:xfrm>
            <a:off x="1408757" y="2458899"/>
            <a:ext cx="1826835" cy="1019746"/>
            <a:chOff x="1408757" y="2458899"/>
            <a:chExt cx="1826835" cy="101974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5C051B8-D885-43BA-A939-A78BC501637E}"/>
                </a:ext>
              </a:extLst>
            </p:cNvPr>
            <p:cNvSpPr/>
            <p:nvPr/>
          </p:nvSpPr>
          <p:spPr>
            <a:xfrm>
              <a:off x="1408757" y="3170868"/>
              <a:ext cx="1826835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400" b="1" dirty="0">
                  <a:latin typeface="+mn-ea"/>
                  <a:ea typeface="+mn-ea"/>
                </a:rPr>
                <a:t>Japan workgroup</a:t>
              </a:r>
              <a:endParaRPr lang="ja-JP" altLang="en-US" sz="1400" b="1" dirty="0">
                <a:latin typeface="+mn-ea"/>
                <a:ea typeface="+mn-ea"/>
              </a:endParaRPr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4DF338-7F37-4413-9E47-91D08A0DD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095" y="2458899"/>
              <a:ext cx="1324160" cy="704948"/>
            </a:xfrm>
            <a:prstGeom prst="rect">
              <a:avLst/>
            </a:prstGeom>
          </p:spPr>
        </p:pic>
      </p:grp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745634A-B408-4FB6-83B2-438B6A76694E}"/>
              </a:ext>
            </a:extLst>
          </p:cNvPr>
          <p:cNvSpPr/>
          <p:nvPr/>
        </p:nvSpPr>
        <p:spPr>
          <a:xfrm flipH="1">
            <a:off x="560509" y="4923486"/>
            <a:ext cx="3816426" cy="147555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sz="1400" dirty="0"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CF8D87-AC70-4BCD-930C-08A166502007}"/>
              </a:ext>
            </a:extLst>
          </p:cNvPr>
          <p:cNvSpPr/>
          <p:nvPr/>
        </p:nvSpPr>
        <p:spPr>
          <a:xfrm>
            <a:off x="1121504" y="5698975"/>
            <a:ext cx="312923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err="1">
                <a:latin typeface="+mn-ea"/>
                <a:ea typeface="+mn-ea"/>
              </a:rPr>
              <a:t>取引先の立場</a:t>
            </a:r>
            <a:endParaRPr lang="ja-JP" altLang="en-US" sz="2000" dirty="0">
              <a:latin typeface="+mn-ea"/>
              <a:ea typeface="+mn-ea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147A4AE-4D1C-4569-8161-65695308B0D1}"/>
              </a:ext>
            </a:extLst>
          </p:cNvPr>
          <p:cNvGrpSpPr/>
          <p:nvPr/>
        </p:nvGrpSpPr>
        <p:grpSpPr>
          <a:xfrm>
            <a:off x="2658897" y="1554248"/>
            <a:ext cx="2043399" cy="585458"/>
            <a:chOff x="2222372" y="3659726"/>
            <a:chExt cx="2043399" cy="585458"/>
          </a:xfrm>
          <a:solidFill>
            <a:schemeClr val="bg1"/>
          </a:solidFill>
        </p:grpSpPr>
        <p:pic>
          <p:nvPicPr>
            <p:cNvPr id="22" name="Picture 2" descr="ホーム">
              <a:extLst>
                <a:ext uri="{FF2B5EF4-FFF2-40B4-BE49-F238E27FC236}">
                  <a16:creationId xmlns:a16="http://schemas.microsoft.com/office/drawing/2014/main" id="{08380384-78EC-4E94-93BF-ED088EBF8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372" y="3659726"/>
              <a:ext cx="1351734" cy="532921"/>
            </a:xfrm>
            <a:prstGeom prst="rect">
              <a:avLst/>
            </a:prstGeom>
            <a:grpFill/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5DDBF65-10EB-4115-A40E-34DB1C6DE64A}"/>
                </a:ext>
              </a:extLst>
            </p:cNvPr>
            <p:cNvSpPr txBox="1"/>
            <p:nvPr/>
          </p:nvSpPr>
          <p:spPr>
            <a:xfrm>
              <a:off x="3589136" y="3875852"/>
              <a:ext cx="6766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+mj-ea"/>
                  <a:ea typeface="+mj-ea"/>
                </a:rPr>
                <a:t>Lite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24" name="矢印: 左 23">
            <a:extLst>
              <a:ext uri="{FF2B5EF4-FFF2-40B4-BE49-F238E27FC236}">
                <a16:creationId xmlns:a16="http://schemas.microsoft.com/office/drawing/2014/main" id="{8B95DF16-191C-433B-B1EE-E30ABA3B1962}"/>
              </a:ext>
            </a:extLst>
          </p:cNvPr>
          <p:cNvSpPr/>
          <p:nvPr/>
        </p:nvSpPr>
        <p:spPr>
          <a:xfrm>
            <a:off x="4670550" y="1628779"/>
            <a:ext cx="1351734" cy="532921"/>
          </a:xfrm>
          <a:prstGeom prst="leftArrow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矢印: 左 24">
            <a:extLst>
              <a:ext uri="{FF2B5EF4-FFF2-40B4-BE49-F238E27FC236}">
                <a16:creationId xmlns:a16="http://schemas.microsoft.com/office/drawing/2014/main" id="{14D47B53-A18E-4816-ABB1-67765D2EA844}"/>
              </a:ext>
            </a:extLst>
          </p:cNvPr>
          <p:cNvSpPr/>
          <p:nvPr/>
        </p:nvSpPr>
        <p:spPr>
          <a:xfrm rot="16200000">
            <a:off x="2507206" y="3074634"/>
            <a:ext cx="2187336" cy="508232"/>
          </a:xfrm>
          <a:prstGeom prst="leftArrow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09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5C1C2ED-2467-46A8-8F95-5728CB552BB4}"/>
              </a:ext>
            </a:extLst>
          </p:cNvPr>
          <p:cNvSpPr/>
          <p:nvPr/>
        </p:nvSpPr>
        <p:spPr>
          <a:xfrm>
            <a:off x="814215" y="1779047"/>
            <a:ext cx="2966285" cy="20099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451A5A0-50B4-4A78-A431-D35A061D518B}"/>
              </a:ext>
            </a:extLst>
          </p:cNvPr>
          <p:cNvSpPr/>
          <p:nvPr/>
        </p:nvSpPr>
        <p:spPr>
          <a:xfrm>
            <a:off x="5231558" y="3936162"/>
            <a:ext cx="3602621" cy="13398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87E449F-E1D3-41B5-B5A0-914C5A59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シナリオ</a:t>
            </a:r>
            <a:r>
              <a:rPr lang="ja-JP" altLang="en-US" dirty="0"/>
              <a:t>②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非エンジニアリングスタッフ向け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5AF620-8C2D-4D04-8788-24674711AEBB}"/>
              </a:ext>
            </a:extLst>
          </p:cNvPr>
          <p:cNvSpPr txBox="1"/>
          <p:nvPr/>
        </p:nvSpPr>
        <p:spPr>
          <a:xfrm>
            <a:off x="1541273" y="1327027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  <a:ea typeface="+mn-ea"/>
              </a:rPr>
              <a:t>サプライヤ</a:t>
            </a:r>
            <a:endParaRPr kumimoji="1" lang="ja-JP" altLang="en-US" sz="2000" b="1" dirty="0">
              <a:latin typeface="+mn-ea"/>
              <a:ea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467C81-7E4E-4ADE-890C-1C7248E6A75F}"/>
              </a:ext>
            </a:extLst>
          </p:cNvPr>
          <p:cNvSpPr txBox="1"/>
          <p:nvPr/>
        </p:nvSpPr>
        <p:spPr>
          <a:xfrm>
            <a:off x="5241032" y="2970878"/>
            <a:ext cx="360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>
                <a:latin typeface="+mn-ea"/>
                <a:ea typeface="+mn-ea"/>
              </a:rPr>
              <a:t>技術スタッフ</a:t>
            </a:r>
            <a:endParaRPr lang="en-US" altLang="ja-JP" sz="1200" dirty="0">
              <a:latin typeface="+mn-ea"/>
              <a:ea typeface="+mn-ea"/>
            </a:endParaRPr>
          </a:p>
          <a:p>
            <a:pPr algn="ctr"/>
            <a:r>
              <a:rPr kumimoji="1" lang="ja-JP" altLang="en-US" sz="1200" dirty="0">
                <a:latin typeface="+mn-ea"/>
                <a:ea typeface="+mn-ea"/>
              </a:rPr>
              <a:t>開発者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1DDE27-5CEA-409A-A3A6-5F009A670D3D}"/>
              </a:ext>
            </a:extLst>
          </p:cNvPr>
          <p:cNvSpPr txBox="1"/>
          <p:nvPr/>
        </p:nvSpPr>
        <p:spPr>
          <a:xfrm>
            <a:off x="5239212" y="2535884"/>
            <a:ext cx="360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+mn-ea"/>
                <a:ea typeface="+mn-ea"/>
              </a:rPr>
              <a:t>ツールを使用したライセンスレビュー</a:t>
            </a:r>
            <a:endParaRPr kumimoji="1" lang="ja-JP" altLang="en-US" sz="1400" dirty="0">
              <a:latin typeface="+mn-ea"/>
              <a:ea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039F8A-8EB0-4F6D-9CC0-80936AA50FFF}"/>
              </a:ext>
            </a:extLst>
          </p:cNvPr>
          <p:cNvSpPr txBox="1"/>
          <p:nvPr/>
        </p:nvSpPr>
        <p:spPr>
          <a:xfrm>
            <a:off x="5228879" y="4570842"/>
            <a:ext cx="3582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+mn-ea"/>
                <a:ea typeface="+mn-ea"/>
              </a:rPr>
              <a:t>法務スタッフ</a:t>
            </a:r>
            <a:endParaRPr kumimoji="1" lang="ja-JP" altLang="en-US" sz="1400" dirty="0">
              <a:latin typeface="+mn-ea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0A56A5-1E89-4F4C-BE43-0DF55B8D573C}"/>
              </a:ext>
            </a:extLst>
          </p:cNvPr>
          <p:cNvSpPr txBox="1"/>
          <p:nvPr/>
        </p:nvSpPr>
        <p:spPr>
          <a:xfrm>
            <a:off x="5239212" y="4833371"/>
            <a:ext cx="3582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+mn-ea"/>
                <a:ea typeface="+mn-ea"/>
              </a:rPr>
              <a:t>調達スタッフ</a:t>
            </a:r>
            <a:endParaRPr kumimoji="1" lang="ja-JP" altLang="en-US" sz="1400" dirty="0">
              <a:latin typeface="+mn-ea"/>
              <a:ea typeface="+mn-ea"/>
            </a:endParaRPr>
          </a:p>
        </p:txBody>
      </p:sp>
      <p:pic>
        <p:nvPicPr>
          <p:cNvPr id="8" name="Picture 2" descr="ホーム">
            <a:extLst>
              <a:ext uri="{FF2B5EF4-FFF2-40B4-BE49-F238E27FC236}">
                <a16:creationId xmlns:a16="http://schemas.microsoft.com/office/drawing/2014/main" id="{D5B680BA-1CAA-485B-9A36-F953AAA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68" y="2924167"/>
            <a:ext cx="1351734" cy="53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9BE257-AF0F-47EF-A666-A841B1C43C94}"/>
              </a:ext>
            </a:extLst>
          </p:cNvPr>
          <p:cNvSpPr txBox="1"/>
          <p:nvPr/>
        </p:nvSpPr>
        <p:spPr>
          <a:xfrm>
            <a:off x="6264242" y="134022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latin typeface="+mn-ea"/>
                <a:ea typeface="+mn-ea"/>
              </a:rPr>
              <a:t>受信者</a:t>
            </a:r>
            <a:endParaRPr kumimoji="1" lang="ja-JP" altLang="en-US" sz="2000" b="1" dirty="0">
              <a:latin typeface="+mn-ea"/>
              <a:ea typeface="+mn-ea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8375575-3665-40F4-AB46-767985C3CD6B}"/>
              </a:ext>
            </a:extLst>
          </p:cNvPr>
          <p:cNvSpPr/>
          <p:nvPr/>
        </p:nvSpPr>
        <p:spPr>
          <a:xfrm>
            <a:off x="4512153" y="1714660"/>
            <a:ext cx="4763312" cy="40074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A76DBD4-4900-4F54-82BA-A2F1B8D9C9D6}"/>
              </a:ext>
            </a:extLst>
          </p:cNvPr>
          <p:cNvSpPr txBox="1"/>
          <p:nvPr/>
        </p:nvSpPr>
        <p:spPr>
          <a:xfrm>
            <a:off x="814215" y="2276872"/>
            <a:ext cx="296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+mn-ea"/>
                <a:ea typeface="+mn-ea"/>
              </a:rPr>
              <a:t>ソフトウェア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BC70318-78CC-420C-8364-6C5DC4268576}"/>
              </a:ext>
            </a:extLst>
          </p:cNvPr>
          <p:cNvGrpSpPr/>
          <p:nvPr/>
        </p:nvGrpSpPr>
        <p:grpSpPr>
          <a:xfrm>
            <a:off x="1455621" y="4260081"/>
            <a:ext cx="2043399" cy="585458"/>
            <a:chOff x="2222372" y="3659726"/>
            <a:chExt cx="2043399" cy="585458"/>
          </a:xfrm>
          <a:solidFill>
            <a:schemeClr val="bg1"/>
          </a:solidFill>
        </p:grpSpPr>
        <p:pic>
          <p:nvPicPr>
            <p:cNvPr id="22" name="Picture 2" descr="ホーム">
              <a:extLst>
                <a:ext uri="{FF2B5EF4-FFF2-40B4-BE49-F238E27FC236}">
                  <a16:creationId xmlns:a16="http://schemas.microsoft.com/office/drawing/2014/main" id="{FAD07D95-B349-4509-9FC0-297CC1DA0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372" y="3659726"/>
              <a:ext cx="1351734" cy="532921"/>
            </a:xfrm>
            <a:prstGeom prst="rect">
              <a:avLst/>
            </a:prstGeom>
            <a:grpFill/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CFD1A51-DA1B-4E43-862A-EB73E79AC377}"/>
                </a:ext>
              </a:extLst>
            </p:cNvPr>
            <p:cNvSpPr txBox="1"/>
            <p:nvPr/>
          </p:nvSpPr>
          <p:spPr>
            <a:xfrm>
              <a:off x="3589136" y="3875852"/>
              <a:ext cx="6766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+mj-ea"/>
                  <a:ea typeface="+mj-ea"/>
                </a:rPr>
                <a:t>Lite</a:t>
              </a:r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E0023D1-A93D-438E-8226-6AB9D0E795E6}"/>
              </a:ext>
            </a:extLst>
          </p:cNvPr>
          <p:cNvSpPr txBox="1"/>
          <p:nvPr/>
        </p:nvSpPr>
        <p:spPr>
          <a:xfrm>
            <a:off x="5231558" y="4182249"/>
            <a:ext cx="3602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+mn-ea"/>
                <a:ea typeface="+mn-ea"/>
              </a:rPr>
              <a:t>ツールを使用しないライセンスレビュー</a:t>
            </a:r>
            <a:endParaRPr kumimoji="1" lang="ja-JP" altLang="en-US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矢印: 左 24">
            <a:extLst>
              <a:ext uri="{FF2B5EF4-FFF2-40B4-BE49-F238E27FC236}">
                <a16:creationId xmlns:a16="http://schemas.microsoft.com/office/drawing/2014/main" id="{3A32D978-F0E9-4219-9A3E-2301194F0975}"/>
              </a:ext>
            </a:extLst>
          </p:cNvPr>
          <p:cNvSpPr/>
          <p:nvPr/>
        </p:nvSpPr>
        <p:spPr>
          <a:xfrm rot="16200000">
            <a:off x="1978245" y="3651986"/>
            <a:ext cx="683268" cy="532921"/>
          </a:xfrm>
          <a:prstGeom prst="leftArrow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093F4780-48B5-45A9-A806-0AD543AFCCAA}"/>
              </a:ext>
            </a:extLst>
          </p:cNvPr>
          <p:cNvSpPr/>
          <p:nvPr/>
        </p:nvSpPr>
        <p:spPr>
          <a:xfrm rot="10800000">
            <a:off x="3499020" y="2710370"/>
            <a:ext cx="1572633" cy="532921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38E7D123-3ED8-412E-8CAF-5F7330D5A247}"/>
              </a:ext>
            </a:extLst>
          </p:cNvPr>
          <p:cNvSpPr/>
          <p:nvPr/>
        </p:nvSpPr>
        <p:spPr>
          <a:xfrm rot="10800000">
            <a:off x="3499020" y="4385712"/>
            <a:ext cx="1555853" cy="532921"/>
          </a:xfrm>
          <a:prstGeom prst="leftArrow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21749CC-906E-4A42-9540-4B302C0B2006}"/>
              </a:ext>
            </a:extLst>
          </p:cNvPr>
          <p:cNvSpPr/>
          <p:nvPr/>
        </p:nvSpPr>
        <p:spPr>
          <a:xfrm>
            <a:off x="5241032" y="2276872"/>
            <a:ext cx="3602621" cy="13398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44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4B2EF-77DF-4623-9FD4-6AB8747E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SPDX Lite</a:t>
            </a:r>
            <a:r>
              <a:rPr kumimoji="1" lang="ja-JP" altLang="en-US" dirty="0"/>
              <a:t>の一覧</a:t>
            </a:r>
          </a:p>
        </p:txBody>
      </p:sp>
      <p:graphicFrame>
        <p:nvGraphicFramePr>
          <p:cNvPr id="3" name="コンテンツ プレースホルダー 4">
            <a:extLst>
              <a:ext uri="{FF2B5EF4-FFF2-40B4-BE49-F238E27FC236}">
                <a16:creationId xmlns:a16="http://schemas.microsoft.com/office/drawing/2014/main" id="{F2E49902-3EAD-4AD2-99E5-3DDAA32CE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427318"/>
              </p:ext>
            </p:extLst>
          </p:nvPr>
        </p:nvGraphicFramePr>
        <p:xfrm>
          <a:off x="632520" y="1039047"/>
          <a:ext cx="7992888" cy="5342282"/>
        </p:xfrm>
        <a:graphic>
          <a:graphicData uri="http://schemas.openxmlformats.org/drawingml/2006/table">
            <a:tbl>
              <a:tblPr/>
              <a:tblGrid>
                <a:gridCol w="1582750">
                  <a:extLst>
                    <a:ext uri="{9D8B030D-6E8A-4147-A177-3AD203B41FA5}">
                      <a16:colId xmlns:a16="http://schemas.microsoft.com/office/drawing/2014/main" val="2864938819"/>
                    </a:ext>
                  </a:extLst>
                </a:gridCol>
                <a:gridCol w="2848951">
                  <a:extLst>
                    <a:ext uri="{9D8B030D-6E8A-4147-A177-3AD203B41FA5}">
                      <a16:colId xmlns:a16="http://schemas.microsoft.com/office/drawing/2014/main" val="3655530575"/>
                    </a:ext>
                  </a:extLst>
                </a:gridCol>
                <a:gridCol w="3561187">
                  <a:extLst>
                    <a:ext uri="{9D8B030D-6E8A-4147-A177-3AD203B41FA5}">
                      <a16:colId xmlns:a16="http://schemas.microsoft.com/office/drawing/2014/main" val="3140795825"/>
                    </a:ext>
                  </a:extLst>
                </a:gridCol>
              </a:tblGrid>
              <a:tr h="29003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 b="1">
                          <a:effectLst/>
                        </a:rPr>
                        <a:t>#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>
                          <a:effectLst/>
                        </a:rPr>
                        <a:t>corresponding SPDX section no.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>
                          <a:effectLst/>
                        </a:rPr>
                        <a:t>License Info.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0810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L1.1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2.1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SPDX Version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26920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L1.2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2.2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Data License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84930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L1.3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2.3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SPDX Identifier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999834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L1.4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2.4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Document Name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28844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L1.5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2.5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SPDX Document Namespace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43641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L1.6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2.8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Creator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950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L1.7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2.9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Created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33298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L2.1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3.1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Package Name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62456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L2.2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3.2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Package SPDX Identifier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30085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L2.3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3.3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Package Version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515149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L2.4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3.4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Package File Name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32223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L2.5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3.7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Package Download Location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1748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L2.6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3.8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Files Analyzed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139995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L2.7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3.11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Package Home Page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05824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L2.8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3.13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Concluded License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76851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L2.9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3.15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Declared License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24318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L2.10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3.16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Comments on License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77028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L2.11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3.17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Copyright Text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25299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L2.12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3.20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Package Comment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891830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L3.1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6.1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License Identifier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50259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L3.2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6.2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Extracted Text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68577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L3.3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6.3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License Name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99101"/>
                  </a:ext>
                </a:extLst>
              </a:tr>
              <a:tr h="219663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L3.4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>
                          <a:effectLst/>
                        </a:rPr>
                        <a:t>6.5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License Comment</a:t>
                      </a:r>
                    </a:p>
                  </a:txBody>
                  <a:tcPr marL="63412" marR="63412" marT="29267" marB="29267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590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AD2942-89A6-4935-8FC7-B4798C49EBC4}"/>
              </a:ext>
            </a:extLst>
          </p:cNvPr>
          <p:cNvSpPr txBox="1"/>
          <p:nvPr/>
        </p:nvSpPr>
        <p:spPr>
          <a:xfrm>
            <a:off x="8121352" y="561216"/>
            <a:ext cx="1514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+mn-ea"/>
                <a:ea typeface="+mn-ea"/>
              </a:rPr>
              <a:t>SPDX</a:t>
            </a:r>
            <a:r>
              <a:rPr lang="ja-JP" altLang="en-US" sz="1200" dirty="0">
                <a:latin typeface="+mn-ea"/>
                <a:ea typeface="+mn-ea"/>
              </a:rPr>
              <a:t>のサブセット</a:t>
            </a:r>
            <a:endParaRPr 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75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3743A-34B6-4878-B42A-98A93B84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SPDX </a:t>
            </a:r>
            <a:r>
              <a:rPr lang="ja-JP" altLang="en-US" dirty="0"/>
              <a:t>を利用した</a:t>
            </a:r>
            <a:r>
              <a:rPr lang="en-US" altLang="ja-JP" dirty="0"/>
              <a:t>OSS</a:t>
            </a:r>
            <a:r>
              <a:rPr lang="ja-JP" altLang="en-US" dirty="0"/>
              <a:t>情報の受け渡し概観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DB6E27F-2105-4ECF-A674-118AFAE3E854}"/>
              </a:ext>
            </a:extLst>
          </p:cNvPr>
          <p:cNvGrpSpPr/>
          <p:nvPr/>
        </p:nvGrpSpPr>
        <p:grpSpPr>
          <a:xfrm>
            <a:off x="235769" y="1570872"/>
            <a:ext cx="9059024" cy="4624843"/>
            <a:chOff x="290176" y="1142073"/>
            <a:chExt cx="11149569" cy="569211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AE9398C6-E279-43A8-9406-E59C6128A600}"/>
                </a:ext>
              </a:extLst>
            </p:cNvPr>
            <p:cNvSpPr/>
            <p:nvPr/>
          </p:nvSpPr>
          <p:spPr>
            <a:xfrm>
              <a:off x="3660928" y="2950211"/>
              <a:ext cx="5227892" cy="173784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5C56309E-2FC2-48C0-8CEB-3366955DBFEB}"/>
                </a:ext>
              </a:extLst>
            </p:cNvPr>
            <p:cNvSpPr/>
            <p:nvPr/>
          </p:nvSpPr>
          <p:spPr>
            <a:xfrm>
              <a:off x="4190112" y="3420798"/>
              <a:ext cx="1477926" cy="8612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BD52A8A7-E5CA-48A1-8CD6-E3E31ED3B7C1}"/>
                </a:ext>
              </a:extLst>
            </p:cNvPr>
            <p:cNvSpPr/>
            <p:nvPr/>
          </p:nvSpPr>
          <p:spPr>
            <a:xfrm>
              <a:off x="6935085" y="3420799"/>
              <a:ext cx="1477926" cy="86123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2606C240-DDD7-482F-92A2-01FE09510FCD}"/>
                </a:ext>
              </a:extLst>
            </p:cNvPr>
            <p:cNvSpPr/>
            <p:nvPr/>
          </p:nvSpPr>
          <p:spPr>
            <a:xfrm>
              <a:off x="9961819" y="3436745"/>
              <a:ext cx="1477926" cy="86123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D84D5CC-E389-450E-8F64-D6C004E4D6CC}"/>
                </a:ext>
              </a:extLst>
            </p:cNvPr>
            <p:cNvSpPr/>
            <p:nvPr/>
          </p:nvSpPr>
          <p:spPr>
            <a:xfrm>
              <a:off x="6935084" y="5351333"/>
              <a:ext cx="1477926" cy="8612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6CE3EBEB-C0AA-4A75-A2C2-ADE587BA0FA7}"/>
                </a:ext>
              </a:extLst>
            </p:cNvPr>
            <p:cNvSpPr/>
            <p:nvPr/>
          </p:nvSpPr>
          <p:spPr>
            <a:xfrm>
              <a:off x="758455" y="3412598"/>
              <a:ext cx="1477926" cy="8612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87857253-63B3-46D7-90DE-9DA76120D589}"/>
                </a:ext>
              </a:extLst>
            </p:cNvPr>
            <p:cNvSpPr/>
            <p:nvPr/>
          </p:nvSpPr>
          <p:spPr>
            <a:xfrm>
              <a:off x="4201908" y="1142073"/>
              <a:ext cx="1477926" cy="86123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A1707FAF-8FDE-432F-8243-AD313BBFE1FC}"/>
                </a:ext>
              </a:extLst>
            </p:cNvPr>
            <p:cNvCxnSpPr>
              <a:stCxn id="9" idx="3"/>
              <a:endCxn id="5" idx="1"/>
            </p:cNvCxnSpPr>
            <p:nvPr/>
          </p:nvCxnSpPr>
          <p:spPr>
            <a:xfrm>
              <a:off x="2236381" y="3843217"/>
              <a:ext cx="1953731" cy="8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2D8C132-7F0E-471B-BA45-CD5AB669DCD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5668038" y="3851417"/>
              <a:ext cx="126704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E3AEBCFC-63B2-4950-9B27-7FFBDAB5C7B7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8413011" y="3851418"/>
              <a:ext cx="1548809" cy="159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3C6BC39-1CA6-49EA-9FC0-FE130291BF48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7674048" y="4282036"/>
              <a:ext cx="0" cy="1069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7024B0F-AF79-42C8-AA5C-FF404434FA70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4929075" y="2003310"/>
              <a:ext cx="11796" cy="14174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EA7CE2C-CA6E-4551-A528-357B4785F1DC}"/>
                </a:ext>
              </a:extLst>
            </p:cNvPr>
            <p:cNvSpPr txBox="1"/>
            <p:nvPr/>
          </p:nvSpPr>
          <p:spPr>
            <a:xfrm>
              <a:off x="811834" y="3533465"/>
              <a:ext cx="1338158" cy="66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63" b="1" dirty="0">
                  <a:latin typeface="游ゴシック" panose="020F0502020204030204"/>
                  <a:ea typeface="游ゴシック" panose="020B0400000000000000" pitchFamily="50" charset="-128"/>
                </a:rPr>
                <a:t>Unskilled</a:t>
              </a:r>
            </a:p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63" b="1" dirty="0">
                  <a:latin typeface="游ゴシック" panose="020F0502020204030204"/>
                  <a:ea typeface="游ゴシック" panose="020B0400000000000000" pitchFamily="50" charset="-128"/>
                </a:rPr>
                <a:t>Supplier</a:t>
              </a:r>
              <a:endParaRPr lang="ja-JP" altLang="en-US" sz="1463" b="1" dirty="0"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29C2343-DFED-4D4F-BD2D-AA61F56AAE99}"/>
                </a:ext>
              </a:extLst>
            </p:cNvPr>
            <p:cNvSpPr txBox="1"/>
            <p:nvPr/>
          </p:nvSpPr>
          <p:spPr>
            <a:xfrm>
              <a:off x="4190113" y="1388025"/>
              <a:ext cx="1501519" cy="39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63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Community</a:t>
              </a:r>
              <a:endParaRPr lang="ja-JP" altLang="en-US" sz="1463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8E7FF8-FE25-454F-B825-08426DCBCA2E}"/>
                </a:ext>
              </a:extLst>
            </p:cNvPr>
            <p:cNvSpPr txBox="1"/>
            <p:nvPr/>
          </p:nvSpPr>
          <p:spPr>
            <a:xfrm>
              <a:off x="4307069" y="3644226"/>
              <a:ext cx="1242236" cy="39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63" b="1" dirty="0">
                  <a:solidFill>
                    <a:prstClr val="white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Supplier</a:t>
              </a:r>
              <a:endParaRPr lang="ja-JP" altLang="en-US" sz="1463" b="1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8235DC9-4195-4F75-9DEE-14855ECC006D}"/>
                </a:ext>
              </a:extLst>
            </p:cNvPr>
            <p:cNvSpPr txBox="1"/>
            <p:nvPr/>
          </p:nvSpPr>
          <p:spPr>
            <a:xfrm>
              <a:off x="7020816" y="3658550"/>
              <a:ext cx="1377029" cy="39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63" b="1" dirty="0">
                  <a:solidFill>
                    <a:prstClr val="white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Integrator</a:t>
              </a:r>
              <a:endParaRPr lang="ja-JP" altLang="en-US" sz="1463" b="1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0D5926A-5919-4E28-8333-3D8C14ECE23F}"/>
                </a:ext>
              </a:extLst>
            </p:cNvPr>
            <p:cNvSpPr txBox="1"/>
            <p:nvPr/>
          </p:nvSpPr>
          <p:spPr>
            <a:xfrm>
              <a:off x="6959201" y="5426724"/>
              <a:ext cx="1388433" cy="66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63" b="1" dirty="0">
                  <a:latin typeface="游ゴシック" panose="020F0502020204030204"/>
                  <a:ea typeface="游ゴシック" panose="020B0400000000000000" pitchFamily="50" charset="-128"/>
                </a:rPr>
                <a:t>Unskilled Supplier</a:t>
              </a:r>
              <a:endParaRPr lang="ja-JP" altLang="en-US" sz="1463" b="1" dirty="0"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8B8DBD6-DDCF-4318-B814-353655E28773}"/>
                </a:ext>
              </a:extLst>
            </p:cNvPr>
            <p:cNvSpPr txBox="1"/>
            <p:nvPr/>
          </p:nvSpPr>
          <p:spPr>
            <a:xfrm>
              <a:off x="10047767" y="3674722"/>
              <a:ext cx="1242236" cy="39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63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User</a:t>
              </a:r>
              <a:endParaRPr lang="ja-JP" altLang="en-US" sz="1463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303B12F-986D-4218-B83E-0B8F4DAC4801}"/>
                </a:ext>
              </a:extLst>
            </p:cNvPr>
            <p:cNvSpPr txBox="1"/>
            <p:nvPr/>
          </p:nvSpPr>
          <p:spPr>
            <a:xfrm>
              <a:off x="5731885" y="2595413"/>
              <a:ext cx="2365921" cy="32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SPDX OpenChain</a:t>
              </a:r>
              <a:r>
                <a:rPr lang="ja-JP" altLang="en-US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 </a:t>
              </a:r>
              <a:r>
                <a:rPr lang="en-US" altLang="ja-JP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world</a:t>
              </a:r>
              <a:endParaRPr lang="ja-JP" altLang="en-US" sz="1138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658719E-0EE1-489C-90BD-2F4E12A7C2C2}"/>
                </a:ext>
              </a:extLst>
            </p:cNvPr>
            <p:cNvSpPr txBox="1"/>
            <p:nvPr/>
          </p:nvSpPr>
          <p:spPr>
            <a:xfrm>
              <a:off x="5792083" y="3953548"/>
              <a:ext cx="947625" cy="3291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b="1" dirty="0">
                  <a:solidFill>
                    <a:prstClr val="white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SPDX</a:t>
              </a:r>
              <a:endParaRPr lang="ja-JP" altLang="en-US" sz="1138" b="1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CC6AED7-F05E-4506-AE26-08F930A0E37E}"/>
                </a:ext>
              </a:extLst>
            </p:cNvPr>
            <p:cNvSpPr txBox="1"/>
            <p:nvPr/>
          </p:nvSpPr>
          <p:spPr>
            <a:xfrm>
              <a:off x="2345706" y="2099832"/>
              <a:ext cx="2495313" cy="7602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REUSE initiative = Copyright/License Notice + SPDX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EFA30D2-3B58-4CF5-B3A6-A0E711B7D8A8}"/>
                </a:ext>
              </a:extLst>
            </p:cNvPr>
            <p:cNvSpPr txBox="1"/>
            <p:nvPr/>
          </p:nvSpPr>
          <p:spPr>
            <a:xfrm>
              <a:off x="2322114" y="3911517"/>
              <a:ext cx="1253083" cy="3291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SPDX</a:t>
              </a:r>
              <a:r>
                <a:rPr lang="ja-JP" altLang="en-US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 </a:t>
              </a:r>
              <a:r>
                <a:rPr lang="en-US" altLang="ja-JP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Lite</a:t>
              </a:r>
              <a:endParaRPr lang="ja-JP" altLang="en-US" sz="1138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42AFC386-8232-464D-B50A-717F9F369E1D}"/>
                </a:ext>
              </a:extLst>
            </p:cNvPr>
            <p:cNvSpPr/>
            <p:nvPr/>
          </p:nvSpPr>
          <p:spPr>
            <a:xfrm>
              <a:off x="4174947" y="5351333"/>
              <a:ext cx="1477926" cy="8612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B2113CF-6886-4CEC-8FF9-FF6212304668}"/>
                </a:ext>
              </a:extLst>
            </p:cNvPr>
            <p:cNvCxnSpPr>
              <a:cxnSpLocks/>
              <a:stCxn id="26" idx="0"/>
              <a:endCxn id="5" idx="2"/>
            </p:cNvCxnSpPr>
            <p:nvPr/>
          </p:nvCxnSpPr>
          <p:spPr>
            <a:xfrm flipV="1">
              <a:off x="4913910" y="4282034"/>
              <a:ext cx="15166" cy="106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43B0D3E-9453-40E7-BF95-6F1D8829884B}"/>
                </a:ext>
              </a:extLst>
            </p:cNvPr>
            <p:cNvSpPr txBox="1"/>
            <p:nvPr/>
          </p:nvSpPr>
          <p:spPr>
            <a:xfrm>
              <a:off x="4319752" y="5565262"/>
              <a:ext cx="1242236" cy="39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463" b="1" dirty="0">
                  <a:latin typeface="游ゴシック" panose="020F0502020204030204"/>
                  <a:ea typeface="游ゴシック" panose="020B0400000000000000" pitchFamily="50" charset="-128"/>
                </a:rPr>
                <a:t>Supplier</a:t>
              </a:r>
              <a:endParaRPr lang="ja-JP" altLang="en-US" sz="1463" b="1" dirty="0"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E5CA296-BF69-4F97-8069-914A9D02B3F9}"/>
                </a:ext>
              </a:extLst>
            </p:cNvPr>
            <p:cNvSpPr txBox="1"/>
            <p:nvPr/>
          </p:nvSpPr>
          <p:spPr>
            <a:xfrm>
              <a:off x="5075492" y="4946754"/>
              <a:ext cx="947625" cy="3291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b="1" dirty="0">
                  <a:solidFill>
                    <a:prstClr val="white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SPDX</a:t>
              </a:r>
              <a:endParaRPr lang="ja-JP" altLang="en-US" sz="1138" b="1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C0B50D2-E70E-48E9-ABAF-125D98670FA6}"/>
                </a:ext>
              </a:extLst>
            </p:cNvPr>
            <p:cNvSpPr txBox="1"/>
            <p:nvPr/>
          </p:nvSpPr>
          <p:spPr>
            <a:xfrm>
              <a:off x="7741608" y="4944648"/>
              <a:ext cx="1253083" cy="3291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SPDX</a:t>
              </a:r>
              <a:r>
                <a:rPr lang="ja-JP" altLang="en-US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 </a:t>
              </a:r>
              <a:r>
                <a:rPr lang="en-US" altLang="ja-JP" sz="1138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Lite</a:t>
              </a:r>
              <a:endParaRPr lang="ja-JP" altLang="en-US" sz="1138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556FA4B8-AC65-4648-9659-6F590EA07A99}"/>
                </a:ext>
              </a:extLst>
            </p:cNvPr>
            <p:cNvSpPr/>
            <p:nvPr/>
          </p:nvSpPr>
          <p:spPr>
            <a:xfrm>
              <a:off x="306072" y="5426724"/>
              <a:ext cx="721240" cy="20288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A405A714-591F-43B7-AEF9-3425C07E6A90}"/>
                </a:ext>
              </a:extLst>
            </p:cNvPr>
            <p:cNvSpPr/>
            <p:nvPr/>
          </p:nvSpPr>
          <p:spPr>
            <a:xfrm>
              <a:off x="290176" y="5877463"/>
              <a:ext cx="721240" cy="20288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0F2267F-43DA-48A4-B880-72BD0B6E91EA}"/>
                </a:ext>
              </a:extLst>
            </p:cNvPr>
            <p:cNvSpPr txBox="1"/>
            <p:nvPr/>
          </p:nvSpPr>
          <p:spPr>
            <a:xfrm>
              <a:off x="1143888" y="5266557"/>
              <a:ext cx="2174801" cy="544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dirty="0" err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OpenChain</a:t>
              </a:r>
              <a:r>
                <a:rPr lang="ja-JP" altLang="en-US" sz="1138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 </a:t>
              </a:r>
              <a:r>
                <a:rPr lang="en-US" altLang="ja-JP" sz="1138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Compliant</a:t>
              </a:r>
            </a:p>
            <a:p>
              <a:pPr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Use SPDX</a:t>
              </a:r>
              <a:endParaRPr lang="ja-JP" altLang="en-US" sz="1138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43157BF-8FA1-458D-878D-3CB0736D688A}"/>
                </a:ext>
              </a:extLst>
            </p:cNvPr>
            <p:cNvSpPr txBox="1"/>
            <p:nvPr/>
          </p:nvSpPr>
          <p:spPr>
            <a:xfrm>
              <a:off x="1159173" y="5743517"/>
              <a:ext cx="2501755" cy="544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dirty="0" err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OpenChain</a:t>
              </a:r>
              <a:r>
                <a:rPr lang="ja-JP" altLang="en-US" sz="1138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 </a:t>
              </a:r>
              <a:r>
                <a:rPr lang="en-US" altLang="ja-JP" sz="1138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Non-Compliant</a:t>
              </a:r>
            </a:p>
            <a:p>
              <a:pPr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Use SPDX</a:t>
              </a:r>
              <a:endParaRPr lang="ja-JP" altLang="en-US" sz="1138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4AD824C-7F3B-451C-939A-404DC9265D3F}"/>
                </a:ext>
              </a:extLst>
            </p:cNvPr>
            <p:cNvSpPr/>
            <p:nvPr/>
          </p:nvSpPr>
          <p:spPr>
            <a:xfrm>
              <a:off x="290176" y="6333932"/>
              <a:ext cx="721240" cy="20288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63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390B5D2-BE10-4437-B90A-DD96A8AF5FB4}"/>
                </a:ext>
              </a:extLst>
            </p:cNvPr>
            <p:cNvSpPr txBox="1"/>
            <p:nvPr/>
          </p:nvSpPr>
          <p:spPr>
            <a:xfrm>
              <a:off x="1167467" y="6289501"/>
              <a:ext cx="2501755" cy="544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dirty="0" err="1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OpenChain</a:t>
              </a:r>
              <a:r>
                <a:rPr lang="ja-JP" altLang="en-US" sz="1138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 </a:t>
              </a:r>
              <a:r>
                <a:rPr lang="en-US" altLang="ja-JP" sz="1138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Non-Compliant</a:t>
              </a:r>
            </a:p>
            <a:p>
              <a:pPr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38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Cannot use SPDX</a:t>
              </a:r>
              <a:endParaRPr lang="ja-JP" altLang="en-US" sz="1138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9D7DA1A-399F-4FE3-B383-64EBB68A9D2E}"/>
                </a:ext>
              </a:extLst>
            </p:cNvPr>
            <p:cNvSpPr txBox="1"/>
            <p:nvPr/>
          </p:nvSpPr>
          <p:spPr>
            <a:xfrm>
              <a:off x="290176" y="4875436"/>
              <a:ext cx="1023054" cy="282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94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SPDX</a:t>
              </a:r>
              <a:r>
                <a:rPr lang="ja-JP" altLang="en-US" sz="894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 </a:t>
              </a:r>
              <a:r>
                <a:rPr lang="en-US" altLang="ja-JP" sz="894" b="1" dirty="0">
                  <a:solidFill>
                    <a:prstClr val="black"/>
                  </a:solidFill>
                  <a:latin typeface="游ゴシック" panose="020F0502020204030204"/>
                  <a:ea typeface="游ゴシック" panose="020B0400000000000000" pitchFamily="50" charset="-128"/>
                </a:rPr>
                <a:t>Lite</a:t>
              </a:r>
              <a:endParaRPr lang="ja-JP" altLang="en-US" sz="894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2116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rgbClr val="00B050"/>
            </a:solidFill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28575">
          <a:solidFill>
            <a:schemeClr val="accent1">
              <a:lumMod val="75000"/>
            </a:schemeClr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Template_wide_D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20628</TotalTime>
  <Words>359</Words>
  <Application>Microsoft Office PowerPoint</Application>
  <PresentationFormat>A4 Paper (210x297 mm)</PresentationFormat>
  <Paragraphs>166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HGP創英角ｺﾞｼｯｸUB</vt:lpstr>
      <vt:lpstr>Myriad Pro</vt:lpstr>
      <vt:lpstr>メイリオ</vt:lpstr>
      <vt:lpstr>游ゴシック</vt:lpstr>
      <vt:lpstr>Arial</vt:lpstr>
      <vt:lpstr>Arial Black</vt:lpstr>
      <vt:lpstr>Segoe UI</vt:lpstr>
      <vt:lpstr>Segoe UI Symbol</vt:lpstr>
      <vt:lpstr>Tahoma</vt:lpstr>
      <vt:lpstr>1_Template_wide_D</vt:lpstr>
      <vt:lpstr>OSSL資料_20160418_c</vt:lpstr>
      <vt:lpstr>1_OSSL資料_20160418_c</vt:lpstr>
      <vt:lpstr>2_OSSL資料_20160418_c</vt:lpstr>
      <vt:lpstr>3_OSSL資料_20160418_c</vt:lpstr>
      <vt:lpstr>4_OSSL資料_20160418_c</vt:lpstr>
      <vt:lpstr>2_Template_wide_D</vt:lpstr>
      <vt:lpstr>3_Template_wide_D</vt:lpstr>
      <vt:lpstr>4_Template_wide_D</vt:lpstr>
      <vt:lpstr>SPDX Lite</vt:lpstr>
      <vt:lpstr>SPDX Liteの背景</vt:lpstr>
      <vt:lpstr>OSSライセンス取り扱いの成長モデルとJWGの活動</vt:lpstr>
      <vt:lpstr>OSSライセンス取り扱いの成長モデルとJWGの活動</vt:lpstr>
      <vt:lpstr>SPDX Liteの提案</vt:lpstr>
      <vt:lpstr>シナリオ①: OSSライセンスに詳しくないサプライヤ向け</vt:lpstr>
      <vt:lpstr>シナリオ②: 非エンジニアリングスタッフ向け</vt:lpstr>
      <vt:lpstr>SPDX Liteの一覧</vt:lpstr>
      <vt:lpstr>SPDX を利用したOSS情報の受け渡し概観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S.Kato</dc:creator>
  <cp:lastModifiedBy>Kobota, Norio (Sony)</cp:lastModifiedBy>
  <cp:revision>1026</cp:revision>
  <dcterms:created xsi:type="dcterms:W3CDTF">2006-04-18T03:56:29Z</dcterms:created>
  <dcterms:modified xsi:type="dcterms:W3CDTF">2021-02-18T06:24:43Z</dcterms:modified>
</cp:coreProperties>
</file>