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2" r:id="rId2"/>
    <p:sldId id="264" r:id="rId3"/>
    <p:sldId id="257" r:id="rId4"/>
    <p:sldId id="260" r:id="rId5"/>
    <p:sldId id="261" r:id="rId6"/>
  </p:sldIdLst>
  <p:sldSz cx="9144000" cy="5143500" type="screen16x9"/>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8" autoAdjust="0"/>
    <p:restoredTop sz="94964" autoAdjust="0"/>
  </p:normalViewPr>
  <p:slideViewPr>
    <p:cSldViewPr>
      <p:cViewPr varScale="1">
        <p:scale>
          <a:sx n="159" d="100"/>
          <a:sy n="159" d="100"/>
        </p:scale>
        <p:origin x="672"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0C45D075-9277-4CB1-B4FC-915EA0063057}" type="datetimeFigureOut">
              <a:rPr kumimoji="1" lang="ja-JP" altLang="en-US" smtClean="0"/>
              <a:t>2021/2/17</a:t>
            </a:fld>
            <a:endParaRPr kumimoji="1" lang="ja-JP" altLang="en-US"/>
          </a:p>
        </p:txBody>
      </p:sp>
      <p:sp>
        <p:nvSpPr>
          <p:cNvPr id="4" name="スライド イメージ プレースホルダー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41612F6B-F25D-4454-AF3E-6419EC83D63B}" type="slidenum">
              <a:rPr kumimoji="1" lang="ja-JP" altLang="en-US" smtClean="0"/>
              <a:t>‹#›</a:t>
            </a:fld>
            <a:endParaRPr kumimoji="1" lang="ja-JP" altLang="en-US"/>
          </a:p>
        </p:txBody>
      </p:sp>
    </p:spTree>
    <p:extLst>
      <p:ext uri="{BB962C8B-B14F-4D97-AF65-F5344CB8AC3E}">
        <p14:creationId xmlns:p14="http://schemas.microsoft.com/office/powerpoint/2010/main" val="1963636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03D65-E014-40C7-8DE8-FE88DDA54052}"/>
              </a:ext>
            </a:extLst>
          </p:cNvPr>
          <p:cNvSpPr>
            <a:spLocks noGrp="1"/>
          </p:cNvSpPr>
          <p:nvPr>
            <p:ph type="ctrTitle"/>
          </p:nvPr>
        </p:nvSpPr>
        <p:spPr>
          <a:xfrm>
            <a:off x="1143000" y="841772"/>
            <a:ext cx="6858000" cy="17907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AFFDB91-871B-424C-9821-A1A9813AF7C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680573-B1DB-4FBF-BEED-EB9B1CB09931}"/>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5" name="フッター プレースホルダー 4">
            <a:extLst>
              <a:ext uri="{FF2B5EF4-FFF2-40B4-BE49-F238E27FC236}">
                <a16:creationId xmlns:a16="http://schemas.microsoft.com/office/drawing/2014/main" id="{6780C05F-AAD3-43F2-AE2C-59F8DB61AC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85A033-9847-4F26-A427-81C8E5F9CBA3}"/>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339648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8399C-F9D7-4AD0-B2DA-C8E28E2E9D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F8B6ED-6ABE-4D69-90E9-5294C8AAAD6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71DA89-B248-4FA2-A21F-7FEAEAED64AD}"/>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5" name="フッター プレースホルダー 4">
            <a:extLst>
              <a:ext uri="{FF2B5EF4-FFF2-40B4-BE49-F238E27FC236}">
                <a16:creationId xmlns:a16="http://schemas.microsoft.com/office/drawing/2014/main" id="{8D9C6A3C-716A-43C9-93BF-3E78EB8DC2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CEF314-F060-47C5-8DD6-767C8970DD6C}"/>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384982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2A7BC03-C6DB-474C-87E1-83B2C14BE064}"/>
              </a:ext>
            </a:extLst>
          </p:cNvPr>
          <p:cNvSpPr>
            <a:spLocks noGrp="1"/>
          </p:cNvSpPr>
          <p:nvPr>
            <p:ph type="title" orient="vert"/>
          </p:nvPr>
        </p:nvSpPr>
        <p:spPr>
          <a:xfrm>
            <a:off x="6543675" y="273844"/>
            <a:ext cx="1971675" cy="435887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1C5972-6AC1-4B6A-B2E8-10E761A4C239}"/>
              </a:ext>
            </a:extLst>
          </p:cNvPr>
          <p:cNvSpPr>
            <a:spLocks noGrp="1"/>
          </p:cNvSpPr>
          <p:nvPr>
            <p:ph type="body" orient="vert" idx="1"/>
          </p:nvPr>
        </p:nvSpPr>
        <p:spPr>
          <a:xfrm>
            <a:off x="628650" y="273844"/>
            <a:ext cx="5800725" cy="4358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3EA020-FCC9-44E9-86F9-A9B5D1C4E8E1}"/>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5" name="フッター プレースホルダー 4">
            <a:extLst>
              <a:ext uri="{FF2B5EF4-FFF2-40B4-BE49-F238E27FC236}">
                <a16:creationId xmlns:a16="http://schemas.microsoft.com/office/drawing/2014/main" id="{0583CBCE-028E-4DB8-8C29-C09FB4DBFD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EE6371-0C52-4489-AA46-42C9EF90E7FB}"/>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196440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日付プレースホルダー 3"/>
          <p:cNvSpPr>
            <a:spLocks noGrp="1"/>
          </p:cNvSpPr>
          <p:nvPr>
            <p:ph type="dt" sz="half" idx="10"/>
          </p:nvPr>
        </p:nvSpPr>
        <p:spPr>
          <a:xfrm>
            <a:off x="323529" y="4876007"/>
            <a:ext cx="2520280" cy="273844"/>
          </a:xfrm>
          <a:prstGeom prst="rect">
            <a:avLst/>
          </a:prstGeom>
        </p:spPr>
        <p:txBody>
          <a:bodyPr/>
          <a:lstStyle/>
          <a:p>
            <a:r>
              <a:rPr lang="en-US" altLang="ja-JP" dirty="0"/>
              <a:t>2018.5.Dec / Open Compliance Summit 2018</a:t>
            </a:r>
          </a:p>
        </p:txBody>
      </p:sp>
      <p:sp>
        <p:nvSpPr>
          <p:cNvPr id="5" name="フッター プレースホルダー 4"/>
          <p:cNvSpPr>
            <a:spLocks noGrp="1"/>
          </p:cNvSpPr>
          <p:nvPr>
            <p:ph type="ftr" sz="quarter" idx="11"/>
          </p:nvPr>
        </p:nvSpPr>
        <p:spPr>
          <a:xfrm>
            <a:off x="2987825" y="4876007"/>
            <a:ext cx="3384376" cy="273844"/>
          </a:xfrm>
          <a:prstGeom prst="rect">
            <a:avLst/>
          </a:prstGeom>
        </p:spPr>
        <p:txBody>
          <a:bodyPr/>
          <a:lstStyle/>
          <a:p>
            <a:r>
              <a:rPr lang="en-US" altLang="ja-JP" dirty="0"/>
              <a:t>(c)TOYOTA MOTOR CORPORATION  CC BY-SA 4.0</a:t>
            </a:r>
            <a:endParaRPr lang="ja-JP" altLang="en-US" dirty="0"/>
          </a:p>
        </p:txBody>
      </p:sp>
      <p:sp>
        <p:nvSpPr>
          <p:cNvPr id="6" name="スライド番号プレースホルダー 5"/>
          <p:cNvSpPr>
            <a:spLocks noGrp="1"/>
          </p:cNvSpPr>
          <p:nvPr>
            <p:ph type="sldNum" sz="quarter" idx="12"/>
          </p:nvPr>
        </p:nvSpPr>
        <p:spPr/>
        <p:txBody>
          <a:bodyPr/>
          <a:lstStyle/>
          <a:p>
            <a:fld id="{14B68A87-B6DA-4535-A908-5E08E4875BB7}" type="slidenum">
              <a:rPr kumimoji="1" lang="ja-JP" altLang="en-US" smtClean="0"/>
              <a:t>‹#›</a:t>
            </a:fld>
            <a:endParaRPr kumimoji="1" lang="ja-JP" altLang="en-US"/>
          </a:p>
        </p:txBody>
      </p:sp>
    </p:spTree>
    <p:extLst>
      <p:ext uri="{BB962C8B-B14F-4D97-AF65-F5344CB8AC3E}">
        <p14:creationId xmlns:p14="http://schemas.microsoft.com/office/powerpoint/2010/main" val="124938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1372A-A592-4D61-B6A2-CA3D21398D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B566A8-D40E-4136-8608-D3B0CD712CA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8F866-618E-40F9-BD38-606D7C9E1378}"/>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5" name="フッター プレースホルダー 4">
            <a:extLst>
              <a:ext uri="{FF2B5EF4-FFF2-40B4-BE49-F238E27FC236}">
                <a16:creationId xmlns:a16="http://schemas.microsoft.com/office/drawing/2014/main" id="{153FBA33-AF0E-49E5-BF4D-8B59EFB936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38BBD6-35C9-47E6-821F-64AD6A6F275C}"/>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176863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B3118-26DC-44BC-B3F6-DF2F2105D4E0}"/>
              </a:ext>
            </a:extLst>
          </p:cNvPr>
          <p:cNvSpPr>
            <a:spLocks noGrp="1"/>
          </p:cNvSpPr>
          <p:nvPr>
            <p:ph type="title"/>
          </p:nvPr>
        </p:nvSpPr>
        <p:spPr>
          <a:xfrm>
            <a:off x="623888" y="1282304"/>
            <a:ext cx="7886700" cy="2139553"/>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CA81BC-823B-44C3-BF63-4EB6606B789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C22AF5-255A-4E09-96C7-9163B2EBEBF6}"/>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5" name="フッター プレースホルダー 4">
            <a:extLst>
              <a:ext uri="{FF2B5EF4-FFF2-40B4-BE49-F238E27FC236}">
                <a16:creationId xmlns:a16="http://schemas.microsoft.com/office/drawing/2014/main" id="{4FAE2D74-F237-44D7-9B11-E4A28A1AA4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DD2B06-CE36-4D6D-A177-ACF08B818C71}"/>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115217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685BE-8D38-4E49-81C0-BC5D696D9E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CFA8BC-2DBD-4C42-ACA4-C2479B33093A}"/>
              </a:ext>
            </a:extLst>
          </p:cNvPr>
          <p:cNvSpPr>
            <a:spLocks noGrp="1"/>
          </p:cNvSpPr>
          <p:nvPr>
            <p:ph sz="half" idx="1"/>
          </p:nvPr>
        </p:nvSpPr>
        <p:spPr>
          <a:xfrm>
            <a:off x="6286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E21540-599A-42CF-B321-96C3A704DF96}"/>
              </a:ext>
            </a:extLst>
          </p:cNvPr>
          <p:cNvSpPr>
            <a:spLocks noGrp="1"/>
          </p:cNvSpPr>
          <p:nvPr>
            <p:ph sz="half" idx="2"/>
          </p:nvPr>
        </p:nvSpPr>
        <p:spPr>
          <a:xfrm>
            <a:off x="46291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E14291A-233A-4A91-ABEE-FF260148F095}"/>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6" name="フッター プレースホルダー 5">
            <a:extLst>
              <a:ext uri="{FF2B5EF4-FFF2-40B4-BE49-F238E27FC236}">
                <a16:creationId xmlns:a16="http://schemas.microsoft.com/office/drawing/2014/main" id="{E366D63C-7566-4553-90BA-3CDFF358D2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53957-618C-4087-9D41-49872C5D3A8D}"/>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292769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0A3DA3-6557-4CC5-A1F8-7EF888D9012C}"/>
              </a:ext>
            </a:extLst>
          </p:cNvPr>
          <p:cNvSpPr>
            <a:spLocks noGrp="1"/>
          </p:cNvSpPr>
          <p:nvPr>
            <p:ph type="title"/>
          </p:nvPr>
        </p:nvSpPr>
        <p:spPr>
          <a:xfrm>
            <a:off x="629841" y="273844"/>
            <a:ext cx="7886700" cy="99417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4A5A3E-FEC5-48A9-86B3-E0D4E47BF25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4BBA6A-7B58-45BB-B453-21D7F1CFDB0B}"/>
              </a:ext>
            </a:extLst>
          </p:cNvPr>
          <p:cNvSpPr>
            <a:spLocks noGrp="1"/>
          </p:cNvSpPr>
          <p:nvPr>
            <p:ph sz="half" idx="2"/>
          </p:nvPr>
        </p:nvSpPr>
        <p:spPr>
          <a:xfrm>
            <a:off x="629842" y="1878806"/>
            <a:ext cx="3868340"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C06BC3-2B61-459F-BE2A-1815B41B5EE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4B5501-BC78-476C-968D-E73BEAC46973}"/>
              </a:ext>
            </a:extLst>
          </p:cNvPr>
          <p:cNvSpPr>
            <a:spLocks noGrp="1"/>
          </p:cNvSpPr>
          <p:nvPr>
            <p:ph sz="quarter" idx="4"/>
          </p:nvPr>
        </p:nvSpPr>
        <p:spPr>
          <a:xfrm>
            <a:off x="4629150" y="1878806"/>
            <a:ext cx="3887391"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CA1053F-9F76-4857-BE0B-5241FA0F6462}"/>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8" name="フッター プレースホルダー 7">
            <a:extLst>
              <a:ext uri="{FF2B5EF4-FFF2-40B4-BE49-F238E27FC236}">
                <a16:creationId xmlns:a16="http://schemas.microsoft.com/office/drawing/2014/main" id="{96414574-47FB-4C55-AFFF-350482255D1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21F9DA-A2A8-484E-BE83-F8C987C3FF08}"/>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58398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222F9-60A2-4439-86F9-1573E7E00E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1086A85-52F2-4D72-8C99-4DF2B66C4A85}"/>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4" name="フッター プレースホルダー 3">
            <a:extLst>
              <a:ext uri="{FF2B5EF4-FFF2-40B4-BE49-F238E27FC236}">
                <a16:creationId xmlns:a16="http://schemas.microsoft.com/office/drawing/2014/main" id="{7ABA9F1B-5837-4D5B-B8CA-246F46D939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6C2539-93F4-42C4-95BE-838BA4894AAC}"/>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309812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F7B7E8D-1B70-43E4-BCE9-D4790FA91F7D}"/>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3" name="フッター プレースホルダー 2">
            <a:extLst>
              <a:ext uri="{FF2B5EF4-FFF2-40B4-BE49-F238E27FC236}">
                <a16:creationId xmlns:a16="http://schemas.microsoft.com/office/drawing/2014/main" id="{A7B3052E-5E29-4678-83FD-9363F23A7E2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84DDC0-67B1-47B8-898F-87BC21A365B8}"/>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26218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0F7A97-7BAE-4D95-98A8-466748A8CD71}"/>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904EBD-D736-4D55-89CC-A48498382C3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BEB5C3-A677-41C4-8472-71AD4439BC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98DCEF1-DA57-4658-9F11-4B31A8B107BF}"/>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6" name="フッター プレースホルダー 5">
            <a:extLst>
              <a:ext uri="{FF2B5EF4-FFF2-40B4-BE49-F238E27FC236}">
                <a16:creationId xmlns:a16="http://schemas.microsoft.com/office/drawing/2014/main" id="{F8DC500B-4186-46F5-9170-4670DFFD8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C72DE-F195-4E99-BD5B-80B14C63C7DE}"/>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106667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B60AE-A0E4-4F43-B3B7-FD65EAF079C8}"/>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9462DA0-D97B-41DC-9051-94D1691572A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4338E505-8835-4BCA-B707-C84BCC93F9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ACEDD5-B9BA-4E16-8A87-FF8CA7CC3F0B}"/>
              </a:ext>
            </a:extLst>
          </p:cNvPr>
          <p:cNvSpPr>
            <a:spLocks noGrp="1"/>
          </p:cNvSpPr>
          <p:nvPr>
            <p:ph type="dt" sz="half" idx="10"/>
          </p:nvPr>
        </p:nvSpPr>
        <p:spPr/>
        <p:txBody>
          <a:bodyPr/>
          <a:lstStyle/>
          <a:p>
            <a:fld id="{A46C9BDF-EE10-4A1B-A055-4C06D01C3193}" type="datetimeFigureOut">
              <a:rPr kumimoji="1" lang="ja-JP" altLang="en-US" smtClean="0"/>
              <a:t>2021/2/17</a:t>
            </a:fld>
            <a:endParaRPr kumimoji="1" lang="ja-JP" altLang="en-US"/>
          </a:p>
        </p:txBody>
      </p:sp>
      <p:sp>
        <p:nvSpPr>
          <p:cNvPr id="6" name="フッター プレースホルダー 5">
            <a:extLst>
              <a:ext uri="{FF2B5EF4-FFF2-40B4-BE49-F238E27FC236}">
                <a16:creationId xmlns:a16="http://schemas.microsoft.com/office/drawing/2014/main" id="{B6B9F093-1651-49A5-B4EF-354CB2BCD8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5F3DB8-EF8A-478D-9D99-1E41CCBC4D11}"/>
              </a:ext>
            </a:extLst>
          </p:cNvPr>
          <p:cNvSpPr>
            <a:spLocks noGrp="1"/>
          </p:cNvSpPr>
          <p:nvPr>
            <p:ph type="sldNum" sz="quarter" idx="12"/>
          </p:nvPr>
        </p:nvSpPr>
        <p:spPr/>
        <p:txBody>
          <a:body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33280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9D4880-CB8C-43F6-9C19-181EB1526E0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06F92A-6968-43D5-BB9D-92C3E0BE377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23E75C-CAB0-4D96-85BC-3214BC6F893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46C9BDF-EE10-4A1B-A055-4C06D01C3193}" type="datetimeFigureOut">
              <a:rPr kumimoji="1" lang="ja-JP" altLang="en-US" smtClean="0"/>
              <a:t>2021/2/17</a:t>
            </a:fld>
            <a:endParaRPr kumimoji="1" lang="ja-JP" altLang="en-US"/>
          </a:p>
        </p:txBody>
      </p:sp>
      <p:sp>
        <p:nvSpPr>
          <p:cNvPr id="5" name="フッター プレースホルダー 4">
            <a:extLst>
              <a:ext uri="{FF2B5EF4-FFF2-40B4-BE49-F238E27FC236}">
                <a16:creationId xmlns:a16="http://schemas.microsoft.com/office/drawing/2014/main" id="{183EC25E-48D8-4B9B-89C8-1CC1A346F3D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33F242-7A4F-4AE2-868C-C8D4345386A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45D4337-59E0-48FC-86FC-ADAEAB0EE879}" type="slidenum">
              <a:rPr kumimoji="1" lang="ja-JP" altLang="en-US" smtClean="0"/>
              <a:t>‹#›</a:t>
            </a:fld>
            <a:endParaRPr kumimoji="1" lang="ja-JP" altLang="en-US"/>
          </a:p>
        </p:txBody>
      </p:sp>
    </p:spTree>
    <p:extLst>
      <p:ext uri="{BB962C8B-B14F-4D97-AF65-F5344CB8AC3E}">
        <p14:creationId xmlns:p14="http://schemas.microsoft.com/office/powerpoint/2010/main" val="652964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linuxfoundation.org/openchain/jwg_lincense_sg_page"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p:cNvSpPr txBox="1"/>
          <p:nvPr/>
        </p:nvSpPr>
        <p:spPr>
          <a:xfrm>
            <a:off x="457030" y="970671"/>
            <a:ext cx="7747096" cy="1061829"/>
          </a:xfrm>
          <a:prstGeom prst="rect">
            <a:avLst/>
          </a:prstGeom>
          <a:noFill/>
        </p:spPr>
        <p:txBody>
          <a:bodyPr wrap="square" rtlCol="0">
            <a:spAutoFit/>
          </a:bodyPr>
          <a:lstStyle/>
          <a:p>
            <a:r>
              <a:rPr lang="ja-JP" altLang="en-US" sz="2100" dirty="0">
                <a:latin typeface="Segoe UI Light" panose="020B0502040204020203" pitchFamily="34" charset="0"/>
                <a:ea typeface="HG丸ｺﾞｼｯｸM-PRO" panose="020F0600000000000000" pitchFamily="50" charset="-128"/>
                <a:cs typeface="Segoe UI Light" panose="020B0502040204020203" pitchFamily="34" charset="0"/>
              </a:rPr>
              <a:t>お客様に対してライセンス義務を履行しなくてはならないが、</a:t>
            </a:r>
          </a:p>
          <a:p>
            <a:r>
              <a:rPr lang="ja-JP" altLang="en-US" sz="2100" dirty="0">
                <a:latin typeface="Segoe UI Light" panose="020B0502040204020203" pitchFamily="34" charset="0"/>
                <a:ea typeface="HG丸ｺﾞｼｯｸM-PRO" panose="020F0600000000000000" pitchFamily="50" charset="-128"/>
                <a:cs typeface="Segoe UI Light" panose="020B0502040204020203" pitchFamily="34" charset="0"/>
              </a:rPr>
              <a:t>チップやバイナリで納品される場合にはソフトウエアの中身が</a:t>
            </a:r>
          </a:p>
          <a:p>
            <a:r>
              <a:rPr lang="ja-JP" altLang="en-US" sz="2100" dirty="0">
                <a:latin typeface="Segoe UI Light" panose="020B0502040204020203" pitchFamily="34" charset="0"/>
                <a:ea typeface="HG丸ｺﾞｼｯｸM-PRO" panose="020F0600000000000000" pitchFamily="50" charset="-128"/>
                <a:cs typeface="Segoe UI Light" panose="020B0502040204020203" pitchFamily="34" charset="0"/>
              </a:rPr>
              <a:t>わからずどんな義務があるのか把握できない場合有</a:t>
            </a:r>
          </a:p>
        </p:txBody>
      </p:sp>
      <p:sp>
        <p:nvSpPr>
          <p:cNvPr id="30" name="角丸四角形 29"/>
          <p:cNvSpPr/>
          <p:nvPr/>
        </p:nvSpPr>
        <p:spPr>
          <a:xfrm>
            <a:off x="5000821" y="2490212"/>
            <a:ext cx="1578031" cy="841617"/>
          </a:xfrm>
          <a:prstGeom prst="round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sz="11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31" name="テキスト ボックス 30"/>
          <p:cNvSpPr txBox="1"/>
          <p:nvPr/>
        </p:nvSpPr>
        <p:spPr>
          <a:xfrm>
            <a:off x="5269593" y="2611334"/>
            <a:ext cx="1157223" cy="523220"/>
          </a:xfrm>
          <a:prstGeom prst="rect">
            <a:avLst/>
          </a:prstGeom>
          <a:noFill/>
        </p:spPr>
        <p:txBody>
          <a:bodyPr wrap="square" rtlCol="0">
            <a:spAutoFit/>
          </a:bodyPr>
          <a:lstStyle/>
          <a:p>
            <a:r>
              <a:rPr kumimoji="1" lang="en-US" altLang="ja-JP" sz="2800" b="1" dirty="0">
                <a:latin typeface="HG丸ｺﾞｼｯｸM-PRO" panose="020F0600000000000000" pitchFamily="50" charset="-128"/>
                <a:ea typeface="HG丸ｺﾞｼｯｸM-PRO" panose="020F0600000000000000" pitchFamily="50" charset="-128"/>
                <a:cs typeface="Segoe UI Light" panose="020B0502040204020203" pitchFamily="34" charset="0"/>
              </a:rPr>
              <a:t>OEM</a:t>
            </a:r>
            <a:endParaRPr kumimoji="1" lang="ja-JP" altLang="en-US" sz="2800" b="1"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32" name="角丸四角形 31"/>
          <p:cNvSpPr/>
          <p:nvPr/>
        </p:nvSpPr>
        <p:spPr>
          <a:xfrm>
            <a:off x="7402139" y="2490212"/>
            <a:ext cx="1578031" cy="841617"/>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1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33" name="テキスト ボックス 32"/>
          <p:cNvSpPr txBox="1"/>
          <p:nvPr/>
        </p:nvSpPr>
        <p:spPr>
          <a:xfrm>
            <a:off x="7520312" y="2643758"/>
            <a:ext cx="1367627" cy="523220"/>
          </a:xfrm>
          <a:prstGeom prst="rect">
            <a:avLst/>
          </a:prstGeom>
          <a:noFill/>
        </p:spPr>
        <p:txBody>
          <a:bodyPr wrap="square" rtlCol="0">
            <a:spAutoFit/>
          </a:bodyPr>
          <a:lstStyle/>
          <a:p>
            <a:r>
              <a:rPr kumimoji="1" lang="ja-JP" altLang="en-US" sz="2800" b="1" dirty="0">
                <a:latin typeface="HG丸ｺﾞｼｯｸM-PRO" panose="020F0600000000000000" pitchFamily="50" charset="-128"/>
                <a:ea typeface="HG丸ｺﾞｼｯｸM-PRO" panose="020F0600000000000000" pitchFamily="50" charset="-128"/>
                <a:cs typeface="Segoe UI Light" panose="020B0502040204020203" pitchFamily="34" charset="0"/>
              </a:rPr>
              <a:t>お客様</a:t>
            </a:r>
          </a:p>
        </p:txBody>
      </p:sp>
      <p:sp>
        <p:nvSpPr>
          <p:cNvPr id="34" name="右矢印 33"/>
          <p:cNvSpPr/>
          <p:nvPr/>
        </p:nvSpPr>
        <p:spPr>
          <a:xfrm>
            <a:off x="6578852" y="2805818"/>
            <a:ext cx="823287" cy="21040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35" name="右矢印 34"/>
          <p:cNvSpPr/>
          <p:nvPr/>
        </p:nvSpPr>
        <p:spPr>
          <a:xfrm>
            <a:off x="4211806" y="2805818"/>
            <a:ext cx="789016" cy="21040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36" name="角丸四角形 35"/>
          <p:cNvSpPr/>
          <p:nvPr/>
        </p:nvSpPr>
        <p:spPr>
          <a:xfrm>
            <a:off x="2633774" y="2490212"/>
            <a:ext cx="1578031" cy="841617"/>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11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37" name="テキスト ボックス 36"/>
          <p:cNvSpPr txBox="1"/>
          <p:nvPr/>
        </p:nvSpPr>
        <p:spPr>
          <a:xfrm>
            <a:off x="2915517" y="2604847"/>
            <a:ext cx="1262425" cy="523220"/>
          </a:xfrm>
          <a:prstGeom prst="rect">
            <a:avLst/>
          </a:prstGeom>
          <a:noFill/>
        </p:spPr>
        <p:txBody>
          <a:bodyPr wrap="square" rtlCol="0">
            <a:spAutoFit/>
          </a:bodyPr>
          <a:lstStyle/>
          <a:p>
            <a:r>
              <a:rPr kumimoji="1" lang="en-US" altLang="ja-JP" sz="2800" b="1" dirty="0">
                <a:latin typeface="HG丸ｺﾞｼｯｸM-PRO" panose="020F0600000000000000" pitchFamily="50" charset="-128"/>
                <a:ea typeface="HG丸ｺﾞｼｯｸM-PRO" panose="020F0600000000000000" pitchFamily="50" charset="-128"/>
                <a:cs typeface="Segoe UI Light" panose="020B0502040204020203" pitchFamily="34" charset="0"/>
              </a:rPr>
              <a:t>Tier1</a:t>
            </a:r>
            <a:endParaRPr kumimoji="1" lang="ja-JP" altLang="en-US" sz="2800" b="1"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38" name="テキスト ボックス 37"/>
          <p:cNvSpPr txBox="1"/>
          <p:nvPr/>
        </p:nvSpPr>
        <p:spPr>
          <a:xfrm>
            <a:off x="4162102" y="2962774"/>
            <a:ext cx="1010850" cy="261610"/>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cs typeface="Segoe UI Light" panose="020B0502040204020203" pitchFamily="34" charset="0"/>
              </a:rPr>
              <a:t>ソフト頒布</a:t>
            </a:r>
          </a:p>
        </p:txBody>
      </p:sp>
      <p:sp>
        <p:nvSpPr>
          <p:cNvPr id="39" name="テキスト ボックス 38"/>
          <p:cNvSpPr txBox="1"/>
          <p:nvPr/>
        </p:nvSpPr>
        <p:spPr>
          <a:xfrm>
            <a:off x="4236638" y="2592664"/>
            <a:ext cx="694283" cy="276999"/>
          </a:xfrm>
          <a:prstGeom prst="rect">
            <a:avLst/>
          </a:prstGeom>
          <a:noFill/>
        </p:spPr>
        <p:txBody>
          <a:bodyPr wrap="square" rtlCol="0">
            <a:spAutoFit/>
          </a:bodyPr>
          <a:lstStyle/>
          <a:p>
            <a:r>
              <a:rPr lang="ja-JP" altLang="en-US" sz="1200" dirty="0">
                <a:latin typeface="HG丸ｺﾞｼｯｸM-PRO" panose="020F0600000000000000" pitchFamily="50" charset="-128"/>
                <a:ea typeface="HG丸ｺﾞｼｯｸM-PRO" panose="020F0600000000000000" pitchFamily="50" charset="-128"/>
                <a:cs typeface="Segoe UI Light" panose="020B0502040204020203" pitchFamily="34" charset="0"/>
              </a:rPr>
              <a:t>チップ</a:t>
            </a:r>
            <a:endParaRPr lang="en-US" altLang="ja-JP" sz="12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40" name="テキスト ボックス 39"/>
          <p:cNvSpPr txBox="1"/>
          <p:nvPr/>
        </p:nvSpPr>
        <p:spPr>
          <a:xfrm>
            <a:off x="6526251" y="2962774"/>
            <a:ext cx="1010850" cy="261610"/>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cs typeface="Segoe UI Light" panose="020B0502040204020203" pitchFamily="34" charset="0"/>
              </a:rPr>
              <a:t>ソフト頒布</a:t>
            </a:r>
          </a:p>
        </p:txBody>
      </p:sp>
      <p:sp>
        <p:nvSpPr>
          <p:cNvPr id="41" name="テキスト ボックス 40"/>
          <p:cNvSpPr txBox="1"/>
          <p:nvPr/>
        </p:nvSpPr>
        <p:spPr>
          <a:xfrm>
            <a:off x="6710570" y="2584807"/>
            <a:ext cx="673551" cy="276999"/>
          </a:xfrm>
          <a:prstGeom prst="rect">
            <a:avLst/>
          </a:prstGeom>
          <a:noFill/>
        </p:spPr>
        <p:txBody>
          <a:bodyPr wrap="square" rtlCol="0">
            <a:spAutoFit/>
          </a:bodyPr>
          <a:lstStyle/>
          <a:p>
            <a:r>
              <a:rPr lang="ja-JP" altLang="en-US" sz="1200" dirty="0">
                <a:latin typeface="HG丸ｺﾞｼｯｸM-PRO" panose="020F0600000000000000" pitchFamily="50" charset="-128"/>
                <a:ea typeface="HG丸ｺﾞｼｯｸM-PRO" panose="020F0600000000000000" pitchFamily="50" charset="-128"/>
                <a:cs typeface="Segoe UI Light" panose="020B0502040204020203" pitchFamily="34" charset="0"/>
              </a:rPr>
              <a:t>製品</a:t>
            </a:r>
            <a:endParaRPr lang="en-US" altLang="ja-JP" sz="12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42" name="上カーブ矢印 41"/>
          <p:cNvSpPr/>
          <p:nvPr/>
        </p:nvSpPr>
        <p:spPr>
          <a:xfrm>
            <a:off x="6113413" y="3196349"/>
            <a:ext cx="1946239" cy="473409"/>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100" dirty="0">
              <a:solidFill>
                <a:schemeClr val="tx1"/>
              </a:solidFill>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43" name="上カーブ矢印 42"/>
          <p:cNvSpPr/>
          <p:nvPr/>
        </p:nvSpPr>
        <p:spPr>
          <a:xfrm>
            <a:off x="3325559" y="3196349"/>
            <a:ext cx="1946239" cy="473409"/>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100" dirty="0">
              <a:solidFill>
                <a:schemeClr val="tx1"/>
              </a:solidFill>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44" name="テキスト ボックス 43"/>
          <p:cNvSpPr txBox="1"/>
          <p:nvPr/>
        </p:nvSpPr>
        <p:spPr>
          <a:xfrm>
            <a:off x="3590338" y="3643174"/>
            <a:ext cx="2003283" cy="261610"/>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cs typeface="Segoe UI Light" panose="020B0502040204020203" pitchFamily="34" charset="0"/>
              </a:rPr>
              <a:t>ライセンス義務の履行</a:t>
            </a:r>
          </a:p>
        </p:txBody>
      </p:sp>
      <p:sp>
        <p:nvSpPr>
          <p:cNvPr id="45" name="テキスト ボックス 44"/>
          <p:cNvSpPr txBox="1"/>
          <p:nvPr/>
        </p:nvSpPr>
        <p:spPr>
          <a:xfrm>
            <a:off x="6261024" y="3669758"/>
            <a:ext cx="2003283" cy="261610"/>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cs typeface="Segoe UI Light" panose="020B0502040204020203" pitchFamily="34" charset="0"/>
              </a:rPr>
              <a:t>ライセンス義務の履行</a:t>
            </a:r>
          </a:p>
        </p:txBody>
      </p:sp>
      <p:sp>
        <p:nvSpPr>
          <p:cNvPr id="47" name="右矢印 46"/>
          <p:cNvSpPr/>
          <p:nvPr/>
        </p:nvSpPr>
        <p:spPr>
          <a:xfrm>
            <a:off x="1850519" y="2805818"/>
            <a:ext cx="789016" cy="21040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48" name="角丸四角形 47"/>
          <p:cNvSpPr/>
          <p:nvPr/>
        </p:nvSpPr>
        <p:spPr>
          <a:xfrm>
            <a:off x="272488" y="2490212"/>
            <a:ext cx="1578031" cy="841617"/>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1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49" name="テキスト ボックス 48"/>
          <p:cNvSpPr txBox="1"/>
          <p:nvPr/>
        </p:nvSpPr>
        <p:spPr>
          <a:xfrm>
            <a:off x="554230" y="2604847"/>
            <a:ext cx="1262425" cy="523220"/>
          </a:xfrm>
          <a:prstGeom prst="rect">
            <a:avLst/>
          </a:prstGeom>
          <a:noFill/>
        </p:spPr>
        <p:txBody>
          <a:bodyPr wrap="square" rtlCol="0">
            <a:spAutoFit/>
          </a:bodyPr>
          <a:lstStyle/>
          <a:p>
            <a:r>
              <a:rPr kumimoji="1" lang="en-US" altLang="ja-JP" sz="2800" b="1" dirty="0">
                <a:latin typeface="HG丸ｺﾞｼｯｸM-PRO" panose="020F0600000000000000" pitchFamily="50" charset="-128"/>
                <a:ea typeface="HG丸ｺﾞｼｯｸM-PRO" panose="020F0600000000000000" pitchFamily="50" charset="-128"/>
                <a:cs typeface="Segoe UI Light" panose="020B0502040204020203" pitchFamily="34" charset="0"/>
              </a:rPr>
              <a:t>Tier2</a:t>
            </a:r>
            <a:endParaRPr kumimoji="1" lang="ja-JP" altLang="en-US" sz="2800" b="1"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50" name="テキスト ボックス 49"/>
          <p:cNvSpPr txBox="1"/>
          <p:nvPr/>
        </p:nvSpPr>
        <p:spPr>
          <a:xfrm>
            <a:off x="1800816" y="2962775"/>
            <a:ext cx="1010850" cy="261610"/>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cs typeface="Segoe UI Light" panose="020B0502040204020203" pitchFamily="34" charset="0"/>
              </a:rPr>
              <a:t>ソフト頒布</a:t>
            </a:r>
          </a:p>
        </p:txBody>
      </p:sp>
      <p:sp>
        <p:nvSpPr>
          <p:cNvPr id="51" name="テキスト ボックス 50"/>
          <p:cNvSpPr txBox="1"/>
          <p:nvPr/>
        </p:nvSpPr>
        <p:spPr>
          <a:xfrm>
            <a:off x="1810488" y="2592664"/>
            <a:ext cx="940729" cy="276999"/>
          </a:xfrm>
          <a:prstGeom prst="rect">
            <a:avLst/>
          </a:prstGeom>
          <a:noFill/>
        </p:spPr>
        <p:txBody>
          <a:bodyPr wrap="square" rtlCol="0">
            <a:spAutoFit/>
          </a:bodyPr>
          <a:lstStyle/>
          <a:p>
            <a:r>
              <a:rPr lang="ja-JP" altLang="en-US" sz="1200" dirty="0">
                <a:latin typeface="HG丸ｺﾞｼｯｸM-PRO" panose="020F0600000000000000" pitchFamily="50" charset="-128"/>
                <a:ea typeface="HG丸ｺﾞｼｯｸM-PRO" panose="020F0600000000000000" pitchFamily="50" charset="-128"/>
                <a:cs typeface="Segoe UI Light" panose="020B0502040204020203" pitchFamily="34" charset="0"/>
              </a:rPr>
              <a:t>バイナリ</a:t>
            </a:r>
            <a:endParaRPr lang="en-US" altLang="ja-JP" sz="1200" dirty="0">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52" name="上カーブ矢印 51"/>
          <p:cNvSpPr/>
          <p:nvPr/>
        </p:nvSpPr>
        <p:spPr>
          <a:xfrm>
            <a:off x="964273" y="3196349"/>
            <a:ext cx="1946239" cy="473409"/>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100" dirty="0">
              <a:solidFill>
                <a:schemeClr val="tx1"/>
              </a:solidFill>
              <a:latin typeface="HG丸ｺﾞｼｯｸM-PRO" panose="020F0600000000000000" pitchFamily="50" charset="-128"/>
              <a:ea typeface="HG丸ｺﾞｼｯｸM-PRO" panose="020F0600000000000000" pitchFamily="50" charset="-128"/>
              <a:cs typeface="Segoe UI Light" panose="020B0502040204020203" pitchFamily="34" charset="0"/>
            </a:endParaRPr>
          </a:p>
        </p:txBody>
      </p:sp>
      <p:sp>
        <p:nvSpPr>
          <p:cNvPr id="53" name="テキスト ボックス 52"/>
          <p:cNvSpPr txBox="1"/>
          <p:nvPr/>
        </p:nvSpPr>
        <p:spPr>
          <a:xfrm>
            <a:off x="1068140" y="3643173"/>
            <a:ext cx="2003283" cy="261610"/>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cs typeface="Segoe UI Light" panose="020B0502040204020203" pitchFamily="34" charset="0"/>
              </a:rPr>
              <a:t>ライセンス義務の履行</a:t>
            </a:r>
          </a:p>
        </p:txBody>
      </p:sp>
      <p:pic>
        <p:nvPicPr>
          <p:cNvPr id="56" name="Picture 2" descr="OpenCh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4864001"/>
            <a:ext cx="2171700" cy="228029"/>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p:cNvSpPr txBox="1"/>
          <p:nvPr/>
        </p:nvSpPr>
        <p:spPr>
          <a:xfrm>
            <a:off x="135228" y="115909"/>
            <a:ext cx="7749140" cy="523220"/>
          </a:xfrm>
          <a:prstGeom prst="rect">
            <a:avLst/>
          </a:prstGeom>
          <a:noFill/>
        </p:spPr>
        <p:txBody>
          <a:bodyPr wrap="square" rtlCol="0">
            <a:spAutoFit/>
          </a:bodyPr>
          <a:lstStyle/>
          <a:p>
            <a:pPr defTabSz="685800"/>
            <a:r>
              <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サプライチェーンにおける</a:t>
            </a:r>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OSS</a:t>
            </a:r>
            <a:r>
              <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管理の課題</a:t>
            </a:r>
          </a:p>
        </p:txBody>
      </p:sp>
    </p:spTree>
    <p:extLst>
      <p:ext uri="{BB962C8B-B14F-4D97-AF65-F5344CB8AC3E}">
        <p14:creationId xmlns:p14="http://schemas.microsoft.com/office/powerpoint/2010/main" val="67251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5228" y="115909"/>
            <a:ext cx="7749140" cy="523220"/>
          </a:xfrm>
          <a:prstGeom prst="rect">
            <a:avLst/>
          </a:prstGeom>
          <a:noFill/>
        </p:spPr>
        <p:txBody>
          <a:bodyPr wrap="square" rtlCol="0">
            <a:spAutoFit/>
          </a:bodyPr>
          <a:lstStyle/>
          <a:p>
            <a:pPr defTabSz="685800"/>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SBOM(Software</a:t>
            </a:r>
            <a:r>
              <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Bill</a:t>
            </a:r>
            <a:r>
              <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of</a:t>
            </a:r>
            <a:r>
              <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Materials)</a:t>
            </a:r>
            <a:endPar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pic>
        <p:nvPicPr>
          <p:cNvPr id="6" name="Picture 2" descr="OpenCh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4864001"/>
            <a:ext cx="2171700" cy="228029"/>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323528" y="888065"/>
            <a:ext cx="8424936" cy="2031325"/>
          </a:xfrm>
          <a:prstGeom prst="rect">
            <a:avLst/>
          </a:prstGeom>
        </p:spPr>
        <p:txBody>
          <a:bodyPr wrap="square">
            <a:spAutoFit/>
          </a:bodyPr>
          <a:lstStyle/>
          <a:p>
            <a:r>
              <a:rPr lang="en-US" altLang="ja-JP" sz="2100" dirty="0">
                <a:latin typeface="HG丸ｺﾞｼｯｸM-PRO" panose="020F0600000000000000" pitchFamily="50" charset="-128"/>
                <a:ea typeface="HG丸ｺﾞｼｯｸM-PRO" panose="020F0600000000000000" pitchFamily="50" charset="-128"/>
              </a:rPr>
              <a:t>SBOM</a:t>
            </a:r>
            <a:r>
              <a:rPr lang="ja-JP" altLang="en-US" sz="2100" dirty="0">
                <a:latin typeface="HG丸ｺﾞｼｯｸM-PRO" panose="020F0600000000000000" pitchFamily="50" charset="-128"/>
                <a:ea typeface="HG丸ｺﾞｼｯｸM-PRO" panose="020F0600000000000000" pitchFamily="50" charset="-128"/>
              </a:rPr>
              <a:t>とはソフトウエアの部品表のことであり、ソフトウエアに含まれる部品（コンポーネント）を見える</a:t>
            </a:r>
            <a:r>
              <a:rPr lang="ja-JP" altLang="en-US" sz="2100" dirty="0" err="1">
                <a:latin typeface="HG丸ｺﾞｼｯｸM-PRO" panose="020F0600000000000000" pitchFamily="50" charset="-128"/>
                <a:ea typeface="HG丸ｺﾞｼｯｸM-PRO" panose="020F0600000000000000" pitchFamily="50" charset="-128"/>
              </a:rPr>
              <a:t>化する</a:t>
            </a:r>
            <a:r>
              <a:rPr lang="ja-JP" altLang="en-US" sz="2100" dirty="0">
                <a:latin typeface="HG丸ｺﾞｼｯｸM-PRO" panose="020F0600000000000000" pitchFamily="50" charset="-128"/>
                <a:ea typeface="HG丸ｺﾞｼｯｸM-PRO" panose="020F0600000000000000" pitchFamily="50" charset="-128"/>
              </a:rPr>
              <a:t>ことにより、</a:t>
            </a:r>
          </a:p>
          <a:p>
            <a:r>
              <a:rPr lang="ja-JP" altLang="en-US" sz="2100" dirty="0">
                <a:latin typeface="HG丸ｺﾞｼｯｸM-PRO" panose="020F0600000000000000" pitchFamily="50" charset="-128"/>
                <a:ea typeface="HG丸ｺﾞｼｯｸM-PRO" panose="020F0600000000000000" pitchFamily="50" charset="-128"/>
              </a:rPr>
              <a:t>どのような部品で構成され、どのようなライセンスが含まれているのかを容易に把握することが可能。</a:t>
            </a:r>
            <a:endParaRPr lang="en-US" altLang="ja-JP" sz="2100" dirty="0">
              <a:latin typeface="HG丸ｺﾞｼｯｸM-PRO" panose="020F0600000000000000" pitchFamily="50" charset="-128"/>
              <a:ea typeface="HG丸ｺﾞｼｯｸM-PRO" panose="020F0600000000000000" pitchFamily="50" charset="-128"/>
            </a:endParaRPr>
          </a:p>
          <a:p>
            <a:r>
              <a:rPr lang="ja-JP" altLang="en-US" sz="2100" dirty="0">
                <a:latin typeface="HG丸ｺﾞｼｯｸM-PRO" panose="020F0600000000000000" pitchFamily="50" charset="-128"/>
                <a:ea typeface="HG丸ｺﾞｼｯｸM-PRO" panose="020F0600000000000000" pitchFamily="50" charset="-128"/>
              </a:rPr>
              <a:t>⇒</a:t>
            </a:r>
            <a:r>
              <a:rPr lang="en-US" altLang="ja-JP" sz="2100" dirty="0">
                <a:latin typeface="HG丸ｺﾞｼｯｸM-PRO" panose="020F0600000000000000" pitchFamily="50" charset="-128"/>
                <a:ea typeface="HG丸ｺﾞｼｯｸM-PRO" panose="020F0600000000000000" pitchFamily="50" charset="-128"/>
              </a:rPr>
              <a:t>SBOM</a:t>
            </a:r>
            <a:r>
              <a:rPr lang="ja-JP" altLang="en-US" sz="2100" dirty="0">
                <a:latin typeface="HG丸ｺﾞｼｯｸM-PRO" panose="020F0600000000000000" pitchFamily="50" charset="-128"/>
                <a:ea typeface="HG丸ｺﾞｼｯｸM-PRO" panose="020F0600000000000000" pitchFamily="50" charset="-128"/>
              </a:rPr>
              <a:t>をサプライチェーン内で共有できれば、</a:t>
            </a:r>
            <a:endParaRPr lang="en-US" altLang="ja-JP" sz="2100" dirty="0">
              <a:latin typeface="HG丸ｺﾞｼｯｸM-PRO" panose="020F0600000000000000" pitchFamily="50" charset="-128"/>
              <a:ea typeface="HG丸ｺﾞｼｯｸM-PRO" panose="020F0600000000000000" pitchFamily="50" charset="-128"/>
            </a:endParaRPr>
          </a:p>
          <a:p>
            <a:r>
              <a:rPr lang="ja-JP" altLang="en-US" sz="2100" dirty="0">
                <a:latin typeface="HG丸ｺﾞｼｯｸM-PRO" panose="020F0600000000000000" pitchFamily="50" charset="-128"/>
                <a:ea typeface="HG丸ｺﾞｼｯｸM-PRO" panose="020F0600000000000000" pitchFamily="50" charset="-128"/>
              </a:rPr>
              <a:t>　各社がライセンス義務を適切に把握可能</a:t>
            </a:r>
          </a:p>
        </p:txBody>
      </p:sp>
      <p:sp>
        <p:nvSpPr>
          <p:cNvPr id="8" name="正方形/長方形 7"/>
          <p:cNvSpPr/>
          <p:nvPr/>
        </p:nvSpPr>
        <p:spPr>
          <a:xfrm>
            <a:off x="323528" y="3132642"/>
            <a:ext cx="1255472" cy="369332"/>
          </a:xfrm>
          <a:prstGeom prst="rect">
            <a:avLst/>
          </a:prstGeom>
        </p:spPr>
        <p:txBody>
          <a:bodyPr wrap="none">
            <a:spAutoFit/>
          </a:bodyPr>
          <a:lstStyle/>
          <a:p>
            <a:r>
              <a:rPr lang="en-US" altLang="ja-JP"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SBOM</a:t>
            </a:r>
            <a:r>
              <a:rPr lang="ja-JP" altLang="en-US"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の例</a:t>
            </a:r>
            <a:endParaRPr lang="ja-JP" altLang="en-US" dirty="0"/>
          </a:p>
        </p:txBody>
      </p:sp>
      <p:pic>
        <p:nvPicPr>
          <p:cNvPr id="1026" name="Picture 2" descr="https://www.linuxfoundation.jp/wp-content/uploads/2017/05/spdx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996" y="3147419"/>
            <a:ext cx="2802582" cy="1716582"/>
          </a:xfrm>
          <a:prstGeom prst="rect">
            <a:avLst/>
          </a:prstGeom>
          <a:noFill/>
          <a:extLst>
            <a:ext uri="{909E8E84-426E-40DD-AFC4-6F175D3DCCD1}">
              <a14:hiddenFill xmlns:a14="http://schemas.microsoft.com/office/drawing/2010/main">
                <a:solidFill>
                  <a:srgbClr val="FFFFFF"/>
                </a:solidFill>
              </a14:hiddenFill>
            </a:ext>
          </a:extLst>
        </p:spPr>
      </p:pic>
      <p:pic>
        <p:nvPicPr>
          <p:cNvPr id="10" name="図 9"/>
          <p:cNvPicPr>
            <a:picLocks noChangeAspect="1"/>
          </p:cNvPicPr>
          <p:nvPr/>
        </p:nvPicPr>
        <p:blipFill>
          <a:blip r:embed="rId4"/>
          <a:stretch>
            <a:fillRect/>
          </a:stretch>
        </p:blipFill>
        <p:spPr>
          <a:xfrm>
            <a:off x="4009798" y="3758600"/>
            <a:ext cx="4882682" cy="560407"/>
          </a:xfrm>
          <a:prstGeom prst="rect">
            <a:avLst/>
          </a:prstGeom>
        </p:spPr>
      </p:pic>
    </p:spTree>
    <p:extLst>
      <p:ext uri="{BB962C8B-B14F-4D97-AF65-F5344CB8AC3E}">
        <p14:creationId xmlns:p14="http://schemas.microsoft.com/office/powerpoint/2010/main" val="80708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5228" y="115909"/>
            <a:ext cx="7749140" cy="523220"/>
          </a:xfrm>
          <a:prstGeom prst="rect">
            <a:avLst/>
          </a:prstGeom>
          <a:noFill/>
        </p:spPr>
        <p:txBody>
          <a:bodyPr wrap="square" rtlCol="0">
            <a:spAutoFit/>
          </a:bodyPr>
          <a:lstStyle/>
          <a:p>
            <a:pPr defTabSz="685800"/>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SBOM</a:t>
            </a:r>
            <a:r>
              <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共有にあたって日本企業が直面した課題</a:t>
            </a:r>
          </a:p>
        </p:txBody>
      </p:sp>
      <p:sp>
        <p:nvSpPr>
          <p:cNvPr id="12" name="テキスト ボックス 11"/>
          <p:cNvSpPr txBox="1"/>
          <p:nvPr/>
        </p:nvSpPr>
        <p:spPr>
          <a:xfrm>
            <a:off x="749220" y="3160401"/>
            <a:ext cx="3333069" cy="1384995"/>
          </a:xfrm>
          <a:prstGeom prst="rect">
            <a:avLst/>
          </a:prstGeom>
          <a:noFill/>
        </p:spPr>
        <p:txBody>
          <a:bodyPr wrap="square" rtlCol="0">
            <a:spAutoFit/>
          </a:bodyPr>
          <a:lstStyle/>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取引契約を行う担当者が</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OSS</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を知らない</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⇒契約に</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SBOM</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に関する</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条項が織り込まれない</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13" name="テキスト ボックス 12"/>
          <p:cNvSpPr txBox="1"/>
          <p:nvPr/>
        </p:nvSpPr>
        <p:spPr>
          <a:xfrm>
            <a:off x="4740942" y="3160401"/>
            <a:ext cx="4132004" cy="1384995"/>
          </a:xfrm>
          <a:prstGeom prst="rect">
            <a:avLst/>
          </a:prstGeom>
          <a:noFill/>
        </p:spPr>
        <p:txBody>
          <a:bodyPr wrap="square" rtlCol="0">
            <a:spAutoFit/>
          </a:bodyPr>
          <a:lstStyle/>
          <a:p>
            <a:pPr defTabSz="685800"/>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SBOM</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のフォーマットがバラバラ</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⇒・各社での管理が煩雑に</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・テクニカルなフォーマット</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だと法務</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知財が取扱えない</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3" name="二等辺三角形 2"/>
          <p:cNvSpPr/>
          <p:nvPr/>
        </p:nvSpPr>
        <p:spPr>
          <a:xfrm>
            <a:off x="1129880" y="1958876"/>
            <a:ext cx="949507" cy="967159"/>
          </a:xfrm>
          <a:prstGeom prst="triangle">
            <a:avLst/>
          </a:prstGeom>
          <a:ln/>
        </p:spPr>
        <p:style>
          <a:lnRef idx="3">
            <a:schemeClr val="lt1"/>
          </a:lnRef>
          <a:fillRef idx="1">
            <a:schemeClr val="accent5"/>
          </a:fillRef>
          <a:effectRef idx="1">
            <a:schemeClr val="accent5"/>
          </a:effectRef>
          <a:fontRef idx="minor">
            <a:schemeClr val="lt1"/>
          </a:fontRef>
        </p:style>
        <p:txBody>
          <a:bodyPr rtlCol="0" anchor="ctr"/>
          <a:lstStyle/>
          <a:p>
            <a:pPr algn="ctr" defTabSz="685800"/>
            <a:r>
              <a:rPr lang="ja-JP" altLang="en-US"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調達</a:t>
            </a:r>
          </a:p>
        </p:txBody>
      </p:sp>
      <p:sp>
        <p:nvSpPr>
          <p:cNvPr id="5" name="スマイル 4"/>
          <p:cNvSpPr/>
          <p:nvPr/>
        </p:nvSpPr>
        <p:spPr>
          <a:xfrm>
            <a:off x="1261733" y="1699483"/>
            <a:ext cx="685800" cy="685800"/>
          </a:xfrm>
          <a:prstGeom prst="smileyFace">
            <a:avLst/>
          </a:prstGeom>
        </p:spPr>
        <p:style>
          <a:lnRef idx="3">
            <a:schemeClr val="lt1"/>
          </a:lnRef>
          <a:fillRef idx="1">
            <a:schemeClr val="accent5"/>
          </a:fillRef>
          <a:effectRef idx="1">
            <a:schemeClr val="accent5"/>
          </a:effectRef>
          <a:fontRef idx="minor">
            <a:schemeClr val="lt1"/>
          </a:fontRef>
        </p:style>
        <p:txBody>
          <a:bodyPr rtlCol="0" anchor="ctr"/>
          <a:lstStyle/>
          <a:p>
            <a:pPr algn="ctr" defTabSz="685800"/>
            <a:endParaRPr lang="ja-JP" altLang="en-US"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14" name="二等辺三角形 13"/>
          <p:cNvSpPr/>
          <p:nvPr/>
        </p:nvSpPr>
        <p:spPr>
          <a:xfrm>
            <a:off x="2415755" y="1958876"/>
            <a:ext cx="949507" cy="967159"/>
          </a:xfrm>
          <a:prstGeom prst="triangle">
            <a:avLst/>
          </a:prstGeom>
          <a:ln/>
        </p:spPr>
        <p:style>
          <a:lnRef idx="3">
            <a:schemeClr val="lt1"/>
          </a:lnRef>
          <a:fillRef idx="1">
            <a:schemeClr val="accent2"/>
          </a:fillRef>
          <a:effectRef idx="1">
            <a:schemeClr val="accent2"/>
          </a:effectRef>
          <a:fontRef idx="minor">
            <a:schemeClr val="lt1"/>
          </a:fontRef>
        </p:style>
        <p:txBody>
          <a:bodyPr rtlCol="0" anchor="ctr"/>
          <a:lstStyle/>
          <a:p>
            <a:pPr algn="ctr" defTabSz="685800"/>
            <a:r>
              <a:rPr lang="ja-JP" altLang="en-US"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営業</a:t>
            </a:r>
          </a:p>
        </p:txBody>
      </p:sp>
      <p:sp>
        <p:nvSpPr>
          <p:cNvPr id="15" name="スマイル 14"/>
          <p:cNvSpPr/>
          <p:nvPr/>
        </p:nvSpPr>
        <p:spPr>
          <a:xfrm>
            <a:off x="2547608" y="1699483"/>
            <a:ext cx="685800" cy="685800"/>
          </a:xfrm>
          <a:prstGeom prst="smileyFace">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685800"/>
            <a:endParaRPr lang="ja-JP" altLang="en-US"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16" name="角丸四角形吹き出し 15"/>
          <p:cNvSpPr/>
          <p:nvPr/>
        </p:nvSpPr>
        <p:spPr>
          <a:xfrm>
            <a:off x="422648" y="1059581"/>
            <a:ext cx="1860642" cy="550069"/>
          </a:xfrm>
          <a:prstGeom prst="wedgeRoundRectCallout">
            <a:avLst>
              <a:gd name="adj1" fmla="val -1112"/>
              <a:gd name="adj2" fmla="val 85878"/>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defTabSz="685800"/>
            <a:r>
              <a:rPr lang="ja-JP" altLang="en-US"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オープンソース</a:t>
            </a:r>
            <a:endParaRPr lang="en-US" altLang="ja-JP"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algn="ctr" defTabSz="685800"/>
            <a:r>
              <a:rPr lang="ja-JP" altLang="en-US" sz="1350" dirty="0" err="1">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って</a:t>
            </a:r>
            <a:r>
              <a:rPr lang="ja-JP" altLang="en-US"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何ですか？</a:t>
            </a:r>
          </a:p>
        </p:txBody>
      </p:sp>
      <p:sp>
        <p:nvSpPr>
          <p:cNvPr id="17" name="角丸四角形吹き出し 16"/>
          <p:cNvSpPr/>
          <p:nvPr/>
        </p:nvSpPr>
        <p:spPr>
          <a:xfrm>
            <a:off x="2601694" y="1059582"/>
            <a:ext cx="1860642" cy="550069"/>
          </a:xfrm>
          <a:prstGeom prst="wedgeRoundRectCallout">
            <a:avLst>
              <a:gd name="adj1" fmla="val -40274"/>
              <a:gd name="adj2" fmla="val 79384"/>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685800"/>
            <a:r>
              <a:rPr lang="ja-JP" altLang="en-US" sz="135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美味しいの？</a:t>
            </a:r>
          </a:p>
        </p:txBody>
      </p:sp>
      <p:sp>
        <p:nvSpPr>
          <p:cNvPr id="19" name="縦巻き 18"/>
          <p:cNvSpPr/>
          <p:nvPr/>
        </p:nvSpPr>
        <p:spPr>
          <a:xfrm>
            <a:off x="5183911" y="1740440"/>
            <a:ext cx="1095445" cy="848267"/>
          </a:xfrm>
          <a:prstGeom prst="verticalScroll">
            <a:avLst/>
          </a:prstGeom>
          <a:ln/>
        </p:spPr>
        <p:style>
          <a:lnRef idx="3">
            <a:schemeClr val="lt1"/>
          </a:lnRef>
          <a:fillRef idx="1">
            <a:schemeClr val="accent2"/>
          </a:fillRef>
          <a:effectRef idx="1">
            <a:schemeClr val="accent2"/>
          </a:effectRef>
          <a:fontRef idx="minor">
            <a:schemeClr val="lt1"/>
          </a:fontRef>
        </p:style>
        <p:txBody>
          <a:bodyPr rtlCol="0" anchor="ctr"/>
          <a:lstStyle/>
          <a:p>
            <a:pPr algn="ctr" defTabSz="685800">
              <a:defRPr/>
            </a:pPr>
            <a:r>
              <a:rPr kumimoji="0" lang="en-US" altLang="ja-JP" sz="2100" kern="0" dirty="0" err="1">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endParaRPr kumimoji="0" lang="ja-JP" altLang="en-US" sz="21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20" name="縦巻き 19"/>
          <p:cNvSpPr/>
          <p:nvPr/>
        </p:nvSpPr>
        <p:spPr>
          <a:xfrm>
            <a:off x="6337321" y="1740440"/>
            <a:ext cx="1095445" cy="848267"/>
          </a:xfrm>
          <a:prstGeom prst="verticalScroll">
            <a:avLst/>
          </a:prstGeom>
          <a:ln/>
        </p:spPr>
        <p:style>
          <a:lnRef idx="3">
            <a:schemeClr val="lt1"/>
          </a:lnRef>
          <a:fillRef idx="1">
            <a:schemeClr val="accent6"/>
          </a:fillRef>
          <a:effectRef idx="1">
            <a:schemeClr val="accent6"/>
          </a:effectRef>
          <a:fontRef idx="minor">
            <a:schemeClr val="lt1"/>
          </a:fontRef>
        </p:style>
        <p:txBody>
          <a:bodyPr rtlCol="0" anchor="ctr"/>
          <a:lstStyle/>
          <a:p>
            <a:pPr algn="ctr" defTabSz="685800">
              <a:defRPr/>
            </a:pPr>
            <a:r>
              <a:rPr kumimoji="0" lang="en-US" altLang="ja-JP" sz="2100" kern="0" dirty="0" err="1">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xlsx</a:t>
            </a:r>
            <a:endParaRPr kumimoji="0" lang="ja-JP" altLang="en-US" sz="21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21" name="縦巻き 20"/>
          <p:cNvSpPr/>
          <p:nvPr/>
        </p:nvSpPr>
        <p:spPr>
          <a:xfrm>
            <a:off x="7550283" y="1740440"/>
            <a:ext cx="1095445" cy="848267"/>
          </a:xfrm>
          <a:prstGeom prst="verticalScroll">
            <a:avLst/>
          </a:prstGeom>
          <a:ln/>
        </p:spPr>
        <p:style>
          <a:lnRef idx="3">
            <a:schemeClr val="lt1"/>
          </a:lnRef>
          <a:fillRef idx="1">
            <a:schemeClr val="accent5"/>
          </a:fillRef>
          <a:effectRef idx="1">
            <a:schemeClr val="accent5"/>
          </a:effectRef>
          <a:fontRef idx="minor">
            <a:schemeClr val="lt1"/>
          </a:fontRef>
        </p:style>
        <p:txBody>
          <a:bodyPr rtlCol="0" anchor="ctr"/>
          <a:lstStyle/>
          <a:p>
            <a:pPr algn="ctr" defTabSz="685800">
              <a:defRPr/>
            </a:pPr>
            <a:r>
              <a:rPr kumimoji="0" lang="en-US" altLang="ja-JP" sz="21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txt</a:t>
            </a:r>
            <a:endParaRPr kumimoji="0" lang="ja-JP" altLang="en-US" sz="21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pic>
        <p:nvPicPr>
          <p:cNvPr id="26" name="Picture 2" descr="OpenCh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4864001"/>
            <a:ext cx="2171700" cy="22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73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5228" y="115909"/>
            <a:ext cx="6552955" cy="523220"/>
          </a:xfrm>
          <a:prstGeom prst="rect">
            <a:avLst/>
          </a:prstGeom>
          <a:noFill/>
        </p:spPr>
        <p:txBody>
          <a:bodyPr wrap="square" rtlCol="0">
            <a:spAutoFit/>
          </a:bodyPr>
          <a:lstStyle/>
          <a:p>
            <a:pPr defTabSz="685800"/>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License information exchange SWG</a:t>
            </a:r>
            <a:endPar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7" name="タイトル 1"/>
          <p:cNvSpPr txBox="1">
            <a:spLocks/>
          </p:cNvSpPr>
          <p:nvPr/>
        </p:nvSpPr>
        <p:spPr>
          <a:xfrm>
            <a:off x="126655" y="737583"/>
            <a:ext cx="9052560" cy="647700"/>
          </a:xfrm>
          <a:prstGeom prst="rect">
            <a:avLst/>
          </a:prstGeom>
        </p:spPr>
        <p:txBody>
          <a:bodyPr vert="horz" lIns="68580" tIns="34290" rIns="68580" bIns="34290" rtlCol="0" anchor="t">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defTabSz="685800"/>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のハンドリングが困難な組織でも</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SBOM</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を取扱可能にする</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入門編の</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Lite</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を定義。</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Excel</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で気軽に扱え、ツールとの互換性も確保。</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日本から</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コミュニティに提案し、</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の</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1</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フォーマットとして</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採択（</a:t>
            </a:r>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SPDX2.2</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に組込）。</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12" name="四角形: 角を丸くする 6">
            <a:extLst>
              <a:ext uri="{FF2B5EF4-FFF2-40B4-BE49-F238E27FC236}">
                <a16:creationId xmlns:a16="http://schemas.microsoft.com/office/drawing/2014/main" id="{3A85E50C-3368-4919-817C-539C402B8AF4}"/>
              </a:ext>
            </a:extLst>
          </p:cNvPr>
          <p:cNvSpPr/>
          <p:nvPr/>
        </p:nvSpPr>
        <p:spPr>
          <a:xfrm>
            <a:off x="3667766" y="2224686"/>
            <a:ext cx="3996444" cy="948343"/>
          </a:xfrm>
          <a:prstGeom prst="roundRect">
            <a:avLst/>
          </a:prstGeom>
          <a:solidFill>
            <a:sysClr val="window" lastClr="FFFFFF"/>
          </a:solidFill>
          <a:ln w="28575" cap="flat" cmpd="sng" algn="ctr">
            <a:solidFill>
              <a:srgbClr val="31B6FD">
                <a:shade val="50000"/>
              </a:srgbClr>
            </a:solidFill>
            <a:prstDash val="solid"/>
          </a:ln>
          <a:effectLst/>
        </p:spPr>
        <p:txBody>
          <a:bodyPr lIns="0" tIns="0" rIns="0" bIns="0" rtlCol="0" anchor="t"/>
          <a:lstStyle/>
          <a:p>
            <a:pPr algn="ctr" defTabSz="514350">
              <a:defRPr/>
            </a:pPr>
            <a:r>
              <a:rPr kumimoji="0" lang="en-US" altLang="ja-JP" sz="1050" kern="0" dirty="0" err="1">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OpenChain</a:t>
            </a:r>
            <a:r>
              <a:rPr kumimoji="0" lang="ja-JP" altLang="en-US" sz="105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kumimoji="0" lang="en-US" altLang="ja-JP" sz="105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world</a:t>
            </a:r>
            <a:endParaRPr kumimoji="0" lang="ja-JP" altLang="en-US" sz="105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13" name="四角形: 角を丸くする 1">
            <a:extLst>
              <a:ext uri="{FF2B5EF4-FFF2-40B4-BE49-F238E27FC236}">
                <a16:creationId xmlns:a16="http://schemas.microsoft.com/office/drawing/2014/main" id="{D9DB51EA-DAE3-4977-B440-8EDC272B8A0D}"/>
              </a:ext>
            </a:extLst>
          </p:cNvPr>
          <p:cNvSpPr/>
          <p:nvPr/>
        </p:nvSpPr>
        <p:spPr>
          <a:xfrm>
            <a:off x="4066049" y="2439652"/>
            <a:ext cx="977165" cy="573514"/>
          </a:xfrm>
          <a:prstGeom prst="roundRect">
            <a:avLst/>
          </a:prstGeom>
          <a:solidFill>
            <a:srgbClr val="31B6FD">
              <a:lumMod val="50000"/>
            </a:srgbClr>
          </a:solidFill>
          <a:ln w="25400" cap="flat" cmpd="sng" algn="ctr">
            <a:solidFill>
              <a:srgbClr val="31B6FD">
                <a:shade val="50000"/>
              </a:srgbClr>
            </a:solidFill>
            <a:prstDash val="solid"/>
          </a:ln>
          <a:effectLst/>
        </p:spPr>
        <p:txBody>
          <a:bodyPr lIns="0" tIns="0" rIns="0" bIns="0" rtlCol="0" anchor="ctr"/>
          <a:lstStyle/>
          <a:p>
            <a:pPr algn="ctr" defTabSz="514350">
              <a:defRPr/>
            </a:pPr>
            <a:r>
              <a:rPr kumimoji="0" lang="en-US" altLang="ja-JP" sz="1200" kern="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Supplier</a:t>
            </a:r>
          </a:p>
          <a:p>
            <a:pPr algn="ctr" defTabSz="514350">
              <a:defRPr/>
            </a:pPr>
            <a:r>
              <a:rPr kumimoji="0" lang="en-US" altLang="ja-JP" sz="900" kern="0" dirty="0" err="1">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OpenChain</a:t>
            </a:r>
            <a:r>
              <a:rPr kumimoji="0" lang="ja-JP" altLang="en-US" sz="900" kern="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kumimoji="0" lang="en-US" altLang="ja-JP" sz="900" kern="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Compliant</a:t>
            </a:r>
          </a:p>
        </p:txBody>
      </p:sp>
      <p:sp>
        <p:nvSpPr>
          <p:cNvPr id="14" name="四角形: 角を丸くする 2">
            <a:extLst>
              <a:ext uri="{FF2B5EF4-FFF2-40B4-BE49-F238E27FC236}">
                <a16:creationId xmlns:a16="http://schemas.microsoft.com/office/drawing/2014/main" id="{82EC124C-9995-4FD5-946E-3A1C549D682D}"/>
              </a:ext>
            </a:extLst>
          </p:cNvPr>
          <p:cNvSpPr/>
          <p:nvPr/>
        </p:nvSpPr>
        <p:spPr>
          <a:xfrm>
            <a:off x="6336772" y="2439652"/>
            <a:ext cx="1023662" cy="573514"/>
          </a:xfrm>
          <a:prstGeom prst="roundRect">
            <a:avLst/>
          </a:prstGeom>
          <a:solidFill>
            <a:srgbClr val="31B6FD">
              <a:lumMod val="50000"/>
            </a:srgbClr>
          </a:solidFill>
          <a:ln w="25400" cap="flat" cmpd="sng" algn="ctr">
            <a:solidFill>
              <a:srgbClr val="31B6FD">
                <a:shade val="50000"/>
              </a:srgbClr>
            </a:solidFill>
            <a:prstDash val="solid"/>
          </a:ln>
          <a:effectLst/>
        </p:spPr>
        <p:txBody>
          <a:bodyPr lIns="0" tIns="0" rIns="0" bIns="0" rtlCol="0" anchor="ctr"/>
          <a:lstStyle/>
          <a:p>
            <a:pPr algn="ctr" defTabSz="514350">
              <a:defRPr/>
            </a:pPr>
            <a:r>
              <a:rPr kumimoji="0" lang="en-US" altLang="ja-JP" sz="1200" kern="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Integrator</a:t>
            </a:r>
          </a:p>
          <a:p>
            <a:pPr algn="ctr" defTabSz="514350">
              <a:defRPr/>
            </a:pPr>
            <a:r>
              <a:rPr kumimoji="0" lang="en-US" altLang="ja-JP" sz="900" kern="0" dirty="0" err="1">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OpenChain</a:t>
            </a:r>
            <a:r>
              <a:rPr kumimoji="0" lang="ja-JP" altLang="en-US" sz="900" kern="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kumimoji="0" lang="en-US" altLang="ja-JP" sz="900" kern="0" dirty="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rPr>
              <a:t>Compliant</a:t>
            </a:r>
          </a:p>
        </p:txBody>
      </p:sp>
      <p:sp>
        <p:nvSpPr>
          <p:cNvPr id="15" name="四角形: 角を丸くする 4">
            <a:extLst>
              <a:ext uri="{FF2B5EF4-FFF2-40B4-BE49-F238E27FC236}">
                <a16:creationId xmlns:a16="http://schemas.microsoft.com/office/drawing/2014/main" id="{0213368E-11F7-408A-B54D-96C5D4E6ED9F}"/>
              </a:ext>
            </a:extLst>
          </p:cNvPr>
          <p:cNvSpPr/>
          <p:nvPr/>
        </p:nvSpPr>
        <p:spPr>
          <a:xfrm>
            <a:off x="6383674" y="3795228"/>
            <a:ext cx="977165" cy="573514"/>
          </a:xfrm>
          <a:prstGeom prst="roundRect">
            <a:avLst/>
          </a:prstGeom>
          <a:solidFill>
            <a:srgbClr val="C6E7FC">
              <a:lumMod val="75000"/>
              <a:alpha val="50000"/>
            </a:srgbClr>
          </a:solidFill>
          <a:ln w="25400" cap="flat" cmpd="sng" algn="ctr">
            <a:solidFill>
              <a:srgbClr val="31B6FD">
                <a:shade val="50000"/>
              </a:srgbClr>
            </a:solidFill>
            <a:prstDash val="solid"/>
          </a:ln>
          <a:effectLst/>
        </p:spPr>
        <p:txBody>
          <a:bodyPr lIns="0" tIns="0" rIns="0" bIns="0" rtlCol="0" anchor="ctr"/>
          <a:lstStyle/>
          <a:p>
            <a:pPr algn="ctr" defTabSz="514350">
              <a:defRPr/>
            </a:pPr>
            <a:r>
              <a:rPr kumimoji="0" lang="en-US" altLang="ja-JP" sz="12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Supplier</a:t>
            </a:r>
          </a:p>
          <a:p>
            <a:pPr algn="ctr" defTabSz="514350">
              <a:lnSpc>
                <a:spcPts val="900"/>
              </a:lnSpc>
              <a:defRPr/>
            </a:pPr>
            <a:r>
              <a:rPr kumimoji="0" lang="en-US" altLang="ja-JP" sz="900" kern="0" dirty="0" err="1">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OpenChain</a:t>
            </a:r>
            <a:endParaRPr kumimoji="0" lang="en-US" altLang="ja-JP" sz="9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algn="ctr" defTabSz="514350">
              <a:lnSpc>
                <a:spcPts val="900"/>
              </a:lnSpc>
              <a:defRPr/>
            </a:pPr>
            <a:r>
              <a:rPr kumimoji="0" lang="en-US" altLang="ja-JP" sz="9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Non-Compliant</a:t>
            </a:r>
          </a:p>
          <a:p>
            <a:pPr algn="ctr" defTabSz="514350">
              <a:lnSpc>
                <a:spcPts val="900"/>
              </a:lnSpc>
              <a:defRPr/>
            </a:pPr>
            <a:r>
              <a:rPr kumimoji="0" lang="en-US" altLang="ja-JP" sz="9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rPr>
              <a:t>Cannot use SPDX</a:t>
            </a:r>
            <a:endParaRPr kumimoji="0" lang="ja-JP" altLang="en-US" sz="9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cxnSp>
        <p:nvCxnSpPr>
          <p:cNvPr id="16" name="直線矢印コネクタ 15">
            <a:extLst>
              <a:ext uri="{FF2B5EF4-FFF2-40B4-BE49-F238E27FC236}">
                <a16:creationId xmlns:a16="http://schemas.microsoft.com/office/drawing/2014/main" id="{33900EF2-A419-40DC-96FF-8E77BD0F5965}"/>
              </a:ext>
            </a:extLst>
          </p:cNvPr>
          <p:cNvCxnSpPr>
            <a:cxnSpLocks/>
          </p:cNvCxnSpPr>
          <p:nvPr/>
        </p:nvCxnSpPr>
        <p:spPr>
          <a:xfrm flipV="1">
            <a:off x="7360434" y="2746962"/>
            <a:ext cx="547558" cy="1"/>
          </a:xfrm>
          <a:prstGeom prst="straightConnector1">
            <a:avLst/>
          </a:prstGeom>
          <a:noFill/>
          <a:ln w="38100" cap="flat" cmpd="sng" algn="ctr">
            <a:solidFill>
              <a:srgbClr val="31B6FD">
                <a:shade val="95000"/>
                <a:satMod val="105000"/>
              </a:srgbClr>
            </a:solidFill>
            <a:prstDash val="solid"/>
            <a:tailEnd type="triangle"/>
          </a:ln>
          <a:effectLst/>
        </p:spPr>
      </p:cxnSp>
      <p:sp>
        <p:nvSpPr>
          <p:cNvPr id="17" name="四角形: 角を丸くする 48">
            <a:extLst>
              <a:ext uri="{FF2B5EF4-FFF2-40B4-BE49-F238E27FC236}">
                <a16:creationId xmlns:a16="http://schemas.microsoft.com/office/drawing/2014/main" id="{80F40A99-F274-4F23-9422-8355A0D0C4F7}"/>
              </a:ext>
            </a:extLst>
          </p:cNvPr>
          <p:cNvSpPr/>
          <p:nvPr/>
        </p:nvSpPr>
        <p:spPr>
          <a:xfrm>
            <a:off x="4066049" y="3795228"/>
            <a:ext cx="977165" cy="573514"/>
          </a:xfrm>
          <a:prstGeom prst="roundRect">
            <a:avLst/>
          </a:prstGeom>
          <a:solidFill>
            <a:srgbClr val="31B6FD">
              <a:lumMod val="60000"/>
              <a:lumOff val="40000"/>
            </a:srgbClr>
          </a:solidFill>
          <a:ln w="25400" cap="flat" cmpd="sng" algn="ctr">
            <a:solidFill>
              <a:srgbClr val="31B6FD">
                <a:shade val="50000"/>
              </a:srgbClr>
            </a:solidFill>
            <a:prstDash val="solid"/>
          </a:ln>
          <a:effectLst/>
        </p:spPr>
        <p:txBody>
          <a:bodyPr lIns="0" tIns="0" rIns="0" bIns="0" rtlCol="0" anchor="ctr"/>
          <a:lstStyle/>
          <a:p>
            <a:pPr algn="ctr" defTabSz="514350">
              <a:defRPr/>
            </a:pPr>
            <a:r>
              <a:rPr kumimoji="0" lang="en-US" altLang="ja-JP" sz="12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Supplier</a:t>
            </a:r>
          </a:p>
          <a:p>
            <a:pPr algn="ctr" defTabSz="514350">
              <a:defRPr/>
            </a:pPr>
            <a:r>
              <a:rPr kumimoji="0" lang="en-US" altLang="ja-JP" sz="900" kern="0" dirty="0" err="1">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OpenChain</a:t>
            </a:r>
            <a:endParaRPr kumimoji="0" lang="en-US" altLang="ja-JP" sz="9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algn="ctr" defTabSz="514350">
              <a:defRPr/>
            </a:pPr>
            <a:r>
              <a:rPr kumimoji="0" lang="en-US" altLang="ja-JP" sz="9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Non-Compliant</a:t>
            </a:r>
          </a:p>
        </p:txBody>
      </p:sp>
      <p:sp>
        <p:nvSpPr>
          <p:cNvPr id="18" name="四角形: 角を丸くする 4">
            <a:extLst>
              <a:ext uri="{FF2B5EF4-FFF2-40B4-BE49-F238E27FC236}">
                <a16:creationId xmlns:a16="http://schemas.microsoft.com/office/drawing/2014/main" id="{0213368E-11F7-408A-B54D-96C5D4E6ED9F}"/>
              </a:ext>
            </a:extLst>
          </p:cNvPr>
          <p:cNvSpPr/>
          <p:nvPr/>
        </p:nvSpPr>
        <p:spPr>
          <a:xfrm>
            <a:off x="1797797" y="2460204"/>
            <a:ext cx="977165" cy="573514"/>
          </a:xfrm>
          <a:prstGeom prst="roundRect">
            <a:avLst/>
          </a:prstGeom>
          <a:solidFill>
            <a:srgbClr val="C6E7FC">
              <a:lumMod val="75000"/>
              <a:alpha val="50000"/>
            </a:srgbClr>
          </a:solidFill>
          <a:ln w="25400" cap="flat" cmpd="sng" algn="ctr">
            <a:solidFill>
              <a:srgbClr val="31B6FD">
                <a:shade val="50000"/>
              </a:srgbClr>
            </a:solidFill>
            <a:prstDash val="solid"/>
          </a:ln>
          <a:effectLst/>
        </p:spPr>
        <p:txBody>
          <a:bodyPr lIns="0" tIns="0" rIns="0" bIns="0" rtlCol="0" anchor="ctr"/>
          <a:lstStyle/>
          <a:p>
            <a:pPr algn="ctr" defTabSz="514350">
              <a:defRPr/>
            </a:pPr>
            <a:r>
              <a:rPr kumimoji="0" lang="en-US" altLang="ja-JP" sz="12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Supplier</a:t>
            </a:r>
          </a:p>
          <a:p>
            <a:pPr algn="ctr" defTabSz="514350">
              <a:lnSpc>
                <a:spcPts val="900"/>
              </a:lnSpc>
              <a:defRPr/>
            </a:pPr>
            <a:r>
              <a:rPr kumimoji="0" lang="en-US" altLang="ja-JP" sz="900" kern="0" dirty="0" err="1">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OpenChain</a:t>
            </a:r>
            <a:endParaRPr kumimoji="0" lang="en-US" altLang="ja-JP" sz="9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algn="ctr" defTabSz="514350">
              <a:lnSpc>
                <a:spcPts val="900"/>
              </a:lnSpc>
              <a:defRPr/>
            </a:pPr>
            <a:r>
              <a:rPr kumimoji="0" lang="en-US" altLang="ja-JP" sz="9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Non-Compliant</a:t>
            </a:r>
          </a:p>
          <a:p>
            <a:pPr algn="ctr" defTabSz="514350">
              <a:lnSpc>
                <a:spcPts val="900"/>
              </a:lnSpc>
              <a:defRPr/>
            </a:pPr>
            <a:r>
              <a:rPr kumimoji="0" lang="en-US" altLang="ja-JP" sz="9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rPr>
              <a:t>Cannot use SPDX</a:t>
            </a:r>
            <a:endParaRPr kumimoji="0" lang="ja-JP" altLang="en-US" sz="9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cxnSp>
        <p:nvCxnSpPr>
          <p:cNvPr id="19" name="直線矢印コネクタ 18">
            <a:extLst>
              <a:ext uri="{FF2B5EF4-FFF2-40B4-BE49-F238E27FC236}">
                <a16:creationId xmlns:a16="http://schemas.microsoft.com/office/drawing/2014/main" id="{33900EF2-A419-40DC-96FF-8E77BD0F5965}"/>
              </a:ext>
            </a:extLst>
          </p:cNvPr>
          <p:cNvCxnSpPr>
            <a:cxnSpLocks/>
          </p:cNvCxnSpPr>
          <p:nvPr/>
        </p:nvCxnSpPr>
        <p:spPr>
          <a:xfrm>
            <a:off x="4529335" y="2117197"/>
            <a:ext cx="0" cy="343007"/>
          </a:xfrm>
          <a:prstGeom prst="straightConnector1">
            <a:avLst/>
          </a:prstGeom>
          <a:noFill/>
          <a:ln w="38100" cap="flat" cmpd="sng" algn="ctr">
            <a:solidFill>
              <a:srgbClr val="31B6FD">
                <a:shade val="95000"/>
                <a:satMod val="105000"/>
              </a:srgbClr>
            </a:solidFill>
            <a:prstDash val="solid"/>
            <a:tailEnd type="triangle"/>
          </a:ln>
          <a:effectLst/>
        </p:spPr>
      </p:cxnSp>
      <p:cxnSp>
        <p:nvCxnSpPr>
          <p:cNvPr id="20" name="直線矢印コネクタ 19">
            <a:extLst>
              <a:ext uri="{FF2B5EF4-FFF2-40B4-BE49-F238E27FC236}">
                <a16:creationId xmlns:a16="http://schemas.microsoft.com/office/drawing/2014/main" id="{33900EF2-A419-40DC-96FF-8E77BD0F5965}"/>
              </a:ext>
            </a:extLst>
          </p:cNvPr>
          <p:cNvCxnSpPr>
            <a:cxnSpLocks/>
          </p:cNvCxnSpPr>
          <p:nvPr/>
        </p:nvCxnSpPr>
        <p:spPr>
          <a:xfrm flipV="1">
            <a:off x="2774962" y="2747520"/>
            <a:ext cx="1293558" cy="1"/>
          </a:xfrm>
          <a:prstGeom prst="straightConnector1">
            <a:avLst/>
          </a:prstGeom>
          <a:noFill/>
          <a:ln w="38100" cap="flat" cmpd="sng" algn="ctr">
            <a:solidFill>
              <a:srgbClr val="31B6FD">
                <a:shade val="95000"/>
                <a:satMod val="105000"/>
              </a:srgbClr>
            </a:solidFill>
            <a:prstDash val="solid"/>
            <a:tailEnd type="triangle"/>
          </a:ln>
          <a:effectLst/>
        </p:spPr>
      </p:cxnSp>
      <p:cxnSp>
        <p:nvCxnSpPr>
          <p:cNvPr id="21" name="直線矢印コネクタ 20">
            <a:extLst>
              <a:ext uri="{FF2B5EF4-FFF2-40B4-BE49-F238E27FC236}">
                <a16:creationId xmlns:a16="http://schemas.microsoft.com/office/drawing/2014/main" id="{33900EF2-A419-40DC-96FF-8E77BD0F5965}"/>
              </a:ext>
            </a:extLst>
          </p:cNvPr>
          <p:cNvCxnSpPr>
            <a:cxnSpLocks/>
          </p:cNvCxnSpPr>
          <p:nvPr/>
        </p:nvCxnSpPr>
        <p:spPr>
          <a:xfrm flipV="1">
            <a:off x="5043214" y="2747520"/>
            <a:ext cx="1293558" cy="1"/>
          </a:xfrm>
          <a:prstGeom prst="straightConnector1">
            <a:avLst/>
          </a:prstGeom>
          <a:noFill/>
          <a:ln w="38100" cap="flat" cmpd="sng" algn="ctr">
            <a:solidFill>
              <a:srgbClr val="31B6FD">
                <a:shade val="95000"/>
                <a:satMod val="105000"/>
              </a:srgbClr>
            </a:solidFill>
            <a:prstDash val="solid"/>
            <a:tailEnd type="triangle"/>
          </a:ln>
          <a:effectLst/>
        </p:spPr>
      </p:cxnSp>
      <p:sp>
        <p:nvSpPr>
          <p:cNvPr id="22" name="フローチャート : 書類 16"/>
          <p:cNvSpPr/>
          <p:nvPr/>
        </p:nvSpPr>
        <p:spPr>
          <a:xfrm>
            <a:off x="2911682" y="2514211"/>
            <a:ext cx="605600" cy="476339"/>
          </a:xfrm>
          <a:prstGeom prst="flowChartDocument">
            <a:avLst/>
          </a:prstGeom>
          <a:solidFill>
            <a:srgbClr val="10E6FC"/>
          </a:solidFill>
        </p:spPr>
        <p:style>
          <a:lnRef idx="2">
            <a:schemeClr val="accent1">
              <a:shade val="50000"/>
            </a:schemeClr>
          </a:lnRef>
          <a:fillRef idx="1">
            <a:schemeClr val="accent1"/>
          </a:fillRef>
          <a:effectRef idx="0">
            <a:schemeClr val="accent1"/>
          </a:effectRef>
          <a:fontRef idx="minor">
            <a:schemeClr val="lt1"/>
          </a:fontRef>
        </p:style>
        <p:txBody>
          <a:bodyPr lIns="0" tIns="54000" rIns="0" bIns="0" rtlCol="0" anchor="ctr"/>
          <a:lstStyle/>
          <a:p>
            <a:pPr algn="ctr" defTabSz="514350">
              <a:defRPr/>
            </a:pPr>
            <a:r>
              <a:rPr kumimoji="0" lang="en-US" altLang="ja-JP" sz="12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rPr>
              <a:t>SPDX</a:t>
            </a:r>
          </a:p>
          <a:p>
            <a:pPr algn="ctr" defTabSz="514350">
              <a:defRPr/>
            </a:pPr>
            <a:r>
              <a:rPr kumimoji="0" lang="en-US" altLang="ja-JP" sz="12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rPr>
              <a:t>Lite</a:t>
            </a:r>
            <a:endParaRPr kumimoji="0" lang="ja-JP" altLang="en-US" sz="12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cxnSp>
        <p:nvCxnSpPr>
          <p:cNvPr id="23" name="直線矢印コネクタ 22">
            <a:extLst>
              <a:ext uri="{FF2B5EF4-FFF2-40B4-BE49-F238E27FC236}">
                <a16:creationId xmlns:a16="http://schemas.microsoft.com/office/drawing/2014/main" id="{33900EF2-A419-40DC-96FF-8E77BD0F5965}"/>
              </a:ext>
            </a:extLst>
          </p:cNvPr>
          <p:cNvCxnSpPr>
            <a:cxnSpLocks/>
          </p:cNvCxnSpPr>
          <p:nvPr/>
        </p:nvCxnSpPr>
        <p:spPr>
          <a:xfrm flipV="1">
            <a:off x="4529334" y="3014729"/>
            <a:ext cx="0" cy="787387"/>
          </a:xfrm>
          <a:prstGeom prst="straightConnector1">
            <a:avLst/>
          </a:prstGeom>
          <a:noFill/>
          <a:ln w="38100" cap="flat" cmpd="sng" algn="ctr">
            <a:solidFill>
              <a:srgbClr val="31B6FD">
                <a:shade val="95000"/>
                <a:satMod val="105000"/>
              </a:srgbClr>
            </a:solidFill>
            <a:prstDash val="solid"/>
            <a:tailEnd type="triangle"/>
          </a:ln>
          <a:effectLst/>
        </p:spPr>
      </p:cxnSp>
      <p:sp>
        <p:nvSpPr>
          <p:cNvPr id="24" name="フローチャート : 書類 18"/>
          <p:cNvSpPr/>
          <p:nvPr/>
        </p:nvSpPr>
        <p:spPr>
          <a:xfrm>
            <a:off x="4245646" y="3244330"/>
            <a:ext cx="605600" cy="476339"/>
          </a:xfrm>
          <a:prstGeom prst="flowChart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r>
              <a:rPr kumimoji="0" lang="en-US" altLang="ja-JP" sz="12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endParaRPr kumimoji="0" lang="ja-JP" altLang="en-US" sz="12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cxnSp>
        <p:nvCxnSpPr>
          <p:cNvPr id="25" name="直線矢印コネクタ 24">
            <a:extLst>
              <a:ext uri="{FF2B5EF4-FFF2-40B4-BE49-F238E27FC236}">
                <a16:creationId xmlns:a16="http://schemas.microsoft.com/office/drawing/2014/main" id="{33900EF2-A419-40DC-96FF-8E77BD0F5965}"/>
              </a:ext>
            </a:extLst>
          </p:cNvPr>
          <p:cNvCxnSpPr>
            <a:cxnSpLocks/>
          </p:cNvCxnSpPr>
          <p:nvPr/>
        </p:nvCxnSpPr>
        <p:spPr>
          <a:xfrm flipV="1">
            <a:off x="6872256" y="3014728"/>
            <a:ext cx="0" cy="787387"/>
          </a:xfrm>
          <a:prstGeom prst="straightConnector1">
            <a:avLst/>
          </a:prstGeom>
          <a:noFill/>
          <a:ln w="38100" cap="flat" cmpd="sng" algn="ctr">
            <a:solidFill>
              <a:srgbClr val="31B6FD">
                <a:shade val="95000"/>
                <a:satMod val="105000"/>
              </a:srgbClr>
            </a:solidFill>
            <a:prstDash val="solid"/>
            <a:tailEnd type="triangle"/>
          </a:ln>
          <a:effectLst/>
        </p:spPr>
      </p:cxnSp>
      <p:sp>
        <p:nvSpPr>
          <p:cNvPr id="26" name="フローチャート : 書類 20"/>
          <p:cNvSpPr/>
          <p:nvPr/>
        </p:nvSpPr>
        <p:spPr>
          <a:xfrm>
            <a:off x="5387193" y="2514211"/>
            <a:ext cx="605600" cy="476339"/>
          </a:xfrm>
          <a:prstGeom prst="flowChart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r>
              <a:rPr kumimoji="0" lang="en-US" altLang="ja-JP" sz="12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endParaRPr kumimoji="0" lang="ja-JP" altLang="en-US" sz="1200" kern="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27" name="フローチャート : 書類 21"/>
          <p:cNvSpPr/>
          <p:nvPr/>
        </p:nvSpPr>
        <p:spPr>
          <a:xfrm>
            <a:off x="6569456" y="3244330"/>
            <a:ext cx="605600" cy="476339"/>
          </a:xfrm>
          <a:prstGeom prst="flowChartDocument">
            <a:avLst/>
          </a:prstGeom>
          <a:solidFill>
            <a:srgbClr val="10E6FC"/>
          </a:solidFill>
        </p:spPr>
        <p:style>
          <a:lnRef idx="2">
            <a:schemeClr val="accent1">
              <a:shade val="50000"/>
            </a:schemeClr>
          </a:lnRef>
          <a:fillRef idx="1">
            <a:schemeClr val="accent1"/>
          </a:fillRef>
          <a:effectRef idx="0">
            <a:schemeClr val="accent1"/>
          </a:effectRef>
          <a:fontRef idx="minor">
            <a:schemeClr val="lt1"/>
          </a:fontRef>
        </p:style>
        <p:txBody>
          <a:bodyPr lIns="0" tIns="54000" rIns="0" bIns="0" rtlCol="0" anchor="ctr"/>
          <a:lstStyle/>
          <a:p>
            <a:pPr algn="ctr" defTabSz="514350">
              <a:defRPr/>
            </a:pPr>
            <a:r>
              <a:rPr kumimoji="0" lang="en-US" altLang="ja-JP" sz="12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rPr>
              <a:t>SPDX</a:t>
            </a:r>
          </a:p>
          <a:p>
            <a:pPr algn="ctr" defTabSz="514350">
              <a:defRPr/>
            </a:pPr>
            <a:r>
              <a:rPr kumimoji="0" lang="en-US" altLang="ja-JP" sz="12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rPr>
              <a:t>Lite</a:t>
            </a:r>
            <a:endParaRPr kumimoji="0" lang="ja-JP" altLang="en-US" sz="1200" kern="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pic>
        <p:nvPicPr>
          <p:cNvPr id="28" name="image2.jpg"/>
          <p:cNvPicPr/>
          <p:nvPr/>
        </p:nvPicPr>
        <p:blipFill>
          <a:blip r:embed="rId2"/>
          <a:srcRect/>
          <a:stretch>
            <a:fillRect/>
          </a:stretch>
        </p:blipFill>
        <p:spPr>
          <a:xfrm>
            <a:off x="1308837" y="3539525"/>
            <a:ext cx="977920" cy="525179"/>
          </a:xfrm>
          <a:prstGeom prst="rect">
            <a:avLst/>
          </a:prstGeom>
          <a:ln/>
        </p:spPr>
      </p:pic>
      <p:sp>
        <p:nvSpPr>
          <p:cNvPr id="29" name="テキスト ボックス 28"/>
          <p:cNvSpPr txBox="1"/>
          <p:nvPr/>
        </p:nvSpPr>
        <p:spPr>
          <a:xfrm>
            <a:off x="2363379" y="3746026"/>
            <a:ext cx="1614121" cy="577338"/>
          </a:xfrm>
          <a:prstGeom prst="rect">
            <a:avLst/>
          </a:prstGeom>
          <a:noFill/>
        </p:spPr>
        <p:txBody>
          <a:bodyPr wrap="square" rtlCol="0">
            <a:spAutoFit/>
          </a:bodyPr>
          <a:lstStyle/>
          <a:p>
            <a:pPr defTabSz="685800"/>
            <a:r>
              <a:rPr lang="en-US" altLang="ja-JP" sz="788"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DENSO TEN/Fujitsu/</a:t>
            </a:r>
          </a:p>
          <a:p>
            <a:pPr defTabSz="685800"/>
            <a:r>
              <a:rPr lang="en-US" altLang="ja-JP" sz="788"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HITACHI/Panasonic/</a:t>
            </a:r>
          </a:p>
          <a:p>
            <a:pPr defTabSz="685800"/>
            <a:r>
              <a:rPr lang="en-US" altLang="ja-JP" sz="788"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Pioneer/RENESAS/</a:t>
            </a:r>
          </a:p>
          <a:p>
            <a:pPr defTabSz="685800"/>
            <a:r>
              <a:rPr lang="en-US" altLang="ja-JP" sz="788"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RICOH/Sony/TOSHIBA/TOYOTA</a:t>
            </a:r>
          </a:p>
        </p:txBody>
      </p:sp>
      <p:grpSp>
        <p:nvGrpSpPr>
          <p:cNvPr id="30" name="グループ化 29"/>
          <p:cNvGrpSpPr/>
          <p:nvPr/>
        </p:nvGrpSpPr>
        <p:grpSpPr>
          <a:xfrm>
            <a:off x="1095794" y="4081984"/>
            <a:ext cx="1738556" cy="364998"/>
            <a:chOff x="40900" y="3259302"/>
            <a:chExt cx="2430697" cy="510307"/>
          </a:xfrm>
        </p:grpSpPr>
        <p:sp>
          <p:nvSpPr>
            <p:cNvPr id="31" name="テキスト ボックス 30"/>
            <p:cNvSpPr txBox="1"/>
            <p:nvPr/>
          </p:nvSpPr>
          <p:spPr>
            <a:xfrm>
              <a:off x="40900" y="3259302"/>
              <a:ext cx="2430697" cy="322729"/>
            </a:xfrm>
            <a:prstGeom prst="rect">
              <a:avLst/>
            </a:prstGeom>
            <a:noFill/>
          </p:spPr>
          <p:txBody>
            <a:bodyPr wrap="square" rtlCol="0">
              <a:spAutoFit/>
            </a:bodyPr>
            <a:lstStyle/>
            <a:p>
              <a:pPr defTabSz="685800"/>
              <a:r>
                <a:rPr lang="ja-JP" altLang="en-US" sz="900" dirty="0">
                  <a:solidFill>
                    <a:srgbClr val="FF0000"/>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lang="ja-JP" altLang="en-US" sz="9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lang="en-US" altLang="ja-JP" sz="9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JAPAN WORK GROUP</a:t>
              </a:r>
            </a:p>
          </p:txBody>
        </p:sp>
        <p:sp>
          <p:nvSpPr>
            <p:cNvPr id="32" name="テキスト ボックス 31"/>
            <p:cNvSpPr txBox="1"/>
            <p:nvPr/>
          </p:nvSpPr>
          <p:spPr>
            <a:xfrm>
              <a:off x="172548" y="3446880"/>
              <a:ext cx="2023189" cy="322729"/>
            </a:xfrm>
            <a:prstGeom prst="rect">
              <a:avLst/>
            </a:prstGeom>
            <a:noFill/>
          </p:spPr>
          <p:txBody>
            <a:bodyPr wrap="square" rtlCol="0">
              <a:spAutoFit/>
            </a:bodyPr>
            <a:lstStyle/>
            <a:p>
              <a:pPr defTabSz="685800"/>
              <a:r>
                <a:rPr lang="en-US" altLang="ja-JP" sz="9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Info Sharing Sub-WG</a:t>
              </a:r>
            </a:p>
          </p:txBody>
        </p:sp>
      </p:grpSp>
      <p:sp>
        <p:nvSpPr>
          <p:cNvPr id="2" name="正方形/長方形 1"/>
          <p:cNvSpPr/>
          <p:nvPr/>
        </p:nvSpPr>
        <p:spPr>
          <a:xfrm>
            <a:off x="2212893" y="4433340"/>
            <a:ext cx="4962163" cy="276999"/>
          </a:xfrm>
          <a:prstGeom prst="rect">
            <a:avLst/>
          </a:prstGeom>
        </p:spPr>
        <p:txBody>
          <a:bodyPr wrap="square">
            <a:spAutoFit/>
          </a:bodyPr>
          <a:lstStyle/>
          <a:p>
            <a:pPr defTabSz="685800"/>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hlinkClick r:id="rId3"/>
              </a:rPr>
              <a:t>https://wiki.linuxfoundation.org/openchain/jwg_lincense_sg_page</a:t>
            </a:r>
            <a:endParaRPr lang="ja-JP" altLang="en-US" sz="13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pic>
        <p:nvPicPr>
          <p:cNvPr id="35" name="Picture 2" descr="OpenCha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96" y="4864001"/>
            <a:ext cx="2171700" cy="22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9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35228" y="115909"/>
            <a:ext cx="6552955" cy="523220"/>
          </a:xfrm>
          <a:prstGeom prst="rect">
            <a:avLst/>
          </a:prstGeom>
          <a:noFill/>
        </p:spPr>
        <p:txBody>
          <a:bodyPr wrap="square" rtlCol="0">
            <a:spAutoFit/>
          </a:bodyPr>
          <a:lstStyle/>
          <a:p>
            <a:pPr defTabSz="685800"/>
            <a:r>
              <a:rPr lang="en-US" altLang="ja-JP"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 Lite</a:t>
            </a:r>
            <a:endParaRPr lang="ja-JP" altLang="en-US" sz="2800" b="1"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pic>
        <p:nvPicPr>
          <p:cNvPr id="4" name="図 3"/>
          <p:cNvPicPr>
            <a:picLocks noChangeAspect="1"/>
          </p:cNvPicPr>
          <p:nvPr/>
        </p:nvPicPr>
        <p:blipFill>
          <a:blip r:embed="rId2"/>
          <a:stretch>
            <a:fillRect/>
          </a:stretch>
        </p:blipFill>
        <p:spPr>
          <a:xfrm>
            <a:off x="266131" y="2721220"/>
            <a:ext cx="8691434" cy="1845443"/>
          </a:xfrm>
          <a:prstGeom prst="rect">
            <a:avLst/>
          </a:prstGeom>
        </p:spPr>
      </p:pic>
      <p:sp>
        <p:nvSpPr>
          <p:cNvPr id="12" name="正方形/長方形 11"/>
          <p:cNvSpPr/>
          <p:nvPr/>
        </p:nvSpPr>
        <p:spPr>
          <a:xfrm>
            <a:off x="217137" y="2672371"/>
            <a:ext cx="1704313" cy="253916"/>
          </a:xfrm>
          <a:prstGeom prst="rect">
            <a:avLst/>
          </a:prstGeom>
        </p:spPr>
        <p:txBody>
          <a:bodyPr wrap="none">
            <a:spAutoFit/>
          </a:bodyPr>
          <a:lstStyle/>
          <a:p>
            <a:pPr defTabSz="685800"/>
            <a:r>
              <a:rPr lang="en-US" altLang="ja-JP" sz="10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r>
              <a:rPr lang="ja-JP" altLang="en-US" sz="10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サンプルの一部抜粋</a:t>
            </a:r>
          </a:p>
        </p:txBody>
      </p:sp>
      <p:sp>
        <p:nvSpPr>
          <p:cNvPr id="13" name="タイトル 1"/>
          <p:cNvSpPr txBox="1">
            <a:spLocks/>
          </p:cNvSpPr>
          <p:nvPr/>
        </p:nvSpPr>
        <p:spPr>
          <a:xfrm>
            <a:off x="228600" y="682988"/>
            <a:ext cx="8714242" cy="647700"/>
          </a:xfrm>
          <a:prstGeom prst="rect">
            <a:avLst/>
          </a:prstGeom>
        </p:spPr>
        <p:txBody>
          <a:bodyPr vert="horz" lIns="68580" tIns="34290" rIns="68580" bIns="34290" rtlCol="0" anchor="t">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ライセンスコンプライアンスを行う上で最低限必要な項目に絞った</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SBOM</a:t>
            </a:r>
            <a:r>
              <a:rPr lang="ja-JP" altLang="en-US" sz="2100" dirty="0" err="1">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情報の完全性よりも運用性の高さを重視し、</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ja-JP" altLang="en-US"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足りない情報があれば、再問合せして補完することを想定。</a:t>
            </a:r>
            <a:endParaRPr lang="en-US" altLang="ja-JP" sz="21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5" name="正方形/長方形 4"/>
          <p:cNvSpPr/>
          <p:nvPr/>
        </p:nvSpPr>
        <p:spPr>
          <a:xfrm>
            <a:off x="1619672" y="4539250"/>
            <a:ext cx="8207733" cy="276999"/>
          </a:xfrm>
          <a:prstGeom prst="rect">
            <a:avLst/>
          </a:prstGeom>
        </p:spPr>
        <p:txBody>
          <a:bodyPr wrap="square">
            <a:spAutoFit/>
          </a:bodyPr>
          <a:lstStyle/>
          <a:p>
            <a:r>
              <a:rPr lang="en-US" altLang="ja-JP" sz="1200" dirty="0">
                <a:latin typeface="Segoe UI Light" panose="020B0502040204020203" pitchFamily="34" charset="0"/>
                <a:cs typeface="Segoe UI Light" panose="020B0502040204020203" pitchFamily="34" charset="0"/>
              </a:rPr>
              <a:t>https://github.com/OpenChain-Project/Japan-WG-General/tree/master/License-Info-Exchange</a:t>
            </a:r>
            <a:endParaRPr lang="ja-JP" altLang="en-US" sz="1200" dirty="0">
              <a:latin typeface="Segoe UI Light" panose="020B0502040204020203" pitchFamily="34" charset="0"/>
              <a:cs typeface="Segoe UI Light" panose="020B0502040204020203" pitchFamily="34" charset="0"/>
            </a:endParaRPr>
          </a:p>
        </p:txBody>
      </p:sp>
      <p:sp>
        <p:nvSpPr>
          <p:cNvPr id="6" name="正方形/長方形 5"/>
          <p:cNvSpPr/>
          <p:nvPr/>
        </p:nvSpPr>
        <p:spPr>
          <a:xfrm>
            <a:off x="234625" y="1635646"/>
            <a:ext cx="8696813" cy="101543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defTabSz="685800"/>
            <a:endParaRPr lang="ja-JP" altLang="en-US" sz="1350">
              <a:solidFill>
                <a:prstClr val="white"/>
              </a:solidFill>
              <a:latin typeface="Segoe UI Light" panose="020B0502040204020203" pitchFamily="34" charset="0"/>
              <a:ea typeface="HG丸ｺﾞｼｯｸM-PRO" panose="020F0600000000000000" pitchFamily="50" charset="-128"/>
              <a:cs typeface="Segoe UI Light" panose="020B0502040204020203" pitchFamily="34" charset="0"/>
            </a:endParaRPr>
          </a:p>
        </p:txBody>
      </p:sp>
      <p:sp>
        <p:nvSpPr>
          <p:cNvPr id="14" name="正方形/長方形 13"/>
          <p:cNvSpPr/>
          <p:nvPr/>
        </p:nvSpPr>
        <p:spPr>
          <a:xfrm>
            <a:off x="462072" y="1647026"/>
            <a:ext cx="1821717" cy="1038746"/>
          </a:xfrm>
          <a:prstGeom prst="rect">
            <a:avLst/>
          </a:prstGeom>
        </p:spPr>
        <p:txBody>
          <a:bodyPr wrap="none">
            <a:spAutoFit/>
          </a:bodyPr>
          <a:lstStyle/>
          <a:p>
            <a:pPr defTabSz="685800"/>
            <a:r>
              <a:rPr lang="en-US" altLang="ja-JP" sz="13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r>
              <a:rPr lang="ja-JP" altLang="en-US" sz="13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 </a:t>
            </a:r>
            <a:r>
              <a:rPr lang="en-US" altLang="ja-JP" sz="13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Lite</a:t>
            </a:r>
            <a:r>
              <a:rPr lang="ja-JP" altLang="en-US" sz="13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の項目例</a:t>
            </a:r>
            <a:endParaRPr lang="en-US" altLang="ja-JP" sz="135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パッケージ名</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パッケージ</a:t>
            </a:r>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SPDX</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識別子</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パッケージバージョン</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パッケージファイル名</a:t>
            </a:r>
          </a:p>
        </p:txBody>
      </p:sp>
      <p:sp>
        <p:nvSpPr>
          <p:cNvPr id="16" name="正方形/長方形 15"/>
          <p:cNvSpPr/>
          <p:nvPr/>
        </p:nvSpPr>
        <p:spPr>
          <a:xfrm>
            <a:off x="2730131" y="1650297"/>
            <a:ext cx="3180811" cy="1015663"/>
          </a:xfrm>
          <a:prstGeom prst="rect">
            <a:avLst/>
          </a:prstGeom>
        </p:spPr>
        <p:txBody>
          <a:bodyPr wrap="square">
            <a:spAutoFit/>
          </a:bodyPr>
          <a:lstStyle/>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パッケージダウンロード位置（入手先）</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解析したファイル（手作業の場合</a:t>
            </a:r>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false</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ホームページ（開発コミュニティサイト）</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結論されたライセンス</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宣言されたライセンス</a:t>
            </a:r>
          </a:p>
        </p:txBody>
      </p:sp>
      <p:sp>
        <p:nvSpPr>
          <p:cNvPr id="17" name="正方形/長方形 16"/>
          <p:cNvSpPr/>
          <p:nvPr/>
        </p:nvSpPr>
        <p:spPr>
          <a:xfrm>
            <a:off x="5910941" y="1653558"/>
            <a:ext cx="3037119" cy="1015663"/>
          </a:xfrm>
          <a:prstGeom prst="rect">
            <a:avLst/>
          </a:prstGeom>
        </p:spPr>
        <p:txBody>
          <a:bodyPr wrap="square">
            <a:spAutoFit/>
          </a:bodyPr>
          <a:lstStyle/>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ライセンスへのコメント</a:t>
            </a:r>
            <a:endPar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著作権テキスト</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改変の有無</a:t>
            </a:r>
            <a:endPar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endParaRP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パッケージに関するコメント</a:t>
            </a:r>
          </a:p>
          <a:p>
            <a:pPr defTabSz="685800"/>
            <a:r>
              <a:rPr lang="en-US" altLang="ja-JP"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a:t>
            </a:r>
            <a:r>
              <a:rPr lang="ja-JP" altLang="en-US" sz="1200" dirty="0">
                <a:solidFill>
                  <a:prstClr val="black"/>
                </a:solidFill>
                <a:latin typeface="Segoe UI Light" panose="020B0502040204020203" pitchFamily="34" charset="0"/>
                <a:ea typeface="HG丸ｺﾞｼｯｸM-PRO" panose="020F0600000000000000" pitchFamily="50" charset="-128"/>
                <a:cs typeface="Segoe UI Light" panose="020B0502040204020203" pitchFamily="34" charset="0"/>
              </a:rPr>
              <a:t>ライセンス識別子</a:t>
            </a:r>
          </a:p>
        </p:txBody>
      </p:sp>
      <p:pic>
        <p:nvPicPr>
          <p:cNvPr id="18" name="Picture 2" descr="OpenCh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4864001"/>
            <a:ext cx="2171700" cy="22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757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12896</TotalTime>
  <Words>474</Words>
  <Application>Microsoft Office PowerPoint</Application>
  <PresentationFormat>画面に合わせる (16:9)</PresentationFormat>
  <Paragraphs>95</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HG丸ｺﾞｼｯｸM-PRO</vt:lpstr>
      <vt:lpstr>游ゴシック</vt:lpstr>
      <vt:lpstr>游ゴシック Light</vt:lpstr>
      <vt:lpstr>Arial</vt:lpstr>
      <vt:lpstr>Calibri</vt:lpstr>
      <vt:lpstr>Segoe UI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トヨタ自動車</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MASATO ENDO/遠藤　雅人</dc:creator>
  <cp:lastModifiedBy>Satoru Koizumi (小泉　悟)</cp:lastModifiedBy>
  <cp:revision>251</cp:revision>
  <cp:lastPrinted>2018-11-14T09:35:35Z</cp:lastPrinted>
  <dcterms:created xsi:type="dcterms:W3CDTF">2018-11-14T07:20:59Z</dcterms:created>
  <dcterms:modified xsi:type="dcterms:W3CDTF">2021-02-17T04:24:24Z</dcterms:modified>
</cp:coreProperties>
</file>