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  <p:sldMasterId id="2147483905" r:id="rId2"/>
    <p:sldMasterId id="2147483910" r:id="rId3"/>
  </p:sldMasterIdLst>
  <p:notesMasterIdLst>
    <p:notesMasterId r:id="rId11"/>
  </p:notesMasterIdLst>
  <p:sldIdLst>
    <p:sldId id="406" r:id="rId4"/>
    <p:sldId id="412" r:id="rId5"/>
    <p:sldId id="413" r:id="rId6"/>
    <p:sldId id="408" r:id="rId7"/>
    <p:sldId id="411" r:id="rId8"/>
    <p:sldId id="409" r:id="rId9"/>
    <p:sldId id="41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7" autoAdjust="0"/>
    <p:restoredTop sz="94899" autoAdjust="0"/>
  </p:normalViewPr>
  <p:slideViewPr>
    <p:cSldViewPr snapToGrid="0">
      <p:cViewPr varScale="1">
        <p:scale>
          <a:sx n="121" d="100"/>
          <a:sy n="121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8776148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999F2D05-6CA3-4829-8E8F-22016BD3D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2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5FDBADE8-0141-40C8-B622-F9374E860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1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733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733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6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174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8621349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952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032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0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6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26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6E24BCC-C90C-454F-B4C3-DA4B43D19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 Thought</a:t>
            </a:r>
            <a:r>
              <a:rPr kumimoji="1" lang="ja-JP" altLang="en-US" dirty="0"/>
              <a:t> </a:t>
            </a:r>
            <a:r>
              <a:rPr kumimoji="1" lang="en-US" altLang="ja-JP" dirty="0"/>
              <a:t>on</a:t>
            </a:r>
            <a:r>
              <a:rPr kumimoji="1" lang="ja-JP" altLang="en-US" dirty="0"/>
              <a:t> </a:t>
            </a:r>
            <a:r>
              <a:rPr kumimoji="1" lang="en-US" altLang="ja-JP" dirty="0"/>
              <a:t>Usage</a:t>
            </a:r>
            <a:r>
              <a:rPr kumimoji="1" lang="ja-JP" altLang="en-US" dirty="0"/>
              <a:t> </a:t>
            </a:r>
            <a:r>
              <a:rPr kumimoji="1" lang="en-US" altLang="ja-JP" dirty="0"/>
              <a:t>Profile</a:t>
            </a:r>
            <a:endParaRPr kumimoji="1" lang="ja-JP" altLang="en-US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EF661AA3-1D1A-41E4-8ABD-6A4BFD8D4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October 13, 2020</a:t>
            </a:r>
          </a:p>
          <a:p>
            <a:r>
              <a:rPr lang="en-US" altLang="ja-JP" dirty="0"/>
              <a:t>H. Fukuchi</a:t>
            </a:r>
          </a:p>
          <a:p>
            <a:r>
              <a:rPr lang="en-US" altLang="ja-JP" dirty="0" err="1"/>
              <a:t>Y.Ito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516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A1E87-8AA0-4AF7-B34A-ED831FA85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Current Status: Proposal of “Usage Profile”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4198220-0FEE-45CE-9238-E3260DE3F716}"/>
              </a:ext>
            </a:extLst>
          </p:cNvPr>
          <p:cNvSpPr txBox="1"/>
          <p:nvPr/>
        </p:nvSpPr>
        <p:spPr>
          <a:xfrm>
            <a:off x="497172" y="1044939"/>
            <a:ext cx="1088143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Now, Refactoring Structure of “Usage Profile” to make a new PR to latest SPDX v3 branch.</a:t>
            </a:r>
          </a:p>
          <a:p>
            <a:pPr marL="342900" indent="-342900">
              <a:buAutoNum type="alphaLcParenBoth"/>
            </a:pPr>
            <a:r>
              <a:rPr kumimoji="1" lang="en-US" altLang="ja-JP" dirty="0"/>
              <a:t>Former </a:t>
            </a:r>
            <a:r>
              <a:rPr kumimoji="1" lang="en-US" altLang="ja-JP" dirty="0" err="1"/>
              <a:t>UsageProfile</a:t>
            </a:r>
            <a:r>
              <a:rPr kumimoji="1" lang="en-US" altLang="ja-JP" dirty="0"/>
              <a:t> is consists from following pieces.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b="1" dirty="0"/>
              <a:t>Notice from Supplier </a:t>
            </a:r>
            <a:r>
              <a:rPr kumimoji="1" lang="en-US" altLang="ja-JP" dirty="0"/>
              <a:t>(upstream side of supply chain) to </a:t>
            </a:r>
            <a:r>
              <a:rPr kumimoji="1" lang="en-US" altLang="ja-JP" b="1" dirty="0"/>
              <a:t>Consumer</a:t>
            </a:r>
            <a:r>
              <a:rPr kumimoji="1" lang="en-US" altLang="ja-JP" dirty="0"/>
              <a:t> (Set Vendor, Car Manufacturer, etc.) about Software Package and SPDX document:</a:t>
            </a:r>
          </a:p>
          <a:p>
            <a:pPr lvl="2"/>
            <a:r>
              <a:rPr kumimoji="1" lang="en-US" altLang="ja-JP" dirty="0">
                <a:sym typeface="Wingdings" panose="05000000000000000000" pitchFamily="2" charset="2"/>
              </a:rPr>
              <a:t></a:t>
            </a:r>
            <a:r>
              <a:rPr kumimoji="1" lang="en-US" altLang="ja-JP" dirty="0"/>
              <a:t> Named “License Compatibility for Prerequisite Product” once.  </a:t>
            </a:r>
          </a:p>
          <a:p>
            <a:pPr marL="800100" lvl="1" indent="-342900">
              <a:buAutoNum type="arabicPeriod"/>
            </a:pPr>
            <a:r>
              <a:rPr kumimoji="1" lang="en-US" altLang="ja-JP" dirty="0"/>
              <a:t>What is the </a:t>
            </a:r>
            <a:r>
              <a:rPr kumimoji="1" lang="en-US" altLang="ja-JP" b="1" dirty="0"/>
              <a:t>prerequisite condition to make “Notice” </a:t>
            </a:r>
            <a:r>
              <a:rPr kumimoji="1" lang="en-US" altLang="ja-JP" dirty="0"/>
              <a:t>on supplier side: 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kumimoji="1" lang="en-US" altLang="ja-JP" dirty="0">
                <a:sym typeface="Wingdings" panose="05000000000000000000" pitchFamily="2" charset="2"/>
              </a:rPr>
              <a:t>“Prerequisite Product” in former proposal.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What is the </a:t>
            </a:r>
            <a:r>
              <a:rPr kumimoji="1" lang="en-US" altLang="ja-JP" b="1" dirty="0"/>
              <a:t>condition to “Notice” be in effect.</a:t>
            </a:r>
          </a:p>
          <a:p>
            <a:pPr lvl="2"/>
            <a:r>
              <a:rPr kumimoji="1" lang="en-US" altLang="ja-JP" b="1" dirty="0">
                <a:sym typeface="Wingdings" panose="05000000000000000000" pitchFamily="2" charset="2"/>
              </a:rPr>
              <a:t> </a:t>
            </a:r>
            <a:r>
              <a:rPr kumimoji="1" lang="en-US" altLang="ja-JP" dirty="0">
                <a:sym typeface="Wingdings" panose="05000000000000000000" pitchFamily="2" charset="2"/>
              </a:rPr>
              <a:t>“Expiration Info.” in former proposal.</a:t>
            </a:r>
          </a:p>
          <a:p>
            <a:pPr lvl="2"/>
            <a:endParaRPr kumimoji="1" lang="en-US" altLang="ja-JP" dirty="0"/>
          </a:p>
          <a:p>
            <a:r>
              <a:rPr kumimoji="1" lang="en-US" altLang="ja-JP" dirty="0"/>
              <a:t>(b) It would be considered following items to make new PR: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It might be made </a:t>
            </a:r>
            <a:r>
              <a:rPr kumimoji="1" lang="en-US" altLang="ja-JP" b="1" dirty="0"/>
              <a:t>“Notice” as a result of analysis from</a:t>
            </a:r>
            <a:r>
              <a:rPr kumimoji="1" lang="en-US" altLang="ja-JP" dirty="0"/>
              <a:t> Software Package and external machine readable </a:t>
            </a:r>
            <a:r>
              <a:rPr kumimoji="1" lang="en-US" altLang="ja-JP" b="1" dirty="0"/>
              <a:t>“Memorandum” which reflects “Product  Information </a:t>
            </a:r>
            <a:r>
              <a:rPr kumimoji="1" lang="en-US" altLang="ja-JP" dirty="0"/>
              <a:t>derived from SoW, etc.”</a:t>
            </a:r>
          </a:p>
          <a:p>
            <a:pPr marL="1200150" lvl="2" indent="-285750">
              <a:buFontTx/>
              <a:buChar char="-"/>
            </a:pPr>
            <a:r>
              <a:rPr kumimoji="1" lang="en-US" altLang="ja-JP" sz="1600" dirty="0"/>
              <a:t>Which “Memorandum” is referred with “</a:t>
            </a:r>
            <a:r>
              <a:rPr kumimoji="1" lang="en-US" altLang="ja-JP" sz="1600" dirty="0" err="1"/>
              <a:t>ExternernalDocumetRef</a:t>
            </a:r>
            <a:r>
              <a:rPr kumimoji="1" lang="en-US" altLang="ja-JP" sz="1600" dirty="0"/>
              <a:t>” tag from the SPDX document.</a:t>
            </a:r>
          </a:p>
          <a:p>
            <a:pPr marL="1200150" lvl="2" indent="-285750">
              <a:buFontTx/>
              <a:buChar char="-"/>
            </a:pPr>
            <a:r>
              <a:rPr kumimoji="1" lang="en-US" altLang="ja-JP" sz="1600" dirty="0"/>
              <a:t>It might be replaced “Prerequisite Product” tag to the reference of “Memorandum”.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It will be described </a:t>
            </a:r>
            <a:r>
              <a:rPr kumimoji="1" lang="en-US" altLang="ja-JP" b="1" dirty="0"/>
              <a:t>“Next Release Schedule” or “Expected Update Schedule”</a:t>
            </a:r>
            <a:r>
              <a:rPr kumimoji="1" lang="en-US" altLang="ja-JP" dirty="0"/>
              <a:t> of SPDX document to mention whether is it in effect “Notice”.</a:t>
            </a:r>
          </a:p>
          <a:p>
            <a:pPr marL="1200150" lvl="2" indent="-285750">
              <a:buFontTx/>
              <a:buChar char="-"/>
            </a:pPr>
            <a:r>
              <a:rPr kumimoji="1" lang="en-US" altLang="ja-JP" dirty="0"/>
              <a:t>“Expiration” is too strong word to describe usage.</a:t>
            </a:r>
          </a:p>
          <a:p>
            <a:r>
              <a:rPr kumimoji="1" lang="en-US" altLang="ja-JP" dirty="0"/>
              <a:t>Continued…</a:t>
            </a:r>
          </a:p>
          <a:p>
            <a:pPr lvl="2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633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A1E87-8AA0-4AF7-B34A-ED831FA85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Current Status: Proposal of “Usage Profile”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4198220-0FEE-45CE-9238-E3260DE3F716}"/>
              </a:ext>
            </a:extLst>
          </p:cNvPr>
          <p:cNvSpPr txBox="1"/>
          <p:nvPr/>
        </p:nvSpPr>
        <p:spPr>
          <a:xfrm>
            <a:off x="497172" y="1044939"/>
            <a:ext cx="10881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kumimoji="1" lang="en-US" altLang="ja-JP" sz="1200" dirty="0"/>
              <a:t>Continued from previous page…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(b) It would be considered following items to make new PR: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kumimoji="1" lang="en-US" altLang="ja-JP" dirty="0"/>
              <a:t>Relationships of each SPDX elements (for same SW Package but updated depend on SoW, etc.) would be described with “AMEND” of Relationship field of SPDX document.</a:t>
            </a:r>
          </a:p>
          <a:p>
            <a:pPr lvl="2"/>
            <a:r>
              <a:rPr kumimoji="1" lang="en-US" altLang="ja-JP" dirty="0"/>
              <a:t>-  Expected relationships of each release are described in “A proposal for managing a group of SPDX files” page of this material.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2EAEC5-89DB-40F7-A297-23C58A9587A6}"/>
              </a:ext>
            </a:extLst>
          </p:cNvPr>
          <p:cNvSpPr/>
          <p:nvPr/>
        </p:nvSpPr>
        <p:spPr>
          <a:xfrm>
            <a:off x="3105807" y="3291052"/>
            <a:ext cx="1127234" cy="6700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Tier 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D9768C-F4FD-4215-9377-E61CCFE11A06}"/>
              </a:ext>
            </a:extLst>
          </p:cNvPr>
          <p:cNvSpPr/>
          <p:nvPr/>
        </p:nvSpPr>
        <p:spPr>
          <a:xfrm>
            <a:off x="8523890" y="3291052"/>
            <a:ext cx="1127234" cy="6700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Tier1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C5124DA-A65B-485C-9401-B1EB05D58546}"/>
              </a:ext>
            </a:extLst>
          </p:cNvPr>
          <p:cNvSpPr/>
          <p:nvPr/>
        </p:nvSpPr>
        <p:spPr>
          <a:xfrm>
            <a:off x="10386849" y="3291052"/>
            <a:ext cx="1127234" cy="6700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OEM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Car Manufacturer,</a:t>
            </a:r>
            <a:r>
              <a:rPr kumimoji="1" lang="en-US" altLang="ja-JP" dirty="0">
                <a:solidFill>
                  <a:schemeClr val="tx1"/>
                </a:solidFill>
              </a:rPr>
              <a:t> etc.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680DC37-A450-42FB-9258-9FF28B4E76A0}"/>
              </a:ext>
            </a:extLst>
          </p:cNvPr>
          <p:cNvCxnSpPr>
            <a:cxnSpLocks/>
          </p:cNvCxnSpPr>
          <p:nvPr/>
        </p:nvCxnSpPr>
        <p:spPr>
          <a:xfrm>
            <a:off x="7239001" y="3200400"/>
            <a:ext cx="0" cy="312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2C67B7E-9C68-487B-80B8-568DB82B15DD}"/>
              </a:ext>
            </a:extLst>
          </p:cNvPr>
          <p:cNvCxnSpPr>
            <a:cxnSpLocks/>
          </p:cNvCxnSpPr>
          <p:nvPr/>
        </p:nvCxnSpPr>
        <p:spPr>
          <a:xfrm>
            <a:off x="8108731" y="3200400"/>
            <a:ext cx="0" cy="312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B794D3A-157A-4697-B301-B0DA143817C0}"/>
              </a:ext>
            </a:extLst>
          </p:cNvPr>
          <p:cNvCxnSpPr>
            <a:cxnSpLocks/>
          </p:cNvCxnSpPr>
          <p:nvPr/>
        </p:nvCxnSpPr>
        <p:spPr>
          <a:xfrm>
            <a:off x="10034751" y="3200400"/>
            <a:ext cx="0" cy="312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書類 13">
            <a:extLst>
              <a:ext uri="{FF2B5EF4-FFF2-40B4-BE49-F238E27FC236}">
                <a16:creationId xmlns:a16="http://schemas.microsoft.com/office/drawing/2014/main" id="{7D2805D1-5A47-413F-A7A5-E9057CEB3832}"/>
              </a:ext>
            </a:extLst>
          </p:cNvPr>
          <p:cNvSpPr/>
          <p:nvPr/>
        </p:nvSpPr>
        <p:spPr>
          <a:xfrm>
            <a:off x="10654303" y="4279724"/>
            <a:ext cx="1127234" cy="543910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Spec.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フローチャート: 書類 14">
            <a:extLst>
              <a:ext uri="{FF2B5EF4-FFF2-40B4-BE49-F238E27FC236}">
                <a16:creationId xmlns:a16="http://schemas.microsoft.com/office/drawing/2014/main" id="{3AF0FDC7-F9EB-48D3-8FD2-098782063258}"/>
              </a:ext>
            </a:extLst>
          </p:cNvPr>
          <p:cNvSpPr/>
          <p:nvPr/>
        </p:nvSpPr>
        <p:spPr>
          <a:xfrm>
            <a:off x="10654304" y="5146127"/>
            <a:ext cx="1127233" cy="727842"/>
          </a:xfrm>
          <a:prstGeom prst="flowChartDocumen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Machine Readable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“Memorandum”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4A1BBDD-8286-425C-8CB7-FEA933908349}"/>
              </a:ext>
            </a:extLst>
          </p:cNvPr>
          <p:cNvSpPr/>
          <p:nvPr/>
        </p:nvSpPr>
        <p:spPr>
          <a:xfrm>
            <a:off x="7344107" y="3246263"/>
            <a:ext cx="614854" cy="3654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Tier 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4B5F8EE-EFE2-41DE-BE70-7054ACE06D54}"/>
              </a:ext>
            </a:extLst>
          </p:cNvPr>
          <p:cNvSpPr/>
          <p:nvPr/>
        </p:nvSpPr>
        <p:spPr>
          <a:xfrm>
            <a:off x="7496507" y="3398663"/>
            <a:ext cx="614854" cy="3654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Tier 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2D41186-6733-4436-964F-DD5F550EBC8E}"/>
              </a:ext>
            </a:extLst>
          </p:cNvPr>
          <p:cNvSpPr/>
          <p:nvPr/>
        </p:nvSpPr>
        <p:spPr>
          <a:xfrm>
            <a:off x="7648907" y="3551063"/>
            <a:ext cx="614854" cy="3654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Tier 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フローチャート: 書類 18">
            <a:extLst>
              <a:ext uri="{FF2B5EF4-FFF2-40B4-BE49-F238E27FC236}">
                <a16:creationId xmlns:a16="http://schemas.microsoft.com/office/drawing/2014/main" id="{3A246EE7-B332-4439-9024-6097BB244252}"/>
              </a:ext>
            </a:extLst>
          </p:cNvPr>
          <p:cNvSpPr/>
          <p:nvPr/>
        </p:nvSpPr>
        <p:spPr>
          <a:xfrm>
            <a:off x="9117728" y="4279724"/>
            <a:ext cx="1127234" cy="543910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Contract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Between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Tier 1 and OEM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D8B66389-9FC6-4964-B52A-34E03B31CD89}"/>
              </a:ext>
            </a:extLst>
          </p:cNvPr>
          <p:cNvSpPr/>
          <p:nvPr/>
        </p:nvSpPr>
        <p:spPr>
          <a:xfrm>
            <a:off x="11122572" y="4873165"/>
            <a:ext cx="256028" cy="223431"/>
          </a:xfrm>
          <a:prstGeom prst="downArrow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2500" lnSpcReduction="20000"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EBBEE759-3188-4FDD-B30C-95CF2A24CBDF}"/>
              </a:ext>
            </a:extLst>
          </p:cNvPr>
          <p:cNvSpPr/>
          <p:nvPr/>
        </p:nvSpPr>
        <p:spPr>
          <a:xfrm rot="5400000">
            <a:off x="10333280" y="4439963"/>
            <a:ext cx="256028" cy="223431"/>
          </a:xfrm>
          <a:prstGeom prst="downArrow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2500" lnSpcReduction="20000"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2" name="フローチャート: 書類 21">
            <a:extLst>
              <a:ext uri="{FF2B5EF4-FFF2-40B4-BE49-F238E27FC236}">
                <a16:creationId xmlns:a16="http://schemas.microsoft.com/office/drawing/2014/main" id="{01C90A5C-AAB8-4005-BD60-495E3517C6FD}"/>
              </a:ext>
            </a:extLst>
          </p:cNvPr>
          <p:cNvSpPr/>
          <p:nvPr/>
        </p:nvSpPr>
        <p:spPr>
          <a:xfrm>
            <a:off x="7496507" y="5146127"/>
            <a:ext cx="1127233" cy="727842"/>
          </a:xfrm>
          <a:prstGeom prst="flowChartDocumen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Machine Readable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“Memorandum”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EAB68291-9ABF-4E77-B310-BC0AE928BA19}"/>
              </a:ext>
            </a:extLst>
          </p:cNvPr>
          <p:cNvSpPr/>
          <p:nvPr/>
        </p:nvSpPr>
        <p:spPr>
          <a:xfrm rot="5400000">
            <a:off x="9933240" y="5062551"/>
            <a:ext cx="256028" cy="793135"/>
          </a:xfrm>
          <a:prstGeom prst="downArrow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4" name="矢印: 下 23">
            <a:extLst>
              <a:ext uri="{FF2B5EF4-FFF2-40B4-BE49-F238E27FC236}">
                <a16:creationId xmlns:a16="http://schemas.microsoft.com/office/drawing/2014/main" id="{B9BD9600-9D46-4CDC-9FF8-60A6E2C81F1A}"/>
              </a:ext>
            </a:extLst>
          </p:cNvPr>
          <p:cNvSpPr/>
          <p:nvPr/>
        </p:nvSpPr>
        <p:spPr>
          <a:xfrm rot="5400000">
            <a:off x="8818513" y="5188343"/>
            <a:ext cx="256028" cy="568365"/>
          </a:xfrm>
          <a:prstGeom prst="downArrow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5" name="矢印: 下 24">
            <a:extLst>
              <a:ext uri="{FF2B5EF4-FFF2-40B4-BE49-F238E27FC236}">
                <a16:creationId xmlns:a16="http://schemas.microsoft.com/office/drawing/2014/main" id="{EBAFA38E-865C-4063-A021-9371649105E3}"/>
              </a:ext>
            </a:extLst>
          </p:cNvPr>
          <p:cNvSpPr/>
          <p:nvPr/>
        </p:nvSpPr>
        <p:spPr>
          <a:xfrm rot="5400000">
            <a:off x="4337064" y="3984077"/>
            <a:ext cx="256028" cy="223431"/>
          </a:xfrm>
          <a:prstGeom prst="downArrow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2500" lnSpcReduction="20000"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7" name="フローチャート: 書類 26">
            <a:extLst>
              <a:ext uri="{FF2B5EF4-FFF2-40B4-BE49-F238E27FC236}">
                <a16:creationId xmlns:a16="http://schemas.microsoft.com/office/drawing/2014/main" id="{BCACAF18-5D50-46B7-9C9C-8D35ED4952C6}"/>
              </a:ext>
            </a:extLst>
          </p:cNvPr>
          <p:cNvSpPr/>
          <p:nvPr/>
        </p:nvSpPr>
        <p:spPr>
          <a:xfrm>
            <a:off x="2674895" y="4095792"/>
            <a:ext cx="1127233" cy="727842"/>
          </a:xfrm>
          <a:prstGeom prst="flowChartDocumen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Machine Readable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“Memorandum”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フローチャート: 書類 27">
            <a:extLst>
              <a:ext uri="{FF2B5EF4-FFF2-40B4-BE49-F238E27FC236}">
                <a16:creationId xmlns:a16="http://schemas.microsoft.com/office/drawing/2014/main" id="{C17F023E-B140-44C2-9D18-C3966030413B}"/>
              </a:ext>
            </a:extLst>
          </p:cNvPr>
          <p:cNvSpPr/>
          <p:nvPr/>
        </p:nvSpPr>
        <p:spPr>
          <a:xfrm>
            <a:off x="721293" y="4095792"/>
            <a:ext cx="1127233" cy="727842"/>
          </a:xfrm>
          <a:prstGeom prst="flowChartDocumen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Recipe File to make BSP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フローチャート: 磁気ディスク 28">
            <a:extLst>
              <a:ext uri="{FF2B5EF4-FFF2-40B4-BE49-F238E27FC236}">
                <a16:creationId xmlns:a16="http://schemas.microsoft.com/office/drawing/2014/main" id="{F0B97629-D285-4475-AEEA-D9CB71B59FD2}"/>
              </a:ext>
            </a:extLst>
          </p:cNvPr>
          <p:cNvSpPr/>
          <p:nvPr/>
        </p:nvSpPr>
        <p:spPr>
          <a:xfrm>
            <a:off x="655596" y="5382034"/>
            <a:ext cx="1228367" cy="491935"/>
          </a:xfrm>
          <a:prstGeom prst="flowChartMagneticDisk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SW Pkgs.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1393B29-853F-4D4B-B239-A86F829D8ACE}"/>
              </a:ext>
            </a:extLst>
          </p:cNvPr>
          <p:cNvSpPr txBox="1"/>
          <p:nvPr/>
        </p:nvSpPr>
        <p:spPr>
          <a:xfrm>
            <a:off x="2848302" y="4765520"/>
            <a:ext cx="1348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Pkgs for Verification:</a:t>
            </a:r>
          </a:p>
          <a:p>
            <a:r>
              <a:rPr kumimoji="1" lang="en-US" altLang="ja-JP" sz="1000" dirty="0"/>
              <a:t> /bin/bash, ..</a:t>
            </a:r>
          </a:p>
          <a:p>
            <a:r>
              <a:rPr kumimoji="1" lang="en-US" altLang="ja-JP" sz="1000" dirty="0"/>
              <a:t>Pkgs for Product A</a:t>
            </a:r>
          </a:p>
          <a:p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libABCcodec</a:t>
            </a:r>
            <a:r>
              <a:rPr kumimoji="1" lang="en-US" altLang="ja-JP" sz="1000" dirty="0"/>
              <a:t>…</a:t>
            </a:r>
            <a:endParaRPr kumimoji="1" lang="ja-JP" altLang="en-US" sz="10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5DD46EB-C3FA-4059-A399-30B5913314FC}"/>
              </a:ext>
            </a:extLst>
          </p:cNvPr>
          <p:cNvSpPr/>
          <p:nvPr/>
        </p:nvSpPr>
        <p:spPr>
          <a:xfrm>
            <a:off x="2561897" y="4028090"/>
            <a:ext cx="1727133" cy="1609973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dirty="0"/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9B4DBF00-B4AC-4B5E-977D-007648628AE8}"/>
              </a:ext>
            </a:extLst>
          </p:cNvPr>
          <p:cNvCxnSpPr>
            <a:cxnSpLocks/>
            <a:stCxn id="22" idx="1"/>
            <a:endCxn id="25" idx="0"/>
          </p:cNvCxnSpPr>
          <p:nvPr/>
        </p:nvCxnSpPr>
        <p:spPr>
          <a:xfrm rot="10800000">
            <a:off x="4576795" y="4095794"/>
            <a:ext cx="2919713" cy="1414255"/>
          </a:xfrm>
          <a:prstGeom prst="bentConnector3">
            <a:avLst>
              <a:gd name="adj1" fmla="val 6263"/>
            </a:avLst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6951F8E-F349-406A-A697-584C9FC553F5}"/>
              </a:ext>
            </a:extLst>
          </p:cNvPr>
          <p:cNvSpPr/>
          <p:nvPr/>
        </p:nvSpPr>
        <p:spPr>
          <a:xfrm>
            <a:off x="561069" y="5218386"/>
            <a:ext cx="1727133" cy="119818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430E7F6-493B-4B49-8171-EE7B3BA0434C}"/>
              </a:ext>
            </a:extLst>
          </p:cNvPr>
          <p:cNvSpPr/>
          <p:nvPr/>
        </p:nvSpPr>
        <p:spPr>
          <a:xfrm>
            <a:off x="561069" y="4028090"/>
            <a:ext cx="1727133" cy="109713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79081-FEF0-4317-B8AA-F9840809C0E8}"/>
              </a:ext>
            </a:extLst>
          </p:cNvPr>
          <p:cNvSpPr txBox="1"/>
          <p:nvPr/>
        </p:nvSpPr>
        <p:spPr>
          <a:xfrm>
            <a:off x="513647" y="4821644"/>
            <a:ext cx="1819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Bash: Ver </a:t>
            </a:r>
            <a:r>
              <a:rPr kumimoji="1" lang="en-US" altLang="ja-JP" sz="1000" dirty="0" err="1"/>
              <a:t>x.xx</a:t>
            </a:r>
            <a:r>
              <a:rPr kumimoji="1" lang="en-US" altLang="ja-JP" sz="1000" dirty="0"/>
              <a:t>; </a:t>
            </a:r>
            <a:r>
              <a:rPr kumimoji="1" lang="en-US" altLang="ja-JP" sz="1000" dirty="0" err="1"/>
              <a:t>insmod</a:t>
            </a:r>
            <a:r>
              <a:rPr kumimoji="1" lang="en-US" altLang="ja-JP" sz="1000" dirty="0"/>
              <a:t>: Ver y;</a:t>
            </a:r>
            <a:endParaRPr kumimoji="1" lang="ja-JP" altLang="en-US" sz="1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A8A551-2BD3-488A-875D-174DF3B35B5E}"/>
              </a:ext>
            </a:extLst>
          </p:cNvPr>
          <p:cNvSpPr txBox="1"/>
          <p:nvPr/>
        </p:nvSpPr>
        <p:spPr>
          <a:xfrm>
            <a:off x="532040" y="5844018"/>
            <a:ext cx="1785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Bash </a:t>
            </a:r>
            <a:r>
              <a:rPr kumimoji="1" lang="en-US" altLang="ja-JP" sz="1000" dirty="0" err="1"/>
              <a:t>x.xx</a:t>
            </a:r>
            <a:r>
              <a:rPr kumimoji="1" lang="en-US" altLang="ja-JP" sz="1000" dirty="0"/>
              <a:t>: GPLv3;</a:t>
            </a:r>
          </a:p>
          <a:p>
            <a:r>
              <a:rPr kumimoji="1" lang="en-US" altLang="ja-JP" sz="1000" dirty="0" err="1"/>
              <a:t>Insmod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ver</a:t>
            </a:r>
            <a:r>
              <a:rPr kumimoji="1" lang="en-US" altLang="ja-JP" sz="1000" dirty="0"/>
              <a:t> y: GPLv2 or later </a:t>
            </a:r>
            <a:endParaRPr kumimoji="1" lang="ja-JP" altLang="en-US" sz="10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C36C0E78-D777-4AF6-B90D-BAFC22C864DF}"/>
              </a:ext>
            </a:extLst>
          </p:cNvPr>
          <p:cNvSpPr/>
          <p:nvPr/>
        </p:nvSpPr>
        <p:spPr>
          <a:xfrm>
            <a:off x="4889924" y="4423664"/>
            <a:ext cx="2294822" cy="2007953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3" name="フローチャート: 書類 42">
            <a:extLst>
              <a:ext uri="{FF2B5EF4-FFF2-40B4-BE49-F238E27FC236}">
                <a16:creationId xmlns:a16="http://schemas.microsoft.com/office/drawing/2014/main" id="{CD53F347-E196-499B-8E98-57227EF0C065}"/>
              </a:ext>
            </a:extLst>
          </p:cNvPr>
          <p:cNvSpPr/>
          <p:nvPr/>
        </p:nvSpPr>
        <p:spPr>
          <a:xfrm>
            <a:off x="4935016" y="4459713"/>
            <a:ext cx="1127233" cy="727842"/>
          </a:xfrm>
          <a:prstGeom prst="flowChartDocumen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SPDX doc. For BSP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0626A85E-92E7-4D8F-9130-89B75632B80A}"/>
              </a:ext>
            </a:extLst>
          </p:cNvPr>
          <p:cNvCxnSpPr>
            <a:cxnSpLocks/>
          </p:cNvCxnSpPr>
          <p:nvPr/>
        </p:nvCxnSpPr>
        <p:spPr>
          <a:xfrm>
            <a:off x="3834795" y="5039626"/>
            <a:ext cx="1710672" cy="998912"/>
          </a:xfrm>
          <a:prstGeom prst="bentConnector3">
            <a:avLst>
              <a:gd name="adj1" fmla="val 357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875580D5-041C-487A-B482-0FA504A877B2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2288202" y="5647088"/>
            <a:ext cx="3135192" cy="170388"/>
          </a:xfrm>
          <a:prstGeom prst="bentConnector3">
            <a:avLst>
              <a:gd name="adj1" fmla="val 76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33F17B04-7B3F-450E-871B-17B84491E88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288202" y="4576658"/>
            <a:ext cx="160224" cy="1228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E0E0FE4-D3EC-4065-B85E-B8C2719671E5}"/>
              </a:ext>
            </a:extLst>
          </p:cNvPr>
          <p:cNvSpPr txBox="1"/>
          <p:nvPr/>
        </p:nvSpPr>
        <p:spPr>
          <a:xfrm>
            <a:off x="5426023" y="5459118"/>
            <a:ext cx="1561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SPDX Elements for bash:</a:t>
            </a:r>
          </a:p>
          <a:p>
            <a:r>
              <a:rPr kumimoji="1" lang="en-US" altLang="ja-JP" sz="1000" dirty="0"/>
              <a:t>  Ver </a:t>
            </a:r>
            <a:r>
              <a:rPr kumimoji="1" lang="en-US" altLang="ja-JP" sz="1000" dirty="0" err="1"/>
              <a:t>x.xx</a:t>
            </a:r>
            <a:endParaRPr kumimoji="1" lang="en-US" altLang="ja-JP" sz="1000" dirty="0"/>
          </a:p>
          <a:p>
            <a:r>
              <a:rPr kumimoji="1" lang="en-US" altLang="ja-JP" sz="1000" dirty="0"/>
              <a:t>  GPLv3</a:t>
            </a:r>
          </a:p>
          <a:p>
            <a:r>
              <a:rPr kumimoji="1" lang="en-US" altLang="ja-JP" sz="1000" dirty="0">
                <a:solidFill>
                  <a:srgbClr val="0070C0"/>
                </a:solidFill>
              </a:rPr>
              <a:t>  “Pkgs for Verification”</a:t>
            </a:r>
            <a:endParaRPr kumimoji="1" lang="ja-JP" altLang="en-US" sz="1000" dirty="0">
              <a:solidFill>
                <a:srgbClr val="0070C0"/>
              </a:solidFill>
            </a:endParaRPr>
          </a:p>
        </p:txBody>
      </p:sp>
      <p:sp>
        <p:nvSpPr>
          <p:cNvPr id="62" name="矢印: 下 61">
            <a:extLst>
              <a:ext uri="{FF2B5EF4-FFF2-40B4-BE49-F238E27FC236}">
                <a16:creationId xmlns:a16="http://schemas.microsoft.com/office/drawing/2014/main" id="{A95B0074-3748-4BCE-AF79-9E9695AB5FD8}"/>
              </a:ext>
            </a:extLst>
          </p:cNvPr>
          <p:cNvSpPr/>
          <p:nvPr/>
        </p:nvSpPr>
        <p:spPr>
          <a:xfrm rot="16200000">
            <a:off x="7859094" y="5336480"/>
            <a:ext cx="256028" cy="1756178"/>
          </a:xfrm>
          <a:prstGeom prst="downArrow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360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A1E87-8AA0-4AF7-B34A-ED831FA85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 proposal for managing a group of SPDX files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4198220-0FEE-45CE-9238-E3260DE3F716}"/>
              </a:ext>
            </a:extLst>
          </p:cNvPr>
          <p:cNvSpPr txBox="1"/>
          <p:nvPr/>
        </p:nvSpPr>
        <p:spPr>
          <a:xfrm>
            <a:off x="576000" y="1289304"/>
            <a:ext cx="10881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Managing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a</a:t>
            </a:r>
            <a:r>
              <a:rPr kumimoji="1" lang="ja-JP" altLang="en-US" dirty="0"/>
              <a:t> </a:t>
            </a:r>
            <a:r>
              <a:rPr kumimoji="1" lang="en-US" altLang="ja-JP" dirty="0"/>
              <a:t>group</a:t>
            </a:r>
            <a:r>
              <a:rPr kumimoji="1" lang="ja-JP" altLang="en-US" dirty="0"/>
              <a:t> </a:t>
            </a:r>
            <a:r>
              <a:rPr kumimoji="1" lang="en-US" altLang="ja-JP" dirty="0"/>
              <a:t>of</a:t>
            </a:r>
            <a:r>
              <a:rPr kumimoji="1" lang="ja-JP" altLang="en-US" dirty="0"/>
              <a:t> </a:t>
            </a:r>
            <a:r>
              <a:rPr kumimoji="1" lang="en-US" altLang="ja-JP" dirty="0"/>
              <a:t>SPDX</a:t>
            </a:r>
            <a:r>
              <a:rPr kumimoji="1" lang="ja-JP" altLang="en-US" dirty="0"/>
              <a:t> </a:t>
            </a:r>
            <a:r>
              <a:rPr kumimoji="1" lang="en-US" altLang="ja-JP" dirty="0"/>
              <a:t>files</a:t>
            </a:r>
          </a:p>
          <a:p>
            <a:r>
              <a:rPr kumimoji="1" lang="en-US" altLang="ja-JP" dirty="0"/>
              <a:t>(a)Sequential releases for a product</a:t>
            </a:r>
          </a:p>
          <a:p>
            <a:r>
              <a:rPr kumimoji="1" lang="en-US" altLang="ja-JP" dirty="0"/>
              <a:t>(b)Derivative developments from a previous product</a:t>
            </a:r>
          </a:p>
          <a:p>
            <a:r>
              <a:rPr kumimoji="1" lang="en-US" altLang="ja-JP" dirty="0"/>
              <a:t>    (Branching from a product) 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A161908-3D68-44DD-9759-96235AEF227C}"/>
              </a:ext>
            </a:extLst>
          </p:cNvPr>
          <p:cNvSpPr txBox="1"/>
          <p:nvPr/>
        </p:nvSpPr>
        <p:spPr>
          <a:xfrm>
            <a:off x="3511296" y="4896579"/>
            <a:ext cx="154533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Release #1-1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6860DC4-4450-43EA-BFBB-F8B313BA3E30}"/>
              </a:ext>
            </a:extLst>
          </p:cNvPr>
          <p:cNvSpPr txBox="1"/>
          <p:nvPr/>
        </p:nvSpPr>
        <p:spPr>
          <a:xfrm>
            <a:off x="5547360" y="4896579"/>
            <a:ext cx="154533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Release #1-2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74453C-D4CA-4152-B909-D063E490C9DB}"/>
              </a:ext>
            </a:extLst>
          </p:cNvPr>
          <p:cNvSpPr txBox="1"/>
          <p:nvPr/>
        </p:nvSpPr>
        <p:spPr>
          <a:xfrm>
            <a:off x="7583424" y="4886468"/>
            <a:ext cx="154533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Release #1-3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0FE397-C104-456F-B701-2381F4C8F2A5}"/>
              </a:ext>
            </a:extLst>
          </p:cNvPr>
          <p:cNvSpPr txBox="1"/>
          <p:nvPr/>
        </p:nvSpPr>
        <p:spPr>
          <a:xfrm>
            <a:off x="1475232" y="4896579"/>
            <a:ext cx="15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Product #1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4A60371-E122-4278-9926-27A3E421D082}"/>
              </a:ext>
            </a:extLst>
          </p:cNvPr>
          <p:cNvSpPr txBox="1"/>
          <p:nvPr/>
        </p:nvSpPr>
        <p:spPr>
          <a:xfrm>
            <a:off x="1475232" y="6027387"/>
            <a:ext cx="15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Product #2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1A7B5F3-5C9C-42EC-B227-FA2B5A5E5687}"/>
              </a:ext>
            </a:extLst>
          </p:cNvPr>
          <p:cNvSpPr txBox="1"/>
          <p:nvPr/>
        </p:nvSpPr>
        <p:spPr>
          <a:xfrm>
            <a:off x="5547360" y="5935947"/>
            <a:ext cx="154533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Release #2-1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7E608F-14C4-47FA-9318-648862A1DC84}"/>
              </a:ext>
            </a:extLst>
          </p:cNvPr>
          <p:cNvSpPr txBox="1"/>
          <p:nvPr/>
        </p:nvSpPr>
        <p:spPr>
          <a:xfrm>
            <a:off x="7583424" y="5919445"/>
            <a:ext cx="154533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Release #2-2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A5C8544-460A-4311-98D9-62B94F3D8692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320028" y="5265911"/>
            <a:ext cx="0" cy="67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359AF77-2815-448A-97BB-C09D91E7BA8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56632" y="5081245"/>
            <a:ext cx="49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D6D620A-B1C3-4E8B-AC4B-6408410B973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092696" y="5071134"/>
            <a:ext cx="490728" cy="1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A82644A-1D29-410A-AB80-344361A7472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092696" y="6104111"/>
            <a:ext cx="490728" cy="1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5741AC9-4D73-43A4-A76C-6DC7C04501CC}"/>
              </a:ext>
            </a:extLst>
          </p:cNvPr>
          <p:cNvSpPr txBox="1"/>
          <p:nvPr/>
        </p:nvSpPr>
        <p:spPr>
          <a:xfrm>
            <a:off x="6320028" y="5416230"/>
            <a:ext cx="407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Branch from Product #1 Release #1-2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27C830-3EA3-4873-B98A-0EA472BAEBFE}"/>
              </a:ext>
            </a:extLst>
          </p:cNvPr>
          <p:cNvSpPr txBox="1"/>
          <p:nvPr/>
        </p:nvSpPr>
        <p:spPr>
          <a:xfrm>
            <a:off x="1475232" y="2756056"/>
            <a:ext cx="15453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Supplier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392F7F8-FFD6-4449-91FC-91B61BF1538C}"/>
              </a:ext>
            </a:extLst>
          </p:cNvPr>
          <p:cNvSpPr txBox="1"/>
          <p:nvPr/>
        </p:nvSpPr>
        <p:spPr>
          <a:xfrm>
            <a:off x="5323332" y="2761937"/>
            <a:ext cx="15453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Recipient #1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CE348E7-CFBD-4229-88D0-0AF49295615F}"/>
              </a:ext>
            </a:extLst>
          </p:cNvPr>
          <p:cNvSpPr txBox="1"/>
          <p:nvPr/>
        </p:nvSpPr>
        <p:spPr>
          <a:xfrm>
            <a:off x="5323332" y="3587408"/>
            <a:ext cx="15453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Recipient #2</a:t>
            </a:r>
            <a:endParaRPr kumimoji="1" lang="ja-JP" altLang="en-US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F1D0EBB-104C-46C3-94F0-B67DFCAD0F99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3020568" y="2940722"/>
            <a:ext cx="2302764" cy="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546FB594-F41A-44BC-B573-D0005E22F1A4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3020568" y="2940722"/>
            <a:ext cx="2302764" cy="83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B4D60D-423B-42E0-8C93-100033926B32}"/>
              </a:ext>
            </a:extLst>
          </p:cNvPr>
          <p:cNvSpPr txBox="1"/>
          <p:nvPr/>
        </p:nvSpPr>
        <p:spPr>
          <a:xfrm>
            <a:off x="3399282" y="2613866"/>
            <a:ext cx="15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Product #1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C2673F3-D963-4107-B2AA-1D5B3E374584}"/>
              </a:ext>
            </a:extLst>
          </p:cNvPr>
          <p:cNvSpPr txBox="1"/>
          <p:nvPr/>
        </p:nvSpPr>
        <p:spPr>
          <a:xfrm>
            <a:off x="3399282" y="3441421"/>
            <a:ext cx="15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Product #2</a:t>
            </a:r>
            <a:endParaRPr kumimoji="1" lang="ja-JP" altLang="en-US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5721332C-6F00-4E55-A83D-8F2808B0D7BE}"/>
              </a:ext>
            </a:extLst>
          </p:cNvPr>
          <p:cNvSpPr/>
          <p:nvPr/>
        </p:nvSpPr>
        <p:spPr>
          <a:xfrm>
            <a:off x="3399282" y="4718303"/>
            <a:ext cx="6403086" cy="697927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8BDC7625-5041-4653-8076-69D4B8DB34C5}"/>
              </a:ext>
            </a:extLst>
          </p:cNvPr>
          <p:cNvSpPr/>
          <p:nvPr/>
        </p:nvSpPr>
        <p:spPr>
          <a:xfrm>
            <a:off x="5323332" y="4517136"/>
            <a:ext cx="2092452" cy="207566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834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555BB-DF29-4D2F-A9C9-40CCE3BE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32B57E-ECF3-4E9E-AF72-EA8E71EE48AD}"/>
              </a:ext>
            </a:extLst>
          </p:cNvPr>
          <p:cNvSpPr txBox="1"/>
          <p:nvPr/>
        </p:nvSpPr>
        <p:spPr>
          <a:xfrm>
            <a:off x="576000" y="1289304"/>
            <a:ext cx="10881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Objectives:</a:t>
            </a:r>
          </a:p>
          <a:p>
            <a:r>
              <a:rPr kumimoji="1" lang="en-US" altLang="ja-JP" dirty="0"/>
              <a:t>Easy to manage related releases(SPDX files)</a:t>
            </a:r>
          </a:p>
          <a:p>
            <a:r>
              <a:rPr kumimoji="1" lang="en-US" altLang="ja-JP" dirty="0"/>
              <a:t>    ordering of time</a:t>
            </a:r>
          </a:p>
          <a:p>
            <a:r>
              <a:rPr kumimoji="1" lang="en-US" altLang="ja-JP" dirty="0"/>
              <a:t>    grouping files for a same product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Easy to understand branching information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Easy to find changing points between releases</a:t>
            </a:r>
          </a:p>
          <a:p>
            <a:r>
              <a:rPr kumimoji="1" lang="en-US" altLang="ja-JP" dirty="0"/>
              <a:t>    </a:t>
            </a:r>
          </a:p>
          <a:p>
            <a:r>
              <a:rPr kumimoji="1" lang="en-US" altLang="ja-JP" dirty="0"/>
              <a:t>    maybe cover the use case proposed by Endo-san.</a:t>
            </a:r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5638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7089C-87DB-42EF-A7B7-942BE334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Example #1 sequential release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68DFFEF-68F3-42F2-A83E-463112E59EF7}"/>
              </a:ext>
            </a:extLst>
          </p:cNvPr>
          <p:cNvSpPr txBox="1"/>
          <p:nvPr/>
        </p:nvSpPr>
        <p:spPr>
          <a:xfrm>
            <a:off x="3511296" y="2746912"/>
            <a:ext cx="1545336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SPDX file #1-1</a:t>
            </a:r>
            <a:endParaRPr kumimoji="1" lang="ja-JP" altLang="en-US" sz="1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93943B-EBE8-44B8-8F1B-24A78197EF2D}"/>
              </a:ext>
            </a:extLst>
          </p:cNvPr>
          <p:cNvSpPr txBox="1"/>
          <p:nvPr/>
        </p:nvSpPr>
        <p:spPr>
          <a:xfrm>
            <a:off x="3511296" y="1559019"/>
            <a:ext cx="154533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Release #1-1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871F2D-EF5E-4815-8449-C79A7F3C3B9A}"/>
              </a:ext>
            </a:extLst>
          </p:cNvPr>
          <p:cNvSpPr txBox="1"/>
          <p:nvPr/>
        </p:nvSpPr>
        <p:spPr>
          <a:xfrm>
            <a:off x="5547360" y="1559019"/>
            <a:ext cx="154533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Release #1-2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F0FE154-00DC-437D-A257-13B8B929BC50}"/>
              </a:ext>
            </a:extLst>
          </p:cNvPr>
          <p:cNvSpPr txBox="1"/>
          <p:nvPr/>
        </p:nvSpPr>
        <p:spPr>
          <a:xfrm>
            <a:off x="7583424" y="1548908"/>
            <a:ext cx="154533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Release #1-3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C1C18A3-B6FD-4AD7-9951-4B13AB649ECC}"/>
              </a:ext>
            </a:extLst>
          </p:cNvPr>
          <p:cNvSpPr txBox="1"/>
          <p:nvPr/>
        </p:nvSpPr>
        <p:spPr>
          <a:xfrm>
            <a:off x="1475232" y="1559019"/>
            <a:ext cx="15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Product #1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D72E83E-D4E5-4052-9872-8A31F4C49AC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56632" y="1743685"/>
            <a:ext cx="49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011DD3F-2470-4931-8E77-D28D9AD310F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092696" y="1733574"/>
            <a:ext cx="490728" cy="1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A45652C-271C-429C-A785-F089F9262099}"/>
              </a:ext>
            </a:extLst>
          </p:cNvPr>
          <p:cNvSpPr/>
          <p:nvPr/>
        </p:nvSpPr>
        <p:spPr>
          <a:xfrm>
            <a:off x="3399282" y="1380743"/>
            <a:ext cx="6403086" cy="697927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0F7FBA-5526-42F0-9B7A-925C9E2ADEE2}"/>
              </a:ext>
            </a:extLst>
          </p:cNvPr>
          <p:cNvSpPr txBox="1"/>
          <p:nvPr/>
        </p:nvSpPr>
        <p:spPr>
          <a:xfrm>
            <a:off x="5483352" y="2746912"/>
            <a:ext cx="1545336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SPDX file #1-2</a:t>
            </a:r>
            <a:endParaRPr kumimoji="1" lang="ja-JP" altLang="en-US" sz="1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0333155-A61F-4B28-AB70-7564768A3564}"/>
              </a:ext>
            </a:extLst>
          </p:cNvPr>
          <p:cNvSpPr txBox="1"/>
          <p:nvPr/>
        </p:nvSpPr>
        <p:spPr>
          <a:xfrm>
            <a:off x="5483352" y="3330374"/>
            <a:ext cx="154533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Relation</a:t>
            </a:r>
            <a:endParaRPr kumimoji="1" lang="ja-JP" altLang="en-US" sz="1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908EF9E-7E13-43ED-BB37-FA5CC2D36C17}"/>
              </a:ext>
            </a:extLst>
          </p:cNvPr>
          <p:cNvSpPr txBox="1"/>
          <p:nvPr/>
        </p:nvSpPr>
        <p:spPr>
          <a:xfrm>
            <a:off x="5483352" y="4048834"/>
            <a:ext cx="154533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Common (contract)</a:t>
            </a:r>
            <a:endParaRPr kumimoji="1" lang="ja-JP" altLang="en-US" sz="1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4C80AE-42B4-422C-8025-723EEC223F20}"/>
              </a:ext>
            </a:extLst>
          </p:cNvPr>
          <p:cNvSpPr txBox="1"/>
          <p:nvPr/>
        </p:nvSpPr>
        <p:spPr>
          <a:xfrm>
            <a:off x="5483352" y="4414422"/>
            <a:ext cx="154533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Summary of change</a:t>
            </a:r>
            <a:endParaRPr kumimoji="1" lang="ja-JP" altLang="en-US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131B38-2FAB-4CFC-A4BD-6B2D5C100C6C}"/>
              </a:ext>
            </a:extLst>
          </p:cNvPr>
          <p:cNvSpPr txBox="1"/>
          <p:nvPr/>
        </p:nvSpPr>
        <p:spPr>
          <a:xfrm>
            <a:off x="5483352" y="3683246"/>
            <a:ext cx="154533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Next release schedule</a:t>
            </a:r>
            <a:endParaRPr kumimoji="1" lang="ja-JP" altLang="en-US" sz="100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1B83D1B-2D6D-4AF4-A348-3F29926A46CB}"/>
              </a:ext>
            </a:extLst>
          </p:cNvPr>
          <p:cNvCxnSpPr>
            <a:cxnSpLocks/>
            <a:stCxn id="12" idx="1"/>
            <a:endCxn id="3" idx="2"/>
          </p:cNvCxnSpPr>
          <p:nvPr/>
        </p:nvCxnSpPr>
        <p:spPr>
          <a:xfrm flipH="1" flipV="1">
            <a:off x="4283964" y="2993133"/>
            <a:ext cx="1199388" cy="46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7044501-1DE9-4E7F-9AF8-8230D4628F12}"/>
              </a:ext>
            </a:extLst>
          </p:cNvPr>
          <p:cNvSpPr txBox="1"/>
          <p:nvPr/>
        </p:nvSpPr>
        <p:spPr>
          <a:xfrm>
            <a:off x="7264908" y="3176485"/>
            <a:ext cx="4183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Relation between the previous release and current release</a:t>
            </a:r>
          </a:p>
          <a:p>
            <a:r>
              <a:rPr kumimoji="1" lang="en-US" altLang="ja-JP" sz="1000" dirty="0"/>
              <a:t>Release version</a:t>
            </a:r>
            <a:endParaRPr kumimoji="1" lang="ja-JP" altLang="en-US" sz="10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15EC36A-01DA-411F-B1F9-04BB0E042391}"/>
              </a:ext>
            </a:extLst>
          </p:cNvPr>
          <p:cNvSpPr/>
          <p:nvPr/>
        </p:nvSpPr>
        <p:spPr>
          <a:xfrm>
            <a:off x="7264908" y="4048833"/>
            <a:ext cx="9781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000" dirty="0"/>
              <a:t>Product name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F849877-EF2F-4AD0-97E3-09045A12CDD5}"/>
              </a:ext>
            </a:extLst>
          </p:cNvPr>
          <p:cNvSpPr/>
          <p:nvPr/>
        </p:nvSpPr>
        <p:spPr>
          <a:xfrm>
            <a:off x="7264908" y="4414422"/>
            <a:ext cx="1106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000" dirty="0"/>
              <a:t>Change list:</a:t>
            </a:r>
          </a:p>
          <a:p>
            <a:r>
              <a:rPr kumimoji="1" lang="en-US" altLang="ja-JP" sz="1000" dirty="0"/>
              <a:t>OSS package #1</a:t>
            </a:r>
          </a:p>
          <a:p>
            <a:r>
              <a:rPr kumimoji="1" lang="en-US" altLang="ja-JP" sz="1000" dirty="0"/>
              <a:t>OSS package #2</a:t>
            </a:r>
          </a:p>
          <a:p>
            <a:endParaRPr kumimoji="1" lang="en-US" altLang="ja-JP" sz="10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4C508D5-6F27-4A2B-B4BA-7B1D862789F2}"/>
              </a:ext>
            </a:extLst>
          </p:cNvPr>
          <p:cNvSpPr/>
          <p:nvPr/>
        </p:nvSpPr>
        <p:spPr>
          <a:xfrm>
            <a:off x="7264908" y="3711796"/>
            <a:ext cx="17764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000" dirty="0"/>
              <a:t>Next release plan: 20201031</a:t>
            </a:r>
          </a:p>
        </p:txBody>
      </p:sp>
    </p:spTree>
    <p:extLst>
      <p:ext uri="{BB962C8B-B14F-4D97-AF65-F5344CB8AC3E}">
        <p14:creationId xmlns:p14="http://schemas.microsoft.com/office/powerpoint/2010/main" val="351962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6DCEBA-86B6-4741-9395-C085663D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Example #2 branch &amp; release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12EA4D5-38DA-402C-93E5-A8074C03E1FD}"/>
              </a:ext>
            </a:extLst>
          </p:cNvPr>
          <p:cNvSpPr txBox="1"/>
          <p:nvPr/>
        </p:nvSpPr>
        <p:spPr>
          <a:xfrm>
            <a:off x="3511296" y="1559019"/>
            <a:ext cx="154533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Release #1-1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DA22BE2-3942-4B7E-B832-1359F9BF1089}"/>
              </a:ext>
            </a:extLst>
          </p:cNvPr>
          <p:cNvSpPr txBox="1"/>
          <p:nvPr/>
        </p:nvSpPr>
        <p:spPr>
          <a:xfrm>
            <a:off x="5547360" y="1559019"/>
            <a:ext cx="154533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Release #1-2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126A1B-F0C8-459C-BB9B-A7549FE7F692}"/>
              </a:ext>
            </a:extLst>
          </p:cNvPr>
          <p:cNvSpPr txBox="1"/>
          <p:nvPr/>
        </p:nvSpPr>
        <p:spPr>
          <a:xfrm>
            <a:off x="7583424" y="1548908"/>
            <a:ext cx="154533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Release #1-3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ECB54B-178D-49AF-AE5F-9EB76F886845}"/>
              </a:ext>
            </a:extLst>
          </p:cNvPr>
          <p:cNvSpPr txBox="1"/>
          <p:nvPr/>
        </p:nvSpPr>
        <p:spPr>
          <a:xfrm>
            <a:off x="1475232" y="1559019"/>
            <a:ext cx="15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Product #1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5286B5-9DAE-4169-8815-00A3752E728C}"/>
              </a:ext>
            </a:extLst>
          </p:cNvPr>
          <p:cNvSpPr txBox="1"/>
          <p:nvPr/>
        </p:nvSpPr>
        <p:spPr>
          <a:xfrm>
            <a:off x="1475232" y="2689827"/>
            <a:ext cx="15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Product #2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DC9757A-47C0-47E5-BEBA-D4B407F39788}"/>
              </a:ext>
            </a:extLst>
          </p:cNvPr>
          <p:cNvSpPr txBox="1"/>
          <p:nvPr/>
        </p:nvSpPr>
        <p:spPr>
          <a:xfrm>
            <a:off x="5547360" y="2598387"/>
            <a:ext cx="154533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Release #2-1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37A9C93-F7ED-4A41-A0E8-5F5237E117B3}"/>
              </a:ext>
            </a:extLst>
          </p:cNvPr>
          <p:cNvSpPr txBox="1"/>
          <p:nvPr/>
        </p:nvSpPr>
        <p:spPr>
          <a:xfrm>
            <a:off x="7583424" y="2581885"/>
            <a:ext cx="154533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Release #2-2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F65940C-C0D4-4549-98EE-6DFEE81A6BAF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6320028" y="1928351"/>
            <a:ext cx="0" cy="67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B7E55F4-AA35-4206-B557-B0E3EDDB0026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056632" y="1743685"/>
            <a:ext cx="49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E911379-14FF-4965-BD62-C40A187312D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7092696" y="1733574"/>
            <a:ext cx="490728" cy="1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A63FEDC-6A94-4176-8F1F-AE77358ADE2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092696" y="2766551"/>
            <a:ext cx="490728" cy="1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0638660-9DDB-4A79-890E-02916B55501E}"/>
              </a:ext>
            </a:extLst>
          </p:cNvPr>
          <p:cNvSpPr txBox="1"/>
          <p:nvPr/>
        </p:nvSpPr>
        <p:spPr>
          <a:xfrm>
            <a:off x="6320028" y="2078670"/>
            <a:ext cx="407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Branch from Product #1 Release #1-2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7520A8D-C571-43DD-A33C-E9EFD99E0D19}"/>
              </a:ext>
            </a:extLst>
          </p:cNvPr>
          <p:cNvSpPr/>
          <p:nvPr/>
        </p:nvSpPr>
        <p:spPr>
          <a:xfrm>
            <a:off x="3399282" y="1380743"/>
            <a:ext cx="6403086" cy="697927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F781361-91D5-4DD3-AF36-3B416975847F}"/>
              </a:ext>
            </a:extLst>
          </p:cNvPr>
          <p:cNvSpPr/>
          <p:nvPr/>
        </p:nvSpPr>
        <p:spPr>
          <a:xfrm>
            <a:off x="5323332" y="1179576"/>
            <a:ext cx="2092452" cy="207566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001E18A-F240-4449-AE43-B3CD0946F412}"/>
              </a:ext>
            </a:extLst>
          </p:cNvPr>
          <p:cNvSpPr txBox="1"/>
          <p:nvPr/>
        </p:nvSpPr>
        <p:spPr>
          <a:xfrm>
            <a:off x="3511296" y="3469288"/>
            <a:ext cx="1545336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SPDX file #1-2</a:t>
            </a:r>
            <a:endParaRPr kumimoji="1" lang="ja-JP" altLang="en-US" sz="1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6B8DB6E-12F1-45B2-BAF1-604998977B06}"/>
              </a:ext>
            </a:extLst>
          </p:cNvPr>
          <p:cNvSpPr txBox="1"/>
          <p:nvPr/>
        </p:nvSpPr>
        <p:spPr>
          <a:xfrm>
            <a:off x="5483352" y="3469288"/>
            <a:ext cx="154533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SPDX file #2-1</a:t>
            </a:r>
            <a:endParaRPr kumimoji="1" lang="ja-JP" altLang="en-US" sz="1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C33F1A-077B-4FB1-8E19-B928880E07A8}"/>
              </a:ext>
            </a:extLst>
          </p:cNvPr>
          <p:cNvSpPr txBox="1"/>
          <p:nvPr/>
        </p:nvSpPr>
        <p:spPr>
          <a:xfrm>
            <a:off x="5483352" y="4052750"/>
            <a:ext cx="154533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Relation</a:t>
            </a:r>
            <a:endParaRPr kumimoji="1" lang="ja-JP" altLang="en-US" sz="1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10544A0-D7DA-45E1-91CF-4A408FC5398B}"/>
              </a:ext>
            </a:extLst>
          </p:cNvPr>
          <p:cNvSpPr txBox="1"/>
          <p:nvPr/>
        </p:nvSpPr>
        <p:spPr>
          <a:xfrm>
            <a:off x="5483352" y="4771210"/>
            <a:ext cx="154533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Common (contract)</a:t>
            </a:r>
            <a:endParaRPr kumimoji="1" lang="ja-JP" altLang="en-US" sz="10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9C71914-7C20-4486-8C5A-63732110A6E9}"/>
              </a:ext>
            </a:extLst>
          </p:cNvPr>
          <p:cNvSpPr txBox="1"/>
          <p:nvPr/>
        </p:nvSpPr>
        <p:spPr>
          <a:xfrm>
            <a:off x="5483352" y="5136798"/>
            <a:ext cx="154533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Summary of change</a:t>
            </a:r>
            <a:endParaRPr kumimoji="1" lang="ja-JP" altLang="en-US" sz="10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167B5A0-EDF4-4336-BBC5-79EC12E2EEA3}"/>
              </a:ext>
            </a:extLst>
          </p:cNvPr>
          <p:cNvSpPr txBox="1"/>
          <p:nvPr/>
        </p:nvSpPr>
        <p:spPr>
          <a:xfrm>
            <a:off x="5483352" y="4405622"/>
            <a:ext cx="154533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Next release schedule</a:t>
            </a:r>
            <a:endParaRPr kumimoji="1" lang="ja-JP" altLang="en-US" sz="1000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5BB82E2-0FD1-4AFE-A2FA-4B9330DF2C1F}"/>
              </a:ext>
            </a:extLst>
          </p:cNvPr>
          <p:cNvCxnSpPr>
            <a:cxnSpLocks/>
            <a:stCxn id="19" idx="1"/>
            <a:endCxn id="17" idx="2"/>
          </p:cNvCxnSpPr>
          <p:nvPr/>
        </p:nvCxnSpPr>
        <p:spPr>
          <a:xfrm flipH="1" flipV="1">
            <a:off x="4283964" y="3715509"/>
            <a:ext cx="1199388" cy="46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287A4D0-4FAB-4483-9946-71BB2AA9AB43}"/>
              </a:ext>
            </a:extLst>
          </p:cNvPr>
          <p:cNvSpPr txBox="1"/>
          <p:nvPr/>
        </p:nvSpPr>
        <p:spPr>
          <a:xfrm>
            <a:off x="7264908" y="3922942"/>
            <a:ext cx="4183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Branch information</a:t>
            </a:r>
          </a:p>
          <a:p>
            <a:r>
              <a:rPr kumimoji="1" lang="en-US" altLang="ja-JP" sz="1000" dirty="0"/>
              <a:t>Relation between the previous release and current release</a:t>
            </a:r>
          </a:p>
          <a:p>
            <a:r>
              <a:rPr kumimoji="1" lang="en-US" altLang="ja-JP" sz="1000" dirty="0"/>
              <a:t>Release version</a:t>
            </a:r>
            <a:endParaRPr kumimoji="1" lang="ja-JP" altLang="en-US" sz="10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E3F1A9A-4CBC-4FD6-B86D-18A18B4674B2}"/>
              </a:ext>
            </a:extLst>
          </p:cNvPr>
          <p:cNvSpPr/>
          <p:nvPr/>
        </p:nvSpPr>
        <p:spPr>
          <a:xfrm>
            <a:off x="7264908" y="4795290"/>
            <a:ext cx="9781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000" dirty="0"/>
              <a:t>Product name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ACCBDA4-04C7-48A1-8E9B-B8DC48570697}"/>
              </a:ext>
            </a:extLst>
          </p:cNvPr>
          <p:cNvSpPr/>
          <p:nvPr/>
        </p:nvSpPr>
        <p:spPr>
          <a:xfrm>
            <a:off x="7264908" y="5160879"/>
            <a:ext cx="1106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000" dirty="0"/>
              <a:t>Change list:</a:t>
            </a:r>
          </a:p>
          <a:p>
            <a:r>
              <a:rPr kumimoji="1" lang="en-US" altLang="ja-JP" sz="1000" dirty="0"/>
              <a:t>OSS package #1</a:t>
            </a:r>
          </a:p>
          <a:p>
            <a:r>
              <a:rPr kumimoji="1" lang="en-US" altLang="ja-JP" sz="1000" dirty="0"/>
              <a:t>OSS package #2</a:t>
            </a:r>
          </a:p>
          <a:p>
            <a:endParaRPr kumimoji="1" lang="en-US" altLang="ja-JP" sz="10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B27AACE-9220-4E70-9D89-944533F7B6EB}"/>
              </a:ext>
            </a:extLst>
          </p:cNvPr>
          <p:cNvSpPr/>
          <p:nvPr/>
        </p:nvSpPr>
        <p:spPr>
          <a:xfrm>
            <a:off x="7264908" y="4458253"/>
            <a:ext cx="17764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000" dirty="0"/>
              <a:t>Next release plan: 20201031</a:t>
            </a:r>
          </a:p>
        </p:txBody>
      </p:sp>
    </p:spTree>
    <p:extLst>
      <p:ext uri="{BB962C8B-B14F-4D97-AF65-F5344CB8AC3E}">
        <p14:creationId xmlns:p14="http://schemas.microsoft.com/office/powerpoint/2010/main" val="758971501"/>
      </p:ext>
    </p:extLst>
  </p:cSld>
  <p:clrMapOvr>
    <a:masterClrMapping/>
  </p:clrMapOvr>
</p:sld>
</file>

<file path=ppt/theme/theme1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12417</TotalTime>
  <Words>727</Words>
  <Application>Microsoft Office PowerPoint</Application>
  <PresentationFormat>ワイド画面</PresentationFormat>
  <Paragraphs>128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7</vt:i4>
      </vt:variant>
    </vt:vector>
  </HeadingPairs>
  <TitlesOfParts>
    <vt:vector size="18" baseType="lpstr">
      <vt:lpstr>HGP創英角ｺﾞｼｯｸUB</vt:lpstr>
      <vt:lpstr>Myriad Pro</vt:lpstr>
      <vt:lpstr>游ゴシック</vt:lpstr>
      <vt:lpstr>Arial</vt:lpstr>
      <vt:lpstr>Segoe UI</vt:lpstr>
      <vt:lpstr>Segoe UI Symbol</vt:lpstr>
      <vt:lpstr>Tahoma</vt:lpstr>
      <vt:lpstr>Wingdings</vt:lpstr>
      <vt:lpstr>1_OSSL資料_20160418_c</vt:lpstr>
      <vt:lpstr>OSSL資料_20160418_c</vt:lpstr>
      <vt:lpstr>2_OSSL資料_20160418_c</vt:lpstr>
      <vt:lpstr>A Thought on Usage Profile</vt:lpstr>
      <vt:lpstr>Current Status: Proposal of “Usage Profile”</vt:lpstr>
      <vt:lpstr>Current Status: Proposal of “Usage Profile”</vt:lpstr>
      <vt:lpstr>A proposal for managing a group of SPDX files</vt:lpstr>
      <vt:lpstr>PowerPoint プレゼンテーション</vt:lpstr>
      <vt:lpstr>Example #1 sequential release</vt:lpstr>
      <vt:lpstr>Example #2 branch &amp; release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GitHubメモ</dc:title>
  <dc:creator>Fukuchi, Hiroyuki (Sony)</dc:creator>
  <cp:lastModifiedBy>Yoshiyuki Ito</cp:lastModifiedBy>
  <cp:revision>380</cp:revision>
  <dcterms:created xsi:type="dcterms:W3CDTF">2018-07-20T07:39:34Z</dcterms:created>
  <dcterms:modified xsi:type="dcterms:W3CDTF">2020-10-12T22:44:51Z</dcterms:modified>
</cp:coreProperties>
</file>