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1"/>
  </p:notesMasterIdLst>
  <p:sldIdLst>
    <p:sldId id="269" r:id="rId2"/>
    <p:sldId id="270" r:id="rId3"/>
    <p:sldId id="275" r:id="rId4"/>
    <p:sldId id="271" r:id="rId5"/>
    <p:sldId id="272" r:id="rId6"/>
    <p:sldId id="273" r:id="rId7"/>
    <p:sldId id="274" r:id="rId8"/>
    <p:sldId id="276" r:id="rId9"/>
    <p:sldId id="277" r:id="rId10"/>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7FEBB4-7148-4F1E-9626-8CCF50D799FC}">
  <a:tblStyle styleId="{117FEBB4-7148-4F1E-9626-8CCF50D799F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FF138BC-4FD1-494D-9BEB-9231F79C624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153" autoAdjust="0"/>
    <p:restoredTop sz="94633" autoAdjust="0"/>
  </p:normalViewPr>
  <p:slideViewPr>
    <p:cSldViewPr snapToGrid="0" snapToObjects="1">
      <p:cViewPr varScale="1">
        <p:scale>
          <a:sx n="66" d="100"/>
          <a:sy n="66" d="100"/>
        </p:scale>
        <p:origin x="78" y="408"/>
      </p:cViewPr>
      <p:guideLst>
        <p:guide orient="horz" pos="2160"/>
        <p:guide pos="3840"/>
      </p:guideLst>
    </p:cSldViewPr>
  </p:slideViewPr>
  <p:outlineViewPr>
    <p:cViewPr>
      <p:scale>
        <a:sx n="33" d="100"/>
        <a:sy n="33" d="100"/>
      </p:scale>
      <p:origin x="0" y="12296"/>
    </p:cViewPr>
  </p:outlineViewPr>
  <p:notesTextViewPr>
    <p:cViewPr>
      <p:scale>
        <a:sx n="100" d="100"/>
        <a:sy n="100" d="100"/>
      </p:scale>
      <p:origin x="0" y="0"/>
    </p:cViewPr>
  </p:notesTextViewPr>
  <p:sorterViewPr>
    <p:cViewPr>
      <p:scale>
        <a:sx n="184" d="100"/>
        <a:sy n="18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548813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7" name="Shape 17"/>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8" name="Shape 18"/>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9" name="Shape 19"/>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20" name="Shape 20"/>
          <p:cNvSpPr txBox="1">
            <a:spLocks noGrp="1"/>
          </p:cNvSpPr>
          <p:nvPr>
            <p:ph type="ctrTitle"/>
          </p:nvPr>
        </p:nvSpPr>
        <p:spPr>
          <a:xfrm>
            <a:off x="1447800" y="3419475"/>
            <a:ext cx="9144000" cy="1247774"/>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rgbClr val="7F7F7F"/>
              </a:buClr>
              <a:buSzPts val="1400"/>
              <a:buFont typeface="Arial"/>
              <a:buNone/>
              <a:defRPr sz="4400" b="0" i="0" u="none" strike="noStrike" cap="none">
                <a:solidFill>
                  <a:srgbClr val="7F7F7F"/>
                </a:solidFill>
                <a:latin typeface="Arial"/>
                <a:ea typeface="Arial"/>
                <a:cs typeface="Arial"/>
                <a:sym typeface="Arial"/>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1" name="Shape 21"/>
          <p:cNvSpPr txBox="1">
            <a:spLocks noGrp="1"/>
          </p:cNvSpPr>
          <p:nvPr>
            <p:ph type="subTitle" idx="1"/>
          </p:nvPr>
        </p:nvSpPr>
        <p:spPr>
          <a:xfrm>
            <a:off x="1447800" y="4667250"/>
            <a:ext cx="9144000" cy="428625"/>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rgbClr val="00B4C2"/>
              </a:buClr>
              <a:buSzPts val="2800"/>
              <a:buFont typeface="Arial"/>
              <a:buNone/>
              <a:defRPr sz="2400" b="0" i="0" u="none" strike="noStrike" cap="none">
                <a:solidFill>
                  <a:srgbClr val="00B4C2"/>
                </a:solidFill>
                <a:latin typeface="Calibri"/>
                <a:ea typeface="Calibri"/>
                <a:cs typeface="Calibri"/>
                <a:sym typeface="Calibri"/>
              </a:defRPr>
            </a:lvl1pPr>
            <a:lvl2pPr marL="457200" marR="0" lvl="1" indent="0" algn="ctr" rtl="0">
              <a:lnSpc>
                <a:spcPct val="90000"/>
              </a:lnSpc>
              <a:spcBef>
                <a:spcPts val="500"/>
              </a:spcBef>
              <a:spcAft>
                <a:spcPts val="0"/>
              </a:spcAft>
              <a:buClr>
                <a:srgbClr val="7F7F7F"/>
              </a:buClr>
              <a:buSzPts val="2400"/>
              <a:buFont typeface="Arial"/>
              <a:buNone/>
              <a:defRPr sz="2000" b="0" i="0" u="none" strike="noStrike" cap="none">
                <a:solidFill>
                  <a:srgbClr val="7F7F7F"/>
                </a:solidFill>
                <a:latin typeface="Calibri"/>
                <a:ea typeface="Calibri"/>
                <a:cs typeface="Calibri"/>
                <a:sym typeface="Calibri"/>
              </a:defRPr>
            </a:lvl2pPr>
            <a:lvl3pPr marL="914400" marR="0" lvl="2" indent="0" algn="ctr" rtl="0">
              <a:lnSpc>
                <a:spcPct val="90000"/>
              </a:lnSpc>
              <a:spcBef>
                <a:spcPts val="500"/>
              </a:spcBef>
              <a:spcAft>
                <a:spcPts val="0"/>
              </a:spcAft>
              <a:buClr>
                <a:srgbClr val="7F7F7F"/>
              </a:buClr>
              <a:buSzPts val="2000"/>
              <a:buFont typeface="Arial"/>
              <a:buNone/>
              <a:defRPr sz="1800" b="0" i="0" u="none" strike="noStrike" cap="none">
                <a:solidFill>
                  <a:srgbClr val="7F7F7F"/>
                </a:solidFill>
                <a:latin typeface="Calibri"/>
                <a:ea typeface="Calibri"/>
                <a:cs typeface="Calibri"/>
                <a:sym typeface="Calibri"/>
              </a:defRPr>
            </a:lvl3pPr>
            <a:lvl4pPr marL="1371600" marR="0" lvl="3"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4pPr>
            <a:lvl5pPr marL="1828800" marR="0" lvl="4"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ftr" idx="11"/>
          </p:nvPr>
        </p:nvSpPr>
        <p:spPr>
          <a:xfrm>
            <a:off x="4038600" y="61563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ext Full Width">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624840" y="365126"/>
            <a:ext cx="10933886" cy="935674"/>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168FDF"/>
              </a:buClr>
              <a:buSzPts val="1400"/>
              <a:buFont typeface="Calibri"/>
              <a:buNone/>
              <a:defRPr sz="2800" b="0" i="0" u="none" strike="noStrike" cap="none">
                <a:solidFill>
                  <a:srgbClr val="168FDF"/>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5" name="Shape 25"/>
          <p:cNvSpPr txBox="1">
            <a:spLocks noGrp="1"/>
          </p:cNvSpPr>
          <p:nvPr>
            <p:ph type="body" idx="1"/>
          </p:nvPr>
        </p:nvSpPr>
        <p:spPr>
          <a:xfrm>
            <a:off x="624840" y="1335088"/>
            <a:ext cx="10933886" cy="4351338"/>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000"/>
              </a:spcBef>
              <a:spcAft>
                <a:spcPts val="0"/>
              </a:spcAft>
              <a:buClr>
                <a:srgbClr val="7F7F7F"/>
              </a:buClr>
              <a:buSzPts val="2200"/>
              <a:buFont typeface="Arial"/>
              <a:buChar char="•"/>
              <a:defRPr sz="2200" b="0" i="0" u="none" strike="noStrike" cap="none">
                <a:solidFill>
                  <a:srgbClr val="7F7F7F"/>
                </a:solidFill>
                <a:latin typeface="Calibri"/>
                <a:ea typeface="Calibri"/>
                <a:cs typeface="Calibri"/>
                <a:sym typeface="Calibri"/>
              </a:defRPr>
            </a:lvl1pPr>
            <a:lvl2pPr marL="914400" marR="0" lvl="1"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2pPr>
            <a:lvl3pPr marL="1371600" marR="0" lvl="2"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3pPr>
            <a:lvl4pPr marL="1828800" marR="0" lvl="3" indent="-330200" algn="l" rtl="0">
              <a:lnSpc>
                <a:spcPct val="90000"/>
              </a:lnSpc>
              <a:spcBef>
                <a:spcPts val="500"/>
              </a:spcBef>
              <a:spcAft>
                <a:spcPts val="0"/>
              </a:spcAft>
              <a:buClr>
                <a:srgbClr val="7F7F7F"/>
              </a:buClr>
              <a:buSzPts val="1600"/>
              <a:buFont typeface="Arial"/>
              <a:buChar char="•"/>
              <a:defRPr sz="1600" b="0" i="0" u="none" strike="noStrike" cap="none">
                <a:solidFill>
                  <a:srgbClr val="7F7F7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7F7F7F"/>
              </a:buClr>
              <a:buSzPts val="1400"/>
              <a:buFont typeface="Arial"/>
              <a:buChar char="•"/>
              <a:defRPr sz="14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26" name="Shape 26"/>
          <p:cNvCxnSpPr/>
          <p:nvPr/>
        </p:nvCxnSpPr>
        <p:spPr>
          <a:xfrm>
            <a:off x="411480" y="365126"/>
            <a:ext cx="0" cy="6108699"/>
          </a:xfrm>
          <a:prstGeom prst="straightConnector1">
            <a:avLst/>
          </a:prstGeom>
          <a:noFill/>
          <a:ln w="9525" cap="flat" cmpd="sng">
            <a:solidFill>
              <a:srgbClr val="168FDF"/>
            </a:solidFill>
            <a:prstDash val="solid"/>
            <a:round/>
            <a:headEnd type="none" w="med" len="med"/>
            <a:tailEnd type="none" w="med" len="med"/>
          </a:ln>
        </p:spPr>
      </p:cxnSp>
      <p:pic>
        <p:nvPicPr>
          <p:cNvPr id="27" name="Shape 27"/>
          <p:cNvPicPr preferRelativeResize="0"/>
          <p:nvPr/>
        </p:nvPicPr>
        <p:blipFill rotWithShape="1">
          <a:blip r:embed="rId2">
            <a:alphaModFix/>
          </a:blip>
          <a:srcRect/>
          <a:stretch/>
        </p:blipFill>
        <p:spPr>
          <a:xfrm>
            <a:off x="607084" y="6312023"/>
            <a:ext cx="2679667" cy="161650"/>
          </a:xfrm>
          <a:prstGeom prst="rect">
            <a:avLst/>
          </a:prstGeom>
          <a:noFill/>
          <a:ln>
            <a:noFill/>
          </a:ln>
        </p:spPr>
      </p:pic>
      <p:sp>
        <p:nvSpPr>
          <p:cNvPr id="28" name="Shape 28"/>
          <p:cNvSpPr txBox="1">
            <a:spLocks noGrp="1"/>
          </p:cNvSpPr>
          <p:nvPr>
            <p:ph type="dt" idx="10"/>
          </p:nvPr>
        </p:nvSpPr>
        <p:spPr>
          <a:xfrm>
            <a:off x="10690578" y="6583680"/>
            <a:ext cx="1124884" cy="274320"/>
          </a:xfrm>
          <a:prstGeom prst="rect">
            <a:avLst/>
          </a:prstGeom>
          <a:noFill/>
          <a:ln>
            <a:noFill/>
          </a:ln>
        </p:spPr>
        <p:txBody>
          <a:bodyPr spcFirstLastPara="1" wrap="square" lIns="91425" tIns="91425" rIns="91425" bIns="91425" anchor="ctr" anchorCtr="0"/>
          <a:lstStyle>
            <a:lvl1pPr marL="0" marR="0" lvl="0" indent="0" algn="r"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a:off x="607382" y="6583680"/>
            <a:ext cx="3368677" cy="27432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11824339" y="6583680"/>
            <a:ext cx="367661" cy="27432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CA" sz="1100" b="0" i="0" u="none" strike="noStrike" cap="none">
                <a:solidFill>
                  <a:schemeClr val="dk1"/>
                </a:solidFill>
                <a:latin typeface="Arial"/>
                <a:ea typeface="Arial"/>
                <a:cs typeface="Arial"/>
                <a:sym typeface="Arial"/>
              </a:rPr>
              <a:t>‹#›</a:t>
            </a:fld>
            <a:endParaRPr sz="1100" b="0" i="0" u="none" strike="noStrike" cap="none">
              <a:solidFill>
                <a:schemeClr val="dk1"/>
              </a:solidFill>
              <a:latin typeface="Arial"/>
              <a:ea typeface="Arial"/>
              <a:cs typeface="Arial"/>
              <a:sym typeface="Arial"/>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33" name="Shape 33"/>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4" name="Shape 3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5" name="Shape 35"/>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6" name="Shape 36"/>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37" name="Shape 37"/>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41"/>
        <p:cNvGrpSpPr/>
        <p:nvPr/>
      </p:nvGrpSpPr>
      <p:grpSpPr>
        <a:xfrm>
          <a:off x="0" y="0"/>
          <a:ext cx="0" cy="0"/>
          <a:chOff x="0" y="0"/>
          <a:chExt cx="0" cy="0"/>
        </a:xfrm>
      </p:grpSpPr>
      <p:sp>
        <p:nvSpPr>
          <p:cNvPr id="42" name="Shape 42"/>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43" name="Shape 43"/>
          <p:cNvPicPr preferRelativeResize="0"/>
          <p:nvPr/>
        </p:nvPicPr>
        <p:blipFill rotWithShape="1">
          <a:blip r:embed="rId2">
            <a:alphaModFix/>
          </a:blip>
          <a:srcRect/>
          <a:stretch/>
        </p:blipFill>
        <p:spPr>
          <a:xfrm>
            <a:off x="838200" y="5800725"/>
            <a:ext cx="1422093" cy="789850"/>
          </a:xfrm>
          <a:prstGeom prst="rect">
            <a:avLst/>
          </a:prstGeom>
          <a:noFill/>
          <a:ln>
            <a:noFill/>
          </a:ln>
        </p:spPr>
      </p:pic>
      <p:pic>
        <p:nvPicPr>
          <p:cNvPr id="44" name="Shape 44"/>
          <p:cNvPicPr preferRelativeResize="0"/>
          <p:nvPr/>
        </p:nvPicPr>
        <p:blipFill rotWithShape="1">
          <a:blip r:embed="rId3">
            <a:alphaModFix/>
          </a:blip>
          <a:srcRect/>
          <a:stretch/>
        </p:blipFill>
        <p:spPr>
          <a:xfrm>
            <a:off x="838200" y="1914525"/>
            <a:ext cx="4051287" cy="1802512"/>
          </a:xfrm>
          <a:prstGeom prst="rect">
            <a:avLst/>
          </a:prstGeom>
          <a:noFill/>
          <a:ln>
            <a:noFill/>
          </a:ln>
        </p:spPr>
      </p:pic>
      <p:sp>
        <p:nvSpPr>
          <p:cNvPr id="45" name="Shape 4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1400"/>
              <a:buFont typeface="Calibri"/>
              <a:buNone/>
              <a:defRPr sz="4400" b="0" i="0" u="none" strike="noStrike" cap="none">
                <a:solidFill>
                  <a:schemeClr val="lt1"/>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pic>
        <p:nvPicPr>
          <p:cNvPr id="50" name="Shape 50"/>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51" name="Shape 51"/>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2" name="Shape 52"/>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3" name="Shape 53"/>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4" name="Shape 5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Shape 55"/>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OpenChain-Project/Japan-WG-General/tree/master/Compliance-Tooling" TargetMode="External"/><Relationship Id="rId2" Type="http://schemas.openxmlformats.org/officeDocument/2006/relationships/hyperlink" Target="mailto:hiroshi.nozue@Toshiba.co.jp"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solidFill>
                  <a:schemeClr val="tx1"/>
                </a:solidFill>
              </a:rPr>
              <a:t>Call for Proposal : </a:t>
            </a:r>
            <a:br>
              <a:rPr kumimoji="1" lang="en-US" altLang="ja-JP" dirty="0" smtClean="0">
                <a:solidFill>
                  <a:schemeClr val="tx1"/>
                </a:solidFill>
              </a:rPr>
            </a:br>
            <a:r>
              <a:rPr kumimoji="1" lang="en-US" altLang="ja-JP" dirty="0" smtClean="0">
                <a:solidFill>
                  <a:schemeClr val="tx1"/>
                </a:solidFill>
              </a:rPr>
              <a:t>Tooling Sub Working Group</a:t>
            </a:r>
            <a:endParaRPr kumimoji="1" lang="ja-JP" altLang="en-US" dirty="0">
              <a:solidFill>
                <a:schemeClr val="tx1"/>
              </a:solidFill>
            </a:endParaRPr>
          </a:p>
        </p:txBody>
      </p:sp>
      <p:sp>
        <p:nvSpPr>
          <p:cNvPr id="3" name="サブタイトル 2"/>
          <p:cNvSpPr>
            <a:spLocks noGrp="1"/>
          </p:cNvSpPr>
          <p:nvPr>
            <p:ph type="subTitle" idx="1"/>
          </p:nvPr>
        </p:nvSpPr>
        <p:spPr/>
        <p:txBody>
          <a:bodyPr/>
          <a:lstStyle/>
          <a:p>
            <a:r>
              <a:rPr kumimoji="1" lang="ja-JP" altLang="en-US" dirty="0" smtClean="0"/>
              <a:t>野末　浩志　　</a:t>
            </a:r>
            <a:r>
              <a:rPr kumimoji="1" lang="en-US" altLang="ja-JP" dirty="0" smtClean="0"/>
              <a:t>2019</a:t>
            </a:r>
            <a:r>
              <a:rPr kumimoji="1" lang="ja-JP" altLang="en-US" dirty="0" smtClean="0"/>
              <a:t>年</a:t>
            </a:r>
            <a:r>
              <a:rPr kumimoji="1" lang="en-US" altLang="ja-JP" dirty="0" smtClean="0"/>
              <a:t>2</a:t>
            </a:r>
            <a:r>
              <a:rPr kumimoji="1" lang="ja-JP" altLang="en-US" dirty="0" smtClean="0"/>
              <a:t>月</a:t>
            </a:r>
            <a:r>
              <a:rPr kumimoji="1" lang="en-US" altLang="ja-JP" dirty="0" smtClean="0"/>
              <a:t>28</a:t>
            </a:r>
            <a:r>
              <a:rPr kumimoji="1" lang="ja-JP" altLang="en-US" dirty="0" smtClean="0"/>
              <a:t>日　＠ </a:t>
            </a:r>
            <a:r>
              <a:rPr kumimoji="1" lang="en-US" altLang="ja-JP" dirty="0" smtClean="0"/>
              <a:t>OpenChain Japan WG</a:t>
            </a:r>
            <a:endParaRPr kumimoji="1" lang="ja-JP" altLang="en-US" dirty="0"/>
          </a:p>
        </p:txBody>
      </p:sp>
    </p:spTree>
    <p:extLst>
      <p:ext uri="{BB962C8B-B14F-4D97-AF65-F5344CB8AC3E}">
        <p14:creationId xmlns:p14="http://schemas.microsoft.com/office/powerpoint/2010/main" val="21320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599" cy="694418"/>
          </a:xfrm>
        </p:spPr>
        <p:txBody>
          <a:bodyPr/>
          <a:lstStyle/>
          <a:p>
            <a:r>
              <a:rPr kumimoji="1" lang="ja-JP" altLang="en-US" sz="3600" dirty="0" smtClean="0"/>
              <a:t>「ツール</a:t>
            </a:r>
            <a:r>
              <a:rPr kumimoji="1" lang="en-US" altLang="ja-JP" sz="3600" dirty="0" smtClean="0"/>
              <a:t>SWG</a:t>
            </a:r>
            <a:r>
              <a:rPr kumimoji="1" lang="ja-JP" altLang="en-US" sz="3600" dirty="0" smtClean="0"/>
              <a:t>」に関する提案・参加者募集</a:t>
            </a:r>
            <a:endParaRPr kumimoji="1" lang="ja-JP" altLang="en-US" sz="3600" dirty="0"/>
          </a:p>
        </p:txBody>
      </p:sp>
      <p:sp>
        <p:nvSpPr>
          <p:cNvPr id="3" name="テキスト プレースホルダー 2"/>
          <p:cNvSpPr>
            <a:spLocks noGrp="1"/>
          </p:cNvSpPr>
          <p:nvPr>
            <p:ph type="body" idx="1"/>
          </p:nvPr>
        </p:nvSpPr>
        <p:spPr>
          <a:xfrm>
            <a:off x="838200" y="1059543"/>
            <a:ext cx="10515599" cy="4595132"/>
          </a:xfrm>
        </p:spPr>
        <p:txBody>
          <a:bodyPr/>
          <a:lstStyle/>
          <a:p>
            <a:pPr marL="50800" indent="0">
              <a:buNone/>
            </a:pPr>
            <a:r>
              <a:rPr kumimoji="1" lang="ja-JP" altLang="en-US" dirty="0" smtClean="0">
                <a:solidFill>
                  <a:schemeClr val="tx1"/>
                </a:solidFill>
              </a:rPr>
              <a:t>趣旨</a:t>
            </a:r>
            <a:endParaRPr kumimoji="1" lang="en-US" altLang="ja-JP" dirty="0" smtClean="0">
              <a:solidFill>
                <a:schemeClr val="tx1"/>
              </a:solidFill>
            </a:endParaRPr>
          </a:p>
          <a:p>
            <a:r>
              <a:rPr kumimoji="1" lang="en-US" altLang="ja-JP" dirty="0" smtClean="0">
                <a:solidFill>
                  <a:schemeClr val="tx1"/>
                </a:solidFill>
              </a:rPr>
              <a:t>Open Chain Project </a:t>
            </a:r>
            <a:r>
              <a:rPr kumimoji="1" lang="ja-JP" altLang="en-US" dirty="0" smtClean="0">
                <a:solidFill>
                  <a:schemeClr val="tx1"/>
                </a:solidFill>
              </a:rPr>
              <a:t>および </a:t>
            </a:r>
            <a:r>
              <a:rPr kumimoji="1" lang="en-US" altLang="ja-JP" dirty="0" smtClean="0">
                <a:solidFill>
                  <a:schemeClr val="tx1"/>
                </a:solidFill>
              </a:rPr>
              <a:t>OSS Compliance </a:t>
            </a:r>
            <a:r>
              <a:rPr kumimoji="1" lang="ja-JP" altLang="en-US" dirty="0" smtClean="0">
                <a:solidFill>
                  <a:schemeClr val="tx1"/>
                </a:solidFill>
              </a:rPr>
              <a:t>活動において取り扱われるライセンス情報その他関連情報について、情報の取得、流通、保管方法に大きな関心がある。これら情報を早く、正確に、多量に扱うツールが登場してきているが現時点では、様々なツールが対象範囲や機能を特定して多数存在しており、ツールそのものの特長に大きな関心が寄せられている。また、それぞれのツールは発展途上にあると考えられ、不足している対象範囲や機能を明確にしておくことが重要であると考える。この</a:t>
            </a:r>
            <a:r>
              <a:rPr kumimoji="1" lang="en-US" altLang="ja-JP" dirty="0" smtClean="0">
                <a:solidFill>
                  <a:schemeClr val="tx1"/>
                </a:solidFill>
              </a:rPr>
              <a:t>SWG</a:t>
            </a:r>
            <a:r>
              <a:rPr kumimoji="1" lang="ja-JP" altLang="en-US" dirty="0" smtClean="0">
                <a:solidFill>
                  <a:schemeClr val="tx1"/>
                </a:solidFill>
              </a:rPr>
              <a:t>はツール関連情報の収集と公開を通じ、</a:t>
            </a:r>
            <a:r>
              <a:rPr kumimoji="1" lang="en-US" altLang="ja-JP" dirty="0" smtClean="0">
                <a:solidFill>
                  <a:schemeClr val="tx1"/>
                </a:solidFill>
              </a:rPr>
              <a:t>Open Chain Project</a:t>
            </a:r>
            <a:r>
              <a:rPr kumimoji="1" lang="ja-JP" altLang="en-US" dirty="0">
                <a:solidFill>
                  <a:schemeClr val="tx1"/>
                </a:solidFill>
              </a:rPr>
              <a:t> が</a:t>
            </a:r>
            <a:r>
              <a:rPr kumimoji="1" lang="ja-JP" altLang="en-US" dirty="0" smtClean="0">
                <a:solidFill>
                  <a:schemeClr val="tx1"/>
                </a:solidFill>
              </a:rPr>
              <a:t>提案する健全な</a:t>
            </a:r>
            <a:r>
              <a:rPr kumimoji="1" lang="en-US" altLang="ja-JP" dirty="0" smtClean="0">
                <a:solidFill>
                  <a:schemeClr val="tx1"/>
                </a:solidFill>
              </a:rPr>
              <a:t>OSS</a:t>
            </a:r>
            <a:r>
              <a:rPr kumimoji="1" lang="ja-JP" altLang="en-US" dirty="0" smtClean="0">
                <a:solidFill>
                  <a:schemeClr val="tx1"/>
                </a:solidFill>
              </a:rPr>
              <a:t>流通に貢献する。</a:t>
            </a:r>
            <a:endParaRPr kumimoji="1" lang="en-US" altLang="ja-JP" dirty="0" smtClean="0">
              <a:solidFill>
                <a:schemeClr val="tx1"/>
              </a:solidFill>
            </a:endParaRPr>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2</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4087014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599" cy="563789"/>
          </a:xfrm>
        </p:spPr>
        <p:txBody>
          <a:bodyPr/>
          <a:lstStyle/>
          <a:p>
            <a:r>
              <a:rPr kumimoji="1" lang="ja-JP" altLang="en-US" sz="3600" dirty="0"/>
              <a:t>「</a:t>
            </a:r>
            <a:r>
              <a:rPr kumimoji="1" lang="ja-JP" altLang="en-US" sz="3600" dirty="0" smtClean="0"/>
              <a:t>ツール</a:t>
            </a:r>
            <a:r>
              <a:rPr kumimoji="1" lang="en-US" altLang="ja-JP" sz="3600" dirty="0" smtClean="0"/>
              <a:t>SWG</a:t>
            </a:r>
            <a:r>
              <a:rPr kumimoji="1" lang="ja-JP" altLang="en-US" sz="3600" dirty="0" smtClean="0"/>
              <a:t>」</a:t>
            </a:r>
            <a:r>
              <a:rPr kumimoji="1" lang="ja-JP" altLang="en-US" sz="3600" dirty="0"/>
              <a:t>に関する提案・参加者募集</a:t>
            </a:r>
            <a:endParaRPr kumimoji="1" lang="ja-JP" altLang="en-US" dirty="0"/>
          </a:p>
        </p:txBody>
      </p:sp>
      <p:sp>
        <p:nvSpPr>
          <p:cNvPr id="3" name="テキスト プレースホルダー 2"/>
          <p:cNvSpPr>
            <a:spLocks noGrp="1"/>
          </p:cNvSpPr>
          <p:nvPr>
            <p:ph type="body" idx="1"/>
          </p:nvPr>
        </p:nvSpPr>
        <p:spPr>
          <a:xfrm>
            <a:off x="838200" y="1146629"/>
            <a:ext cx="10515599" cy="4508046"/>
          </a:xfrm>
        </p:spPr>
        <p:txBody>
          <a:bodyPr/>
          <a:lstStyle/>
          <a:p>
            <a:pPr marL="50800" indent="0">
              <a:buNone/>
            </a:pPr>
            <a:r>
              <a:rPr kumimoji="1" lang="ja-JP" altLang="en-US" dirty="0" smtClean="0">
                <a:solidFill>
                  <a:schemeClr val="tx1"/>
                </a:solidFill>
              </a:rPr>
              <a:t>参考情報　</a:t>
            </a:r>
            <a:r>
              <a:rPr kumimoji="1" lang="en-US" altLang="ja-JP" dirty="0" smtClean="0">
                <a:solidFill>
                  <a:schemeClr val="tx1"/>
                </a:solidFill>
              </a:rPr>
              <a:t>Automated Compliance Tooling Project (ACT) by LF</a:t>
            </a:r>
            <a:endParaRPr kumimoji="1" lang="ja-JP" altLang="en-US" dirty="0">
              <a:solidFill>
                <a:schemeClr val="tx1"/>
              </a:solidFill>
            </a:endParaRPr>
          </a:p>
        </p:txBody>
      </p:sp>
      <p:sp>
        <p:nvSpPr>
          <p:cNvPr id="4" name="スライド番号プレースホルダー 3"/>
          <p:cNvSpPr>
            <a:spLocks noGrp="1"/>
          </p:cNvSpPr>
          <p:nvPr>
            <p:ph type="sldNum" idx="12"/>
          </p:nvPr>
        </p:nvSpPr>
        <p:spPr/>
        <p:txBody>
          <a:bodyPr/>
          <a:lstStyle/>
          <a:p>
            <a:pPr algn="r">
              <a:buClr>
                <a:srgbClr val="898989"/>
              </a:buClr>
              <a:buFont typeface="Calibri"/>
              <a:buNone/>
            </a:pPr>
            <a:fld id="{00000000-1234-1234-1234-123412341234}" type="slidenum">
              <a:rPr lang="en-CA" sz="1200" smtClean="0">
                <a:solidFill>
                  <a:srgbClr val="898989"/>
                </a:solidFill>
                <a:latin typeface="Calibri"/>
                <a:ea typeface="Calibri"/>
                <a:cs typeface="Calibri"/>
                <a:sym typeface="Calibri"/>
              </a:rPr>
              <a:pPr algn="r">
                <a:buClr>
                  <a:srgbClr val="898989"/>
                </a:buClr>
                <a:buFont typeface="Calibri"/>
                <a:buNone/>
              </a:pPr>
              <a:t>3</a:t>
            </a:fld>
            <a:endParaRPr lang="en-CA" sz="1200">
              <a:solidFill>
                <a:srgbClr val="898989"/>
              </a:solidFill>
              <a:latin typeface="Calibri"/>
              <a:ea typeface="Calibri"/>
              <a:cs typeface="Calibri"/>
              <a:sym typeface="Calibri"/>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516" y="1716210"/>
            <a:ext cx="8018451" cy="4519490"/>
          </a:xfrm>
          <a:prstGeom prst="rect">
            <a:avLst/>
          </a:prstGeom>
        </p:spPr>
      </p:pic>
      <p:sp>
        <p:nvSpPr>
          <p:cNvPr id="6" name="テキスト ボックス 5"/>
          <p:cNvSpPr txBox="1"/>
          <p:nvPr/>
        </p:nvSpPr>
        <p:spPr>
          <a:xfrm>
            <a:off x="4528457" y="6224256"/>
            <a:ext cx="5687776" cy="307777"/>
          </a:xfrm>
          <a:prstGeom prst="rect">
            <a:avLst/>
          </a:prstGeom>
          <a:noFill/>
        </p:spPr>
        <p:txBody>
          <a:bodyPr wrap="none" rtlCol="0">
            <a:spAutoFit/>
          </a:bodyPr>
          <a:lstStyle/>
          <a:p>
            <a:r>
              <a:rPr kumimoji="1" lang="en-US" altLang="ja-JP" dirty="0" smtClean="0"/>
              <a:t>Ref: https</a:t>
            </a:r>
            <a:r>
              <a:rPr kumimoji="1" lang="en-US" altLang="ja-JP" dirty="0"/>
              <a:t>://www.slideshare.net/ShaneCoughlan3/act-project-overview</a:t>
            </a:r>
            <a:endParaRPr kumimoji="1" lang="ja-JP" altLang="en-US" dirty="0"/>
          </a:p>
        </p:txBody>
      </p:sp>
    </p:spTree>
    <p:extLst>
      <p:ext uri="{BB962C8B-B14F-4D97-AF65-F5344CB8AC3E}">
        <p14:creationId xmlns:p14="http://schemas.microsoft.com/office/powerpoint/2010/main" val="2540438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599" cy="563789"/>
          </a:xfrm>
        </p:spPr>
        <p:txBody>
          <a:bodyPr/>
          <a:lstStyle/>
          <a:p>
            <a:r>
              <a:rPr kumimoji="1" lang="ja-JP" altLang="en-US" sz="3600" dirty="0"/>
              <a:t>「</a:t>
            </a:r>
            <a:r>
              <a:rPr kumimoji="1" lang="ja-JP" altLang="en-US" sz="3600" dirty="0" smtClean="0"/>
              <a:t>ツール</a:t>
            </a:r>
            <a:r>
              <a:rPr kumimoji="1" lang="en-US" altLang="ja-JP" sz="3600" dirty="0" smtClean="0"/>
              <a:t>SWG</a:t>
            </a:r>
            <a:r>
              <a:rPr kumimoji="1" lang="ja-JP" altLang="en-US" sz="3600" dirty="0" smtClean="0"/>
              <a:t>」</a:t>
            </a:r>
            <a:r>
              <a:rPr kumimoji="1" lang="ja-JP" altLang="en-US" sz="3600" dirty="0"/>
              <a:t>に関する提案・参加者募集</a:t>
            </a:r>
            <a:endParaRPr kumimoji="1" lang="ja-JP" altLang="en-US" dirty="0"/>
          </a:p>
        </p:txBody>
      </p:sp>
      <p:sp>
        <p:nvSpPr>
          <p:cNvPr id="3" name="テキスト プレースホルダー 2"/>
          <p:cNvSpPr>
            <a:spLocks noGrp="1"/>
          </p:cNvSpPr>
          <p:nvPr>
            <p:ph type="body" idx="1"/>
          </p:nvPr>
        </p:nvSpPr>
        <p:spPr>
          <a:xfrm>
            <a:off x="838200" y="928914"/>
            <a:ext cx="10515599" cy="4934857"/>
          </a:xfrm>
        </p:spPr>
        <p:txBody>
          <a:bodyPr/>
          <a:lstStyle/>
          <a:p>
            <a:pPr marL="50800" indent="0">
              <a:buNone/>
            </a:pPr>
            <a:r>
              <a:rPr kumimoji="1" lang="ja-JP" altLang="en-US" dirty="0" smtClean="0">
                <a:solidFill>
                  <a:schemeClr val="tx1"/>
                </a:solidFill>
              </a:rPr>
              <a:t>活動案</a:t>
            </a:r>
            <a:endParaRPr kumimoji="1" lang="en-US" altLang="ja-JP" dirty="0" smtClean="0">
              <a:solidFill>
                <a:schemeClr val="tx1"/>
              </a:solidFill>
            </a:endParaRPr>
          </a:p>
          <a:p>
            <a:r>
              <a:rPr kumimoji="1" lang="ja-JP" altLang="en-US" dirty="0">
                <a:solidFill>
                  <a:schemeClr val="tx1"/>
                </a:solidFill>
              </a:rPr>
              <a:t>参加</a:t>
            </a:r>
            <a:r>
              <a:rPr kumimoji="1" lang="ja-JP" altLang="en-US" dirty="0" smtClean="0">
                <a:solidFill>
                  <a:schemeClr val="tx1"/>
                </a:solidFill>
              </a:rPr>
              <a:t>メンバ間でツールに関して「知りたいこと」、「疑問を持ったこと」、「わかったこと」、「インストール方法や使い方ノウハウ」、「こうなってほしいという希望」などを自由に議論する</a:t>
            </a:r>
            <a:endParaRPr kumimoji="1" lang="en-US" altLang="ja-JP" dirty="0" smtClean="0">
              <a:solidFill>
                <a:schemeClr val="tx1"/>
              </a:solidFill>
            </a:endParaRPr>
          </a:p>
          <a:p>
            <a:r>
              <a:rPr kumimoji="1" lang="en-US" altLang="ja-JP" dirty="0" smtClean="0">
                <a:solidFill>
                  <a:schemeClr val="tx1"/>
                </a:solidFill>
              </a:rPr>
              <a:t>F2F </a:t>
            </a:r>
            <a:r>
              <a:rPr kumimoji="1" lang="ja-JP" altLang="en-US" dirty="0" smtClean="0">
                <a:solidFill>
                  <a:schemeClr val="tx1"/>
                </a:solidFill>
              </a:rPr>
              <a:t>を月</a:t>
            </a:r>
            <a:r>
              <a:rPr kumimoji="1" lang="en-US" altLang="ja-JP" dirty="0" smtClean="0">
                <a:solidFill>
                  <a:schemeClr val="tx1"/>
                </a:solidFill>
              </a:rPr>
              <a:t>1</a:t>
            </a:r>
            <a:r>
              <a:rPr kumimoji="1" lang="ja-JP" altLang="en-US" dirty="0" smtClean="0">
                <a:solidFill>
                  <a:schemeClr val="tx1"/>
                </a:solidFill>
              </a:rPr>
              <a:t>回程度、情報共有ツールでは随時、ゆるく議論する</a:t>
            </a:r>
            <a:endParaRPr kumimoji="1" lang="en-US" altLang="ja-JP" dirty="0" smtClean="0">
              <a:solidFill>
                <a:schemeClr val="tx1"/>
              </a:solidFill>
            </a:endParaRPr>
          </a:p>
          <a:p>
            <a:pPr lvl="1"/>
            <a:r>
              <a:rPr kumimoji="1" lang="ja-JP" altLang="en-US" dirty="0">
                <a:solidFill>
                  <a:schemeClr val="tx1"/>
                </a:solidFill>
              </a:rPr>
              <a:t>運営</a:t>
            </a:r>
            <a:r>
              <a:rPr kumimoji="1" lang="ja-JP" altLang="en-US" dirty="0" smtClean="0">
                <a:solidFill>
                  <a:schemeClr val="tx1"/>
                </a:solidFill>
              </a:rPr>
              <a:t>の</a:t>
            </a:r>
            <a:r>
              <a:rPr kumimoji="1" lang="ja-JP" altLang="en-US" dirty="0">
                <a:solidFill>
                  <a:schemeClr val="tx1"/>
                </a:solidFill>
              </a:rPr>
              <a:t>詳細</a:t>
            </a:r>
            <a:r>
              <a:rPr kumimoji="1" lang="ja-JP" altLang="en-US" dirty="0" smtClean="0">
                <a:solidFill>
                  <a:schemeClr val="tx1"/>
                </a:solidFill>
              </a:rPr>
              <a:t>は参加メンバで協議して決定する</a:t>
            </a:r>
            <a:endParaRPr kumimoji="1" lang="en-US" altLang="ja-JP" dirty="0" smtClean="0">
              <a:solidFill>
                <a:schemeClr val="tx1"/>
              </a:solidFill>
            </a:endParaRPr>
          </a:p>
          <a:p>
            <a:pPr lvl="1"/>
            <a:r>
              <a:rPr kumimoji="1" lang="en-US" altLang="ja-JP" dirty="0" smtClean="0">
                <a:solidFill>
                  <a:schemeClr val="tx1"/>
                </a:solidFill>
              </a:rPr>
              <a:t>F2F</a:t>
            </a:r>
            <a:r>
              <a:rPr kumimoji="1" lang="ja-JP" altLang="en-US" dirty="0" smtClean="0">
                <a:solidFill>
                  <a:schemeClr val="tx1"/>
                </a:solidFill>
              </a:rPr>
              <a:t>の開催は参加メンバによって他の</a:t>
            </a:r>
            <a:r>
              <a:rPr kumimoji="1" lang="en-US" altLang="ja-JP" dirty="0" smtClean="0">
                <a:solidFill>
                  <a:schemeClr val="tx1"/>
                </a:solidFill>
              </a:rPr>
              <a:t>SWG</a:t>
            </a:r>
            <a:r>
              <a:rPr kumimoji="1" lang="ja-JP" altLang="en-US" dirty="0" smtClean="0">
                <a:solidFill>
                  <a:schemeClr val="tx1"/>
                </a:solidFill>
              </a:rPr>
              <a:t>と共催することもある</a:t>
            </a:r>
            <a:endParaRPr kumimoji="1" lang="en-US" altLang="ja-JP" dirty="0" smtClean="0">
              <a:solidFill>
                <a:schemeClr val="tx1"/>
              </a:solidFill>
            </a:endParaRPr>
          </a:p>
          <a:p>
            <a:pPr lvl="1"/>
            <a:r>
              <a:rPr kumimoji="1" lang="ja-JP" altLang="en-US" dirty="0" smtClean="0">
                <a:solidFill>
                  <a:schemeClr val="tx1"/>
                </a:solidFill>
              </a:rPr>
              <a:t>情報共有ツールは例えば </a:t>
            </a:r>
            <a:r>
              <a:rPr kumimoji="1" lang="en-US" altLang="ja-JP" dirty="0" smtClean="0">
                <a:solidFill>
                  <a:schemeClr val="tx1"/>
                </a:solidFill>
              </a:rPr>
              <a:t>slack </a:t>
            </a:r>
            <a:r>
              <a:rPr kumimoji="1" lang="ja-JP" altLang="en-US" dirty="0" smtClean="0">
                <a:solidFill>
                  <a:schemeClr val="tx1"/>
                </a:solidFill>
              </a:rPr>
              <a:t>などを想定」</a:t>
            </a:r>
            <a:endParaRPr kumimoji="1" lang="en-US" altLang="ja-JP" dirty="0" smtClean="0">
              <a:solidFill>
                <a:schemeClr val="tx1"/>
              </a:solidFill>
            </a:endParaRPr>
          </a:p>
          <a:p>
            <a:r>
              <a:rPr kumimoji="1" lang="ja-JP" altLang="en-US" dirty="0" smtClean="0">
                <a:solidFill>
                  <a:schemeClr val="tx1"/>
                </a:solidFill>
              </a:rPr>
              <a:t>活動にともなって獲得した情報は、整理を行って、リーダもしくは代行者が</a:t>
            </a:r>
            <a:r>
              <a:rPr kumimoji="1" lang="en-US" altLang="ja-JP" dirty="0">
                <a:solidFill>
                  <a:schemeClr val="tx1"/>
                </a:solidFill>
              </a:rPr>
              <a:t> </a:t>
            </a:r>
            <a:r>
              <a:rPr kumimoji="1" lang="en-US" altLang="ja-JP" dirty="0" smtClean="0">
                <a:solidFill>
                  <a:schemeClr val="tx1"/>
                </a:solidFill>
              </a:rPr>
              <a:t>Japan WG</a:t>
            </a:r>
            <a:r>
              <a:rPr kumimoji="1" lang="ja-JP" altLang="en-US" dirty="0" smtClean="0">
                <a:solidFill>
                  <a:schemeClr val="tx1"/>
                </a:solidFill>
              </a:rPr>
              <a:t> で活動報告として発表する</a:t>
            </a:r>
            <a:endParaRPr kumimoji="1" lang="en-US" altLang="ja-JP" dirty="0" smtClean="0">
              <a:solidFill>
                <a:schemeClr val="tx1"/>
              </a:solidFill>
            </a:endParaRPr>
          </a:p>
          <a:p>
            <a:endParaRPr kumimoji="1" lang="ja-JP" altLang="en-US" dirty="0">
              <a:solidFill>
                <a:schemeClr val="tx1"/>
              </a:solidFill>
            </a:endParaRPr>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4</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4291360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599" cy="563789"/>
          </a:xfrm>
        </p:spPr>
        <p:txBody>
          <a:bodyPr/>
          <a:lstStyle/>
          <a:p>
            <a:r>
              <a:rPr kumimoji="1" lang="ja-JP" altLang="en-US" sz="3600" dirty="0"/>
              <a:t>「</a:t>
            </a:r>
            <a:r>
              <a:rPr kumimoji="1" lang="ja-JP" altLang="en-US" sz="3600" dirty="0" smtClean="0"/>
              <a:t>ツール</a:t>
            </a:r>
            <a:r>
              <a:rPr kumimoji="1" lang="en-US" altLang="ja-JP" sz="3600" dirty="0" smtClean="0"/>
              <a:t>SWG</a:t>
            </a:r>
            <a:r>
              <a:rPr kumimoji="1" lang="ja-JP" altLang="en-US" sz="3600" dirty="0" smtClean="0"/>
              <a:t>」</a:t>
            </a:r>
            <a:r>
              <a:rPr kumimoji="1" lang="ja-JP" altLang="en-US" sz="3600" dirty="0"/>
              <a:t>に関する提案・参加者募集</a:t>
            </a:r>
            <a:endParaRPr kumimoji="1" lang="ja-JP" altLang="en-US" dirty="0"/>
          </a:p>
        </p:txBody>
      </p:sp>
      <p:sp>
        <p:nvSpPr>
          <p:cNvPr id="3" name="テキスト プレースホルダー 2"/>
          <p:cNvSpPr>
            <a:spLocks noGrp="1"/>
          </p:cNvSpPr>
          <p:nvPr>
            <p:ph type="body" idx="1"/>
          </p:nvPr>
        </p:nvSpPr>
        <p:spPr>
          <a:xfrm>
            <a:off x="838200" y="1146629"/>
            <a:ext cx="10515599" cy="4508046"/>
          </a:xfrm>
        </p:spPr>
        <p:txBody>
          <a:bodyPr/>
          <a:lstStyle/>
          <a:p>
            <a:pPr marL="50800" indent="0">
              <a:buNone/>
            </a:pPr>
            <a:r>
              <a:rPr kumimoji="1" lang="ja-JP" altLang="en-US" dirty="0" smtClean="0">
                <a:solidFill>
                  <a:schemeClr val="tx1"/>
                </a:solidFill>
              </a:rPr>
              <a:t>成果目標の例</a:t>
            </a:r>
            <a:endParaRPr kumimoji="1" lang="en-US" altLang="ja-JP" dirty="0" smtClean="0">
              <a:solidFill>
                <a:schemeClr val="tx1"/>
              </a:solidFill>
            </a:endParaRPr>
          </a:p>
          <a:p>
            <a:r>
              <a:rPr kumimoji="1" lang="ja-JP" altLang="en-US" dirty="0" smtClean="0">
                <a:solidFill>
                  <a:schemeClr val="tx1"/>
                </a:solidFill>
              </a:rPr>
              <a:t>それぞれのツールに関する入手可能な情報をまとめる</a:t>
            </a:r>
            <a:endParaRPr kumimoji="1" lang="en-US" altLang="ja-JP" dirty="0" smtClean="0">
              <a:solidFill>
                <a:schemeClr val="tx1"/>
              </a:solidFill>
            </a:endParaRPr>
          </a:p>
          <a:p>
            <a:r>
              <a:rPr kumimoji="1" lang="ja-JP" altLang="en-US" dirty="0">
                <a:solidFill>
                  <a:schemeClr val="tx1"/>
                </a:solidFill>
              </a:rPr>
              <a:t>情報</a:t>
            </a:r>
            <a:r>
              <a:rPr kumimoji="1" lang="ja-JP" altLang="en-US" dirty="0" smtClean="0">
                <a:solidFill>
                  <a:schemeClr val="tx1"/>
                </a:solidFill>
              </a:rPr>
              <a:t>の流通</a:t>
            </a:r>
            <a:r>
              <a:rPr kumimoji="1" lang="ja-JP" altLang="en-US" dirty="0">
                <a:solidFill>
                  <a:schemeClr val="tx1"/>
                </a:solidFill>
              </a:rPr>
              <a:t>過程</a:t>
            </a:r>
            <a:r>
              <a:rPr kumimoji="1" lang="ja-JP" altLang="en-US" dirty="0" smtClean="0">
                <a:solidFill>
                  <a:schemeClr val="tx1"/>
                </a:solidFill>
              </a:rPr>
              <a:t>とツールのマッピングを行い不足を洗い出す</a:t>
            </a:r>
            <a:endParaRPr kumimoji="1" lang="en-US" altLang="ja-JP" dirty="0" smtClean="0">
              <a:solidFill>
                <a:schemeClr val="tx1"/>
              </a:solidFill>
            </a:endParaRPr>
          </a:p>
          <a:p>
            <a:pPr lvl="1"/>
            <a:r>
              <a:rPr kumimoji="1" lang="ja-JP" altLang="en-US" dirty="0">
                <a:solidFill>
                  <a:schemeClr val="tx1"/>
                </a:solidFill>
              </a:rPr>
              <a:t>可能</a:t>
            </a:r>
            <a:r>
              <a:rPr kumimoji="1" lang="ja-JP" altLang="en-US" dirty="0" smtClean="0">
                <a:solidFill>
                  <a:schemeClr val="tx1"/>
                </a:solidFill>
              </a:rPr>
              <a:t>ならば得られた</a:t>
            </a:r>
            <a:r>
              <a:rPr kumimoji="1" lang="ja-JP" altLang="en-US" dirty="0">
                <a:solidFill>
                  <a:schemeClr val="tx1"/>
                </a:solidFill>
              </a:rPr>
              <a:t>結果</a:t>
            </a:r>
            <a:r>
              <a:rPr kumimoji="1" lang="ja-JP" altLang="en-US" dirty="0" smtClean="0">
                <a:solidFill>
                  <a:schemeClr val="tx1"/>
                </a:solidFill>
              </a:rPr>
              <a:t>を</a:t>
            </a:r>
            <a:r>
              <a:rPr kumimoji="1" lang="ja-JP" altLang="en-US" dirty="0">
                <a:solidFill>
                  <a:schemeClr val="tx1"/>
                </a:solidFill>
              </a:rPr>
              <a:t>関連</a:t>
            </a:r>
            <a:r>
              <a:rPr kumimoji="1" lang="ja-JP" altLang="en-US" dirty="0" smtClean="0">
                <a:solidFill>
                  <a:schemeClr val="tx1"/>
                </a:solidFill>
              </a:rPr>
              <a:t>するコミュニティへ提案する</a:t>
            </a:r>
            <a:endParaRPr kumimoji="1" lang="en-US" altLang="ja-JP" dirty="0" smtClean="0">
              <a:solidFill>
                <a:schemeClr val="tx1"/>
              </a:solidFill>
            </a:endParaRPr>
          </a:p>
          <a:p>
            <a:r>
              <a:rPr kumimoji="1" lang="ja-JP" altLang="en-US" dirty="0" smtClean="0">
                <a:solidFill>
                  <a:schemeClr val="tx1"/>
                </a:solidFill>
              </a:rPr>
              <a:t>ツールが管理する「データ」そのものの流通手段を検討する</a:t>
            </a:r>
            <a:endParaRPr kumimoji="1" lang="en-US" altLang="ja-JP" dirty="0" smtClean="0">
              <a:solidFill>
                <a:schemeClr val="tx1"/>
              </a:solidFill>
            </a:endParaRPr>
          </a:p>
          <a:p>
            <a:pPr lvl="1"/>
            <a:r>
              <a:rPr kumimoji="1" lang="en-US" altLang="ja-JP" dirty="0" smtClean="0">
                <a:solidFill>
                  <a:schemeClr val="tx1"/>
                </a:solidFill>
              </a:rPr>
              <a:t>SPDX</a:t>
            </a:r>
            <a:r>
              <a:rPr kumimoji="1" lang="ja-JP" altLang="en-US" dirty="0" smtClean="0">
                <a:solidFill>
                  <a:schemeClr val="tx1"/>
                </a:solidFill>
              </a:rPr>
              <a:t>ツールや</a:t>
            </a:r>
            <a:r>
              <a:rPr kumimoji="1" lang="en-US" altLang="ja-JP" dirty="0" smtClean="0">
                <a:solidFill>
                  <a:schemeClr val="tx1"/>
                </a:solidFill>
              </a:rPr>
              <a:t>OSS</a:t>
            </a:r>
            <a:r>
              <a:rPr kumimoji="1" lang="ja-JP" altLang="en-US" dirty="0" smtClean="0">
                <a:solidFill>
                  <a:schemeClr val="tx1"/>
                </a:solidFill>
              </a:rPr>
              <a:t>開発コミュニティとの連携方法も含める</a:t>
            </a:r>
            <a:endParaRPr kumimoji="1" lang="en-US" altLang="ja-JP" dirty="0">
              <a:solidFill>
                <a:schemeClr val="tx1"/>
              </a:solidFill>
            </a:endParaRPr>
          </a:p>
          <a:p>
            <a:pPr marL="50800" indent="0">
              <a:buNone/>
            </a:pPr>
            <a:endParaRPr kumimoji="1" lang="en-US" altLang="ja-JP" dirty="0" smtClean="0">
              <a:solidFill>
                <a:schemeClr val="tx1"/>
              </a:solidFill>
            </a:endParaRPr>
          </a:p>
          <a:p>
            <a:r>
              <a:rPr kumimoji="1" lang="ja-JP" altLang="en-US" dirty="0">
                <a:solidFill>
                  <a:schemeClr val="tx1"/>
                </a:solidFill>
              </a:rPr>
              <a:t>活動</a:t>
            </a:r>
            <a:r>
              <a:rPr kumimoji="1" lang="ja-JP" altLang="en-US" dirty="0" smtClean="0">
                <a:solidFill>
                  <a:schemeClr val="tx1"/>
                </a:solidFill>
              </a:rPr>
              <a:t>が進んだ時点で、ツール関連のセミナー開催を検討する</a:t>
            </a:r>
            <a:endParaRPr kumimoji="1" lang="en-US" altLang="ja-JP" dirty="0" smtClean="0">
              <a:solidFill>
                <a:schemeClr val="tx1"/>
              </a:solidFill>
            </a:endParaRPr>
          </a:p>
          <a:p>
            <a:pPr lvl="1"/>
            <a:r>
              <a:rPr kumimoji="1" lang="en-US" altLang="ja-JP" dirty="0" smtClean="0">
                <a:solidFill>
                  <a:schemeClr val="tx1"/>
                </a:solidFill>
              </a:rPr>
              <a:t>Open Chain </a:t>
            </a:r>
            <a:r>
              <a:rPr kumimoji="1" lang="ja-JP" altLang="en-US" dirty="0" smtClean="0">
                <a:solidFill>
                  <a:schemeClr val="tx1"/>
                </a:solidFill>
              </a:rPr>
              <a:t>活動に賛同するメンバ拡大のためのプロモーション</a:t>
            </a:r>
            <a:endParaRPr kumimoji="1" lang="ja-JP" altLang="en-US" dirty="0">
              <a:solidFill>
                <a:schemeClr val="tx1"/>
              </a:solidFill>
            </a:endParaRPr>
          </a:p>
        </p:txBody>
      </p:sp>
      <p:sp>
        <p:nvSpPr>
          <p:cNvPr id="4" name="スライド番号プレースホルダー 3"/>
          <p:cNvSpPr>
            <a:spLocks noGrp="1"/>
          </p:cNvSpPr>
          <p:nvPr>
            <p:ph type="sldNum" idx="12"/>
          </p:nvPr>
        </p:nvSpPr>
        <p:spPr/>
        <p:txBody>
          <a:bodyPr/>
          <a:lstStyle/>
          <a:p>
            <a:pPr algn="r">
              <a:buClr>
                <a:srgbClr val="898989"/>
              </a:buClr>
              <a:buFont typeface="Calibri"/>
              <a:buNone/>
            </a:pPr>
            <a:fld id="{00000000-1234-1234-1234-123412341234}" type="slidenum">
              <a:rPr lang="en-CA" sz="1200" smtClean="0">
                <a:solidFill>
                  <a:srgbClr val="898989"/>
                </a:solidFill>
                <a:latin typeface="Calibri"/>
                <a:ea typeface="Calibri"/>
                <a:cs typeface="Calibri"/>
                <a:sym typeface="Calibri"/>
              </a:rPr>
              <a:pPr algn="r">
                <a:buClr>
                  <a:srgbClr val="898989"/>
                </a:buClr>
                <a:buFont typeface="Calibri"/>
                <a:buNone/>
              </a:pPr>
              <a:t>5</a:t>
            </a:fld>
            <a:endParaRPr lang="en-CA" sz="1200">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986519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599" cy="563789"/>
          </a:xfrm>
        </p:spPr>
        <p:txBody>
          <a:bodyPr/>
          <a:lstStyle/>
          <a:p>
            <a:r>
              <a:rPr kumimoji="1" lang="ja-JP" altLang="en-US" sz="3600" dirty="0"/>
              <a:t>「</a:t>
            </a:r>
            <a:r>
              <a:rPr kumimoji="1" lang="ja-JP" altLang="en-US" sz="3600" dirty="0" smtClean="0"/>
              <a:t>ツール</a:t>
            </a:r>
            <a:r>
              <a:rPr kumimoji="1" lang="en-US" altLang="ja-JP" sz="3600" dirty="0" smtClean="0"/>
              <a:t>SWG</a:t>
            </a:r>
            <a:r>
              <a:rPr kumimoji="1" lang="ja-JP" altLang="en-US" sz="3600" dirty="0" smtClean="0"/>
              <a:t>」</a:t>
            </a:r>
            <a:r>
              <a:rPr kumimoji="1" lang="ja-JP" altLang="en-US" sz="3600" dirty="0"/>
              <a:t>に関する提案・参加者募集</a:t>
            </a:r>
            <a:endParaRPr kumimoji="1" lang="ja-JP" altLang="en-US" dirty="0"/>
          </a:p>
        </p:txBody>
      </p:sp>
      <p:sp>
        <p:nvSpPr>
          <p:cNvPr id="3" name="テキスト プレースホルダー 2"/>
          <p:cNvSpPr>
            <a:spLocks noGrp="1"/>
          </p:cNvSpPr>
          <p:nvPr>
            <p:ph type="body" idx="1"/>
          </p:nvPr>
        </p:nvSpPr>
        <p:spPr>
          <a:xfrm>
            <a:off x="838200" y="1146629"/>
            <a:ext cx="10515599" cy="4508046"/>
          </a:xfrm>
        </p:spPr>
        <p:txBody>
          <a:bodyPr/>
          <a:lstStyle/>
          <a:p>
            <a:pPr marL="50800" indent="0">
              <a:buNone/>
            </a:pPr>
            <a:r>
              <a:rPr kumimoji="1" lang="ja-JP" altLang="en-US" dirty="0" smtClean="0">
                <a:solidFill>
                  <a:schemeClr val="tx1"/>
                </a:solidFill>
              </a:rPr>
              <a:t>参加者募集</a:t>
            </a:r>
            <a:endParaRPr kumimoji="1" lang="en-US" altLang="ja-JP" dirty="0" smtClean="0">
              <a:solidFill>
                <a:schemeClr val="tx1"/>
              </a:solidFill>
            </a:endParaRPr>
          </a:p>
          <a:p>
            <a:r>
              <a:rPr kumimoji="1" lang="en-US" altLang="ja-JP" dirty="0" smtClean="0">
                <a:solidFill>
                  <a:schemeClr val="tx1"/>
                </a:solidFill>
              </a:rPr>
              <a:t>3</a:t>
            </a:r>
            <a:r>
              <a:rPr kumimoji="1" lang="ja-JP" altLang="en-US" dirty="0" smtClean="0">
                <a:solidFill>
                  <a:schemeClr val="tx1"/>
                </a:solidFill>
              </a:rPr>
              <a:t>月</a:t>
            </a:r>
            <a:r>
              <a:rPr kumimoji="1" lang="en-US" altLang="ja-JP" dirty="0" smtClean="0">
                <a:solidFill>
                  <a:schemeClr val="tx1"/>
                </a:solidFill>
              </a:rPr>
              <a:t>13</a:t>
            </a:r>
            <a:r>
              <a:rPr kumimoji="1" lang="ja-JP" altLang="en-US" dirty="0" smtClean="0">
                <a:solidFill>
                  <a:schemeClr val="tx1"/>
                </a:solidFill>
              </a:rPr>
              <a:t>日</a:t>
            </a:r>
            <a:r>
              <a:rPr kumimoji="1" lang="en-US" altLang="ja-JP" dirty="0" smtClean="0">
                <a:solidFill>
                  <a:schemeClr val="tx1"/>
                </a:solidFill>
              </a:rPr>
              <a:t>(</a:t>
            </a:r>
            <a:r>
              <a:rPr kumimoji="1" lang="ja-JP" altLang="en-US" dirty="0" smtClean="0">
                <a:solidFill>
                  <a:schemeClr val="tx1"/>
                </a:solidFill>
              </a:rPr>
              <a:t>水</a:t>
            </a:r>
            <a:r>
              <a:rPr kumimoji="1" lang="en-US" altLang="ja-JP" dirty="0" smtClean="0">
                <a:solidFill>
                  <a:schemeClr val="tx1"/>
                </a:solidFill>
              </a:rPr>
              <a:t>)</a:t>
            </a:r>
            <a:r>
              <a:rPr kumimoji="1" lang="ja-JP" altLang="en-US" dirty="0" smtClean="0">
                <a:solidFill>
                  <a:schemeClr val="tx1"/>
                </a:solidFill>
              </a:rPr>
              <a:t>位に</a:t>
            </a:r>
            <a:r>
              <a:rPr kumimoji="1" lang="en-US" altLang="ja-JP" dirty="0" smtClean="0">
                <a:solidFill>
                  <a:schemeClr val="tx1"/>
                </a:solidFill>
              </a:rPr>
              <a:t>1</a:t>
            </a:r>
            <a:r>
              <a:rPr kumimoji="1" lang="ja-JP" altLang="en-US" dirty="0" smtClean="0">
                <a:solidFill>
                  <a:schemeClr val="tx1"/>
                </a:solidFill>
              </a:rPr>
              <a:t>度打ち合わせを開催したいと思います。</a:t>
            </a:r>
            <a:endParaRPr kumimoji="1" lang="en-US" altLang="ja-JP" dirty="0">
              <a:solidFill>
                <a:schemeClr val="tx1"/>
              </a:solidFill>
            </a:endParaRPr>
          </a:p>
          <a:p>
            <a:pPr marL="50800" indent="0">
              <a:buNone/>
            </a:pPr>
            <a:r>
              <a:rPr kumimoji="1" lang="ja-JP" altLang="en-US" dirty="0" smtClean="0">
                <a:solidFill>
                  <a:schemeClr val="tx1"/>
                </a:solidFill>
              </a:rPr>
              <a:t>　参加</a:t>
            </a:r>
            <a:r>
              <a:rPr kumimoji="1" lang="ja-JP" altLang="en-US" dirty="0">
                <a:solidFill>
                  <a:schemeClr val="tx1"/>
                </a:solidFill>
              </a:rPr>
              <a:t>を</a:t>
            </a:r>
            <a:r>
              <a:rPr kumimoji="1" lang="ja-JP" altLang="en-US" dirty="0" smtClean="0">
                <a:solidFill>
                  <a:schemeClr val="tx1"/>
                </a:solidFill>
              </a:rPr>
              <a:t>希望されるかたは野末までご連絡ください。</a:t>
            </a:r>
            <a:endParaRPr kumimoji="1" lang="en-US" altLang="ja-JP" dirty="0">
              <a:solidFill>
                <a:schemeClr val="tx1"/>
              </a:solidFill>
            </a:endParaRPr>
          </a:p>
          <a:p>
            <a:pPr marL="50800" indent="0">
              <a:buNone/>
            </a:pPr>
            <a:r>
              <a:rPr kumimoji="1" lang="en-US" altLang="ja-JP" dirty="0" smtClean="0">
                <a:solidFill>
                  <a:schemeClr val="tx1"/>
                </a:solidFill>
              </a:rPr>
              <a:t>     </a:t>
            </a:r>
            <a:r>
              <a:rPr kumimoji="1" lang="en-US" altLang="ja-JP" dirty="0" smtClean="0">
                <a:solidFill>
                  <a:schemeClr val="tx1"/>
                </a:solidFill>
                <a:hlinkClick r:id="rId2"/>
              </a:rPr>
              <a:t>hiroshi.nozue@toshiba.co.jp</a:t>
            </a:r>
            <a:endParaRPr kumimoji="1" lang="en-US" altLang="ja-JP" dirty="0">
              <a:solidFill>
                <a:schemeClr val="tx1"/>
              </a:solidFill>
            </a:endParaRPr>
          </a:p>
          <a:p>
            <a:pPr marL="50800" indent="0">
              <a:buNone/>
            </a:pPr>
            <a:endParaRPr kumimoji="1" lang="en-US" altLang="ja-JP" dirty="0" smtClean="0">
              <a:solidFill>
                <a:schemeClr val="tx1"/>
              </a:solidFill>
            </a:endParaRPr>
          </a:p>
          <a:p>
            <a:pPr marL="50800" indent="0">
              <a:buNone/>
            </a:pPr>
            <a:r>
              <a:rPr kumimoji="1" lang="ja-JP" altLang="en-US" dirty="0" smtClean="0">
                <a:solidFill>
                  <a:schemeClr val="tx1"/>
                </a:solidFill>
              </a:rPr>
              <a:t>資料置場</a:t>
            </a:r>
            <a:endParaRPr kumimoji="1" lang="en-US" altLang="ja-JP" dirty="0" smtClean="0">
              <a:solidFill>
                <a:schemeClr val="tx1"/>
              </a:solidFill>
            </a:endParaRPr>
          </a:p>
          <a:p>
            <a:pPr marL="50800" indent="0">
              <a:buNone/>
            </a:pPr>
            <a:r>
              <a:rPr kumimoji="1" lang="en-US" altLang="ja-JP" dirty="0" smtClean="0">
                <a:solidFill>
                  <a:schemeClr val="tx1"/>
                </a:solidFill>
                <a:hlinkClick r:id="rId3"/>
              </a:rPr>
              <a:t>https</a:t>
            </a:r>
            <a:r>
              <a:rPr kumimoji="1" lang="en-US" altLang="ja-JP" dirty="0">
                <a:solidFill>
                  <a:schemeClr val="tx1"/>
                </a:solidFill>
                <a:hlinkClick r:id="rId3"/>
              </a:rPr>
              <a:t>://</a:t>
            </a:r>
            <a:r>
              <a:rPr kumimoji="1" lang="en-US" altLang="ja-JP" dirty="0" smtClean="0">
                <a:solidFill>
                  <a:schemeClr val="tx1"/>
                </a:solidFill>
                <a:hlinkClick r:id="rId3"/>
              </a:rPr>
              <a:t>github.com/OpenChain-Project/Japan-WG-General/tree/master/Compliance-Tooling</a:t>
            </a:r>
            <a:endParaRPr kumimoji="1" lang="en-US" altLang="ja-JP" dirty="0" smtClean="0">
              <a:solidFill>
                <a:schemeClr val="tx1"/>
              </a:solidFill>
            </a:endParaRPr>
          </a:p>
          <a:p>
            <a:pPr marL="50800" indent="0">
              <a:buNone/>
            </a:pPr>
            <a:r>
              <a:rPr kumimoji="1" lang="ja-JP" altLang="en-US" dirty="0">
                <a:solidFill>
                  <a:schemeClr val="tx1"/>
                </a:solidFill>
              </a:rPr>
              <a:t>　</a:t>
            </a:r>
            <a:r>
              <a:rPr kumimoji="1" lang="ja-JP" altLang="en-US" dirty="0" smtClean="0">
                <a:solidFill>
                  <a:schemeClr val="tx1"/>
                </a:solidFill>
              </a:rPr>
              <a:t>　　　　　　　　　　　　　　　　　　</a:t>
            </a:r>
            <a:r>
              <a:rPr kumimoji="1" lang="en-US" altLang="ja-JP" dirty="0" smtClean="0">
                <a:solidFill>
                  <a:schemeClr val="tx1"/>
                </a:solidFill>
              </a:rPr>
              <a:t>Thanks to </a:t>
            </a:r>
            <a:r>
              <a:rPr kumimoji="1" lang="ja-JP" altLang="en-US" dirty="0" smtClean="0">
                <a:solidFill>
                  <a:schemeClr val="tx1"/>
                </a:solidFill>
              </a:rPr>
              <a:t>今田さん！</a:t>
            </a:r>
            <a:endParaRPr kumimoji="1" lang="en-US" altLang="ja-JP" dirty="0">
              <a:solidFill>
                <a:schemeClr val="tx1"/>
              </a:solidFill>
            </a:endParaRPr>
          </a:p>
          <a:p>
            <a:pPr marL="50800" indent="0">
              <a:buNone/>
            </a:pPr>
            <a:endParaRPr kumimoji="1" lang="en-US" altLang="ja-JP" dirty="0">
              <a:solidFill>
                <a:schemeClr val="tx1"/>
              </a:solidFill>
            </a:endParaRPr>
          </a:p>
          <a:p>
            <a:pPr marL="50800" indent="0">
              <a:buNone/>
            </a:pPr>
            <a:endParaRPr kumimoji="1" lang="ja-JP" altLang="en-US" dirty="0">
              <a:solidFill>
                <a:schemeClr val="tx1"/>
              </a:solidFill>
            </a:endParaRPr>
          </a:p>
        </p:txBody>
      </p:sp>
      <p:sp>
        <p:nvSpPr>
          <p:cNvPr id="4" name="スライド番号プレースホルダー 3"/>
          <p:cNvSpPr>
            <a:spLocks noGrp="1"/>
          </p:cNvSpPr>
          <p:nvPr>
            <p:ph type="sldNum" idx="12"/>
          </p:nvPr>
        </p:nvSpPr>
        <p:spPr/>
        <p:txBody>
          <a:bodyPr/>
          <a:lstStyle/>
          <a:p>
            <a:pPr algn="r">
              <a:buClr>
                <a:srgbClr val="898989"/>
              </a:buClr>
              <a:buFont typeface="Calibri"/>
              <a:buNone/>
            </a:pPr>
            <a:fld id="{00000000-1234-1234-1234-123412341234}" type="slidenum">
              <a:rPr lang="en-CA" sz="1200" smtClean="0">
                <a:solidFill>
                  <a:srgbClr val="898989"/>
                </a:solidFill>
                <a:latin typeface="Calibri"/>
                <a:ea typeface="Calibri"/>
                <a:cs typeface="Calibri"/>
                <a:sym typeface="Calibri"/>
              </a:rPr>
              <a:pPr algn="r">
                <a:buClr>
                  <a:srgbClr val="898989"/>
                </a:buClr>
                <a:buFont typeface="Calibri"/>
                <a:buNone/>
              </a:pPr>
              <a:t>6</a:t>
            </a:fld>
            <a:endParaRPr lang="en-CA" sz="1200">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841222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599" cy="563789"/>
          </a:xfrm>
        </p:spPr>
        <p:txBody>
          <a:bodyPr/>
          <a:lstStyle/>
          <a:p>
            <a:r>
              <a:rPr kumimoji="1" lang="ja-JP" altLang="en-US" sz="3600" dirty="0"/>
              <a:t>「</a:t>
            </a:r>
            <a:r>
              <a:rPr kumimoji="1" lang="ja-JP" altLang="en-US" sz="3600" dirty="0" smtClean="0"/>
              <a:t>ツール</a:t>
            </a:r>
            <a:r>
              <a:rPr kumimoji="1" lang="en-US" altLang="ja-JP" sz="3600" dirty="0" smtClean="0"/>
              <a:t>SWG</a:t>
            </a:r>
            <a:r>
              <a:rPr kumimoji="1" lang="ja-JP" altLang="en-US" sz="3600" dirty="0" smtClean="0"/>
              <a:t>」</a:t>
            </a:r>
            <a:r>
              <a:rPr kumimoji="1" lang="ja-JP" altLang="en-US" sz="3600" dirty="0"/>
              <a:t>に関する提案・参加者募集</a:t>
            </a:r>
            <a:endParaRPr kumimoji="1" lang="ja-JP" altLang="en-US" dirty="0"/>
          </a:p>
        </p:txBody>
      </p:sp>
      <p:sp>
        <p:nvSpPr>
          <p:cNvPr id="3" name="テキスト プレースホルダー 2"/>
          <p:cNvSpPr>
            <a:spLocks noGrp="1"/>
          </p:cNvSpPr>
          <p:nvPr>
            <p:ph type="body" idx="1"/>
          </p:nvPr>
        </p:nvSpPr>
        <p:spPr>
          <a:xfrm>
            <a:off x="838200" y="1146629"/>
            <a:ext cx="10515599" cy="4508046"/>
          </a:xfrm>
        </p:spPr>
        <p:txBody>
          <a:bodyPr/>
          <a:lstStyle/>
          <a:p>
            <a:pPr marL="50800" indent="0">
              <a:buNone/>
            </a:pPr>
            <a:r>
              <a:rPr kumimoji="1" lang="ja-JP" altLang="en-US" dirty="0" smtClean="0">
                <a:solidFill>
                  <a:schemeClr val="tx1"/>
                </a:solidFill>
              </a:rPr>
              <a:t>留意点</a:t>
            </a:r>
            <a:endParaRPr kumimoji="1" lang="en-US" altLang="ja-JP" dirty="0" smtClean="0">
              <a:solidFill>
                <a:schemeClr val="tx1"/>
              </a:solidFill>
            </a:endParaRPr>
          </a:p>
          <a:p>
            <a:r>
              <a:rPr kumimoji="1" lang="ja-JP" altLang="en-US" dirty="0" smtClean="0">
                <a:solidFill>
                  <a:schemeClr val="tx1"/>
                </a:solidFill>
              </a:rPr>
              <a:t>商用ツールの情報に関して</a:t>
            </a:r>
            <a:endParaRPr kumimoji="1" lang="en-US" altLang="ja-JP" dirty="0" smtClean="0">
              <a:solidFill>
                <a:schemeClr val="tx1"/>
              </a:solidFill>
            </a:endParaRPr>
          </a:p>
          <a:p>
            <a:pPr lvl="1"/>
            <a:r>
              <a:rPr kumimoji="1" lang="ja-JP" altLang="en-US" dirty="0" smtClean="0">
                <a:solidFill>
                  <a:schemeClr val="tx1"/>
                </a:solidFill>
              </a:rPr>
              <a:t>特長についての情報収集に関して商用ツールを</a:t>
            </a:r>
            <a:r>
              <a:rPr kumimoji="1" lang="ja-JP" altLang="en-US" smtClean="0">
                <a:solidFill>
                  <a:schemeClr val="tx1"/>
                </a:solidFill>
              </a:rPr>
              <a:t>排除しない。</a:t>
            </a:r>
            <a:endParaRPr kumimoji="1" lang="en-US" altLang="ja-JP" dirty="0" smtClean="0">
              <a:solidFill>
                <a:schemeClr val="tx1"/>
              </a:solidFill>
            </a:endParaRPr>
          </a:p>
          <a:p>
            <a:pPr lvl="1"/>
            <a:r>
              <a:rPr kumimoji="1" lang="ja-JP" altLang="en-US" dirty="0" smtClean="0">
                <a:solidFill>
                  <a:schemeClr val="tx1"/>
                </a:solidFill>
              </a:rPr>
              <a:t>ただし </a:t>
            </a:r>
            <a:r>
              <a:rPr kumimoji="1" lang="en-US" altLang="ja-JP" dirty="0" smtClean="0">
                <a:solidFill>
                  <a:schemeClr val="tx1"/>
                </a:solidFill>
              </a:rPr>
              <a:t>Antitrust Policy </a:t>
            </a:r>
            <a:r>
              <a:rPr kumimoji="1" lang="ja-JP" altLang="en-US" dirty="0" smtClean="0">
                <a:solidFill>
                  <a:schemeClr val="tx1"/>
                </a:solidFill>
              </a:rPr>
              <a:t>に鑑み、特定の商用ツールの推奨、排除、その他、独占禁止法に抵触する活動は一切行わない。</a:t>
            </a:r>
            <a:endParaRPr kumimoji="1" lang="en-US" altLang="ja-JP" dirty="0" smtClean="0">
              <a:solidFill>
                <a:schemeClr val="tx1"/>
              </a:solidFill>
            </a:endParaRPr>
          </a:p>
          <a:p>
            <a:r>
              <a:rPr kumimoji="1" lang="en-US" altLang="ja-JP" dirty="0" smtClean="0">
                <a:solidFill>
                  <a:schemeClr val="tx1"/>
                </a:solidFill>
              </a:rPr>
              <a:t>SWG</a:t>
            </a:r>
            <a:r>
              <a:rPr kumimoji="1" lang="ja-JP" altLang="en-US" dirty="0" smtClean="0">
                <a:solidFill>
                  <a:schemeClr val="tx1"/>
                </a:solidFill>
              </a:rPr>
              <a:t>間の連携について</a:t>
            </a:r>
            <a:endParaRPr kumimoji="1" lang="en-US" altLang="ja-JP" dirty="0" smtClean="0">
              <a:solidFill>
                <a:schemeClr val="tx1"/>
              </a:solidFill>
            </a:endParaRPr>
          </a:p>
          <a:p>
            <a:pPr lvl="1"/>
            <a:r>
              <a:rPr kumimoji="1" lang="ja-JP" altLang="en-US" dirty="0">
                <a:solidFill>
                  <a:schemeClr val="tx1"/>
                </a:solidFill>
              </a:rPr>
              <a:t>他</a:t>
            </a:r>
            <a:r>
              <a:rPr kumimoji="1" lang="ja-JP" altLang="en-US" dirty="0" smtClean="0">
                <a:solidFill>
                  <a:schemeClr val="tx1"/>
                </a:solidFill>
              </a:rPr>
              <a:t>の</a:t>
            </a:r>
            <a:r>
              <a:rPr kumimoji="1" lang="en-US" altLang="ja-JP" dirty="0" smtClean="0">
                <a:solidFill>
                  <a:schemeClr val="tx1"/>
                </a:solidFill>
              </a:rPr>
              <a:t>SWG</a:t>
            </a:r>
            <a:r>
              <a:rPr kumimoji="1" lang="ja-JP" altLang="en-US" dirty="0" smtClean="0">
                <a:solidFill>
                  <a:schemeClr val="tx1"/>
                </a:solidFill>
              </a:rPr>
              <a:t>と重複する活動、重複するメンバがありうる。相互に情報交換と共有を行いながら、</a:t>
            </a:r>
            <a:r>
              <a:rPr kumimoji="1" lang="en-US" altLang="ja-JP" dirty="0" smtClean="0">
                <a:solidFill>
                  <a:schemeClr val="tx1"/>
                </a:solidFill>
              </a:rPr>
              <a:t>Japan WG </a:t>
            </a:r>
            <a:r>
              <a:rPr kumimoji="1" lang="ja-JP" altLang="en-US" dirty="0" smtClean="0">
                <a:solidFill>
                  <a:schemeClr val="tx1"/>
                </a:solidFill>
              </a:rPr>
              <a:t>として一体の活動を目指す。</a:t>
            </a:r>
            <a:endParaRPr kumimoji="1" lang="en-US" altLang="ja-JP" dirty="0" smtClean="0">
              <a:solidFill>
                <a:schemeClr val="tx1"/>
              </a:solidFill>
            </a:endParaRPr>
          </a:p>
          <a:p>
            <a:pPr lvl="1"/>
            <a:r>
              <a:rPr kumimoji="1" lang="en-US" altLang="ja-JP" dirty="0" smtClean="0">
                <a:solidFill>
                  <a:schemeClr val="tx1"/>
                </a:solidFill>
              </a:rPr>
              <a:t>ACL</a:t>
            </a:r>
            <a:r>
              <a:rPr kumimoji="1" lang="ja-JP" altLang="en-US" dirty="0" smtClean="0">
                <a:solidFill>
                  <a:schemeClr val="tx1"/>
                </a:solidFill>
              </a:rPr>
              <a:t>など他の関連活動とも積極的な交流を試みる</a:t>
            </a:r>
            <a:r>
              <a:rPr kumimoji="1" lang="ja-JP" altLang="en-US" dirty="0">
                <a:solidFill>
                  <a:schemeClr val="tx1"/>
                </a:solidFill>
              </a:rPr>
              <a:t>。</a:t>
            </a:r>
            <a:endParaRPr kumimoji="1" lang="en-US" altLang="ja-JP" dirty="0" smtClean="0">
              <a:solidFill>
                <a:schemeClr val="tx1"/>
              </a:solidFill>
            </a:endParaRPr>
          </a:p>
          <a:p>
            <a:pPr lvl="1"/>
            <a:endParaRPr kumimoji="1" lang="ja-JP" altLang="en-US" dirty="0">
              <a:solidFill>
                <a:schemeClr val="tx1"/>
              </a:solidFill>
            </a:endParaRPr>
          </a:p>
        </p:txBody>
      </p:sp>
      <p:sp>
        <p:nvSpPr>
          <p:cNvPr id="4" name="スライド番号プレースホルダー 3"/>
          <p:cNvSpPr>
            <a:spLocks noGrp="1"/>
          </p:cNvSpPr>
          <p:nvPr>
            <p:ph type="sldNum" idx="12"/>
          </p:nvPr>
        </p:nvSpPr>
        <p:spPr/>
        <p:txBody>
          <a:bodyPr/>
          <a:lstStyle/>
          <a:p>
            <a:pPr algn="r">
              <a:buClr>
                <a:srgbClr val="898989"/>
              </a:buClr>
              <a:buFont typeface="Calibri"/>
              <a:buNone/>
            </a:pPr>
            <a:fld id="{00000000-1234-1234-1234-123412341234}" type="slidenum">
              <a:rPr lang="en-CA" sz="1200" smtClean="0">
                <a:solidFill>
                  <a:srgbClr val="898989"/>
                </a:solidFill>
                <a:latin typeface="Calibri"/>
                <a:ea typeface="Calibri"/>
                <a:cs typeface="Calibri"/>
                <a:sym typeface="Calibri"/>
              </a:rPr>
              <a:pPr algn="r">
                <a:buClr>
                  <a:srgbClr val="898989"/>
                </a:buClr>
                <a:buFont typeface="Calibri"/>
                <a:buNone/>
              </a:pPr>
              <a:t>7</a:t>
            </a:fld>
            <a:endParaRPr lang="en-CA" sz="1200">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1723052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solidFill>
                  <a:schemeClr val="tx1"/>
                </a:solidFill>
              </a:rPr>
              <a:t>Call for Proposal : </a:t>
            </a:r>
            <a:br>
              <a:rPr kumimoji="1" lang="en-US" altLang="ja-JP" dirty="0" smtClean="0">
                <a:solidFill>
                  <a:schemeClr val="tx1"/>
                </a:solidFill>
              </a:rPr>
            </a:br>
            <a:r>
              <a:rPr kumimoji="1" lang="en-US" altLang="ja-JP" dirty="0" smtClean="0">
                <a:solidFill>
                  <a:schemeClr val="tx1"/>
                </a:solidFill>
              </a:rPr>
              <a:t>Tooling Sub Working Group</a:t>
            </a:r>
            <a:endParaRPr kumimoji="1" lang="ja-JP" altLang="en-US" dirty="0">
              <a:solidFill>
                <a:schemeClr val="tx1"/>
              </a:solidFill>
            </a:endParaRPr>
          </a:p>
        </p:txBody>
      </p:sp>
      <p:sp>
        <p:nvSpPr>
          <p:cNvPr id="3" name="サブタイトル 2"/>
          <p:cNvSpPr>
            <a:spLocks noGrp="1"/>
          </p:cNvSpPr>
          <p:nvPr>
            <p:ph type="subTitle" idx="1"/>
          </p:nvPr>
        </p:nvSpPr>
        <p:spPr/>
        <p:txBody>
          <a:bodyPr/>
          <a:lstStyle/>
          <a:p>
            <a:r>
              <a:rPr kumimoji="1" lang="en-US" altLang="ja-JP" dirty="0" smtClean="0"/>
              <a:t>Hiroshi Nozue</a:t>
            </a:r>
            <a:r>
              <a:rPr kumimoji="1" lang="ja-JP" altLang="en-US" dirty="0" smtClean="0"/>
              <a:t>　　</a:t>
            </a:r>
            <a:r>
              <a:rPr kumimoji="1" lang="en-US" altLang="ja-JP" dirty="0" smtClean="0"/>
              <a:t>Feb. 28, 2019</a:t>
            </a:r>
            <a:r>
              <a:rPr kumimoji="1" lang="ja-JP" altLang="en-US" dirty="0" smtClean="0"/>
              <a:t>　＠ </a:t>
            </a:r>
            <a:r>
              <a:rPr kumimoji="1" lang="en-US" altLang="ja-JP" dirty="0" smtClean="0"/>
              <a:t>OpenChain Japan WG</a:t>
            </a:r>
            <a:endParaRPr kumimoji="1" lang="ja-JP" altLang="en-US" dirty="0"/>
          </a:p>
        </p:txBody>
      </p:sp>
    </p:spTree>
    <p:extLst>
      <p:ext uri="{BB962C8B-B14F-4D97-AF65-F5344CB8AC3E}">
        <p14:creationId xmlns:p14="http://schemas.microsoft.com/office/powerpoint/2010/main" val="3552290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599" cy="694418"/>
          </a:xfrm>
        </p:spPr>
        <p:txBody>
          <a:bodyPr/>
          <a:lstStyle/>
          <a:p>
            <a:r>
              <a:rPr kumimoji="1" lang="en-US" altLang="ja-JP" sz="3600" dirty="0" smtClean="0"/>
              <a:t>Call for Proposal and Participation: Tooling Sub WG</a:t>
            </a:r>
            <a:endParaRPr kumimoji="1" lang="ja-JP" altLang="en-US" sz="3600" dirty="0"/>
          </a:p>
        </p:txBody>
      </p:sp>
      <p:sp>
        <p:nvSpPr>
          <p:cNvPr id="3" name="テキスト プレースホルダー 2"/>
          <p:cNvSpPr>
            <a:spLocks noGrp="1"/>
          </p:cNvSpPr>
          <p:nvPr>
            <p:ph type="body" idx="1"/>
          </p:nvPr>
        </p:nvSpPr>
        <p:spPr>
          <a:xfrm>
            <a:off x="838200" y="957945"/>
            <a:ext cx="10515599" cy="4978400"/>
          </a:xfrm>
        </p:spPr>
        <p:txBody>
          <a:bodyPr>
            <a:normAutofit lnSpcReduction="10000"/>
          </a:bodyPr>
          <a:lstStyle/>
          <a:p>
            <a:pPr marL="50800" indent="0">
              <a:buNone/>
            </a:pPr>
            <a:r>
              <a:rPr kumimoji="1" lang="en-US" altLang="ja-JP" dirty="0" smtClean="0">
                <a:solidFill>
                  <a:schemeClr val="tx1"/>
                </a:solidFill>
              </a:rPr>
              <a:t>Prospectus</a:t>
            </a:r>
          </a:p>
          <a:p>
            <a:pPr marL="508000" lvl="1" indent="0">
              <a:buNone/>
            </a:pPr>
            <a:r>
              <a:rPr kumimoji="1" lang="en-US" altLang="ja-JP" dirty="0">
                <a:solidFill>
                  <a:schemeClr val="tx1"/>
                </a:solidFill>
              </a:rPr>
              <a:t>In our activities of Open Chain Project and OSS Compliance, we share much interest on dealing with OSS license information and additional information thereof, such as: how to obtain, transfer, or store those license related information.</a:t>
            </a:r>
          </a:p>
          <a:p>
            <a:pPr marL="508000" lvl="1" indent="0">
              <a:buNone/>
            </a:pPr>
            <a:r>
              <a:rPr kumimoji="1" lang="en-US" altLang="ja-JP" dirty="0" smtClean="0">
                <a:solidFill>
                  <a:schemeClr val="tx1"/>
                </a:solidFill>
              </a:rPr>
              <a:t>Tooling </a:t>
            </a:r>
            <a:r>
              <a:rPr kumimoji="1" lang="en-US" altLang="ja-JP" dirty="0">
                <a:solidFill>
                  <a:schemeClr val="tx1"/>
                </a:solidFill>
              </a:rPr>
              <a:t>is a key factor to deal with those complicated license-related information and we would like to start Tooling Sub Working Group</a:t>
            </a:r>
            <a:r>
              <a:rPr kumimoji="1" lang="en-US" altLang="ja-JP" dirty="0" smtClean="0">
                <a:solidFill>
                  <a:schemeClr val="tx1"/>
                </a:solidFill>
              </a:rPr>
              <a:t>.  </a:t>
            </a:r>
            <a:r>
              <a:rPr kumimoji="1" lang="en-US" altLang="ja-JP" dirty="0">
                <a:solidFill>
                  <a:schemeClr val="tx1"/>
                </a:solidFill>
              </a:rPr>
              <a:t>Since currently available tools are adopted to deal with information on specific step of OSS-related life cycle, it is important to understand functions of the available tools and use them depending on situations.</a:t>
            </a:r>
          </a:p>
          <a:p>
            <a:pPr marL="508000" lvl="1" indent="0">
              <a:buNone/>
            </a:pPr>
            <a:r>
              <a:rPr kumimoji="1" lang="en-US" altLang="ja-JP" dirty="0" smtClean="0">
                <a:solidFill>
                  <a:schemeClr val="tx1"/>
                </a:solidFill>
              </a:rPr>
              <a:t>Through </a:t>
            </a:r>
            <a:r>
              <a:rPr kumimoji="1" lang="en-US" altLang="ja-JP" dirty="0">
                <a:solidFill>
                  <a:schemeClr val="tx1"/>
                </a:solidFill>
              </a:rPr>
              <a:t>Tooling SWG activities, we clarify functions of tools available, by gathering characteristics, examining functions details or limitations, thereby proposing good use cases for OSS compliance activities. We believe Tooling SWG activities will contribute trustworthy OSS transferring that Open Chain Project is aiming. </a:t>
            </a:r>
          </a:p>
          <a:p>
            <a:pPr marL="508000" lvl="1" indent="0">
              <a:buNone/>
            </a:pPr>
            <a:endParaRPr kumimoji="1" lang="en-US" altLang="ja-JP" dirty="0" smtClean="0">
              <a:solidFill>
                <a:schemeClr val="tx1"/>
              </a:solidFill>
            </a:endParaRPr>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9</a:t>
            </a:fld>
            <a:endParaRPr lang="en-CA" sz="1200" b="0" i="0" u="none" strike="noStrike" cap="none">
              <a:solidFill>
                <a:srgbClr val="898989"/>
              </a:solidFill>
              <a:latin typeface="Calibri"/>
              <a:ea typeface="Calibri"/>
              <a:cs typeface="Calibri"/>
              <a:sym typeface="Calibri"/>
            </a:endParaRPr>
          </a:p>
        </p:txBody>
      </p:sp>
      <p:sp>
        <p:nvSpPr>
          <p:cNvPr id="5" name="テキスト ボックス 4"/>
          <p:cNvSpPr txBox="1"/>
          <p:nvPr/>
        </p:nvSpPr>
        <p:spPr>
          <a:xfrm>
            <a:off x="8940800" y="5778245"/>
            <a:ext cx="1875835" cy="307777"/>
          </a:xfrm>
          <a:prstGeom prst="rect">
            <a:avLst/>
          </a:prstGeom>
          <a:noFill/>
        </p:spPr>
        <p:txBody>
          <a:bodyPr wrap="none" rtlCol="0">
            <a:spAutoFit/>
          </a:bodyPr>
          <a:lstStyle/>
          <a:p>
            <a:r>
              <a:rPr kumimoji="1" lang="en-US" altLang="ja-JP" dirty="0" smtClean="0"/>
              <a:t>Thanks to Osaki-san!</a:t>
            </a:r>
            <a:endParaRPr kumimoji="1" lang="ja-JP" altLang="en-US" dirty="0"/>
          </a:p>
        </p:txBody>
      </p:sp>
    </p:spTree>
    <p:extLst>
      <p:ext uri="{BB962C8B-B14F-4D97-AF65-F5344CB8AC3E}">
        <p14:creationId xmlns:p14="http://schemas.microsoft.com/office/powerpoint/2010/main" val="6993431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7283</TotalTime>
  <Words>731</Words>
  <Application>Microsoft Office PowerPoint</Application>
  <PresentationFormat>ワイド画面</PresentationFormat>
  <Paragraphs>58</Paragraphs>
  <Slides>9</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9</vt:i4>
      </vt:variant>
    </vt:vector>
  </HeadingPairs>
  <TitlesOfParts>
    <vt:vector size="12" baseType="lpstr">
      <vt:lpstr>Arial</vt:lpstr>
      <vt:lpstr>Calibri</vt:lpstr>
      <vt:lpstr>Office Theme</vt:lpstr>
      <vt:lpstr>Call for Proposal :  Tooling Sub Working Group</vt:lpstr>
      <vt:lpstr>「ツールSWG」に関する提案・参加者募集</vt:lpstr>
      <vt:lpstr>「ツールSWG」に関する提案・参加者募集</vt:lpstr>
      <vt:lpstr>「ツールSWG」に関する提案・参加者募集</vt:lpstr>
      <vt:lpstr>「ツールSWG」に関する提案・参加者募集</vt:lpstr>
      <vt:lpstr>「ツールSWG」に関する提案・参加者募集</vt:lpstr>
      <vt:lpstr>「ツールSWG」に関する提案・参加者募集</vt:lpstr>
      <vt:lpstr>Call for Proposal :  Tooling Sub Working Group</vt:lpstr>
      <vt:lpstr>Call for Proposal and Participation: Tooling Sub WG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nozue hiroshi(野末 浩志 ○ＳＡＴ□ＳＷ開)</cp:lastModifiedBy>
  <cp:revision>158</cp:revision>
  <dcterms:modified xsi:type="dcterms:W3CDTF">2019-02-26T08:28:34Z</dcterms:modified>
</cp:coreProperties>
</file>